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71"/>
  </p:notesMasterIdLst>
  <p:sldIdLst>
    <p:sldId id="413" r:id="rId3"/>
    <p:sldId id="258" r:id="rId4"/>
    <p:sldId id="259" r:id="rId5"/>
    <p:sldId id="490" r:id="rId6"/>
    <p:sldId id="493" r:id="rId7"/>
    <p:sldId id="494" r:id="rId8"/>
    <p:sldId id="500" r:id="rId9"/>
    <p:sldId id="496" r:id="rId10"/>
    <p:sldId id="497" r:id="rId11"/>
    <p:sldId id="502" r:id="rId12"/>
    <p:sldId id="498" r:id="rId13"/>
    <p:sldId id="499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515" r:id="rId25"/>
    <p:sldId id="517" r:id="rId26"/>
    <p:sldId id="518" r:id="rId27"/>
    <p:sldId id="519" r:id="rId28"/>
    <p:sldId id="521" r:id="rId29"/>
    <p:sldId id="522" r:id="rId30"/>
    <p:sldId id="524" r:id="rId31"/>
    <p:sldId id="525" r:id="rId32"/>
    <p:sldId id="526" r:id="rId33"/>
    <p:sldId id="527" r:id="rId34"/>
    <p:sldId id="528" r:id="rId35"/>
    <p:sldId id="529" r:id="rId36"/>
    <p:sldId id="531" r:id="rId37"/>
    <p:sldId id="532" r:id="rId38"/>
    <p:sldId id="533" r:id="rId39"/>
    <p:sldId id="535" r:id="rId40"/>
    <p:sldId id="536" r:id="rId41"/>
    <p:sldId id="537" r:id="rId42"/>
    <p:sldId id="538" r:id="rId43"/>
    <p:sldId id="539" r:id="rId44"/>
    <p:sldId id="540" r:id="rId45"/>
    <p:sldId id="541" r:id="rId46"/>
    <p:sldId id="542" r:id="rId47"/>
    <p:sldId id="543" r:id="rId48"/>
    <p:sldId id="544" r:id="rId49"/>
    <p:sldId id="545" r:id="rId50"/>
    <p:sldId id="546" r:id="rId51"/>
    <p:sldId id="547" r:id="rId52"/>
    <p:sldId id="548" r:id="rId53"/>
    <p:sldId id="549" r:id="rId54"/>
    <p:sldId id="550" r:id="rId55"/>
    <p:sldId id="551" r:id="rId56"/>
    <p:sldId id="552" r:id="rId57"/>
    <p:sldId id="553" r:id="rId58"/>
    <p:sldId id="554" r:id="rId59"/>
    <p:sldId id="555" r:id="rId60"/>
    <p:sldId id="556" r:id="rId61"/>
    <p:sldId id="557" r:id="rId62"/>
    <p:sldId id="558" r:id="rId63"/>
    <p:sldId id="561" r:id="rId64"/>
    <p:sldId id="562" r:id="rId65"/>
    <p:sldId id="563" r:id="rId66"/>
    <p:sldId id="565" r:id="rId67"/>
    <p:sldId id="566" r:id="rId68"/>
    <p:sldId id="567" r:id="rId69"/>
    <p:sldId id="569" r:id="rId7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FFFB"/>
    <a:srgbClr val="6AF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DDAD35-562B-481E-9329-226689345B15}">
  <a:tblStyle styleId="{5DDDAD35-562B-481E-9329-226689345B15}" styleName="Table_0"/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00" autoAdjust="0"/>
  </p:normalViewPr>
  <p:slideViewPr>
    <p:cSldViewPr snapToGrid="0" snapToObjects="1">
      <p:cViewPr varScale="1">
        <p:scale>
          <a:sx n="102" d="100"/>
          <a:sy n="102" d="100"/>
        </p:scale>
        <p:origin x="918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156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fycat.com/shamelessunacceptableblackmamba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0782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Straight line </a:t>
            </a:r>
            <a:r>
              <a:rPr lang="en-US" smtClean="0"/>
              <a:t>through</a:t>
            </a:r>
            <a:r>
              <a:rPr lang="en-US" baseline="0" smtClean="0"/>
              <a:t> origin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357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Straight line </a:t>
            </a:r>
            <a:r>
              <a:rPr lang="en-US" smtClean="0"/>
              <a:t>through</a:t>
            </a:r>
            <a:r>
              <a:rPr lang="en-US" baseline="0" smtClean="0"/>
              <a:t> origin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031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Straight line </a:t>
            </a:r>
            <a:r>
              <a:rPr lang="en-US" smtClean="0"/>
              <a:t>through</a:t>
            </a:r>
            <a:r>
              <a:rPr lang="en-US" baseline="0" smtClean="0"/>
              <a:t> origin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697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3095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7491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https://gfycat.com/shamelessunacceptableblackmamba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959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1452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687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909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717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963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27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221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GPE</a:t>
            </a:r>
            <a:r>
              <a:rPr lang="en-US" baseline="0" dirty="0" smtClean="0"/>
              <a:t> question?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63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3535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GPE</a:t>
            </a:r>
            <a:r>
              <a:rPr lang="en-US" baseline="0" dirty="0" smtClean="0"/>
              <a:t> question?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64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93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272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F=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77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Text book p340/341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390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23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0427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Straight line through</a:t>
            </a:r>
            <a:r>
              <a:rPr lang="en-US" baseline="0" dirty="0" smtClean="0"/>
              <a:t> origin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051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Straight line through</a:t>
            </a:r>
            <a:r>
              <a:rPr lang="en-US" baseline="0" dirty="0" smtClean="0"/>
              <a:t> origin</a:t>
            </a:r>
          </a:p>
          <a:p>
            <a:r>
              <a:rPr lang="en-US" baseline="0" dirty="0" smtClean="0"/>
              <a:t>Inverse square law!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23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4605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853"/>
              </a:spcBef>
              <a:buClr>
                <a:srgbClr val="888888"/>
              </a:buClr>
              <a:buFont typeface="Arial"/>
              <a:buNone/>
              <a:defRPr sz="42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ctr" rtl="0">
              <a:spcBef>
                <a:spcPts val="747"/>
              </a:spcBef>
              <a:buClr>
                <a:srgbClr val="888888"/>
              </a:buClr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737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46957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3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427"/>
              </a:spcBef>
              <a:buClr>
                <a:srgbClr val="888888"/>
              </a:buClr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737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4340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09602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28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77796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97602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28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77796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737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17262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02" y="1535112"/>
            <a:ext cx="5386916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09602" y="2174876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53994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211661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93367" y="2174876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53994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211661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737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820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21808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07012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2" y="273052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7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267"/>
              </a:spcBef>
              <a:buClr>
                <a:schemeClr val="dk1"/>
              </a:buClr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09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737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5670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89719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389719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53"/>
              </a:spcBef>
              <a:buClr>
                <a:schemeClr val="dk1"/>
              </a:buClr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389719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7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267"/>
              </a:spcBef>
              <a:buClr>
                <a:schemeClr val="dk1"/>
              </a:buClr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14373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28621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3239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2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smtClea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263322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" y="7937"/>
            <a:ext cx="12188680" cy="8505904"/>
          </a:xfrm>
          <a:prstGeom prst="rect">
            <a:avLst/>
          </a:prstGeom>
        </p:spPr>
      </p:pic>
      <p:sp>
        <p:nvSpPr>
          <p:cNvPr id="176" name="Shape 176" descr="data:image/jpeg;base64,/9j/4AAQSkZJRgABAQAAAQABAAD/2wCEAAkGBhQQEBUPEBQVFRQWFhUUFBQQFRcUFRUVFRQVFRcVFBYXHCYeFxklGRQVHy8gIycpLCwtFh4xNTAqNSYrLCkBCQoKDgwOGg8PGiwkHiIqLCwsLCwsLCwsKiwsKSkpLCwsLCwsLCwsLCwsLC8sLCksLCwsLCwsLCwsLCwsLCwsKf/AABEIAMIBAwMBIgACEQEDEQH/xAAcAAABBQEBAQAAAAAAAAAAAAAAAQIDBAYFBwj/xABCEAABAwIEAwUFBgQEBQUAAAABAAIRAyEEEjFBBQZREyJhcYEHMpGhsRRCUsHR8CNygvFDkqLhJDNic8IVFzSys//EABoBAAIDAQEAAAAAAAAAAAAAAAABAgQFAwb/xAAwEQACAgEEAQICCgIDAAAAAAAAAQIRAwQSITFBE1EycQUiYYGRobHB0fAUIzNC4f/aAAwDAQACEQMRAD8AWEQnQlhejMYZCSE+EQgBkIhPhEIAjhEJ8IhADIRCfCSEDGQiE+Eyq8NEn+5iY+STddjXPCCEQqnD8YagD4OVxytygECA4kkzabfkFdhcsWWOWO6J1zYZYpbZDIRCdCIXU5DIRCfCSEANhJCfCSEANhJCfCIQAyEQnQiEAMhEJ8JIQMbCSE+EQkAyEkJ8IhADIRCdCWEAMyBCkhCjYy3CIT8qWF0ORHCIT4Tarwxpc4gBoJJOgAuSfRJulY0rdCZf36wk02JG8ax1AOvkrFfGYepH2ao14Ek5XZssuJA8rmPJRQuGHJ62Pd1ZYzY1hybe6/AUUgWCoHAglwETfK7KYnb9R1UcLnNxvZVqjH4uhSpuc14w7mVXVHksb3g4Nysl3jByyeq6kJYJyluUu0w1EYLa4Kk1+YyEkKSEkKyVxkJlaiHtLHaEEHyKmhJCTVhdGb5e433zgjTDMhfDpJLy0xeYAFjoN1oYWJ4ifs/Ei7YltUeoh3zDluIVPSpQUoLwy1qJObU35QyEQqPGOPUsKB2hOYiWsaJcRpPQDxK5mE52pvPeY5g6yHR5gD6Su8s0IumzjHHKStI0MJITxcSNEQupAjhEJ5CzHGOeKdJ3ZUh2jtC4e4D4R7xnp8VCeSMFciUYuTpHepVi6p2bWzAJLp0I2iNbH0UsJvB8XROHYzEVKdOuWkhlSoGvNRxmcs6uEa9eqlhVdJmllUt3hlzWYoY3HZ5QyEQnwkhXSkMhEJ8JIQAyEQnwkhIY2EkJ8IhADIRCfCSEAJCE6EKIy9CMqkyoyrociOE17JBHUR8VNlSZUgMXy/zjia2KOHxlZ1S7mDOBLXstaAIBDSI0sFsIXmfNNA4fiD3tsSW1m+Zuf9bXL0rCYgVabarfde0OHk4Sqmldbsb8Ms6hXU/c899oVHLi2PbYupCfHK5wE+kfBbrhuJ7WjTq/iY13qRf5ysrz/wAPdUxGFbTEvqZqbR1OZhA/1FaXl/hVXDUBQrgZmklpaZaWOOYQfAlzfNpUcbrPKPuSmrwxl7F7KkhS5UmVXioRwjKpMqTKkB5/z/W/4ikwNOZrC4u2IcbAdYLT/mV7lXmQZDSxL8pbGR1S0tjST0j5+C6HO3DQ+h2w9+l3gRrlMBwnYb+i8wr4ySD0BB8fPxWVmnPFm3LyaOKMMmGmaHnXHNrYkOpOD2tphstvcOcTHX3guRhsSdGsLtul1BQxUaD7pk+uqlw1cNIc1xBBDrHQgyDHmqc5OcnIsxjGKSN3yxxipehicrcoa1gFzYaOcCRMECPAq/xXmqhhn9nULi6JORuaJ0BvqV5oOMva4uBlxmC68TuPFVsRi31qhe8lz3m8C5OgAA+EBWoaqcYV5OE9PBytdHf47zfVxZ7GiC2m4wGtu987OI/+o+a0XLHJTaOWtX71XUN+7TO3m75D5o5K5TdQ/wCIrAZ3DusI71OTqTs4jbaVrsqtYcTk/UydlbJkUfqQ6MRzxwqKtPEAwHfw36C7QS0kkwLSP6Qtbg64qU2vBBkA2Mid7+cqpzLgDWwr2t94APZae8w5reMSPVcrk3i/aA0iSTGYXc8jqHONgd4Hik5eln+yX6lqGJZtK2vig7+cfP4d/JGlhEJ8IhXjNGQkhRUcW1z3sBBLY08RPy/MKxCimn0NquxkJIT4VTifE2YdhqVD5AXJ8h+eyG0lbHFOTpDsVi2UgDUcGgmBmMSTsOqu42k1kNBl297aTI8PD+y83qYKvxOuXSGtbsZLGNNxlj3yRefpZbzB4Xs2NZmLi1obnf7xgRdUlLJmmpQdRX5l1xhgThkVy/QkhEJ0IhXikJCE6EKIHQypcqflS5VM5EeVJlUmVGVAHmvtLpEYmk+bGlA82vM+fvBPwvM7qHDqbacZ5qNG8Q8u0Pg4Lo+0/A5qVCruKhp6wIqNm5Ol2fNVv/aHGU6Jr1X0GUgM7nVKha1gBg97LB9NdpWRnlLHlk4+f/DTwxWTGr8GWbxh7sTQxGJcakODyDPuh4zAARFgdI0XqnFOa6LqlBuHf24e0lzwZc3vQ3PMQ6DebzJ3Xj/EAO0hhLmiQ1zhlJE65dr/AJLUchcPNSo5w0bGbpBm3nY/BV8cpuSceyxJQ2tS6PRhdGVLRoBogadE+FvK65MV1fBHCSFJlRlTEQVaIe0tcJBBBB3BsV4pxrAdliKlLTK4x5RI+UL3HKvKPaHgezxxftUax/wGQ/Nk+qo62NxTLellUmjNUzYQdCjshqJT8vROpjYrLo0Dt8p8mHGtNV7yymHZe6Jc4wCYmwFxe+q9B4Vyxh8LelTGb8bu8/4nT0hS8s8PFHCUmAfdDz5v7x+sei6cLZwYYwinXJmZcspNq+CPKkhSwkyqycCOF53xTDHA4vu2YSalImS1snvNDB7z5MX2IXo+Vc3j3BG4uiaZs4d6m/8AA8aHy2KranD6sOO10XNHqf8AHybvD4fy/v8AbG8N4wytTzg5SLOa6JBGvh+i4PNfHntPZUntb72czeIbA8JzWWTGIq4Wt2biab6cgkXhgvDRo7OdzqCoatQ13Zj7z5zZdNYEDwtqs7Jq5uGyXZp/4eNT9TH8Pdfh/PDOvydx0UapZVEh5AzgzEwAY3b5aL0eF5U3CinVLQ3vQCGiZuSMoiwNt/iu67m2plFJha24bnHedDwQ1wJtZwjdLT61QVS6Fk+jMmWpQ+RoeP8AMDMK2/eqES1gv/U6LhqyPD8NWx9bO4m1y/anESwD8LgbBTcJ4HUxb+1MhpLXOe6Te7ajBPvTA8BZbjAcOZQpinTEAfE2iXHc2XdKeqdy4j+pGThoFUHc359v74X3vmqTB4JtFgp0xDW6BSwpISQtFJJUjHbcnbGQiE+EQmAyEJ8ISA6cIyqSEZVM5kcIyqTKiEAZnn/DF+AqNYwvdmpkBoLiIeJcAL6T8V5TSfULQxzn5Bo1zjlH8rSYC98heZ8f4PTpYt4ddph4BJgB14MDwIWbrcb4n9xd0s/+p1OE8v4HHYdtKk1zajILiS0VXbe9BF76ggG0AGRo+BcmswTHvpPe8Pyzny2iYsBreDK5HLz6TDDGgGwgRpckAC5B74v4eC3GHY3K6CTLTJMRtre0loIPifFUcU9k0y9khvg0c2EZVIAjKvQGIRZUmVSwkhICF5ABJMACSToALklePcy8ZGOxJqgEMaAxgOuUEnMehMzC9krUA9pY4AtcC0g3BBsQfBeS16GH+0VBRYSwOIDS5wY2O7HV0kE67qlq29qSLWmq22cYUR/e6fTpfsLRkU2XOHpEiLFpI1uTeZFh6q+2rQqMAfhaYFwHUH9m8ERsSQTfcXWdTL+5G3oNGRuW4yiCNCIEEeifCo8u04w1NoOYAODSbEtD3BsjY5YsujlW5F2kzIkqbRHlSZVLCSFIiRwkhSQkhIZ597TsFDqNcanNTJAvaHN8d3LKYTBvkPaHz1yz8/8AYr0D2k4XNhA/8FRp0mcwLd/MLCcPc2IyMcdZeWt+pWJrVWR15PR/RSjkilLx8/2TLPZuBM03uBMkOZUyz/K0CfUrRcrcvMr5qtUEhpa0NMtBc3vXbAgC1hrNyuKwT/hjzYcw9MtVeg8uU4wtO0WJg5t3H8V1z0eOM8nPjk0PpScsGn+pxbrzfl+Uvx+0utphoAAAAsABAA6AJYUkJMq3jxpHCIUmVJCAI4RCfCIQSGQhSZUKIzp5UsJ+VEKVkCPKjKpMqMqdgR5VlOauXXPqfamhz2gNY9jLObHuuFiCCSRpYxda/KuTiuPnD4oU4plj6Uu7TEUqGQh7oP8AEN5BcLemirar/jO+n+M43CqAaQHUazWxIIaG6ZTGSxdcQYkaTqtvw/BQwtMhxkZSZLW/dYMtiALa6md7ZqvzQw94VsM2IJNCliMa52Xq5jKdPYT3yLLmV+eKVQ5Q/F1ryG5qWAo3cLDs89YiSLZtAsc1kallOAB0AHwEJcqWjRcxoa8NBFiKZeWDoGl/eIiLuunwt+MrimYc41JpkUIhSZUmVSsjRVxmIFKm6q6zWNLjabNE6brxTCV5eXHUkuMWAMzp5r0f2m8S7LB9kPerODP6W9530aPVeX4cLP1U7kol3TxpNmmrVQKBjWD8r/VR8O4k0gT0ufLe6l4NytWxzHFrhTYO7ncCZPQAR69FncXwupg65oYgEEXEXa4bOadx+7FVmpJXXB2TT4vk9H5Y4wxp7Ivblce5cWedR4SY9YWsheSYGtBBaYIIIPSNF6b/AOuU24YYuo4NZll382haBuZBACvaef1afgqZoc2ijxzmAUK1Og2M72ufBE2BgAefe+CucL4kKwOzm6jz0IXkHGuYX4vFNrv7kFoaG/cYHSPM3JJ6rd4XGGnUFYEXNwNC0m4/NVHqnHLd/VLK06eOvJscqTKpIQQtSzPoyXtGH/BeHa058PeXn2Ew0AQ5zTciQ862jUD4Bbr2qVy3CMaDGeqJG5DWud8jC8wotkhouSQL9SYWTrFun9xtfR+dYY243+RpqNImGlji7cmm1o+JZfzlbvlGvmw/ZnWmcm1hq3QkHUj00C84pct4gnKGidYztFr9T/0lajkmjXw+I7Os14ZUa5rXG7M7BngO0nLmtO65aVPHkT9y3r9XHUYNrjyuVzf7X+ZuYRCkypMq2zzZHCTKpcqSErAjypMqkhGVAxmVKnwhIZ1MqMqkyohFiKGMx4pkMgue73WNuTtPxVQ8UYCe2qNzD/CpPADf+7UEmf8AobfyNlNxrl5mKBl1Sm/KWCpReWOykyWmLOHgVgOaORTgaBxFCtVcGlgIsC0GQXuLYMTk00m87Z+ojmbbv6v2fuXcEsSSVfW92ajB85B2L+y1GtbmPdLTZhgZaTxBl0gycxu4Dy855n5kbi8acQxgyNAazPfO2mSZI2mTbouJW4hEgTM6yqDakFV3llKGxnb04qe5G5w3tALsuHpYenSDu697iajg0g5ststMROjZvquSXAGATPiLLk02AQR4GSrheTlI0+irqKXR33N9nrfJPFe3w2S+ajFNxJmRlDmkehj+laHKsX7LngsxAjR9OT45XW9I+a3GVbeCV41Zk5lU2RZUZVJlQWrtZyPKPaxi82Ko0fwUy4+b3H8mBZ3heCdWe2mwSXENHmbK7ztiu24jWdaGEUxF57MBpPxlar2Z8FnNinDTuM8yO8fQQP6is1r1MrLyezGjZ8O4e2hSZRZo0R5ncnzMlczm3lhuOoFlhUbLqTzs78JP4TofQ7LQZUZVoOKa2+Cmm07Pn9mJNMlj+65hLXB1iCDBEdZCh4jxh9VraZcezaSWtm2Z0S7zt+5K9C9onIr6rjjMK3M4/wDNpt950CM7BuY1Gtp6rI8q8lVcZWhzXMpNP8R7mlv9LZ1d9N1mThOMtiL8Zxa3C8o8l1Mc7OZZQBh1QjWNW051PjoPkvQ8Lyg6m8MDw6iIy557QAfdMCHedlpsJg20mNpU2hrGgNa0aABSZVbjpYbalyVnnndoihGVSZUharRwMH7VqkUKLetRx+DI/wDJYLhtUNcHETcES3TxF1tva0f/AI42/in/APNYWiC8tDdRb9+CzNQ/9jL2H4EbGlxj3ZA8+g6RutDwPHFz2sbOUuJOuoaRMabaryqpxJxcAPu211OhXqHs/fNEzczmPhYgD/U5Qxu5Ic+Is1MJMqkhELVsoEeVJCkhJlRYEcIhSZUmVKxjMqVPhCjYzqQiE+EQlYUMhMr4dr2uY8BzXAtcDoQRBHwU0IhFgfO/N/LjsDiX0Tds5qbjq5h90nx1B8WlcNe8e0jlb7ZhC9gmtSl7I1c37zPGwkeI8V4U2mSYAkmwA3PQLMyw2SL+Ke6J16HC6gwjcSR/DdUdSad8zWh2nS7v8pSYZ4Ih29l6lxfk544IzC02zWpNZVyjU1AS6oB4994HWAF5HTMuAAJJNhEnN0jrKjkx7WiWOe6z2r2eUGtwTWgNBMvc5v3i4kS6fvAtLfJoNpWnhZ/2f8HfhsCxlUQ9znVHNIgtzmQ103kACfONlo4WnjdRRQnzJkcLOc9cxnBYcGnHa1HZKea8Wlzo3gR6uC0+VeJe0PjwxOOdlM06I7JkaEi7yPN0iejQo5cm2PBLHDdI5vCeFPr1W0qYlzjA/U+AFz5L23hHC24agyg24aIJ6k3LvUkrKeyvgZbROMqDvVLUh0pg3P8AUR8G+K3cKGCO1WSyyt0R5UZVJCSFYs40R5UhClhJCNwqIsqQtUuVJlRYURZUmVS5UmVFjo859rtLuYd3/VVb8Qw/ksVwvD9xz9Ia90/ytLvyW79rNYZaDCD7z39BADRr6my4WB4Ya2GeAwU3mm/KxpLpGQloM3DrAf1LPzteoXcSewxmColzhuvZOWeywmFaar2Mzd7vuDbba+vxXkNHFlnugA9Y/VMfVLjJMnqdVHHNQdkpx38HseN56wlNriyoKjh9ynqfImB81Ly/zN9sc4NpPY0Ma7O7Qkn3dNYIPqvGMrgA6DE2cRaRtO69H5B4oTmYdqpB27rgGt+Yj0U5aqSa9rILBFpm7yohSZUmVXrKdEeVGVSQkhKx0NyoT4QlY6OlCWEqVQ3EqGwiE5CNwqGwuW3lbCit9pGHpdrObPlE5vxAaB3jErrIhK0+x1Q2FUZwai2r24o0hUP+IKbQ+TvmiZ8VdhCdioZCIT1wOdcDia2FLcFULKgOYhpyue0AyxrvunQ+MQhypAolX2gcxfY8I4MI7ap/DpibjNIdUjWAJv1heNcJ4Q/F4inhaeriAT+FurnHwDZKZWxFUksrBz6hJA7TM58zGUSZBnbxuNF63yDyC7APfXrPa6o9gaA2e4CQ50kjWQBboqt+rL7CzSxo12GwrabG02CGsaGtHRrRAHwCkhOhEK3ZWoZlRCfCSEWFDISQpISQjcFEcIhPhJCNwURwjKnwiEbgoxntL5fOJwoqMIBokvIJgFhAzAeNmx6rN8FB+0USJtWpA+RLr+XdXonMeGNTCVmNEnISB1ykOj/SsTyQ4uxbYvDXkz0y6/GFQ1CvJEu4X/rkdnifs2wldxeGvpuJk9i4Bs7nK4ED0hN4d7M8JRdmc11U7ds4Fo/paAD6ytdCIVvbHuitul1Zz8bwinWonDvY3syMuUAAN6Fo2I1CwPLvDH0KlenUIzsqBsge9q5rh5hwK9NhUH8GYa/2i+Yhsj7pLJyk+MH5BcNRj9SNI64Z7HyWoRCfCSFZ3HChmVJCkhJCNw9o2EJ8IS3D2l4FCbKWVx3E9o5CbKWU9wbRUqbKJRuFtHJU2USnuDaLCESiUbhbTn4jl+g+uzEuptNVhJa7xiJI0JGx1C6EIQi6HQiESkc6NVFzGoCpEhf80hqAbj1S9Rj2IVIhzwLkxoL9SYA+JTTVETIj9/qjew2ockTe3HXp89Ej6wESY/tKNwto6EijdimiSTEazbx3VLF8cpsFiCYJgmNpEmO7brHySeRLthtOgVUwvC6VJzn0qbWOd7xaIndOo8Ra5ubS2aDrFvncW8R1UeK4mGZCO8HH7pkxlJ7oGpt8ijenyOi2kKZ9pbsQbxa9/wBlMOMZu4C8XMdP1HxT3BRKkhVDxemZDXAkRMEWl2W/z/ZCceIsicw0nXZLevcNpYhC5Nfmai1gfmBkgAa7gHRQ4fmum6m15tm2JiLwBfc7eSXqx9w2nbQuA/myl3mE3gx/lJ/KPUIqc50BILhoCP0PRL1Ye49rO+hZd3tBoAxDvQAj6oR60Pce1muZUB06keoTamJa3UgeZjwXmL+YqnZloeSA4E9blxMEX1/JQDidSoB3nP0iTJJMwIO4VJ6r2R22pnqbsewNzFwjz8YVQ8wUhq4f7dfmvOH9q4Q8u3sNY1vO9gqeGp5pqOBECBe+oMeqi9VL2Hso9QxPMtFoJD2z030JXIr89gSxjQXXgm4gTq0b6DVYbvaC/wDMY7wkxJ3GUpmSzcxcH5jmAgwLX0jYf7qMtTIi0jXYfn6qHu7RjINwAYy2Fp3018Z8FfZz4zul4IuScneEbT0t9CsM+k3LMuEEtERqC79T8rKOngmERLyfvA+Ui7R+vqoLUT9wSR6IOfKInNIuA0CSTN5HpdcDF+0KpLsl2OnK4g2GkCAOk+qzv2fM7+Hr0cBFpm8ae98E9uCzBzrC2XXKNBEETtI03Teok1yx7LNZgvaG4iajBB92D9UUOepzPMk2yARAgd4eEnr0HmsXX4WT3mxBPWIuBcfop3NZeHNBbEh07xqCBPmeuifrT9yXp+5pK/O9Y1A9oAFwGHfYGSOs/BVcXzZiHvkxH4W2bfSZM6T8Vnq1VpdAF5uQII1kADW9/VSOLQ2AYcbEtMQTESBYnfUKDyT9xJI7uK5txBaGtBbENGkSDMyRM+NtNNVRp8UrwTncXSDrBuJMeEn5LmUwWyHzmHebEd+T7sRrqZGinDSbkgSYgWtcTM3tB9VGc5eWFJFkcbrZSwvcDEXc5xdY2N7EZo+IVerzBWe69QwSJkawLSkADp93oSe8Bbr5KCvgC4+8BGhk306zbzQp3w2Okyzh+OVrAOcIEC8wL2HTTTwClfxmsROdxgiBJkgXm/67rm0KGW7CTAu4ARaLxPlHWFYZmLy3LIIc4kjSBe3lOl7lRbafYttdlupx2q+ZeRnN4M96+h21kR1suWeLOBIM7XJg9Bf1+qsUy27AINyBmNyNA3cGB6QoMQDmI1i5B1t5x46pp32OrJqeNcRBec0ATM3kfo39hXKHEnN955LgDMTN7nynp4nqVn6L2sJB+9AjduwPxT3Yo0rz90RczHiddP3dTcX4I0dmvxiqWlrX5Y8bXBBG2o2SCpVgtdVdqC4AyJywIG5i0nRcX7QHtOW41LdIIMyLy6wMeRVj/wBQBBYDFyRuSS6ZN7CDuk91CLwxzmkwTE3Dj+9+igqY5zmkB/x1GmnT81XxTo1iTYzc6zttaE0MYYaAJ2v+iSGWc7oHUixmAdRbrca+CjOIcNRcW20y2iN5kp9fFgAAAkjUyTq6Yt8kj8SHk2iYgAkkWsPDSEkIr1XOMAj4E6C0DrdK6kXHraYOwmNDeZ9VC+tld7si2ngLT8FJw2uHGZOhEk7QZ9dfVdKpWNEtPDAgaaD3iQfghMOEb+L5gfmhK0S+47FdgDYpOvJJHdNo+7JmdDMIo8RFKQSx7ycrg/S2/dG/neUUcXTAkA903vLbgm430j43UrqjXiQBbS24MQemmi40dYxtcMr/AGjtM5M3gGA5puIgbfARaITX45rH5A14MnU2km4EbC4/VNq14rMacgJJAAHeEXcM2+w03Cnq46nlaDDS4BwLiYvaAdDEm/intIpLnnkp8TrwZaCe6J1gy4tjx3UVDElrHOaAYuSNxDRa06AeVuqKr6dRxy3JcGjLubgaCAL5lJSLQ1rC4iIsBYQYN9NP30lSqqIUrJKQJJOgMkgXOk6SJJ/NSMxUQCYA+8QSS3UF067Hrb4wuw7xJbOUx3rfECfxE2/RQ4/Dl7JcZMwXA6Xk5p+qikrHSXJ0Bjg6XkixgQLEXBIBE3Mj9VJmIOW/kABM3ERvvO65eGp5DDm5mwNyALSIy/S+uy6Iw/cs57HAC1spBEARM7dEpUhJWyOqTJyU23brYbWJMdFyqWFdmEjQBr8pkAxDR46hWsRUJdBLiRaGCfD3oteIjqqpBg90iDaZJ0kkEmdGjbp0K7RTSJytk9Ks1hnNJiAYl1x0Bj+wT6uIDqbmuO0hoMXJmemawt+ipdi53eDbQfAaXgbwSd7gKOq5zXBpbck96PQBvW2v8w6J7eSFNHSokAQIlsOEglpBA6nXS/gYi6Qd+Tdp00MtmJnwj4Sq+HzC5G223QgHa0/3TzTvE/CZzGcsea50LbfZOWhkva8zIvbcaDbSf2Ltbis/cJE92wBg6WvINr9VZpVWvGYHUkmIgACSDPhaVG/Bg+6AIMl42to2dTpNttolRTXkBuHfl92PBpNu8Ms9DrPom4XEdnUDmGWgAyXOd3SCxw89VHXwoDRLRJ1eXe7fbyIM/BK1nfLWZIuBvDi4iYiTY9beClSaEWqGODBme1j4ztIMt6AySRPvDToBdR1cW0wAMpNgAQQBpPeJOXvExtdIMCMuwMMu0mYNyDGhkqviCA4m0OyhsAhoGUO100cJt+KUlT4BNkmLLSGlkZhDj49Itc28dfC9WmDlcYGzR96xc5wPmI+ae5gLQYhkSBGsi4n96qxisK1zAQHBpdJ/laIaY6gQL21U7rgkUsUQYymDBJLrEEn3dSBe4+qMFSawjuDebiRbvPHkSfCyMTgz95pIPum2bxJcNdD8PUrh8NDcwM2FzeZJOWPn+7yvgXYlahILhqIAEGD0iLjTyuufiy6mcjmkP0JnTaIjW/Xdd1j3ODiGtncNEtlrhpBsJM/BMs8ipk+6fe/HBA+MjW3xRGVBSOPRa8CCDqdZg5bnUaXBXSwlPu6RtOlxuOth8ymEWl42MDeTrM72Iv1S4euzL6kQCDYgWiduqJcokkh5LX9J/FFtDcAfkoKuFECXE5dNCDfSBpvupKmEZeJabFwcdYgWAFtZk/krGHwjssNLXARbS0zcEfSNbIuuiVWcurhRJyvIGoAEgTeNULtGnJ/5TtTsDpbWUKXqD2onoCSJvOYGd7HXqm0Xfx2ne1/6XH6gIQqy7fy/kjE5XE3EVmX/AMM/M1ifmAunhB3XN27wjaM7hEeQHwQhdcnwo5nO4UO+8bZX28iY+g+CdSqmKlzaIv1LQfkhCm+39xJ/CW3vIaYJHeOnm4/VU6TySJJN6et9XBCFBdEX0dBzoDQLDMNPJXcPqRtrG26ELkyePsqNP8b+hx9REFRtM1Ks375F+kxHyCEKf8EpdlLDuPX7zv8Ay/RW6JzU25r3brf7rUIU5jj0SYzV/wD3APTvrnV3d9v87PoD9bpEJRITJMC8h7xJiQI8JIj5D4Kwz/mDzP1cPyHwQhKXZB+B7x3WnfM0TvBa2yfUaAyqQI7ztPRCFAI9jcGY0/Efoiq0GjJ1nXfV6EJPsGOxAhlIdQ+f8xVfEOIq027QLbe90SIU4/yTfTGzBt0Pyp2VjEOii4i0TEfyvQhNdoceyGmwfxbCwt4fuB8FNhN/5T8mhKhEugRSxgs075W38wJ+q5ou4E6hryJ6htikQusOiPk69ZosY3P/AJD6KrgnHvX0NvDvIQkuiXkqHEOn3nfEoQhdqRFn/9k="/>
          <p:cNvSpPr/>
          <p:nvPr/>
        </p:nvSpPr>
        <p:spPr>
          <a:xfrm>
            <a:off x="1587500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851925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sz="4200" b="1" dirty="0" smtClean="0">
                <a:solidFill>
                  <a:srgbClr val="FFFFFF"/>
                </a:solidFill>
              </a:rPr>
              <a:t>Gravitational fields</a:t>
            </a:r>
            <a:endParaRPr lang="en-GB" sz="4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20"/>
            <a:ext cx="12104016" cy="8149468"/>
          </a:xfrm>
          <a:prstGeom prst="rect">
            <a:avLst/>
          </a:prstGeom>
        </p:spPr>
      </p:pic>
      <p:sp>
        <p:nvSpPr>
          <p:cNvPr id="11" name="Shape 290"/>
          <p:cNvSpPr txBox="1"/>
          <p:nvPr/>
        </p:nvSpPr>
        <p:spPr>
          <a:xfrm>
            <a:off x="0" y="2"/>
            <a:ext cx="12192000" cy="386498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GB" sz="2000" dirty="0">
                <a:latin typeface="Comic Sans MS"/>
                <a:ea typeface="Comic Sans MS"/>
                <a:cs typeface="Comic Sans MS"/>
                <a:sym typeface="Comic Sans MS"/>
              </a:rPr>
              <a:t>Learning Outcome</a:t>
            </a:r>
            <a:r>
              <a:rPr lang="en-GB" sz="2000" dirty="0"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GB" sz="2000" dirty="0">
                <a:ln>
                  <a:solidFill>
                    <a:schemeClr val="tx1"/>
                  </a:solidFill>
                </a:ln>
                <a:latin typeface="Comic Sans MS"/>
                <a:cs typeface="Comic Sans MS"/>
              </a:rPr>
              <a:t>Apply Newton’s law of gravitation to calculate gravitational fields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86500"/>
            <a:ext cx="11887200" cy="2080728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Two people, each with a mass of 70 kg appear, initially stationary in space 2 m apart. Ignoring the expansion of the universe, and the effects of any nearby mass. How long would it take until they touch? 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What problems are there with your calculation?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24606" y="2784326"/>
            <a:ext cx="8943394" cy="4023887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F </a:t>
            </a:r>
            <a:r>
              <a:rPr lang="en-GB" sz="2400" dirty="0">
                <a:solidFill>
                  <a:schemeClr val="bg1"/>
                </a:solidFill>
              </a:rPr>
              <a:t>= </a:t>
            </a:r>
            <a:r>
              <a:rPr lang="en-GB" sz="2400" dirty="0">
                <a:solidFill>
                  <a:srgbClr val="FFFF00"/>
                </a:solidFill>
              </a:rPr>
              <a:t>-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GMm</a:t>
            </a:r>
            <a:r>
              <a:rPr lang="en-GB" sz="2400" dirty="0">
                <a:solidFill>
                  <a:schemeClr val="bg1"/>
                </a:solidFill>
              </a:rPr>
              <a:t>/r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</a:p>
          <a:p>
            <a:pPr algn="l"/>
            <a:endParaRPr lang="en-GB" sz="2400" baseline="30000" dirty="0">
              <a:solidFill>
                <a:schemeClr val="bg1"/>
              </a:solidFill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G = Gravitational constant = 6.67 x 10</a:t>
            </a:r>
            <a:r>
              <a:rPr lang="en-GB" sz="2400" baseline="30000" dirty="0">
                <a:solidFill>
                  <a:schemeClr val="bg1"/>
                </a:solidFill>
              </a:rPr>
              <a:t>-11 </a:t>
            </a:r>
            <a:r>
              <a:rPr lang="en-GB" sz="2400" dirty="0">
                <a:solidFill>
                  <a:schemeClr val="bg1"/>
                </a:solidFill>
              </a:rPr>
              <a:t>N m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kg</a:t>
            </a:r>
            <a:r>
              <a:rPr lang="en-GB" sz="2400" baseline="30000" dirty="0">
                <a:solidFill>
                  <a:schemeClr val="bg1"/>
                </a:solidFill>
              </a:rPr>
              <a:t>-2</a:t>
            </a:r>
          </a:p>
          <a:p>
            <a:pPr algn="l"/>
            <a:endParaRPr lang="en-GB" sz="2400" baseline="30000" dirty="0">
              <a:solidFill>
                <a:schemeClr val="bg1"/>
              </a:solidFill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F = </a:t>
            </a:r>
            <a:r>
              <a:rPr lang="en-GB" sz="2400" dirty="0">
                <a:solidFill>
                  <a:schemeClr val="bg1"/>
                </a:solidFill>
              </a:rPr>
              <a:t>6.67 x </a:t>
            </a:r>
            <a:r>
              <a:rPr lang="en-GB" sz="2400" dirty="0">
                <a:solidFill>
                  <a:schemeClr val="bg1"/>
                </a:solidFill>
              </a:rPr>
              <a:t>10</a:t>
            </a:r>
            <a:r>
              <a:rPr lang="en-GB" sz="2400" baseline="30000" dirty="0">
                <a:solidFill>
                  <a:schemeClr val="bg1"/>
                </a:solidFill>
              </a:rPr>
              <a:t>-11 </a:t>
            </a:r>
            <a:r>
              <a:rPr lang="en-GB" sz="2400" dirty="0">
                <a:solidFill>
                  <a:schemeClr val="bg1"/>
                </a:solidFill>
              </a:rPr>
              <a:t>x 70 x 70/ 2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  <a:r>
              <a:rPr lang="en-GB" sz="2400" dirty="0">
                <a:solidFill>
                  <a:schemeClr val="bg1"/>
                </a:solidFill>
              </a:rPr>
              <a:t> = 8.17 x 10</a:t>
            </a:r>
            <a:r>
              <a:rPr lang="en-GB" sz="2400" baseline="30000" dirty="0">
                <a:solidFill>
                  <a:schemeClr val="bg1"/>
                </a:solidFill>
              </a:rPr>
              <a:t>-8</a:t>
            </a:r>
            <a:r>
              <a:rPr lang="en-GB" sz="2400" dirty="0">
                <a:solidFill>
                  <a:schemeClr val="bg1"/>
                </a:solidFill>
              </a:rPr>
              <a:t> N</a:t>
            </a: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a = F/m = 8.17 x 10-8/70 = 1.17 x 10</a:t>
            </a:r>
            <a:r>
              <a:rPr lang="en-GB" sz="2400" baseline="30000" dirty="0">
                <a:solidFill>
                  <a:schemeClr val="bg1"/>
                </a:solidFill>
              </a:rPr>
              <a:t>-9</a:t>
            </a: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s = </a:t>
            </a:r>
            <a:r>
              <a:rPr lang="en-GB" sz="2400" dirty="0" err="1">
                <a:solidFill>
                  <a:schemeClr val="bg1"/>
                </a:solidFill>
              </a:rPr>
              <a:t>ut</a:t>
            </a:r>
            <a:r>
              <a:rPr lang="en-GB" sz="2400" dirty="0">
                <a:solidFill>
                  <a:schemeClr val="bg1"/>
                </a:solidFill>
              </a:rPr>
              <a:t> + 0.5 at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  <a:r>
              <a:rPr lang="en-GB" sz="2400" dirty="0">
                <a:solidFill>
                  <a:schemeClr val="bg1"/>
                </a:solidFill>
              </a:rPr>
              <a:t> (s = 1 m as accelerating towards each other)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t = √s/0.5a </a:t>
            </a:r>
            <a:r>
              <a:rPr lang="en-GB" sz="2400" dirty="0">
                <a:solidFill>
                  <a:schemeClr val="bg1"/>
                </a:solidFill>
              </a:rPr>
              <a:t>= </a:t>
            </a:r>
            <a:r>
              <a:rPr lang="en-GB" sz="2400" dirty="0">
                <a:solidFill>
                  <a:schemeClr val="bg1"/>
                </a:solidFill>
              </a:rPr>
              <a:t>√1/0.5 x 1.17 x 10-9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t</a:t>
            </a:r>
            <a:r>
              <a:rPr lang="en-GB" sz="2400" dirty="0">
                <a:solidFill>
                  <a:schemeClr val="bg1"/>
                </a:solidFill>
              </a:rPr>
              <a:t> = 41393 s or 690 </a:t>
            </a:r>
            <a:r>
              <a:rPr lang="en-GB" sz="2400" dirty="0" err="1">
                <a:solidFill>
                  <a:schemeClr val="bg1"/>
                </a:solidFill>
              </a:rPr>
              <a:t>mins</a:t>
            </a:r>
            <a:r>
              <a:rPr lang="en-GB" sz="2400" dirty="0">
                <a:solidFill>
                  <a:schemeClr val="bg1"/>
                </a:solidFill>
              </a:rPr>
              <a:t> or </a:t>
            </a:r>
            <a:r>
              <a:rPr lang="en-GB" sz="2400">
                <a:solidFill>
                  <a:schemeClr val="bg1"/>
                </a:solidFill>
              </a:rPr>
              <a:t>11.5 hours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783" y="1292085"/>
            <a:ext cx="2584921" cy="607024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bg1"/>
                </a:solidFill>
              </a:rPr>
              <a:t>4.0 x 10</a:t>
            </a:r>
            <a:r>
              <a:rPr lang="en-GB" sz="2800" baseline="30000" dirty="0">
                <a:solidFill>
                  <a:schemeClr val="bg1"/>
                </a:solidFill>
              </a:rPr>
              <a:t>16</a:t>
            </a:r>
            <a:r>
              <a:rPr lang="en-GB" sz="2800" dirty="0">
                <a:solidFill>
                  <a:schemeClr val="bg1"/>
                </a:solidFill>
              </a:rPr>
              <a:t> kg</a:t>
            </a:r>
            <a:r>
              <a:rPr lang="en-GB" sz="2800" dirty="0">
                <a:solidFill>
                  <a:schemeClr val="bg1"/>
                </a:solidFill>
              </a:rPr>
              <a:t/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1" name="Shape 290"/>
          <p:cNvSpPr txBox="1"/>
          <p:nvPr/>
        </p:nvSpPr>
        <p:spPr>
          <a:xfrm>
            <a:off x="0" y="2"/>
            <a:ext cx="12192000" cy="439198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GB" sz="2000" dirty="0">
                <a:latin typeface="Comic Sans MS"/>
                <a:ea typeface="Comic Sans MS"/>
                <a:cs typeface="Comic Sans MS"/>
                <a:sym typeface="Comic Sans MS"/>
              </a:rPr>
              <a:t>Learning Outcome</a:t>
            </a:r>
            <a:r>
              <a:rPr lang="en-GB" sz="2000" dirty="0"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GB" sz="2000" dirty="0">
                <a:ln>
                  <a:solidFill>
                    <a:schemeClr val="tx1"/>
                  </a:solidFill>
                </a:ln>
                <a:latin typeface="Comic Sans MS"/>
                <a:cs typeface="Comic Sans MS"/>
              </a:rPr>
              <a:t>Apply Newton’s law of gravitation to calculate gravitational fields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71675" y="5616386"/>
            <a:ext cx="7759675" cy="8948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F = </a:t>
            </a:r>
            <a:r>
              <a:rPr lang="en-GB" sz="2400" dirty="0">
                <a:solidFill>
                  <a:srgbClr val="FFFF00"/>
                </a:solidFill>
              </a:rPr>
              <a:t>-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GMm</a:t>
            </a:r>
            <a:r>
              <a:rPr lang="en-GB" sz="2400" dirty="0">
                <a:solidFill>
                  <a:schemeClr val="bg1"/>
                </a:solidFill>
              </a:rPr>
              <a:t>/r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</a:p>
          <a:p>
            <a:pPr algn="l"/>
            <a:endParaRPr lang="en-GB" sz="2400" baseline="30000" dirty="0">
              <a:solidFill>
                <a:schemeClr val="bg1"/>
              </a:solidFill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G = Gravitational constant = 6.67 x 10</a:t>
            </a:r>
            <a:r>
              <a:rPr lang="en-GB" sz="2400" baseline="30000" dirty="0">
                <a:solidFill>
                  <a:schemeClr val="bg1"/>
                </a:solidFill>
              </a:rPr>
              <a:t>-11 </a:t>
            </a:r>
            <a:r>
              <a:rPr lang="en-GB" sz="2400" dirty="0">
                <a:solidFill>
                  <a:schemeClr val="bg1"/>
                </a:solidFill>
              </a:rPr>
              <a:t>N m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  <a:r>
              <a:rPr lang="en-GB" sz="2400" dirty="0">
                <a:solidFill>
                  <a:schemeClr val="bg1"/>
                </a:solidFill>
              </a:rPr>
              <a:t> kg</a:t>
            </a:r>
            <a:r>
              <a:rPr lang="en-GB" sz="2400" baseline="30000" dirty="0">
                <a:solidFill>
                  <a:schemeClr val="bg1"/>
                </a:solidFill>
              </a:rPr>
              <a:t>-2</a:t>
            </a: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What is the resultant force on B?</a:t>
            </a:r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62947" y="988573"/>
            <a:ext cx="2584921" cy="607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800" dirty="0">
                <a:solidFill>
                  <a:schemeClr val="bg1"/>
                </a:solidFill>
              </a:rPr>
              <a:t>6.5 x 10</a:t>
            </a:r>
            <a:r>
              <a:rPr lang="en-GB" sz="2800" baseline="30000" dirty="0">
                <a:solidFill>
                  <a:schemeClr val="bg1"/>
                </a:solidFill>
              </a:rPr>
              <a:t>16</a:t>
            </a:r>
            <a:r>
              <a:rPr lang="en-GB" sz="2800" dirty="0">
                <a:solidFill>
                  <a:schemeClr val="bg1"/>
                </a:solidFill>
              </a:rPr>
              <a:t> kg</a:t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11963" y="2438249"/>
            <a:ext cx="2584921" cy="607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800" dirty="0">
                <a:solidFill>
                  <a:schemeClr val="bg1"/>
                </a:solidFill>
              </a:rPr>
              <a:t>900 x 10</a:t>
            </a:r>
            <a:r>
              <a:rPr lang="en-GB" sz="2800" baseline="30000" dirty="0">
                <a:solidFill>
                  <a:schemeClr val="bg1"/>
                </a:solidFill>
              </a:rPr>
              <a:t>6</a:t>
            </a:r>
            <a:r>
              <a:rPr lang="en-GB" sz="2800" dirty="0">
                <a:solidFill>
                  <a:schemeClr val="bg1"/>
                </a:solidFill>
              </a:rPr>
              <a:t> m</a:t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67424" y="2757147"/>
            <a:ext cx="2584921" cy="607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800" dirty="0">
                <a:solidFill>
                  <a:schemeClr val="bg1"/>
                </a:solidFill>
              </a:rPr>
              <a:t>1470 x 10</a:t>
            </a:r>
            <a:r>
              <a:rPr lang="en-GB" sz="2800" baseline="30000" dirty="0">
                <a:solidFill>
                  <a:schemeClr val="bg1"/>
                </a:solidFill>
              </a:rPr>
              <a:t>6</a:t>
            </a:r>
            <a:r>
              <a:rPr lang="en-GB" sz="2800" dirty="0">
                <a:solidFill>
                  <a:schemeClr val="bg1"/>
                </a:solidFill>
              </a:rPr>
              <a:t> m</a:t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43286" y="3829509"/>
            <a:ext cx="2584921" cy="607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800" dirty="0">
                <a:solidFill>
                  <a:schemeClr val="bg1"/>
                </a:solidFill>
              </a:rPr>
              <a:t>2.0 x 10</a:t>
            </a:r>
            <a:r>
              <a:rPr lang="en-GB" sz="2800" baseline="30000" dirty="0">
                <a:solidFill>
                  <a:schemeClr val="bg1"/>
                </a:solidFill>
              </a:rPr>
              <a:t>16</a:t>
            </a:r>
            <a:r>
              <a:rPr lang="en-GB" sz="2800" dirty="0">
                <a:solidFill>
                  <a:schemeClr val="bg1"/>
                </a:solidFill>
              </a:rPr>
              <a:t> kg</a:t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588000" y="2980267"/>
            <a:ext cx="762000" cy="71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81946" y="1292085"/>
            <a:ext cx="762000" cy="7112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82975" y="1193061"/>
            <a:ext cx="762000" cy="7112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40401" y="3151199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B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35374" y="1359817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71853" y="1529777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</a:t>
            </a:r>
            <a:endParaRPr lang="en-US" sz="1800" b="1" dirty="0"/>
          </a:p>
        </p:txBody>
      </p:sp>
      <p:cxnSp>
        <p:nvCxnSpPr>
          <p:cNvPr id="16" name="Straight Arrow Connector 15"/>
          <p:cNvCxnSpPr>
            <a:endCxn id="3" idx="1"/>
          </p:cNvCxnSpPr>
          <p:nvPr/>
        </p:nvCxnSpPr>
        <p:spPr>
          <a:xfrm>
            <a:off x="4694174" y="1899110"/>
            <a:ext cx="1005418" cy="118531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" idx="7"/>
          </p:cNvCxnSpPr>
          <p:nvPr/>
        </p:nvCxnSpPr>
        <p:spPr>
          <a:xfrm flipH="1">
            <a:off x="6238408" y="2051510"/>
            <a:ext cx="1433446" cy="103291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7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783" y="1292085"/>
            <a:ext cx="2584921" cy="607024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bg1"/>
                </a:solidFill>
              </a:rPr>
              <a:t>4.0 x 10</a:t>
            </a:r>
            <a:r>
              <a:rPr lang="en-GB" sz="2800" baseline="30000" dirty="0">
                <a:solidFill>
                  <a:schemeClr val="bg1"/>
                </a:solidFill>
              </a:rPr>
              <a:t>16</a:t>
            </a:r>
            <a:r>
              <a:rPr lang="en-GB" sz="2800" dirty="0">
                <a:solidFill>
                  <a:schemeClr val="bg1"/>
                </a:solidFill>
              </a:rPr>
              <a:t> kg</a:t>
            </a:r>
            <a:r>
              <a:rPr lang="en-GB" sz="2800" dirty="0">
                <a:solidFill>
                  <a:schemeClr val="bg1"/>
                </a:solidFill>
              </a:rPr>
              <a:t/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1" name="Shape 290"/>
          <p:cNvSpPr txBox="1"/>
          <p:nvPr/>
        </p:nvSpPr>
        <p:spPr>
          <a:xfrm>
            <a:off x="0" y="1"/>
            <a:ext cx="12192000" cy="442531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GB" sz="2000" dirty="0">
                <a:latin typeface="Comic Sans MS"/>
                <a:ea typeface="Comic Sans MS"/>
                <a:cs typeface="Comic Sans MS"/>
                <a:sym typeface="Comic Sans MS"/>
              </a:rPr>
              <a:t>Learning Outcome</a:t>
            </a:r>
            <a:r>
              <a:rPr lang="en-GB" sz="2000" dirty="0"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GB" sz="2000" dirty="0">
                <a:ln>
                  <a:solidFill>
                    <a:schemeClr val="tx1"/>
                  </a:solidFill>
                </a:ln>
                <a:latin typeface="Comic Sans MS"/>
                <a:cs typeface="Comic Sans MS"/>
              </a:rPr>
              <a:t>Apply Newton’s law of gravitation to calculate gravitational fields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71675" y="5616386"/>
            <a:ext cx="7759675" cy="8948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F = </a:t>
            </a:r>
            <a:r>
              <a:rPr lang="en-GB" sz="2400" dirty="0">
                <a:solidFill>
                  <a:srgbClr val="FFFF00"/>
                </a:solidFill>
              </a:rPr>
              <a:t>-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GMm</a:t>
            </a:r>
            <a:r>
              <a:rPr lang="en-GB" sz="2400" dirty="0">
                <a:solidFill>
                  <a:schemeClr val="bg1"/>
                </a:solidFill>
              </a:rPr>
              <a:t>/r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</a:p>
          <a:p>
            <a:pPr algn="l"/>
            <a:endParaRPr lang="en-GB" sz="2400" baseline="30000" dirty="0">
              <a:solidFill>
                <a:schemeClr val="bg1"/>
              </a:solidFill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G = Gravitational constant = 6.67 x 10</a:t>
            </a:r>
            <a:r>
              <a:rPr lang="en-GB" sz="2400" baseline="30000" dirty="0">
                <a:solidFill>
                  <a:schemeClr val="bg1"/>
                </a:solidFill>
              </a:rPr>
              <a:t>-11 </a:t>
            </a:r>
            <a:r>
              <a:rPr lang="en-GB" sz="2400" dirty="0">
                <a:solidFill>
                  <a:schemeClr val="bg1"/>
                </a:solidFill>
              </a:rPr>
              <a:t>N m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  <a:r>
              <a:rPr lang="en-GB" sz="2400" dirty="0">
                <a:solidFill>
                  <a:schemeClr val="bg1"/>
                </a:solidFill>
              </a:rPr>
              <a:t> kg</a:t>
            </a:r>
            <a:r>
              <a:rPr lang="en-GB" sz="2400" baseline="30000" dirty="0">
                <a:solidFill>
                  <a:schemeClr val="bg1"/>
                </a:solidFill>
              </a:rPr>
              <a:t>-2</a:t>
            </a: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What is the resultant force on B?  </a:t>
            </a:r>
            <a:r>
              <a:rPr lang="en-GB" sz="2400" dirty="0">
                <a:solidFill>
                  <a:srgbClr val="FFFF00"/>
                </a:solidFill>
              </a:rPr>
              <a:t>77 </a:t>
            </a:r>
            <a:r>
              <a:rPr lang="en-GB" sz="2400" dirty="0" err="1">
                <a:solidFill>
                  <a:srgbClr val="FFFF00"/>
                </a:solidFill>
              </a:rPr>
              <a:t>kN</a:t>
            </a:r>
            <a:endParaRPr lang="en-GB" sz="2400" dirty="0">
              <a:solidFill>
                <a:srgbClr val="FFFF00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62947" y="988573"/>
            <a:ext cx="2584921" cy="607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800" dirty="0">
                <a:solidFill>
                  <a:schemeClr val="bg1"/>
                </a:solidFill>
              </a:rPr>
              <a:t>6.5 x 10</a:t>
            </a:r>
            <a:r>
              <a:rPr lang="en-GB" sz="2800" baseline="30000" dirty="0">
                <a:solidFill>
                  <a:schemeClr val="bg1"/>
                </a:solidFill>
              </a:rPr>
              <a:t>16</a:t>
            </a:r>
            <a:r>
              <a:rPr lang="en-GB" sz="2800" dirty="0">
                <a:solidFill>
                  <a:schemeClr val="bg1"/>
                </a:solidFill>
              </a:rPr>
              <a:t> kg</a:t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00947" y="2549326"/>
            <a:ext cx="2584921" cy="607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800" dirty="0">
                <a:solidFill>
                  <a:schemeClr val="bg1"/>
                </a:solidFill>
              </a:rPr>
              <a:t>900 x 10</a:t>
            </a:r>
            <a:r>
              <a:rPr lang="en-GB" sz="2800" baseline="30000" dirty="0">
                <a:solidFill>
                  <a:schemeClr val="bg1"/>
                </a:solidFill>
              </a:rPr>
              <a:t>6</a:t>
            </a:r>
            <a:r>
              <a:rPr lang="en-GB" sz="2800" dirty="0">
                <a:solidFill>
                  <a:schemeClr val="bg1"/>
                </a:solidFill>
              </a:rPr>
              <a:t> m</a:t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90515" y="2544175"/>
            <a:ext cx="2584921" cy="607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800" dirty="0">
                <a:solidFill>
                  <a:schemeClr val="bg1"/>
                </a:solidFill>
              </a:rPr>
              <a:t>1470 x 10</a:t>
            </a:r>
            <a:r>
              <a:rPr lang="en-GB" sz="2800" baseline="30000" dirty="0">
                <a:solidFill>
                  <a:schemeClr val="bg1"/>
                </a:solidFill>
              </a:rPr>
              <a:t>6</a:t>
            </a:r>
            <a:r>
              <a:rPr lang="en-GB" sz="2800" dirty="0">
                <a:solidFill>
                  <a:schemeClr val="bg1"/>
                </a:solidFill>
              </a:rPr>
              <a:t> m</a:t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43286" y="3829509"/>
            <a:ext cx="2584921" cy="607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800" dirty="0">
                <a:solidFill>
                  <a:schemeClr val="bg1"/>
                </a:solidFill>
              </a:rPr>
              <a:t>2.0 x 10</a:t>
            </a:r>
            <a:r>
              <a:rPr lang="en-GB" sz="2800" baseline="30000" dirty="0">
                <a:solidFill>
                  <a:schemeClr val="bg1"/>
                </a:solidFill>
              </a:rPr>
              <a:t>16</a:t>
            </a:r>
            <a:r>
              <a:rPr lang="en-GB" sz="2800" dirty="0">
                <a:solidFill>
                  <a:schemeClr val="bg1"/>
                </a:solidFill>
              </a:rPr>
              <a:t> kg</a:t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588000" y="2980267"/>
            <a:ext cx="762000" cy="71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81946" y="1292085"/>
            <a:ext cx="762000" cy="7112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82975" y="1193061"/>
            <a:ext cx="762000" cy="7112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40401" y="3151199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B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35374" y="1359817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71853" y="1529777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</a:t>
            </a:r>
            <a:endParaRPr lang="en-US" sz="1800" b="1" dirty="0"/>
          </a:p>
        </p:txBody>
      </p:sp>
      <p:cxnSp>
        <p:nvCxnSpPr>
          <p:cNvPr id="16" name="Straight Arrow Connector 15"/>
          <p:cNvCxnSpPr>
            <a:endCxn id="3" idx="1"/>
          </p:cNvCxnSpPr>
          <p:nvPr/>
        </p:nvCxnSpPr>
        <p:spPr>
          <a:xfrm>
            <a:off x="4694174" y="1899110"/>
            <a:ext cx="1005418" cy="118531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" idx="7"/>
          </p:cNvCxnSpPr>
          <p:nvPr/>
        </p:nvCxnSpPr>
        <p:spPr>
          <a:xfrm flipH="1">
            <a:off x="6238408" y="2051510"/>
            <a:ext cx="1433446" cy="103291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5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865" r="130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>
            <p:extLst/>
          </p:nvPr>
        </p:nvGraphicFramePr>
        <p:xfrm>
          <a:off x="1164541" y="1891804"/>
          <a:ext cx="2776500" cy="4221541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7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8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2.</a:t>
                      </a:r>
                      <a:r>
                        <a:rPr lang="en-GB" sz="1900" baseline="0" dirty="0" smtClean="0"/>
                        <a:t> Foundations of 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 Forces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and motion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5. Newtonian</a:t>
                      </a:r>
                      <a:r>
                        <a:rPr lang="en-GB" sz="1900" b="1" baseline="0" dirty="0" smtClean="0">
                          <a:solidFill>
                            <a:schemeClr val="bg1"/>
                          </a:solidFill>
                        </a:rPr>
                        <a:t> world and astrophysics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dirty="0" smtClean="0"/>
                        <a:t>6. Particles</a:t>
                      </a:r>
                      <a:r>
                        <a:rPr lang="en-GB" sz="1900" baseline="0" dirty="0" smtClean="0"/>
                        <a:t> and medical 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462000" y="338251"/>
            <a:ext cx="6435491" cy="8649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l">
              <a:buClr>
                <a:srgbClr val="FFFF00"/>
              </a:buClr>
              <a:buSzPct val="25000"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</a:t>
            </a:r>
            <a:r>
              <a:rPr lang="en-GB" b="1" i="0" u="none" strike="noStrike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</a:t>
            </a:r>
          </a:p>
        </p:txBody>
      </p:sp>
      <p:graphicFrame>
        <p:nvGraphicFramePr>
          <p:cNvPr id="201" name="Shape 201"/>
          <p:cNvGraphicFramePr/>
          <p:nvPr>
            <p:extLst/>
          </p:nvPr>
        </p:nvGraphicFramePr>
        <p:xfrm>
          <a:off x="4615741" y="1860844"/>
          <a:ext cx="2631033" cy="2392731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63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5.1 Thermal 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Circular motion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5.3.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Oscillations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5.4. Gravitational fields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5.5</a:t>
                      </a:r>
                      <a:r>
                        <a:rPr lang="en-GB" sz="1900" baseline="0" dirty="0" smtClean="0"/>
                        <a:t> Astrophysics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/>
          </p:nvPr>
        </p:nvGraphicFramePr>
        <p:xfrm>
          <a:off x="7921474" y="1860846"/>
          <a:ext cx="2970433" cy="3286195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970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5.4.1.</a:t>
                      </a:r>
                      <a:r>
                        <a:rPr lang="en-US" sz="1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Newton’s law of gravitation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5.3.2. Gravity of point masses</a:t>
                      </a:r>
                      <a:endParaRPr lang="en-US" sz="1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5.3.3. </a:t>
                      </a:r>
                      <a:r>
                        <a:rPr lang="en-US" sz="1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Kepler’s</a:t>
                      </a: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laws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5.3.4. Satellites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5.3.5. Gravitational potential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5.3.6. Gravitational potential energy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3922939" y="2093103"/>
            <a:ext cx="6928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7246780" y="2128670"/>
            <a:ext cx="6928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2514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grpSp>
        <p:nvGrpSpPr>
          <p:cNvPr id="209" name="Shape 209"/>
          <p:cNvGrpSpPr/>
          <p:nvPr/>
        </p:nvGrpSpPr>
        <p:grpSpPr>
          <a:xfrm>
            <a:off x="681252" y="1455253"/>
            <a:ext cx="11001035" cy="4979215"/>
            <a:chOff x="435653" y="26164"/>
            <a:chExt cx="7719302" cy="4867268"/>
          </a:xfrm>
        </p:grpSpPr>
        <p:sp>
          <p:nvSpPr>
            <p:cNvPr id="210" name="Shape 210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513106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4267" dirty="0">
                  <a:latin typeface="Comic Sans MS"/>
                  <a:ea typeface="Comic Sans MS"/>
                  <a:cs typeface="Comic Sans MS"/>
                  <a:sym typeface="Comic Sans MS"/>
                </a:rPr>
                <a:t>Link between Newton’s laws of gravitation and circular motion</a:t>
              </a:r>
              <a:endParaRPr lang="en-GB" sz="42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3733" dirty="0">
                  <a:latin typeface="Comic Sans MS"/>
                  <a:ea typeface="Comic Sans MS"/>
                  <a:cs typeface="Comic Sans MS"/>
                  <a:sym typeface="Comic Sans MS"/>
                </a:rPr>
                <a:t>Derive an equation for gravitational field strength</a:t>
              </a:r>
              <a:endParaRPr lang="en-GB" sz="3733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435653" y="3367632"/>
              <a:ext cx="7719300" cy="1525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513161" y="3469492"/>
              <a:ext cx="7564200" cy="13221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3733" dirty="0">
                  <a:latin typeface="Comic Sans MS"/>
                  <a:ea typeface="Comic Sans MS"/>
                  <a:cs typeface="Comic Sans MS"/>
                  <a:sym typeface="Comic Sans MS"/>
                </a:rPr>
                <a:t>Demonstrate graphically relationships between g and r for point masses </a:t>
              </a:r>
              <a:endParaRPr lang="en-GB" sz="3733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12192000" cy="978151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GB" b="1" dirty="0">
                <a:solidFill>
                  <a:srgbClr val="FFFFFF"/>
                </a:solidFill>
              </a:rPr>
              <a:t>Gravity of point masses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17"/>
          <p:cNvSpPr txBox="1"/>
          <p:nvPr/>
        </p:nvSpPr>
        <p:spPr>
          <a:xfrm>
            <a:off x="0" y="-13241"/>
            <a:ext cx="12192000" cy="401713"/>
          </a:xfrm>
          <a:prstGeom prst="rect">
            <a:avLst/>
          </a:prstGeom>
          <a:solidFill>
            <a:srgbClr val="C1F7D7">
              <a:alpha val="98431"/>
            </a:srgb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Outcome: Link between Newton’s laws of gravitation and circular motion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5154" y="473989"/>
            <a:ext cx="11761693" cy="251969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dirty="0">
                <a:solidFill>
                  <a:srgbClr val="FFFFFF"/>
                </a:solidFill>
              </a:rPr>
              <a:t>For any object in orbit: </a:t>
            </a: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dirty="0">
                <a:solidFill>
                  <a:srgbClr val="FFFFFF"/>
                </a:solidFill>
              </a:rPr>
              <a:t>Gravitational force = Centripetal </a:t>
            </a:r>
            <a:r>
              <a:rPr lang="en-GB" dirty="0">
                <a:solidFill>
                  <a:srgbClr val="FFFFFF"/>
                </a:solidFill>
              </a:rPr>
              <a:t>force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22976" y="3154002"/>
            <a:ext cx="4233248" cy="1849545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sz="4267" dirty="0" err="1">
                <a:solidFill>
                  <a:srgbClr val="FFFFFF"/>
                </a:solidFill>
                <a:latin typeface="Arial"/>
              </a:rPr>
              <a:t>GMm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/r</a:t>
            </a:r>
            <a:r>
              <a:rPr lang="en-GB" sz="4267" baseline="30000" dirty="0">
                <a:solidFill>
                  <a:srgbClr val="FFFFFF"/>
                </a:solidFill>
                <a:latin typeface="Arial"/>
              </a:rPr>
              <a:t>2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 = mv</a:t>
            </a:r>
            <a:r>
              <a:rPr lang="en-GB" sz="4267" baseline="30000" dirty="0">
                <a:solidFill>
                  <a:srgbClr val="FFFFFF"/>
                </a:solidFill>
                <a:latin typeface="Arial"/>
              </a:rPr>
              <a:t>2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/r</a:t>
            </a:r>
          </a:p>
          <a:p>
            <a:pPr marL="0" indent="0" defTabSz="1219170">
              <a:buNone/>
            </a:pPr>
            <a:endParaRPr lang="en-GB" sz="4267" baseline="30000" dirty="0">
              <a:solidFill>
                <a:srgbClr val="FFFFFF"/>
              </a:solidFill>
              <a:latin typeface="Arial"/>
            </a:endParaRPr>
          </a:p>
          <a:p>
            <a:pPr marL="0" indent="0" defTabSz="1219170">
              <a:buNone/>
            </a:pPr>
            <a:r>
              <a:rPr lang="en-GB" sz="4267" dirty="0">
                <a:solidFill>
                  <a:srgbClr val="FFFFFF"/>
                </a:solidFill>
                <a:latin typeface="Arial"/>
              </a:rPr>
              <a:t>GM/r = v</a:t>
            </a:r>
            <a:r>
              <a:rPr lang="en-GB" sz="4267" baseline="30000" dirty="0">
                <a:solidFill>
                  <a:srgbClr val="FFFFFF"/>
                </a:solidFill>
                <a:latin typeface="Arial"/>
              </a:rPr>
              <a:t>2</a:t>
            </a:r>
          </a:p>
          <a:p>
            <a:pPr marL="0" indent="0" defTabSz="1219170">
              <a:buNone/>
            </a:pPr>
            <a:endParaRPr lang="en-GB" sz="4267" baseline="300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6" name="Picture 2" descr="Image result for earth orbiting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02" y="2393120"/>
            <a:ext cx="5216927" cy="4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9101751" y="4816444"/>
            <a:ext cx="748420" cy="35006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9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17"/>
          <p:cNvSpPr txBox="1"/>
          <p:nvPr/>
        </p:nvSpPr>
        <p:spPr>
          <a:xfrm>
            <a:off x="0" y="-13241"/>
            <a:ext cx="12192000" cy="401713"/>
          </a:xfrm>
          <a:prstGeom prst="rect">
            <a:avLst/>
          </a:prstGeom>
          <a:solidFill>
            <a:schemeClr val="bg2">
              <a:lumMod val="20000"/>
              <a:lumOff val="80000"/>
              <a:alpha val="9846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Derive an equation for gravitational field strength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1248" y="570560"/>
            <a:ext cx="11761693" cy="314464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4267" dirty="0">
                <a:solidFill>
                  <a:srgbClr val="FFFFFF"/>
                </a:solidFill>
              </a:rPr>
              <a:t>From the two equations from last lesson:</a:t>
            </a: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4267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4267" dirty="0">
                <a:solidFill>
                  <a:srgbClr val="FFFFFF"/>
                </a:solidFill>
              </a:rPr>
              <a:t>F = mg and F = -</a:t>
            </a:r>
            <a:r>
              <a:rPr lang="en-GB" sz="4267" dirty="0" err="1">
                <a:solidFill>
                  <a:srgbClr val="FFFFFF"/>
                </a:solidFill>
              </a:rPr>
              <a:t>GMm</a:t>
            </a:r>
            <a:r>
              <a:rPr lang="en-GB" sz="4267" dirty="0">
                <a:solidFill>
                  <a:srgbClr val="FFFFFF"/>
                </a:solidFill>
              </a:rPr>
              <a:t>/r</a:t>
            </a:r>
            <a:r>
              <a:rPr lang="en-GB" sz="4267" baseline="30000" dirty="0">
                <a:solidFill>
                  <a:srgbClr val="FFFFFF"/>
                </a:solidFill>
              </a:rPr>
              <a:t>2</a:t>
            </a: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4267" baseline="30000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4267" dirty="0">
                <a:solidFill>
                  <a:srgbClr val="FFFFFF"/>
                </a:solidFill>
              </a:rPr>
              <a:t>Derive a further equation for g in terms of G, M and r</a:t>
            </a: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4267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4267" dirty="0">
                <a:solidFill>
                  <a:srgbClr val="FFFFFF"/>
                </a:solidFill>
              </a:rPr>
              <a:t>What can you say about g from your equation?</a:t>
            </a:r>
            <a:endParaRPr lang="en-GB" sz="4267" dirty="0">
              <a:solidFill>
                <a:srgbClr val="FFFF00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4267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70560"/>
            <a:ext cx="12192000" cy="573664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2667" dirty="0">
                <a:solidFill>
                  <a:srgbClr val="FFFFFF"/>
                </a:solidFill>
              </a:rPr>
              <a:t>From the two equations from last lesson:</a:t>
            </a: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2667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2667" dirty="0">
                <a:solidFill>
                  <a:srgbClr val="FFFFFF"/>
                </a:solidFill>
              </a:rPr>
              <a:t>F = mg and F = -</a:t>
            </a:r>
            <a:r>
              <a:rPr lang="en-GB" sz="2667" dirty="0" err="1">
                <a:solidFill>
                  <a:srgbClr val="FFFFFF"/>
                </a:solidFill>
              </a:rPr>
              <a:t>GMm</a:t>
            </a:r>
            <a:r>
              <a:rPr lang="en-GB" sz="2667" dirty="0">
                <a:solidFill>
                  <a:srgbClr val="FFFFFF"/>
                </a:solidFill>
              </a:rPr>
              <a:t>/r</a:t>
            </a:r>
            <a:r>
              <a:rPr lang="en-GB" sz="2667" baseline="30000" dirty="0">
                <a:solidFill>
                  <a:srgbClr val="FFFFFF"/>
                </a:solidFill>
              </a:rPr>
              <a:t>2</a:t>
            </a: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2667" baseline="30000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2667" dirty="0">
                <a:solidFill>
                  <a:srgbClr val="FFFFFF"/>
                </a:solidFill>
              </a:rPr>
              <a:t>Derive a further equation for g in terms of G, M and r</a:t>
            </a:r>
            <a:endParaRPr lang="en-GB" sz="2667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2667" dirty="0">
                <a:solidFill>
                  <a:srgbClr val="FFFFFF"/>
                </a:solidFill>
              </a:rPr>
              <a:t>g = -GM/r</a:t>
            </a:r>
            <a:r>
              <a:rPr lang="en-GB" sz="2667" baseline="30000" dirty="0">
                <a:solidFill>
                  <a:srgbClr val="FFFFFF"/>
                </a:solidFill>
              </a:rPr>
              <a:t>2</a:t>
            </a: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2667" baseline="30000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2667" dirty="0">
                <a:solidFill>
                  <a:srgbClr val="FFFFFF"/>
                </a:solidFill>
              </a:rPr>
              <a:t>Therefore g is:</a:t>
            </a: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2667" dirty="0">
                <a:solidFill>
                  <a:srgbClr val="FFFFFF"/>
                </a:solidFill>
              </a:rPr>
              <a:t>- Directly proportional to the mass of the object</a:t>
            </a: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FontTx/>
              <a:buChar char="-"/>
            </a:pPr>
            <a:r>
              <a:rPr lang="en-GB" sz="2667" dirty="0">
                <a:solidFill>
                  <a:srgbClr val="FFFFFF"/>
                </a:solidFill>
              </a:rPr>
              <a:t>Inversely proportional to the square of the distance from the centre of mass of the object</a:t>
            </a:r>
            <a:endParaRPr lang="en-GB" sz="2667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FontTx/>
              <a:buChar char="-"/>
            </a:pPr>
            <a:r>
              <a:rPr lang="en-GB" sz="2667" dirty="0">
                <a:solidFill>
                  <a:srgbClr val="FFFFFF"/>
                </a:solidFill>
              </a:rPr>
              <a:t>Remember that this only works for radial fields- we assume at the Earth’s surface the field is uniform</a:t>
            </a: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2667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2667" baseline="30000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2667" baseline="30000" dirty="0">
              <a:solidFill>
                <a:srgbClr val="FFFF00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2667" dirty="0">
              <a:solidFill>
                <a:srgbClr val="FFFFFF"/>
              </a:solidFill>
            </a:endParaRPr>
          </a:p>
        </p:txBody>
      </p:sp>
      <p:sp>
        <p:nvSpPr>
          <p:cNvPr id="4" name="Shape 217"/>
          <p:cNvSpPr txBox="1"/>
          <p:nvPr/>
        </p:nvSpPr>
        <p:spPr>
          <a:xfrm>
            <a:off x="0" y="-13241"/>
            <a:ext cx="12192000" cy="401713"/>
          </a:xfrm>
          <a:prstGeom prst="rect">
            <a:avLst/>
          </a:prstGeom>
          <a:solidFill>
            <a:schemeClr val="bg2">
              <a:lumMod val="20000"/>
              <a:lumOff val="80000"/>
              <a:alpha val="9846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Derive an equation for gravitational field strength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43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70560"/>
            <a:ext cx="12192000" cy="573664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2667" dirty="0">
                <a:solidFill>
                  <a:srgbClr val="FFFFFF"/>
                </a:solidFill>
              </a:rPr>
              <a:t>Calculate the percentage difference between the gravitational field strength at the surface of the Earth (sea level) and at the top of the tallest building on Earth- the </a:t>
            </a:r>
            <a:r>
              <a:rPr lang="en-GB" sz="2667" dirty="0" err="1">
                <a:solidFill>
                  <a:srgbClr val="FFFFFF"/>
                </a:solidFill>
              </a:rPr>
              <a:t>Burj</a:t>
            </a:r>
            <a:r>
              <a:rPr lang="en-GB" sz="2667" dirty="0">
                <a:solidFill>
                  <a:srgbClr val="FFFFFF"/>
                </a:solidFill>
              </a:rPr>
              <a:t> </a:t>
            </a:r>
            <a:r>
              <a:rPr lang="en-GB" sz="2667" dirty="0" err="1">
                <a:solidFill>
                  <a:srgbClr val="FFFFFF"/>
                </a:solidFill>
              </a:rPr>
              <a:t>Khalifa</a:t>
            </a:r>
            <a:r>
              <a:rPr lang="en-GB" sz="2667" dirty="0">
                <a:solidFill>
                  <a:srgbClr val="FFFFFF"/>
                </a:solidFill>
              </a:rPr>
              <a:t> in Dubai at 828 m, given the radius of Earth is 6370 km and the mass of Earth = 5.97 x 10</a:t>
            </a:r>
            <a:r>
              <a:rPr lang="en-GB" sz="2667" baseline="30000" dirty="0">
                <a:solidFill>
                  <a:srgbClr val="FFFFFF"/>
                </a:solidFill>
              </a:rPr>
              <a:t>24</a:t>
            </a:r>
            <a:r>
              <a:rPr lang="en-GB" sz="2667" dirty="0">
                <a:solidFill>
                  <a:srgbClr val="FFFFFF"/>
                </a:solidFill>
              </a:rPr>
              <a:t> kg</a:t>
            </a: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2667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2667" dirty="0">
              <a:solidFill>
                <a:srgbClr val="FFFFFF"/>
              </a:solidFill>
            </a:endParaRPr>
          </a:p>
        </p:txBody>
      </p:sp>
      <p:sp>
        <p:nvSpPr>
          <p:cNvPr id="4" name="Shape 217"/>
          <p:cNvSpPr txBox="1"/>
          <p:nvPr/>
        </p:nvSpPr>
        <p:spPr>
          <a:xfrm>
            <a:off x="0" y="-13241"/>
            <a:ext cx="12192000" cy="401713"/>
          </a:xfrm>
          <a:prstGeom prst="rect">
            <a:avLst/>
          </a:prstGeom>
          <a:solidFill>
            <a:schemeClr val="bg2">
              <a:lumMod val="20000"/>
              <a:lumOff val="80000"/>
              <a:alpha val="9846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Derive an equation for gravitational field strength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831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70560"/>
            <a:ext cx="12192000" cy="573664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2667" dirty="0">
                <a:solidFill>
                  <a:srgbClr val="FFFFFF"/>
                </a:solidFill>
              </a:rPr>
              <a:t>Calculate the percentage difference between the gravitational field strength at the surface of the Earth (sea level) and at the top of the tallest building on Earth- the </a:t>
            </a:r>
            <a:r>
              <a:rPr lang="en-GB" sz="2667" dirty="0" err="1">
                <a:solidFill>
                  <a:srgbClr val="FFFFFF"/>
                </a:solidFill>
              </a:rPr>
              <a:t>Burj</a:t>
            </a:r>
            <a:r>
              <a:rPr lang="en-GB" sz="2667" dirty="0">
                <a:solidFill>
                  <a:srgbClr val="FFFFFF"/>
                </a:solidFill>
              </a:rPr>
              <a:t> </a:t>
            </a:r>
            <a:r>
              <a:rPr lang="en-GB" sz="2667" dirty="0" err="1">
                <a:solidFill>
                  <a:srgbClr val="FFFFFF"/>
                </a:solidFill>
              </a:rPr>
              <a:t>Khalifa</a:t>
            </a:r>
            <a:r>
              <a:rPr lang="en-GB" sz="2667" dirty="0">
                <a:solidFill>
                  <a:srgbClr val="FFFFFF"/>
                </a:solidFill>
              </a:rPr>
              <a:t> in Dubai at 828 m, given the radius of Earth is 6370 km and the mass of Earth = 5.97 x 10</a:t>
            </a:r>
            <a:r>
              <a:rPr lang="en-GB" sz="2667" baseline="30000" dirty="0">
                <a:solidFill>
                  <a:srgbClr val="FFFFFF"/>
                </a:solidFill>
              </a:rPr>
              <a:t>24</a:t>
            </a:r>
            <a:r>
              <a:rPr lang="en-GB" sz="2667" dirty="0">
                <a:solidFill>
                  <a:srgbClr val="FFFFFF"/>
                </a:solidFill>
              </a:rPr>
              <a:t> kg</a:t>
            </a: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2667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2667" dirty="0" err="1">
                <a:solidFill>
                  <a:srgbClr val="FFFFFF"/>
                </a:solidFill>
              </a:rPr>
              <a:t>g</a:t>
            </a:r>
            <a:r>
              <a:rPr lang="en-GB" sz="2667" baseline="-25000" dirty="0" err="1">
                <a:solidFill>
                  <a:srgbClr val="FFFFFF"/>
                </a:solidFill>
              </a:rPr>
              <a:t>sl</a:t>
            </a:r>
            <a:r>
              <a:rPr lang="en-GB" sz="2667" dirty="0">
                <a:solidFill>
                  <a:srgbClr val="FFFFFF"/>
                </a:solidFill>
              </a:rPr>
              <a:t> = 9.81344 ms</a:t>
            </a:r>
            <a:r>
              <a:rPr lang="en-GB" sz="2667" baseline="30000" dirty="0">
                <a:solidFill>
                  <a:srgbClr val="FFFFFF"/>
                </a:solidFill>
              </a:rPr>
              <a:t>-2</a:t>
            </a:r>
            <a:r>
              <a:rPr lang="en-GB" sz="2667" dirty="0">
                <a:solidFill>
                  <a:srgbClr val="FFFFFF"/>
                </a:solidFill>
              </a:rPr>
              <a:t> (or N kg</a:t>
            </a:r>
            <a:r>
              <a:rPr lang="en-GB" sz="2667" baseline="30000" dirty="0">
                <a:solidFill>
                  <a:srgbClr val="FFFFFF"/>
                </a:solidFill>
              </a:rPr>
              <a:t>-1</a:t>
            </a:r>
            <a:r>
              <a:rPr lang="en-GB" sz="2667" dirty="0">
                <a:solidFill>
                  <a:srgbClr val="FFFFFF"/>
                </a:solidFill>
              </a:rPr>
              <a:t>)  </a:t>
            </a: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2667" dirty="0" err="1">
                <a:solidFill>
                  <a:srgbClr val="FFFFFF"/>
                </a:solidFill>
              </a:rPr>
              <a:t>g</a:t>
            </a:r>
            <a:r>
              <a:rPr lang="en-GB" sz="2667" baseline="-25000" dirty="0" err="1">
                <a:solidFill>
                  <a:srgbClr val="FFFFFF"/>
                </a:solidFill>
              </a:rPr>
              <a:t>bk</a:t>
            </a:r>
            <a:r>
              <a:rPr lang="en-GB" sz="2667" dirty="0">
                <a:solidFill>
                  <a:srgbClr val="FFFFFF"/>
                </a:solidFill>
              </a:rPr>
              <a:t> = 9.81089 </a:t>
            </a:r>
            <a:r>
              <a:rPr lang="en-GB" sz="2667" dirty="0">
                <a:solidFill>
                  <a:srgbClr val="FFFFFF"/>
                </a:solidFill>
              </a:rPr>
              <a:t>ms</a:t>
            </a:r>
            <a:r>
              <a:rPr lang="en-GB" sz="2667" baseline="30000" dirty="0">
                <a:solidFill>
                  <a:srgbClr val="FFFFFF"/>
                </a:solidFill>
              </a:rPr>
              <a:t>-2</a:t>
            </a:r>
            <a:r>
              <a:rPr lang="en-GB" sz="2667" dirty="0">
                <a:solidFill>
                  <a:srgbClr val="FFFFFF"/>
                </a:solidFill>
              </a:rPr>
              <a:t> (or N kg</a:t>
            </a:r>
            <a:r>
              <a:rPr lang="en-GB" sz="2667" baseline="30000" dirty="0">
                <a:solidFill>
                  <a:srgbClr val="FFFFFF"/>
                </a:solidFill>
              </a:rPr>
              <a:t>-1</a:t>
            </a:r>
            <a:r>
              <a:rPr lang="en-GB" sz="2667" dirty="0">
                <a:solidFill>
                  <a:srgbClr val="FFFFFF"/>
                </a:solidFill>
              </a:rPr>
              <a:t>)  </a:t>
            </a:r>
            <a:endParaRPr lang="en-GB" sz="2667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2667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2667" dirty="0">
                <a:solidFill>
                  <a:srgbClr val="FFFFFF"/>
                </a:solidFill>
              </a:rPr>
              <a:t>% diff = </a:t>
            </a:r>
            <a:r>
              <a:rPr lang="en-GB" sz="2667" u="sng" dirty="0">
                <a:solidFill>
                  <a:srgbClr val="FFFFFF"/>
                </a:solidFill>
              </a:rPr>
              <a:t>(9.81344- 9.81089) </a:t>
            </a:r>
            <a:r>
              <a:rPr lang="en-GB" sz="2667" dirty="0">
                <a:solidFill>
                  <a:srgbClr val="FFFFFF"/>
                </a:solidFill>
              </a:rPr>
              <a:t> x 100 =  0.026%</a:t>
            </a: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2667" dirty="0">
                <a:solidFill>
                  <a:srgbClr val="FFFFFF"/>
                </a:solidFill>
              </a:rPr>
              <a:t> </a:t>
            </a:r>
            <a:r>
              <a:rPr lang="en-GB" sz="2667" dirty="0">
                <a:solidFill>
                  <a:srgbClr val="FFFFFF"/>
                </a:solidFill>
              </a:rPr>
              <a:t>                 9.81344</a:t>
            </a:r>
            <a:endParaRPr lang="en-GB" sz="2667" dirty="0">
              <a:solidFill>
                <a:srgbClr val="FFFFFF"/>
              </a:solidFill>
            </a:endParaRPr>
          </a:p>
          <a:p>
            <a:pPr marL="457189" indent="-186262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GB" sz="2667" dirty="0">
              <a:solidFill>
                <a:srgbClr val="FFFFFF"/>
              </a:solidFill>
            </a:endParaRPr>
          </a:p>
        </p:txBody>
      </p:sp>
      <p:sp>
        <p:nvSpPr>
          <p:cNvPr id="4" name="Shape 217"/>
          <p:cNvSpPr txBox="1"/>
          <p:nvPr/>
        </p:nvSpPr>
        <p:spPr>
          <a:xfrm>
            <a:off x="0" y="1"/>
            <a:ext cx="12192000" cy="401713"/>
          </a:xfrm>
          <a:prstGeom prst="rect">
            <a:avLst/>
          </a:prstGeom>
          <a:solidFill>
            <a:schemeClr val="bg2">
              <a:lumMod val="20000"/>
              <a:lumOff val="80000"/>
              <a:alpha val="9846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Derive an equation for gravitational field strength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558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865" r="130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>
            <p:extLst>
              <p:ext uri="{D42A27DB-BD31-4B8C-83A1-F6EECF244321}">
                <p14:modId xmlns:p14="http://schemas.microsoft.com/office/powerpoint/2010/main" val="3335740203"/>
              </p:ext>
            </p:extLst>
          </p:nvPr>
        </p:nvGraphicFramePr>
        <p:xfrm>
          <a:off x="2397405" y="1891804"/>
          <a:ext cx="2082375" cy="3718620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08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2.</a:t>
                      </a:r>
                      <a:r>
                        <a:rPr lang="en-GB" sz="1600" baseline="0" dirty="0" smtClean="0"/>
                        <a:t> Foundations of 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3. Forces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and motion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5. Newtonian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world and astrophysics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6. Particles</a:t>
                      </a:r>
                      <a:r>
                        <a:rPr lang="en-GB" sz="1600" baseline="0" dirty="0" smtClean="0"/>
                        <a:t> and medical 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1870500" y="338250"/>
            <a:ext cx="4826618" cy="86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>
              <a:buClr>
                <a:srgbClr val="FFFF00"/>
              </a:buClr>
              <a:buSzPct val="25000"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</a:t>
            </a:r>
            <a:r>
              <a:rPr lang="en-GB" b="1" i="0" u="none" strike="noStrike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</a:t>
            </a:r>
          </a:p>
        </p:txBody>
      </p:sp>
      <p:graphicFrame>
        <p:nvGraphicFramePr>
          <p:cNvPr id="201" name="Shape 201"/>
          <p:cNvGraphicFramePr/>
          <p:nvPr>
            <p:extLst>
              <p:ext uri="{D42A27DB-BD31-4B8C-83A1-F6EECF244321}">
                <p14:modId xmlns:p14="http://schemas.microsoft.com/office/powerpoint/2010/main" val="3613388566"/>
              </p:ext>
            </p:extLst>
          </p:nvPr>
        </p:nvGraphicFramePr>
        <p:xfrm>
          <a:off x="4985805" y="1860844"/>
          <a:ext cx="1973275" cy="2226410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197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5.1 Thermal Physics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Circular motion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5.3.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Oscillations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5.4. Gravitational fields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5.5</a:t>
                      </a:r>
                      <a:r>
                        <a:rPr lang="en-GB" sz="1600" baseline="0" dirty="0" smtClean="0"/>
                        <a:t> Astrophysics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>
              <p:ext uri="{D42A27DB-BD31-4B8C-83A1-F6EECF244321}">
                <p14:modId xmlns:p14="http://schemas.microsoft.com/office/powerpoint/2010/main" val="2485661207"/>
              </p:ext>
            </p:extLst>
          </p:nvPr>
        </p:nvGraphicFramePr>
        <p:xfrm>
          <a:off x="7465105" y="1860845"/>
          <a:ext cx="2227825" cy="2861635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22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5.4.1.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Newton’s law of gravitation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5.3.2. Gravity of point masses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93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5.3.3.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Kepler’s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laws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5.3.4. Satellites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5.3.5. Gravitational potential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5.3.6. Gravitational potential 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4466204" y="2093103"/>
            <a:ext cx="5196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6959085" y="2128669"/>
            <a:ext cx="5196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upload.wikimedia.org/wikipedia/commons/thumb/b/be/Grav_field_sphere.svg/524px-Grav_field_sphe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622080"/>
            <a:ext cx="11222373" cy="59752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/>
          <p:cNvSpPr/>
          <p:nvPr/>
        </p:nvSpPr>
        <p:spPr>
          <a:xfrm>
            <a:off x="1425127" y="794880"/>
            <a:ext cx="8319835" cy="520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"/>
            <a:ext cx="12192000" cy="379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atin typeface="Comic Sans MS"/>
                <a:ea typeface="Comic Sans MS"/>
                <a:cs typeface="Comic Sans MS"/>
                <a:sym typeface="Comic Sans MS"/>
              </a:rPr>
              <a:t>Demonstrate graphically relationships between g and r for point masses </a:t>
            </a:r>
            <a:endParaRPr lang="en-GB" sz="1867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  <p:sp>
        <p:nvSpPr>
          <p:cNvPr id="9" name="Shape 175"/>
          <p:cNvSpPr txBox="1">
            <a:spLocks noGrp="1"/>
          </p:cNvSpPr>
          <p:nvPr>
            <p:ph type="title"/>
          </p:nvPr>
        </p:nvSpPr>
        <p:spPr>
          <a:xfrm>
            <a:off x="1364988" y="1676160"/>
            <a:ext cx="9019269" cy="4233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l"/>
            <a:r>
              <a:rPr lang="en-GB" sz="3200" dirty="0">
                <a:solidFill>
                  <a:srgbClr val="000000"/>
                </a:solidFill>
              </a:rPr>
              <a:t>Imagine you are at the centre of the Earth and you travel outwards to 1 million km above the surface. Draw a graph of g versus r</a:t>
            </a:r>
            <a:endParaRPr lang="en-GB" sz="32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upload.wikimedia.org/wikipedia/commons/thumb/b/be/Grav_field_sphere.svg/524px-Grav_field_sphe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622080"/>
            <a:ext cx="11222373" cy="59752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0" y="2"/>
            <a:ext cx="12192000" cy="379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atin typeface="Comic Sans MS"/>
                <a:ea typeface="Comic Sans MS"/>
                <a:cs typeface="Comic Sans MS"/>
                <a:sym typeface="Comic Sans MS"/>
              </a:rPr>
              <a:t>Demonstrate graphically relationships between g and r for point masses </a:t>
            </a:r>
            <a:endParaRPr lang="en-GB" sz="1867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528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5"/>
          <p:cNvSpPr txBox="1">
            <a:spLocks noGrp="1"/>
          </p:cNvSpPr>
          <p:nvPr>
            <p:ph type="title"/>
          </p:nvPr>
        </p:nvSpPr>
        <p:spPr>
          <a:xfrm>
            <a:off x="362847" y="708480"/>
            <a:ext cx="11351840" cy="79488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What would a graph of g versus 1/r2 look like?</a:t>
            </a:r>
            <a:endParaRPr lang="en-GB" sz="3200" baseline="30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"/>
            <a:ext cx="12192000" cy="379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atin typeface="Comic Sans MS"/>
                <a:ea typeface="Comic Sans MS"/>
                <a:cs typeface="Comic Sans MS"/>
                <a:sym typeface="Comic Sans MS"/>
              </a:rPr>
              <a:t>Demonstrate graphically relationships between g and r for point masses </a:t>
            </a:r>
            <a:endParaRPr lang="en-GB" sz="1867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454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5"/>
          <p:cNvSpPr txBox="1">
            <a:spLocks noGrp="1"/>
          </p:cNvSpPr>
          <p:nvPr>
            <p:ph type="title"/>
          </p:nvPr>
        </p:nvSpPr>
        <p:spPr>
          <a:xfrm>
            <a:off x="362847" y="708480"/>
            <a:ext cx="11351840" cy="79488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What would a graph of g versus 1/r2 look like?</a:t>
            </a:r>
            <a:endParaRPr lang="en-GB" sz="3200" baseline="300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69727" y="1900800"/>
            <a:ext cx="0" cy="3836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69727" y="1900800"/>
            <a:ext cx="31833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69727" y="1900800"/>
            <a:ext cx="2920032" cy="3386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175"/>
          <p:cNvSpPr txBox="1">
            <a:spLocks/>
          </p:cNvSpPr>
          <p:nvPr/>
        </p:nvSpPr>
        <p:spPr>
          <a:xfrm>
            <a:off x="6859485" y="2691520"/>
            <a:ext cx="5058401" cy="97184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 defTabSz="1219170">
              <a:buClr>
                <a:srgbClr val="000000"/>
              </a:buClr>
            </a:pPr>
            <a:r>
              <a:rPr lang="en-GB" sz="3200" dirty="0">
                <a:solidFill>
                  <a:srgbClr val="FFFFFF"/>
                </a:solidFill>
              </a:rPr>
              <a:t>Gradient = GM</a:t>
            </a:r>
            <a:endParaRPr lang="en-GB" sz="3200" baseline="30000" dirty="0">
              <a:solidFill>
                <a:srgbClr val="FFFFFF"/>
              </a:solidFill>
            </a:endParaRPr>
          </a:p>
        </p:txBody>
      </p:sp>
      <p:sp>
        <p:nvSpPr>
          <p:cNvPr id="13" name="Shape 175"/>
          <p:cNvSpPr txBox="1">
            <a:spLocks/>
          </p:cNvSpPr>
          <p:nvPr/>
        </p:nvSpPr>
        <p:spPr>
          <a:xfrm>
            <a:off x="5231182" y="1397600"/>
            <a:ext cx="1144509" cy="97184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 defTabSz="1219170">
              <a:buClr>
                <a:srgbClr val="000000"/>
              </a:buClr>
            </a:pPr>
            <a:r>
              <a:rPr lang="en-GB" sz="3200" dirty="0">
                <a:solidFill>
                  <a:srgbClr val="FFFFFF"/>
                </a:solidFill>
              </a:rPr>
              <a:t>1/r</a:t>
            </a:r>
            <a:r>
              <a:rPr lang="en-GB" sz="3200" baseline="30000" dirty="0">
                <a:solidFill>
                  <a:srgbClr val="FFFFFF"/>
                </a:solidFill>
              </a:rPr>
              <a:t>2</a:t>
            </a:r>
            <a:endParaRPr lang="en-GB" sz="3200" baseline="30000" dirty="0">
              <a:solidFill>
                <a:srgbClr val="FFFFFF"/>
              </a:solidFill>
            </a:endParaRPr>
          </a:p>
        </p:txBody>
      </p:sp>
      <p:sp>
        <p:nvSpPr>
          <p:cNvPr id="14" name="Shape 175"/>
          <p:cNvSpPr txBox="1">
            <a:spLocks/>
          </p:cNvSpPr>
          <p:nvPr/>
        </p:nvSpPr>
        <p:spPr>
          <a:xfrm>
            <a:off x="1708488" y="5492960"/>
            <a:ext cx="745035" cy="97184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 defTabSz="1219170">
              <a:buClr>
                <a:srgbClr val="000000"/>
              </a:buClr>
            </a:pPr>
            <a:r>
              <a:rPr lang="en-GB" sz="3200" dirty="0">
                <a:solidFill>
                  <a:srgbClr val="FFFFFF"/>
                </a:solidFill>
              </a:rPr>
              <a:t>g</a:t>
            </a:r>
            <a:endParaRPr lang="en-GB" sz="3200" baseline="300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"/>
            <a:ext cx="12192000" cy="379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atin typeface="Comic Sans MS"/>
                <a:ea typeface="Comic Sans MS"/>
                <a:cs typeface="Comic Sans MS"/>
                <a:sym typeface="Comic Sans MS"/>
              </a:rPr>
              <a:t>Demonstrate graphically relationships between g and r for point masses </a:t>
            </a:r>
            <a:endParaRPr lang="en-GB" sz="1867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992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5"/>
          <p:cNvSpPr txBox="1">
            <a:spLocks noGrp="1"/>
          </p:cNvSpPr>
          <p:nvPr>
            <p:ph type="title"/>
          </p:nvPr>
        </p:nvSpPr>
        <p:spPr>
          <a:xfrm>
            <a:off x="362847" y="708480"/>
            <a:ext cx="11351840" cy="79488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What would a graph of </a:t>
            </a:r>
            <a:r>
              <a:rPr lang="en-GB" sz="3200" i="1" dirty="0">
                <a:solidFill>
                  <a:schemeClr val="bg1"/>
                </a:solidFill>
              </a:rPr>
              <a:t>resultant</a:t>
            </a:r>
            <a:r>
              <a:rPr lang="en-GB" sz="3200" dirty="0">
                <a:solidFill>
                  <a:schemeClr val="bg1"/>
                </a:solidFill>
              </a:rPr>
              <a:t> g versus r look like on a journey from the Earth to the moon</a:t>
            </a:r>
            <a:endParaRPr lang="en-GB" sz="3200" baseline="30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33" y="1843013"/>
            <a:ext cx="62484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"/>
            <a:ext cx="12192000" cy="379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atin typeface="Comic Sans MS"/>
                <a:ea typeface="Comic Sans MS"/>
                <a:cs typeface="Comic Sans MS"/>
                <a:sym typeface="Comic Sans MS"/>
              </a:rPr>
              <a:t>Demonstrate graphically relationships between g and r for point masses </a:t>
            </a:r>
            <a:endParaRPr lang="en-GB" sz="1867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982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5"/>
          <p:cNvSpPr txBox="1">
            <a:spLocks noGrp="1"/>
          </p:cNvSpPr>
          <p:nvPr>
            <p:ph type="title"/>
          </p:nvPr>
        </p:nvSpPr>
        <p:spPr>
          <a:xfrm>
            <a:off x="362847" y="1071360"/>
            <a:ext cx="11351840" cy="79488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If the moon has a mass of 7.35 x 10</a:t>
            </a:r>
            <a:r>
              <a:rPr lang="en-GB" sz="3200" baseline="30000" dirty="0">
                <a:solidFill>
                  <a:schemeClr val="bg1"/>
                </a:solidFill>
              </a:rPr>
              <a:t>22</a:t>
            </a:r>
            <a:r>
              <a:rPr lang="en-GB" sz="3200" dirty="0">
                <a:solidFill>
                  <a:schemeClr val="bg1"/>
                </a:solidFill>
              </a:rPr>
              <a:t> kg and Earth has a mass of 5.97 x 10</a:t>
            </a:r>
            <a:r>
              <a:rPr lang="en-GB" sz="3200" baseline="30000" dirty="0">
                <a:solidFill>
                  <a:schemeClr val="bg1"/>
                </a:solidFill>
              </a:rPr>
              <a:t>24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kg, how far from Earth would the resultant force be 0, if the Earth moon distance is 3.8 x 10</a:t>
            </a:r>
            <a:r>
              <a:rPr lang="en-GB" sz="3200" baseline="30000" dirty="0">
                <a:solidFill>
                  <a:schemeClr val="bg1"/>
                </a:solidFill>
              </a:rPr>
              <a:t>8</a:t>
            </a:r>
            <a:r>
              <a:rPr lang="en-GB" sz="3200" dirty="0">
                <a:solidFill>
                  <a:schemeClr val="bg1"/>
                </a:solidFill>
              </a:rPr>
              <a:t> m</a:t>
            </a:r>
            <a:endParaRPr lang="en-GB" sz="3200" baseline="30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47" y="2465093"/>
            <a:ext cx="5368959" cy="3928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"/>
            <a:ext cx="12192000" cy="379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atin typeface="Comic Sans MS"/>
                <a:ea typeface="Comic Sans MS"/>
                <a:cs typeface="Comic Sans MS"/>
                <a:sym typeface="Comic Sans MS"/>
              </a:rPr>
              <a:t>Demonstrate graphically relationships between g and r for point masses </a:t>
            </a:r>
            <a:endParaRPr lang="en-GB" sz="1867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55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5"/>
          <p:cNvSpPr txBox="1">
            <a:spLocks noGrp="1"/>
          </p:cNvSpPr>
          <p:nvPr>
            <p:ph type="title"/>
          </p:nvPr>
        </p:nvSpPr>
        <p:spPr>
          <a:xfrm>
            <a:off x="362847" y="1071360"/>
            <a:ext cx="11351840" cy="79488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If the moon has a mass of 7.35 x 10</a:t>
            </a:r>
            <a:r>
              <a:rPr lang="en-GB" sz="3200" baseline="30000" dirty="0">
                <a:solidFill>
                  <a:schemeClr val="bg1"/>
                </a:solidFill>
              </a:rPr>
              <a:t>22</a:t>
            </a:r>
            <a:r>
              <a:rPr lang="en-GB" sz="3200" dirty="0">
                <a:solidFill>
                  <a:schemeClr val="bg1"/>
                </a:solidFill>
              </a:rPr>
              <a:t> kg and Earth has a mass of 5.97 x 10</a:t>
            </a:r>
            <a:r>
              <a:rPr lang="en-GB" sz="3200" baseline="30000" dirty="0">
                <a:solidFill>
                  <a:schemeClr val="bg1"/>
                </a:solidFill>
              </a:rPr>
              <a:t>24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kg, how far from Earth would the resultant force be 0, if the Earth moon distance is 3.8 x 10</a:t>
            </a:r>
            <a:r>
              <a:rPr lang="en-GB" sz="3200" baseline="30000" dirty="0">
                <a:solidFill>
                  <a:schemeClr val="bg1"/>
                </a:solidFill>
              </a:rPr>
              <a:t>8</a:t>
            </a:r>
            <a:r>
              <a:rPr lang="en-GB" sz="3200" dirty="0">
                <a:solidFill>
                  <a:schemeClr val="bg1"/>
                </a:solidFill>
              </a:rPr>
              <a:t> m? </a:t>
            </a:r>
            <a:r>
              <a:rPr lang="en-GB" sz="3200" dirty="0">
                <a:solidFill>
                  <a:srgbClr val="FFFF00"/>
                </a:solidFill>
              </a:rPr>
              <a:t>342,00 km from Earth</a:t>
            </a:r>
            <a:endParaRPr lang="en-GB" sz="3200" baseline="30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47" y="2465093"/>
            <a:ext cx="5368959" cy="3928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"/>
            <a:ext cx="12192000" cy="379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atin typeface="Comic Sans MS"/>
                <a:ea typeface="Comic Sans MS"/>
                <a:cs typeface="Comic Sans MS"/>
                <a:sym typeface="Comic Sans MS"/>
              </a:rPr>
              <a:t>Demonstrate graphically relationships between g and r for point masses </a:t>
            </a:r>
            <a:endParaRPr lang="en-GB" sz="1867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303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865" r="130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>
            <p:extLst/>
          </p:nvPr>
        </p:nvGraphicFramePr>
        <p:xfrm>
          <a:off x="1164541" y="1891804"/>
          <a:ext cx="2776500" cy="4221541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7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8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2.</a:t>
                      </a:r>
                      <a:r>
                        <a:rPr lang="en-GB" sz="1900" baseline="0" dirty="0" smtClean="0"/>
                        <a:t> Foundations of 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 Forces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and motion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5. Newtonian</a:t>
                      </a:r>
                      <a:r>
                        <a:rPr lang="en-GB" sz="1900" b="1" baseline="0" dirty="0" smtClean="0">
                          <a:solidFill>
                            <a:schemeClr val="bg1"/>
                          </a:solidFill>
                        </a:rPr>
                        <a:t> world and astrophysics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dirty="0" smtClean="0"/>
                        <a:t>6. Particles</a:t>
                      </a:r>
                      <a:r>
                        <a:rPr lang="en-GB" sz="1900" baseline="0" dirty="0" smtClean="0"/>
                        <a:t> and medical 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462000" y="338251"/>
            <a:ext cx="6435491" cy="8649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l">
              <a:buClr>
                <a:srgbClr val="FFFF00"/>
              </a:buClr>
              <a:buSzPct val="25000"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</a:t>
            </a:r>
            <a:r>
              <a:rPr lang="en-GB" b="1" i="0" u="none" strike="noStrike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</a:t>
            </a:r>
          </a:p>
        </p:txBody>
      </p:sp>
      <p:graphicFrame>
        <p:nvGraphicFramePr>
          <p:cNvPr id="201" name="Shape 201"/>
          <p:cNvGraphicFramePr/>
          <p:nvPr>
            <p:extLst/>
          </p:nvPr>
        </p:nvGraphicFramePr>
        <p:xfrm>
          <a:off x="4615741" y="1860844"/>
          <a:ext cx="2631033" cy="2392731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63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5.1 Thermal 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Circular motion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5.3.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Oscillations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5.4. Gravitational fields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5.5</a:t>
                      </a:r>
                      <a:r>
                        <a:rPr lang="en-GB" sz="1900" baseline="0" dirty="0" smtClean="0"/>
                        <a:t> Astrophysics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/>
          </p:nvPr>
        </p:nvGraphicFramePr>
        <p:xfrm>
          <a:off x="7921474" y="1860846"/>
          <a:ext cx="2970433" cy="3286195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970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5.4.1.</a:t>
                      </a:r>
                      <a:r>
                        <a:rPr lang="en-US" sz="1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Newton’s law of gravitation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5.3.2. Gravity of point masses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5.3.3. </a:t>
                      </a:r>
                      <a:r>
                        <a:rPr lang="en-US" sz="1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Kepler’s</a:t>
                      </a:r>
                      <a:r>
                        <a:rPr lang="en-US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laws</a:t>
                      </a:r>
                      <a:endParaRPr lang="en-US" sz="1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5.3.4. Satellites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5.3.5. Gravitational potential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5.3.6. Gravitational potential energy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3922939" y="2093103"/>
            <a:ext cx="6928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7246780" y="2128670"/>
            <a:ext cx="6928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2649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grpSp>
        <p:nvGrpSpPr>
          <p:cNvPr id="209" name="Shape 209"/>
          <p:cNvGrpSpPr/>
          <p:nvPr/>
        </p:nvGrpSpPr>
        <p:grpSpPr>
          <a:xfrm>
            <a:off x="681252" y="1455253"/>
            <a:ext cx="11001035" cy="4979215"/>
            <a:chOff x="435653" y="26164"/>
            <a:chExt cx="7719302" cy="4867268"/>
          </a:xfrm>
        </p:grpSpPr>
        <p:sp>
          <p:nvSpPr>
            <p:cNvPr id="210" name="Shape 210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513106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4267" dirty="0">
                  <a:latin typeface="Comic Sans MS"/>
                  <a:ea typeface="Comic Sans MS"/>
                  <a:cs typeface="Comic Sans MS"/>
                  <a:sym typeface="Comic Sans MS"/>
                </a:rPr>
                <a:t>State </a:t>
              </a:r>
              <a:r>
                <a:rPr lang="en-GB" sz="4267" dirty="0" err="1">
                  <a:latin typeface="Comic Sans MS"/>
                  <a:ea typeface="Comic Sans MS"/>
                  <a:cs typeface="Comic Sans MS"/>
                  <a:sym typeface="Comic Sans MS"/>
                </a:rPr>
                <a:t>Kepler’s</a:t>
              </a:r>
              <a:r>
                <a:rPr lang="en-GB" sz="4267" dirty="0">
                  <a:latin typeface="Comic Sans MS"/>
                  <a:ea typeface="Comic Sans MS"/>
                  <a:cs typeface="Comic Sans MS"/>
                  <a:sym typeface="Comic Sans MS"/>
                </a:rPr>
                <a:t> three laws</a:t>
              </a:r>
              <a:endParaRPr lang="en-GB" sz="42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3733" dirty="0">
                  <a:latin typeface="Comic Sans MS"/>
                  <a:ea typeface="Comic Sans MS"/>
                  <a:cs typeface="Comic Sans MS"/>
                  <a:sym typeface="Comic Sans MS"/>
                </a:rPr>
                <a:t>Describe and explain each of the three laws</a:t>
              </a:r>
              <a:endParaRPr lang="en-GB" sz="3733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435653" y="3367632"/>
              <a:ext cx="7719300" cy="1525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513161" y="3469492"/>
              <a:ext cx="7564200" cy="13221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3733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Link </a:t>
              </a:r>
              <a:r>
                <a:rPr lang="en-GB" sz="3733" dirty="0" err="1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Kepler’s</a:t>
              </a:r>
              <a:r>
                <a:rPr lang="en-GB" sz="3733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 laws to Newton’s laws of gravitation</a:t>
              </a:r>
              <a:endParaRPr lang="en-GB" sz="3733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12192000" cy="978151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GB" b="1" dirty="0" err="1" smtClean="0">
                <a:solidFill>
                  <a:srgbClr val="FFFFFF"/>
                </a:solidFill>
              </a:rPr>
              <a:t>Kepler’s</a:t>
            </a:r>
            <a:r>
              <a:rPr lang="en-GB" b="1" dirty="0" smtClean="0">
                <a:solidFill>
                  <a:srgbClr val="FFFFFF"/>
                </a:solidFill>
              </a:rPr>
              <a:t> Laws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8997"/>
            <a:ext cx="12192000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09" y="584483"/>
            <a:ext cx="10094912" cy="828864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Kepler’s Laws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35629" y="1447536"/>
            <a:ext cx="9313033" cy="252028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83" indent="-685783" defTabSz="1219170">
              <a:buFont typeface="+mj-lt"/>
              <a:buAutoNum type="arabicPeriod"/>
            </a:pPr>
            <a:r>
              <a:rPr lang="en-GB" sz="4267" dirty="0">
                <a:solidFill>
                  <a:srgbClr val="FFFFFF"/>
                </a:solidFill>
                <a:latin typeface="Arial"/>
              </a:rPr>
              <a:t>The </a:t>
            </a:r>
            <a:r>
              <a:rPr lang="en-GB" sz="4267" dirty="0">
                <a:solidFill>
                  <a:srgbClr val="FFFF00"/>
                </a:solidFill>
                <a:latin typeface="Arial"/>
              </a:rPr>
              <a:t>orbit of a planet is an ellipse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 with the Sun at one of the two foci.</a:t>
            </a:r>
          </a:p>
          <a:p>
            <a:pPr marL="685783" indent="-685783" defTabSz="1219170">
              <a:buFont typeface="+mj-lt"/>
              <a:buAutoNum type="arabicPeriod"/>
            </a:pPr>
            <a:r>
              <a:rPr lang="en-GB" sz="4267" dirty="0">
                <a:solidFill>
                  <a:srgbClr val="FFFFFF"/>
                </a:solidFill>
                <a:latin typeface="Arial"/>
              </a:rPr>
              <a:t>A line segment joining a planet and the Sun </a:t>
            </a:r>
            <a:r>
              <a:rPr lang="en-GB" sz="4267" dirty="0">
                <a:solidFill>
                  <a:srgbClr val="FFFF00"/>
                </a:solidFill>
                <a:latin typeface="Arial"/>
              </a:rPr>
              <a:t>sweeps out equal areas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267" dirty="0">
                <a:solidFill>
                  <a:srgbClr val="FFFF00"/>
                </a:solidFill>
                <a:latin typeface="Arial"/>
              </a:rPr>
              <a:t>during equal intervals of time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.</a:t>
            </a:r>
            <a:endParaRPr lang="en-GB" sz="4267" dirty="0">
              <a:solidFill>
                <a:srgbClr val="FFFFFF"/>
              </a:solidFill>
              <a:latin typeface="Arial"/>
            </a:endParaRPr>
          </a:p>
          <a:p>
            <a:pPr marL="685783" indent="-685783" defTabSz="1219170">
              <a:buFont typeface="+mj-lt"/>
              <a:buAutoNum type="arabicPeriod"/>
            </a:pPr>
            <a:r>
              <a:rPr lang="en-GB" sz="4267" dirty="0">
                <a:solidFill>
                  <a:srgbClr val="FFFFFF"/>
                </a:solidFill>
                <a:latin typeface="Arial"/>
              </a:rPr>
              <a:t>The </a:t>
            </a:r>
            <a:r>
              <a:rPr lang="en-GB" sz="4267" dirty="0">
                <a:solidFill>
                  <a:srgbClr val="FFFF00"/>
                </a:solidFill>
                <a:latin typeface="Arial"/>
              </a:rPr>
              <a:t>square of the orbital period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 of a planet is </a:t>
            </a:r>
            <a:r>
              <a:rPr lang="en-GB" sz="4267" dirty="0">
                <a:solidFill>
                  <a:srgbClr val="FFFF00"/>
                </a:solidFill>
                <a:latin typeface="Arial"/>
              </a:rPr>
              <a:t>proportiona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l to the </a:t>
            </a:r>
            <a:r>
              <a:rPr lang="en-GB" sz="4267" dirty="0">
                <a:solidFill>
                  <a:srgbClr val="FFFF00"/>
                </a:solidFill>
                <a:latin typeface="Arial"/>
              </a:rPr>
              <a:t>cube of the semi-major axis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 of its orbit.</a:t>
            </a:r>
          </a:p>
        </p:txBody>
      </p:sp>
      <p:sp>
        <p:nvSpPr>
          <p:cNvPr id="8" name="AutoShape 2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9" name="AutoShape 4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841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0" name="AutoShape 6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410633" y="2365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1" name="AutoShape 8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613833" y="3889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t="17812" r="19495" b="22034"/>
          <a:stretch/>
        </p:blipFill>
        <p:spPr bwMode="auto">
          <a:xfrm>
            <a:off x="528487" y="3841568"/>
            <a:ext cx="5346160" cy="271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6111218" y="5551992"/>
            <a:ext cx="5888213" cy="784771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sz="4267" dirty="0">
                <a:solidFill>
                  <a:srgbClr val="FFFF00"/>
                </a:solidFill>
                <a:latin typeface="Arial"/>
              </a:rPr>
              <a:t>The period squared is proportional to the mean radius cubed.</a:t>
            </a:r>
            <a:endParaRPr lang="en-GB" sz="4267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10245" name="Picture 5" descr="http://www.esa.int/var/esa/storage/images/esa_multimedia/images/2000/10/johannes_kepler_1571-1630/9233019-6-eng-GB/Johannes_Kepler_1571-1630_mediu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7" y="943075"/>
            <a:ext cx="2634077" cy="2636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"/>
            <a:ext cx="12192000" cy="379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atin typeface="Comic Sans MS"/>
                <a:ea typeface="Comic Sans MS"/>
                <a:cs typeface="Comic Sans MS"/>
                <a:sym typeface="Comic Sans MS"/>
              </a:rPr>
              <a:t>Describe and explain each of the three laws</a:t>
            </a:r>
            <a:endParaRPr lang="en-GB" sz="1867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6722" y="4395688"/>
            <a:ext cx="14255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3200" dirty="0"/>
              <a:t>T</a:t>
            </a:r>
            <a:r>
              <a:rPr lang="en-GB" sz="3200" baseline="30000" dirty="0"/>
              <a:t>2 </a:t>
            </a:r>
            <a:r>
              <a:rPr lang="el-GR" sz="3200" dirty="0"/>
              <a:t>α</a:t>
            </a:r>
            <a:r>
              <a:rPr lang="en-GB" sz="3200" dirty="0"/>
              <a:t> r</a:t>
            </a:r>
            <a:r>
              <a:rPr lang="en-GB" sz="3200" baseline="30000" dirty="0"/>
              <a:t>3</a:t>
            </a:r>
            <a:endParaRPr lang="en-GB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2772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17880"/>
            <a:ext cx="12192000" cy="8508221"/>
          </a:xfrm>
          <a:prstGeom prst="rect">
            <a:avLst/>
          </a:prstGeom>
        </p:spPr>
      </p:pic>
      <p:grpSp>
        <p:nvGrpSpPr>
          <p:cNvPr id="209" name="Shape 209"/>
          <p:cNvGrpSpPr/>
          <p:nvPr/>
        </p:nvGrpSpPr>
        <p:grpSpPr>
          <a:xfrm>
            <a:off x="2034939" y="1455252"/>
            <a:ext cx="8250776" cy="4979215"/>
            <a:chOff x="435653" y="26164"/>
            <a:chExt cx="7719302" cy="4867268"/>
          </a:xfrm>
        </p:grpSpPr>
        <p:sp>
          <p:nvSpPr>
            <p:cNvPr id="210" name="Shape 210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513106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lvl="0"/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Describe the </a:t>
              </a: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gravitational field around a point mass</a:t>
              </a:r>
              <a:endParaRPr lang="en-GB" sz="3200" dirty="0">
                <a:ln>
                  <a:solidFill>
                    <a:schemeClr val="tx1"/>
                  </a:solidFill>
                </a:ln>
                <a:latin typeface="Comic Sans MS"/>
                <a:cs typeface="Comic Sans MS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lvl="0"/>
              <a:r>
                <a:rPr lang="en-GB" sz="2800" dirty="0">
                  <a:ln>
                    <a:solidFill>
                      <a:schemeClr val="tx1"/>
                    </a:solidFill>
                  </a:ln>
                  <a:latin typeface="Comic Sans MS"/>
                  <a:cs typeface="Comic Sans MS"/>
                </a:rPr>
                <a:t>Describe Newton’s law of gravitation</a:t>
              </a:r>
              <a:endParaRPr lang="en-GB" sz="2800" dirty="0">
                <a:ln>
                  <a:solidFill>
                    <a:schemeClr val="tx1"/>
                  </a:solidFill>
                </a:ln>
                <a:latin typeface="Comic Sans MS"/>
                <a:cs typeface="Comic Sans MS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435653" y="3367632"/>
              <a:ext cx="7719300" cy="1525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513161" y="3469492"/>
              <a:ext cx="7564200" cy="13221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lvl="0"/>
              <a:r>
                <a:rPr lang="en-GB" sz="3200" dirty="0">
                  <a:ln>
                    <a:solidFill>
                      <a:schemeClr val="tx1"/>
                    </a:solidFill>
                  </a:ln>
                  <a:latin typeface="Comic Sans MS"/>
                  <a:cs typeface="Comic Sans MS"/>
                </a:rPr>
                <a:t>Apply Newton’s law of gravitation to calculate gravitational fields</a:t>
              </a:r>
              <a:endParaRPr lang="en-GB" sz="3200" dirty="0">
                <a:ln>
                  <a:solidFill>
                    <a:schemeClr val="tx1"/>
                  </a:solidFill>
                </a:ln>
                <a:latin typeface="Comic Sans MS"/>
                <a:cs typeface="Comic Sans MS"/>
              </a:endParaRPr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97815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GB" b="1" dirty="0">
                <a:solidFill>
                  <a:srgbClr val="FFFFFF"/>
                </a:solidFill>
              </a:rPr>
              <a:t>Newton’s law of gravitation</a:t>
            </a:r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" b="14008"/>
          <a:stretch/>
        </p:blipFill>
        <p:spPr bwMode="auto">
          <a:xfrm>
            <a:off x="1039902" y="737378"/>
            <a:ext cx="10112197" cy="620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187" y="556347"/>
            <a:ext cx="10094912" cy="828864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Newton’s law of Gravitation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3780" y="1487515"/>
            <a:ext cx="7746425" cy="14695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sz="4267" dirty="0">
                <a:solidFill>
                  <a:srgbClr val="FFFFFF"/>
                </a:solidFill>
                <a:latin typeface="Arial"/>
              </a:rPr>
              <a:t>The radius of the Earth’s orbit is 1.5 x 10</a:t>
            </a:r>
            <a:r>
              <a:rPr lang="en-GB" sz="4267" baseline="30000" dirty="0">
                <a:solidFill>
                  <a:srgbClr val="FFFFFF"/>
                </a:solidFill>
                <a:latin typeface="Arial"/>
              </a:rPr>
              <a:t>11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m. Knowing the orbit takes 365 days calculate the mass of the Sun?</a:t>
            </a:r>
          </a:p>
          <a:p>
            <a:pPr marL="0" indent="0" defTabSz="1219170">
              <a:buNone/>
            </a:pPr>
            <a:endParaRPr lang="en-GB" sz="4267" baseline="30000" dirty="0">
              <a:solidFill>
                <a:srgbClr val="FFFFFF"/>
              </a:solidFill>
              <a:latin typeface="Arial"/>
            </a:endParaRPr>
          </a:p>
          <a:p>
            <a:pPr marL="0" indent="0" defTabSz="1219170">
              <a:buNone/>
            </a:pPr>
            <a:r>
              <a:rPr lang="en-GB" sz="4267" dirty="0">
                <a:solidFill>
                  <a:srgbClr val="FFFFFF"/>
                </a:solidFill>
                <a:latin typeface="Arial"/>
              </a:rPr>
              <a:t>G = Gravitational constant = 6.67 x 10</a:t>
            </a:r>
            <a:r>
              <a:rPr lang="en-GB" sz="4267" baseline="30000" dirty="0">
                <a:solidFill>
                  <a:srgbClr val="FFFFFF"/>
                </a:solidFill>
                <a:latin typeface="Arial"/>
              </a:rPr>
              <a:t>-11 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N m</a:t>
            </a:r>
            <a:r>
              <a:rPr lang="en-GB" sz="4267" baseline="30000" dirty="0">
                <a:solidFill>
                  <a:srgbClr val="FFFFFF"/>
                </a:solidFill>
                <a:latin typeface="Arial"/>
              </a:rPr>
              <a:t>2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 kg</a:t>
            </a:r>
            <a:r>
              <a:rPr lang="en-GB" sz="4267" baseline="30000" dirty="0">
                <a:solidFill>
                  <a:srgbClr val="FFFFFF"/>
                </a:solidFill>
                <a:latin typeface="Arial"/>
              </a:rPr>
              <a:t>-2</a:t>
            </a:r>
            <a:endParaRPr lang="en-GB" sz="4267" dirty="0">
              <a:solidFill>
                <a:srgbClr val="FFFFFF"/>
              </a:solidFill>
              <a:latin typeface="Arial"/>
            </a:endParaRPr>
          </a:p>
          <a:p>
            <a:pPr marL="0" indent="0" defTabSz="1219170">
              <a:buNone/>
            </a:pPr>
            <a:endParaRPr lang="en-GB" sz="4267" baseline="30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AutoShape 2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9" name="AutoShape 4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841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0" name="AutoShape 6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410633" y="2365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1" name="AutoShape 8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613833" y="47998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3779" y="4238805"/>
            <a:ext cx="11984567" cy="2505041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sz="2400" dirty="0">
                <a:solidFill>
                  <a:srgbClr val="FFFFFF"/>
                </a:solidFill>
                <a:latin typeface="Arial"/>
              </a:rPr>
              <a:t>GM/r = v</a:t>
            </a:r>
            <a:r>
              <a:rPr lang="en-GB" sz="2400" baseline="30000" dirty="0">
                <a:solidFill>
                  <a:srgbClr val="FFFFFF"/>
                </a:solidFill>
                <a:latin typeface="Arial"/>
              </a:rPr>
              <a:t>2</a:t>
            </a:r>
          </a:p>
          <a:p>
            <a:pPr marL="0" indent="0" defTabSz="1219170">
              <a:buNone/>
            </a:pPr>
            <a:r>
              <a:rPr lang="en-GB" sz="2400" dirty="0">
                <a:solidFill>
                  <a:srgbClr val="FFFFFF"/>
                </a:solidFill>
                <a:latin typeface="Arial"/>
              </a:rPr>
              <a:t>M = rv</a:t>
            </a:r>
            <a:r>
              <a:rPr lang="en-GB" sz="2400" baseline="30000" dirty="0">
                <a:solidFill>
                  <a:srgbClr val="FFFFFF"/>
                </a:solidFill>
                <a:latin typeface="Arial"/>
              </a:rPr>
              <a:t>2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/G     (v = d/t = (2π x 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1.5 x 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10</a:t>
            </a:r>
            <a:r>
              <a:rPr lang="en-GB" sz="2400" baseline="30000" dirty="0">
                <a:solidFill>
                  <a:srgbClr val="FFFFFF"/>
                </a:solidFill>
                <a:latin typeface="Arial"/>
              </a:rPr>
              <a:t>11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)/</a:t>
            </a:r>
            <a:r>
              <a:rPr lang="en-GB" sz="2400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(365 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x 24 x 60 x 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60) = 29885.8 ms</a:t>
            </a:r>
            <a:r>
              <a:rPr lang="en-GB" sz="2400" baseline="30000" dirty="0">
                <a:solidFill>
                  <a:srgbClr val="FFFFFF"/>
                </a:solidFill>
                <a:latin typeface="Arial"/>
              </a:rPr>
              <a:t>-1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) </a:t>
            </a:r>
          </a:p>
          <a:p>
            <a:pPr marL="0" indent="0" defTabSz="1219170">
              <a:buNone/>
            </a:pPr>
            <a:r>
              <a:rPr lang="en-GB" sz="2400" dirty="0">
                <a:solidFill>
                  <a:srgbClr val="FFFFFF"/>
                </a:solidFill>
                <a:latin typeface="Arial"/>
              </a:rPr>
              <a:t>M = (1.5 x 10</a:t>
            </a:r>
            <a:r>
              <a:rPr lang="en-GB" sz="2400" baseline="30000" dirty="0">
                <a:solidFill>
                  <a:srgbClr val="FFFFFF"/>
                </a:solidFill>
                <a:latin typeface="Arial"/>
              </a:rPr>
              <a:t>11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x 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29885.8</a:t>
            </a:r>
            <a:r>
              <a:rPr lang="en-GB" sz="2400" baseline="30000" dirty="0">
                <a:solidFill>
                  <a:srgbClr val="FFFFFF"/>
                </a:solidFill>
                <a:latin typeface="Arial"/>
              </a:rPr>
              <a:t>2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)/6.67 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x 10</a:t>
            </a:r>
            <a:r>
              <a:rPr lang="en-GB" sz="2400" baseline="30000" dirty="0">
                <a:solidFill>
                  <a:srgbClr val="FFFFFF"/>
                </a:solidFill>
                <a:latin typeface="Arial"/>
              </a:rPr>
              <a:t>-11</a:t>
            </a:r>
            <a:endParaRPr lang="en-GB" sz="2400" dirty="0">
              <a:solidFill>
                <a:srgbClr val="FFFFFF"/>
              </a:solidFill>
              <a:latin typeface="Arial"/>
            </a:endParaRPr>
          </a:p>
          <a:p>
            <a:pPr marL="0" indent="0" defTabSz="1219170">
              <a:buNone/>
            </a:pPr>
            <a:r>
              <a:rPr lang="en-GB" sz="2400" dirty="0">
                <a:solidFill>
                  <a:srgbClr val="FFFFFF"/>
                </a:solidFill>
                <a:latin typeface="Arial"/>
              </a:rPr>
              <a:t>M = 1.34 x 1020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/ 6.67 x 10</a:t>
            </a:r>
            <a:r>
              <a:rPr lang="en-GB" sz="2400" baseline="30000" dirty="0">
                <a:solidFill>
                  <a:srgbClr val="FFFFFF"/>
                </a:solidFill>
                <a:latin typeface="Arial"/>
              </a:rPr>
              <a:t>-11</a:t>
            </a:r>
            <a:endParaRPr lang="en-GB" sz="2400" dirty="0">
              <a:solidFill>
                <a:srgbClr val="FFFFFF"/>
              </a:solidFill>
              <a:latin typeface="Arial"/>
            </a:endParaRPr>
          </a:p>
          <a:p>
            <a:pPr marL="0" indent="0" defTabSz="1219170">
              <a:buNone/>
            </a:pPr>
            <a:r>
              <a:rPr lang="en-GB" sz="2400" dirty="0">
                <a:solidFill>
                  <a:srgbClr val="FFFFFF"/>
                </a:solidFill>
                <a:latin typeface="Arial"/>
              </a:rPr>
              <a:t>M = 2.01 x 10</a:t>
            </a:r>
            <a:r>
              <a:rPr lang="en-GB" sz="2400" baseline="30000" dirty="0">
                <a:solidFill>
                  <a:srgbClr val="FFFFFF"/>
                </a:solidFill>
                <a:latin typeface="Arial"/>
              </a:rPr>
              <a:t>30 </a:t>
            </a:r>
            <a:r>
              <a:rPr lang="en-GB" sz="2400" dirty="0">
                <a:solidFill>
                  <a:srgbClr val="FFFFFF"/>
                </a:solidFill>
                <a:latin typeface="Arial"/>
              </a:rPr>
              <a:t>kg</a:t>
            </a:r>
          </a:p>
        </p:txBody>
      </p:sp>
      <p:pic>
        <p:nvPicPr>
          <p:cNvPr id="21" name="Picture 7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1904067"/>
            <a:ext cx="4064000" cy="1938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551001" y="3081607"/>
            <a:ext cx="4426388" cy="77784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sz="4267" dirty="0" err="1">
                <a:solidFill>
                  <a:srgbClr val="FFFFFF"/>
                </a:solidFill>
                <a:latin typeface="Arial"/>
              </a:rPr>
              <a:t>GMm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/r</a:t>
            </a:r>
            <a:r>
              <a:rPr lang="en-GB" sz="4267" baseline="30000" dirty="0">
                <a:solidFill>
                  <a:srgbClr val="FFFFFF"/>
                </a:solidFill>
                <a:latin typeface="Arial"/>
              </a:rPr>
              <a:t>2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 = mv</a:t>
            </a:r>
            <a:r>
              <a:rPr lang="en-GB" sz="4267" baseline="30000" dirty="0">
                <a:solidFill>
                  <a:srgbClr val="FFFFFF"/>
                </a:solidFill>
                <a:latin typeface="Arial"/>
              </a:rPr>
              <a:t>2</a:t>
            </a:r>
            <a:r>
              <a:rPr lang="en-GB" sz="4267" dirty="0">
                <a:solidFill>
                  <a:srgbClr val="FFFFFF"/>
                </a:solidFill>
                <a:latin typeface="Arial"/>
              </a:rPr>
              <a:t>/r</a:t>
            </a:r>
            <a:endParaRPr lang="en-GB" sz="4267" baseline="30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2400" b="1" dirty="0">
                <a:latin typeface="Comic Sans MS"/>
                <a:cs typeface="Comic Sans MS"/>
              </a:rPr>
              <a:t>Learning 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Link </a:t>
            </a:r>
            <a:r>
              <a:rPr lang="en-GB" sz="2400" dirty="0" err="1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Kepler’s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 laws to Newton’s laws of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gravitation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966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nasa.gov/sites/default/files/kepler186f_artistconcept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/>
          <a:stretch/>
        </p:blipFill>
        <p:spPr bwMode="auto">
          <a:xfrm>
            <a:off x="0" y="369332"/>
            <a:ext cx="12192000" cy="5437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971" y="1014993"/>
            <a:ext cx="6693981" cy="1552489"/>
          </a:xfrm>
          <a:solidFill>
            <a:schemeClr val="tx1">
              <a:alpha val="27000"/>
            </a:schemeClr>
          </a:solidFill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Newton’s treatment of Kepler’s Laws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2400" b="1" dirty="0">
                <a:latin typeface="Comic Sans MS"/>
                <a:cs typeface="Comic Sans MS"/>
              </a:rPr>
              <a:t>Learning 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Link </a:t>
            </a:r>
            <a:r>
              <a:rPr lang="en-GB" sz="2400" dirty="0" err="1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Kepler’s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 laws to Newton’s laws of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gravitation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0633" y="3844194"/>
            <a:ext cx="11150943" cy="2378031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Using the fact that:</a:t>
            </a:r>
          </a:p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GM/r = 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v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2  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and the equation for orbital velocity</a:t>
            </a:r>
            <a:endParaRPr lang="en-GB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erive the constant of proportionality between the period and radius of the orbit as r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3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α T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8" name="AutoShape 2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9" name="AutoShape 4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841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0" name="AutoShape 6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410633" y="2365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1" name="AutoShape 8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613833" y="3889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pic>
        <p:nvPicPr>
          <p:cNvPr id="26" name="Picture 7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9" y="673649"/>
            <a:ext cx="3810000" cy="288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nasa.gov/sites/default/files/kepler186f_artistconcept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/>
          <a:stretch/>
        </p:blipFill>
        <p:spPr bwMode="auto">
          <a:xfrm>
            <a:off x="0" y="369332"/>
            <a:ext cx="12192000" cy="5437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34" y="693739"/>
            <a:ext cx="11150941" cy="1017916"/>
          </a:xfrm>
          <a:solidFill>
            <a:schemeClr val="tx1">
              <a:alpha val="27000"/>
            </a:schemeClr>
          </a:solidFill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Newton’s treatment of Kepler’s Laws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2400" b="1" dirty="0">
                <a:latin typeface="Comic Sans MS"/>
                <a:cs typeface="Comic Sans MS"/>
              </a:rPr>
              <a:t>Learning 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Link </a:t>
            </a:r>
            <a:r>
              <a:rPr lang="en-GB" sz="2400" dirty="0" err="1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Kepler’s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 laws to Newton’s laws of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gravitation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0633" y="1711654"/>
            <a:ext cx="11150943" cy="4788993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Using the fact that:</a:t>
            </a:r>
          </a:p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v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= GM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/r </a:t>
            </a:r>
            <a:endParaRPr lang="en-GB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Derive the constant of proportionality between the period and radius of the orbit 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as 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2 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α r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3</a:t>
            </a:r>
          </a:p>
          <a:p>
            <a:pPr marL="0" indent="0" defTabSz="1219170">
              <a:buNone/>
            </a:pPr>
            <a:endParaRPr lang="en-GB" baseline="300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v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= 2πr/T</a:t>
            </a:r>
          </a:p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(2πr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/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T)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= GM/r</a:t>
            </a:r>
          </a:p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4π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/T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= GM/r</a:t>
            </a:r>
          </a:p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2 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= 4π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3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/ GM    	Therefore constant = 4π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/ 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GM 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</a:p>
          <a:p>
            <a:pPr marL="0" indent="0" defTabSz="1219170">
              <a:buNone/>
            </a:pPr>
            <a:endParaRPr lang="en-GB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0" indent="0" defTabSz="1219170">
              <a:buNone/>
            </a:pPr>
            <a:endParaRPr lang="en-GB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0" indent="0" defTabSz="1219170">
              <a:buNone/>
            </a:pPr>
            <a:endParaRPr lang="en-GB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0" indent="0" defTabSz="1219170">
              <a:buNone/>
            </a:pPr>
            <a:endParaRPr lang="en-GB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8" name="AutoShape 2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9" name="AutoShape 4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841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0" name="AutoShape 6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410633" y="2365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1" name="AutoShape 8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613833" y="3889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40192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nasa.gov/sites/default/files/kepler186f_artistconcept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/>
          <a:stretch/>
        </p:blipFill>
        <p:spPr bwMode="auto">
          <a:xfrm>
            <a:off x="0" y="369332"/>
            <a:ext cx="12192000" cy="5437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34" y="524362"/>
            <a:ext cx="11754701" cy="841321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Newton’s treatment of Kepler’s Laws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2400" b="1" dirty="0">
                <a:latin typeface="Comic Sans MS"/>
                <a:cs typeface="Comic Sans MS"/>
              </a:rPr>
              <a:t>Learning 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Link </a:t>
            </a:r>
            <a:r>
              <a:rPr lang="en-GB" sz="2400" dirty="0" err="1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Kepler’s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 laws to Newton’s laws of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gravitation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0634" y="1700808"/>
            <a:ext cx="11781367" cy="1475064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Neptune is 4.5 x 10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12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m from the sun, the sun has a mass of 1.99 x 10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30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kg, Calculate the orbital period in Earth years</a:t>
            </a:r>
          </a:p>
        </p:txBody>
      </p:sp>
      <p:sp>
        <p:nvSpPr>
          <p:cNvPr id="8" name="AutoShape 2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9" name="AutoShape 4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841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0" name="AutoShape 6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410633" y="2365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1" name="AutoShape 8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613833" y="3889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122672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nasa.gov/sites/default/files/kepler186f_artistconcept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/>
          <a:stretch/>
        </p:blipFill>
        <p:spPr bwMode="auto">
          <a:xfrm>
            <a:off x="0" y="369332"/>
            <a:ext cx="12192000" cy="5437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34" y="524362"/>
            <a:ext cx="11754701" cy="841321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Newton’s treatment of Kepler’s Laws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2400" b="1" dirty="0">
                <a:latin typeface="Comic Sans MS"/>
                <a:cs typeface="Comic Sans MS"/>
              </a:rPr>
              <a:t>Learning 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Link </a:t>
            </a:r>
            <a:r>
              <a:rPr lang="en-GB" sz="2400" dirty="0" err="1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Kepler’s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 laws to Newton’s laws of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gravitation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0634" y="1700808"/>
            <a:ext cx="11781367" cy="219593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Neptune is 4.5 x 10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12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m from the sun, the sun has a mass of 1.99 x 10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30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kg, Calculate the orbital period in Earth years</a:t>
            </a:r>
          </a:p>
          <a:p>
            <a:pPr marL="0" indent="0" defTabSz="1219170">
              <a:buNone/>
            </a:pPr>
            <a:endParaRPr lang="en-GB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165 Earth years</a:t>
            </a:r>
          </a:p>
        </p:txBody>
      </p:sp>
      <p:sp>
        <p:nvSpPr>
          <p:cNvPr id="8" name="AutoShape 2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9" name="AutoShape 4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841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0" name="AutoShape 6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410633" y="2365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1" name="AutoShape 8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613833" y="3889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41314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9350" y="665375"/>
          <a:ext cx="11713301" cy="299694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4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2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5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3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bg1"/>
                          </a:solidFill>
                          <a:effectLst/>
                        </a:rPr>
                        <a:t>Planet</a:t>
                      </a:r>
                      <a:endParaRPr lang="en-GB" sz="1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Period T/s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T</a:t>
                      </a:r>
                      <a:r>
                        <a:rPr lang="en-GB" sz="1900" baseline="30000" dirty="0">
                          <a:effectLst/>
                        </a:rPr>
                        <a:t>2 </a:t>
                      </a:r>
                      <a:r>
                        <a:rPr lang="en-GB" sz="1900" dirty="0" smtClean="0">
                          <a:effectLst/>
                        </a:rPr>
                        <a:t> </a:t>
                      </a:r>
                      <a:endParaRPr lang="en-GB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Mean Radius r/m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r</a:t>
                      </a:r>
                      <a:r>
                        <a:rPr lang="en-GB" sz="1900" baseline="30000">
                          <a:effectLst/>
                        </a:rPr>
                        <a:t>3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>
                          <a:solidFill>
                            <a:schemeClr val="tx1"/>
                          </a:solidFill>
                          <a:effectLst/>
                        </a:rPr>
                        <a:t>Mercury</a:t>
                      </a:r>
                      <a:endParaRPr lang="en-GB" sz="19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7.60 x 10</a:t>
                      </a:r>
                      <a:r>
                        <a:rPr lang="en-GB" sz="1900" baseline="30000">
                          <a:effectLst/>
                        </a:rPr>
                        <a:t>6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5.79 x 10</a:t>
                      </a:r>
                      <a:r>
                        <a:rPr lang="en-GB" sz="1900" baseline="30000" dirty="0">
                          <a:effectLst/>
                        </a:rPr>
                        <a:t>10</a:t>
                      </a:r>
                      <a:endParaRPr lang="en-GB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>
                          <a:solidFill>
                            <a:schemeClr val="tx1"/>
                          </a:solidFill>
                          <a:effectLst/>
                        </a:rPr>
                        <a:t>Venus</a:t>
                      </a:r>
                      <a:endParaRPr lang="en-GB" sz="19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1.94 x 10</a:t>
                      </a:r>
                      <a:r>
                        <a:rPr lang="en-GB" sz="1900" baseline="30000">
                          <a:effectLst/>
                        </a:rPr>
                        <a:t>7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1.08 x 10</a:t>
                      </a:r>
                      <a:r>
                        <a:rPr lang="en-GB" sz="1900" baseline="30000">
                          <a:effectLst/>
                        </a:rPr>
                        <a:t>11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>
                          <a:solidFill>
                            <a:schemeClr val="tx1"/>
                          </a:solidFill>
                          <a:effectLst/>
                        </a:rPr>
                        <a:t>Earth</a:t>
                      </a:r>
                      <a:endParaRPr lang="en-GB" sz="19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3.16 x 10</a:t>
                      </a:r>
                      <a:r>
                        <a:rPr lang="en-GB" sz="1900" baseline="30000">
                          <a:effectLst/>
                        </a:rPr>
                        <a:t>7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1.50 x 10</a:t>
                      </a:r>
                      <a:r>
                        <a:rPr lang="en-GB" sz="1900" baseline="30000">
                          <a:effectLst/>
                        </a:rPr>
                        <a:t>11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>
                          <a:solidFill>
                            <a:schemeClr val="tx1"/>
                          </a:solidFill>
                          <a:effectLst/>
                        </a:rPr>
                        <a:t>Mars</a:t>
                      </a:r>
                      <a:endParaRPr lang="en-GB" sz="19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5.94 x 10</a:t>
                      </a:r>
                      <a:r>
                        <a:rPr lang="en-GB" sz="1900" baseline="30000">
                          <a:effectLst/>
                        </a:rPr>
                        <a:t>7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2.28 x 10</a:t>
                      </a:r>
                      <a:r>
                        <a:rPr lang="en-GB" sz="1900" baseline="30000">
                          <a:effectLst/>
                        </a:rPr>
                        <a:t>11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>
                          <a:solidFill>
                            <a:schemeClr val="tx1"/>
                          </a:solidFill>
                          <a:effectLst/>
                        </a:rPr>
                        <a:t>Jupiter</a:t>
                      </a:r>
                      <a:endParaRPr lang="en-GB" sz="19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3.75 x 10</a:t>
                      </a:r>
                      <a:r>
                        <a:rPr lang="en-GB" sz="1900" baseline="30000">
                          <a:effectLst/>
                        </a:rPr>
                        <a:t>8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7.78 x 10</a:t>
                      </a:r>
                      <a:r>
                        <a:rPr lang="en-GB" sz="1900" baseline="30000">
                          <a:effectLst/>
                        </a:rPr>
                        <a:t>11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>
                          <a:solidFill>
                            <a:schemeClr val="tx1"/>
                          </a:solidFill>
                          <a:effectLst/>
                        </a:rPr>
                        <a:t>Saturn</a:t>
                      </a:r>
                      <a:endParaRPr lang="en-GB" sz="19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9.30 x 10</a:t>
                      </a:r>
                      <a:r>
                        <a:rPr lang="en-GB" sz="1900" baseline="30000">
                          <a:effectLst/>
                        </a:rPr>
                        <a:t>8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1.43 x 10</a:t>
                      </a:r>
                      <a:r>
                        <a:rPr lang="en-GB" sz="1900" baseline="30000">
                          <a:effectLst/>
                        </a:rPr>
                        <a:t>12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  <a:effectLst/>
                        </a:rPr>
                        <a:t>Uranus</a:t>
                      </a:r>
                      <a:endParaRPr lang="en-GB" sz="1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2.65 x 10</a:t>
                      </a:r>
                      <a:r>
                        <a:rPr lang="en-GB" sz="1900" baseline="30000">
                          <a:effectLst/>
                        </a:rPr>
                        <a:t>9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2.87 x 10</a:t>
                      </a:r>
                      <a:r>
                        <a:rPr lang="en-GB" sz="1900" baseline="30000">
                          <a:effectLst/>
                        </a:rPr>
                        <a:t>12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  <a:effectLst/>
                        </a:rPr>
                        <a:t>Neptune</a:t>
                      </a:r>
                      <a:endParaRPr lang="en-GB" sz="1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5.20 x 10</a:t>
                      </a:r>
                      <a:r>
                        <a:rPr lang="en-GB" sz="1900" baseline="30000">
                          <a:effectLst/>
                        </a:rPr>
                        <a:t>9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4.50 x 10</a:t>
                      </a:r>
                      <a:r>
                        <a:rPr lang="en-GB" sz="1900" baseline="30000">
                          <a:effectLst/>
                        </a:rPr>
                        <a:t>12</a:t>
                      </a:r>
                      <a:endParaRPr lang="en-GB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en-GB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2" descr="http://images.wikia.com/schools/images/9/9b/Kepler's_third_la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3757214"/>
            <a:ext cx="5658873" cy="28889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7723008" y="4700282"/>
            <a:ext cx="2655099" cy="995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en-GB" sz="5867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2400" b="1" dirty="0">
                <a:latin typeface="Comic Sans MS"/>
                <a:cs typeface="Comic Sans MS"/>
              </a:rPr>
              <a:t>Learning 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Link </a:t>
            </a:r>
            <a:r>
              <a:rPr lang="en-GB" sz="2400" dirty="0" err="1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Kepler’s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 laws to Newton’s laws of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gravitation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0357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865" r="130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>
            <p:extLst/>
          </p:nvPr>
        </p:nvGraphicFramePr>
        <p:xfrm>
          <a:off x="1164541" y="1891805"/>
          <a:ext cx="2776500" cy="4102209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7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8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2.</a:t>
                      </a:r>
                      <a:r>
                        <a:rPr lang="en-GB" sz="1900" baseline="0" dirty="0" smtClean="0"/>
                        <a:t> Foundations of 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 Forces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and motion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5. Newtonian</a:t>
                      </a:r>
                      <a:r>
                        <a:rPr lang="en-GB" sz="1900" b="1" baseline="0" dirty="0" smtClean="0">
                          <a:solidFill>
                            <a:schemeClr val="bg1"/>
                          </a:solidFill>
                        </a:rPr>
                        <a:t> world and astrophysics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dirty="0" smtClean="0"/>
                        <a:t>6. Particles</a:t>
                      </a:r>
                      <a:r>
                        <a:rPr lang="en-GB" sz="1900" baseline="0" dirty="0" smtClean="0"/>
                        <a:t> and medical 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462000" y="338251"/>
            <a:ext cx="6435491" cy="8649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l">
              <a:buClr>
                <a:srgbClr val="FFFF00"/>
              </a:buClr>
              <a:buSzPct val="25000"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</a:t>
            </a:r>
            <a:r>
              <a:rPr lang="en-GB" b="1" i="0" u="none" strike="noStrike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</a:t>
            </a:r>
          </a:p>
        </p:txBody>
      </p:sp>
      <p:graphicFrame>
        <p:nvGraphicFramePr>
          <p:cNvPr id="201" name="Shape 201"/>
          <p:cNvGraphicFramePr/>
          <p:nvPr>
            <p:extLst/>
          </p:nvPr>
        </p:nvGraphicFramePr>
        <p:xfrm>
          <a:off x="4615741" y="1860845"/>
          <a:ext cx="2631033" cy="2254609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63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00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5.1 Thermal 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Circular motion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5.3.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Oscillations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5.4. Gravitational fields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5.5</a:t>
                      </a:r>
                      <a:r>
                        <a:rPr lang="en-GB" sz="1900" baseline="0" dirty="0" smtClean="0"/>
                        <a:t> Astrophysics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/>
          </p:nvPr>
        </p:nvGraphicFramePr>
        <p:xfrm>
          <a:off x="7921474" y="1860846"/>
          <a:ext cx="2970433" cy="3286195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970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5.4.1.</a:t>
                      </a:r>
                      <a:r>
                        <a:rPr lang="en-US" sz="1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Newton’s law of gravitation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5.3.2. Gravity of point masses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5.3.3. </a:t>
                      </a:r>
                      <a:r>
                        <a:rPr lang="en-US" sz="1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Kepler’s</a:t>
                      </a: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laws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5.3.4. Satellites</a:t>
                      </a:r>
                      <a:endParaRPr lang="en-US" sz="1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5.3.5. Gravitational potential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5.3.6. Gravitational potential energy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3922939" y="2093103"/>
            <a:ext cx="6928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7246780" y="2128670"/>
            <a:ext cx="6928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79508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grpSp>
        <p:nvGrpSpPr>
          <p:cNvPr id="209" name="Shape 209"/>
          <p:cNvGrpSpPr/>
          <p:nvPr/>
        </p:nvGrpSpPr>
        <p:grpSpPr>
          <a:xfrm>
            <a:off x="681252" y="1455253"/>
            <a:ext cx="11001035" cy="4979215"/>
            <a:chOff x="435653" y="26164"/>
            <a:chExt cx="7719302" cy="4867268"/>
          </a:xfrm>
        </p:grpSpPr>
        <p:sp>
          <p:nvSpPr>
            <p:cNvPr id="210" name="Shape 210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Comic Sans MS"/>
                <a:cs typeface="Comic Sans MS"/>
              </a:endParaRP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513106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4267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Describe how satellites are put into orbit</a:t>
              </a:r>
              <a:endParaRPr lang="en-GB" sz="42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Comic Sans MS"/>
                <a:cs typeface="Comic Sans MS"/>
              </a:endParaRP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3733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Describe different types of satellite </a:t>
              </a:r>
              <a:r>
                <a:rPr lang="en-GB" sz="3733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orbits and their uses</a:t>
              </a:r>
              <a:endParaRPr lang="en-GB" sz="3733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435653" y="3367632"/>
              <a:ext cx="7719300" cy="1525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Comic Sans MS"/>
                <a:cs typeface="Comic Sans MS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513161" y="3469492"/>
              <a:ext cx="7564200" cy="13221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3733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Calculate the radius of </a:t>
              </a:r>
              <a:r>
                <a:rPr lang="en-GB" sz="3733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satellite orbits</a:t>
              </a:r>
              <a:endParaRPr lang="en-GB" sz="3733" baseline="300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12192000" cy="978151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GB" b="1" dirty="0" smtClean="0">
                <a:solidFill>
                  <a:srgbClr val="FFFFFF"/>
                </a:solidFill>
              </a:rPr>
              <a:t>Satellites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76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673"/>
            <a:ext cx="10972800" cy="940967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Satellite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89" y="1371088"/>
            <a:ext cx="11684025" cy="30753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A satellite needs to be moving at </a:t>
            </a:r>
            <a:r>
              <a:rPr lang="en-GB" dirty="0" smtClean="0">
                <a:solidFill>
                  <a:schemeClr val="bg1"/>
                </a:solidFill>
              </a:rPr>
              <a:t>a </a:t>
            </a:r>
            <a:r>
              <a:rPr lang="en-GB" dirty="0" smtClean="0">
                <a:solidFill>
                  <a:srgbClr val="FFFF00"/>
                </a:solidFill>
              </a:rPr>
              <a:t>certain </a:t>
            </a:r>
            <a:r>
              <a:rPr lang="en-GB" dirty="0">
                <a:solidFill>
                  <a:srgbClr val="FFFF00"/>
                </a:solidFill>
              </a:rPr>
              <a:t>speed to stay in its orbit</a:t>
            </a:r>
            <a:r>
              <a:rPr lang="en-GB" dirty="0">
                <a:solidFill>
                  <a:schemeClr val="bg1"/>
                </a:solidFill>
              </a:rPr>
              <a:t>. If it </a:t>
            </a:r>
            <a:r>
              <a:rPr lang="en-GB" dirty="0" smtClean="0">
                <a:solidFill>
                  <a:schemeClr val="bg1"/>
                </a:solidFill>
              </a:rPr>
              <a:t>is going </a:t>
            </a:r>
            <a:r>
              <a:rPr lang="en-GB" dirty="0">
                <a:solidFill>
                  <a:srgbClr val="FFFF00"/>
                </a:solidFill>
              </a:rPr>
              <a:t>too fast it will fly off into space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smtClean="0">
                <a:solidFill>
                  <a:schemeClr val="bg1"/>
                </a:solidFill>
              </a:rPr>
              <a:t>If it </a:t>
            </a:r>
            <a:r>
              <a:rPr lang="en-GB" dirty="0">
                <a:solidFill>
                  <a:schemeClr val="bg1"/>
                </a:solidFill>
              </a:rPr>
              <a:t>is going </a:t>
            </a:r>
            <a:r>
              <a:rPr lang="en-GB" dirty="0">
                <a:solidFill>
                  <a:srgbClr val="FFFF00"/>
                </a:solidFill>
              </a:rPr>
              <a:t>too slowly it will fall to </a:t>
            </a:r>
            <a:r>
              <a:rPr lang="en-GB" dirty="0" smtClean="0">
                <a:solidFill>
                  <a:srgbClr val="FFFF00"/>
                </a:solidFill>
              </a:rPr>
              <a:t>Earth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v</a:t>
            </a:r>
            <a:r>
              <a:rPr lang="en-GB" baseline="30000" dirty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> = GM/r 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21627" r="35634" b="18056"/>
          <a:stretch/>
        </p:blipFill>
        <p:spPr bwMode="auto">
          <a:xfrm>
            <a:off x="6606943" y="3284984"/>
            <a:ext cx="5539343" cy="340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3339" y="3284985"/>
            <a:ext cx="6463603" cy="353302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endParaRPr lang="en-GB" sz="4267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8" name="Shape 217"/>
          <p:cNvSpPr txBox="1"/>
          <p:nvPr/>
        </p:nvSpPr>
        <p:spPr>
          <a:xfrm>
            <a:off x="0" y="-49069"/>
            <a:ext cx="12192000" cy="401713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Describe how satellites are put into orbit</a:t>
            </a:r>
          </a:p>
          <a:p>
            <a:pPr defTabSz="1219170"/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3989" y="4362853"/>
            <a:ext cx="6177375" cy="232636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GB" sz="4267">
                <a:solidFill>
                  <a:srgbClr val="FFFFFF"/>
                </a:solidFill>
              </a:rPr>
              <a:t>The </a:t>
            </a:r>
            <a:r>
              <a:rPr lang="en-GB" sz="4267">
                <a:solidFill>
                  <a:srgbClr val="FFFF00"/>
                </a:solidFill>
              </a:rPr>
              <a:t>force of gravity is greatest close to a planet</a:t>
            </a:r>
            <a:r>
              <a:rPr lang="en-GB" sz="4267">
                <a:solidFill>
                  <a:srgbClr val="FFFFFF"/>
                </a:solidFill>
              </a:rPr>
              <a:t>, so </a:t>
            </a:r>
            <a:r>
              <a:rPr lang="en-GB" sz="4267">
                <a:solidFill>
                  <a:srgbClr val="FFFF00"/>
                </a:solidFill>
              </a:rPr>
              <a:t>satellites that are in low orbits need to move faster </a:t>
            </a:r>
            <a:r>
              <a:rPr lang="en-GB" sz="4267">
                <a:solidFill>
                  <a:srgbClr val="FFFFFF"/>
                </a:solidFill>
              </a:rPr>
              <a:t>than satellites in high orbits. </a:t>
            </a:r>
            <a:endParaRPr lang="en-GB" sz="4267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6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12302" r="32065" b="19048"/>
          <a:stretch/>
        </p:blipFill>
        <p:spPr bwMode="auto">
          <a:xfrm>
            <a:off x="1" y="647885"/>
            <a:ext cx="12005449" cy="571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217"/>
          <p:cNvSpPr txBox="1"/>
          <p:nvPr/>
        </p:nvSpPr>
        <p:spPr>
          <a:xfrm>
            <a:off x="0" y="-49069"/>
            <a:ext cx="12192000" cy="401713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Describe how satellites are put into orbit</a:t>
            </a:r>
          </a:p>
        </p:txBody>
      </p:sp>
    </p:spTree>
    <p:extLst>
      <p:ext uri="{BB962C8B-B14F-4D97-AF65-F5344CB8AC3E}">
        <p14:creationId xmlns:p14="http://schemas.microsoft.com/office/powerpoint/2010/main" val="34048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17"/>
          <p:cNvSpPr txBox="1"/>
          <p:nvPr/>
        </p:nvSpPr>
        <p:spPr>
          <a:xfrm>
            <a:off x="0" y="-13242"/>
            <a:ext cx="12192000" cy="401713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Describe the gravitational field around a point mass</a:t>
            </a:r>
            <a:endParaRPr lang="en-GB" sz="1800" dirty="0">
              <a:ln>
                <a:solidFill>
                  <a:schemeClr val="tx1"/>
                </a:solidFill>
              </a:ln>
              <a:latin typeface="Comic Sans MS"/>
              <a:cs typeface="Comic Sans M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7436" y="570558"/>
            <a:ext cx="8821270" cy="2148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Anything with mass will create a gravitational field around it</a:t>
            </a:r>
          </a:p>
          <a:p>
            <a:pPr>
              <a:buFont typeface="Arial"/>
              <a:buNone/>
            </a:pPr>
            <a:endParaRPr lang="en-GB" dirty="0">
              <a:solidFill>
                <a:schemeClr val="bg1"/>
              </a:solidFill>
            </a:endParaRPr>
          </a:p>
          <a:p>
            <a:pPr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What would the field lines around a point mass look like?</a:t>
            </a:r>
          </a:p>
          <a:p>
            <a:pPr>
              <a:buFont typeface="Arial"/>
              <a:buNone/>
            </a:pPr>
            <a:endParaRPr lang="en-GB" dirty="0">
              <a:solidFill>
                <a:srgbClr val="FFFF00"/>
              </a:solidFill>
            </a:endParaRPr>
          </a:p>
          <a:p>
            <a:pPr>
              <a:buFont typeface="Arial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84" y="2719295"/>
            <a:ext cx="3788833" cy="398339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85348" y="2710523"/>
            <a:ext cx="4703359" cy="12074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What would these field lines look like at the Earth’s surface?</a:t>
            </a:r>
            <a:endParaRPr lang="en-GB" dirty="0">
              <a:solidFill>
                <a:srgbClr val="FFFF00"/>
              </a:solidFill>
            </a:endParaRPr>
          </a:p>
          <a:p>
            <a:pPr>
              <a:buFont typeface="Arial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82533"/>
            <a:ext cx="4064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92" y="322159"/>
            <a:ext cx="581017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Polar Orbits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593" y="1750511"/>
            <a:ext cx="5040401" cy="4279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If the </a:t>
            </a:r>
            <a:r>
              <a:rPr lang="en-GB" dirty="0">
                <a:solidFill>
                  <a:srgbClr val="FFFF00"/>
                </a:solidFill>
              </a:rPr>
              <a:t>satellite is in an orbit that takes </a:t>
            </a:r>
            <a:r>
              <a:rPr lang="en-GB" dirty="0" smtClean="0">
                <a:solidFill>
                  <a:srgbClr val="FFFF00"/>
                </a:solidFill>
              </a:rPr>
              <a:t>it over </a:t>
            </a:r>
            <a:r>
              <a:rPr lang="en-GB" dirty="0">
                <a:solidFill>
                  <a:srgbClr val="FFFF00"/>
                </a:solidFill>
              </a:rPr>
              <a:t>the North and South Poles</a:t>
            </a:r>
            <a:r>
              <a:rPr lang="en-GB" dirty="0">
                <a:solidFill>
                  <a:schemeClr val="bg1"/>
                </a:solidFill>
              </a:rPr>
              <a:t>, it </a:t>
            </a:r>
            <a:r>
              <a:rPr lang="en-GB" dirty="0" smtClean="0">
                <a:solidFill>
                  <a:schemeClr val="bg1"/>
                </a:solidFill>
              </a:rPr>
              <a:t>will eventually </a:t>
            </a:r>
            <a:r>
              <a:rPr lang="en-GB" dirty="0">
                <a:solidFill>
                  <a:srgbClr val="FFFF00"/>
                </a:solidFill>
              </a:rPr>
              <a:t>cover all parts of the Earth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as the </a:t>
            </a:r>
            <a:r>
              <a:rPr lang="en-GB" dirty="0">
                <a:solidFill>
                  <a:schemeClr val="bg1"/>
                </a:solidFill>
              </a:rPr>
              <a:t>Earth spins beneath it. </a:t>
            </a: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This </a:t>
            </a:r>
            <a:r>
              <a:rPr lang="en-GB" dirty="0">
                <a:solidFill>
                  <a:schemeClr val="bg1"/>
                </a:solidFill>
              </a:rPr>
              <a:t>kind </a:t>
            </a:r>
            <a:r>
              <a:rPr lang="en-GB" dirty="0" smtClean="0">
                <a:solidFill>
                  <a:schemeClr val="bg1"/>
                </a:solidFill>
              </a:rPr>
              <a:t>of orbit </a:t>
            </a:r>
            <a:r>
              <a:rPr lang="en-GB" dirty="0">
                <a:solidFill>
                  <a:schemeClr val="bg1"/>
                </a:solidFill>
              </a:rPr>
              <a:t>is called a </a:t>
            </a:r>
            <a:r>
              <a:rPr lang="en-GB" b="1" dirty="0">
                <a:solidFill>
                  <a:srgbClr val="FFFF00"/>
                </a:solidFill>
              </a:rPr>
              <a:t>polar orbit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5" t="16667" r="30725" b="31151"/>
          <a:stretch/>
        </p:blipFill>
        <p:spPr bwMode="auto">
          <a:xfrm>
            <a:off x="5225772" y="1665009"/>
            <a:ext cx="6550963" cy="436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"/>
            <a:ext cx="12192000" cy="379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Describe different types of satellite orbits and their uses</a:t>
            </a:r>
          </a:p>
        </p:txBody>
      </p:sp>
    </p:spTree>
    <p:extLst>
      <p:ext uri="{BB962C8B-B14F-4D97-AF65-F5344CB8AC3E}">
        <p14:creationId xmlns:p14="http://schemas.microsoft.com/office/powerpoint/2010/main" val="6442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3" y="322159"/>
            <a:ext cx="869566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Geostationary Orbits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638" y="1648099"/>
            <a:ext cx="11302455" cy="4743824"/>
          </a:xfrm>
          <a:prstGeom prst="rect">
            <a:avLst/>
          </a:prstGeom>
        </p:spPr>
        <p:txBody>
          <a:bodyPr vert="horz" lIns="121920" tIns="60960" rIns="121920" bIns="6096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Some satellites are far enough from the Earth to </a:t>
            </a:r>
            <a:r>
              <a:rPr lang="en-GB" sz="4267" dirty="0">
                <a:solidFill>
                  <a:srgbClr val="FFFF00"/>
                </a:solidFill>
                <a:latin typeface="Comic Sans MS"/>
                <a:cs typeface="Comic Sans MS"/>
              </a:rPr>
              <a:t>take exactly 24 hours to complete one orbit</a:t>
            </a: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. This means that these satellites will </a:t>
            </a:r>
            <a:r>
              <a:rPr lang="en-GB" sz="4267" dirty="0">
                <a:solidFill>
                  <a:srgbClr val="FFFF00"/>
                </a:solidFill>
                <a:latin typeface="Comic Sans MS"/>
                <a:cs typeface="Comic Sans MS"/>
              </a:rPr>
              <a:t>stay over the same place on the Earth </a:t>
            </a: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all the time. This kind of orbit is called a </a:t>
            </a:r>
            <a:r>
              <a:rPr lang="en-GB" sz="4267" b="1" dirty="0">
                <a:solidFill>
                  <a:srgbClr val="FFFF00"/>
                </a:solidFill>
                <a:latin typeface="Comic Sans MS"/>
                <a:cs typeface="Comic Sans MS"/>
              </a:rPr>
              <a:t>geostationary orbit</a:t>
            </a: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</a:p>
          <a:p>
            <a:pPr marL="0" indent="0" defTabSz="1219170">
              <a:buNone/>
            </a:pPr>
            <a:endParaRPr lang="en-GB" sz="4267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0" indent="0" defTabSz="1219170">
              <a:buNone/>
            </a:pP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Satellites in geostationary orbits </a:t>
            </a:r>
            <a:r>
              <a:rPr lang="en-GB" sz="4267" dirty="0">
                <a:solidFill>
                  <a:srgbClr val="FFFF00"/>
                </a:solidFill>
                <a:latin typeface="Comic Sans MS"/>
                <a:cs typeface="Comic Sans MS"/>
              </a:rPr>
              <a:t>must be over the equator </a:t>
            </a: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as the </a:t>
            </a:r>
            <a:r>
              <a:rPr lang="en-GB" sz="4267" dirty="0">
                <a:solidFill>
                  <a:srgbClr val="FFFF00"/>
                </a:solidFill>
                <a:latin typeface="Comic Sans MS"/>
                <a:cs typeface="Comic Sans MS"/>
              </a:rPr>
              <a:t>centre of the orbit must be the centre of the earth</a:t>
            </a: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"/>
            <a:ext cx="12192000" cy="379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Describe different types of satellite orbits and their uses</a:t>
            </a:r>
          </a:p>
        </p:txBody>
      </p:sp>
    </p:spTree>
    <p:extLst>
      <p:ext uri="{BB962C8B-B14F-4D97-AF65-F5344CB8AC3E}">
        <p14:creationId xmlns:p14="http://schemas.microsoft.com/office/powerpoint/2010/main" val="26566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indfully.org/Reform/2005/911-Plans-Counterplans18aug0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33" y="664431"/>
            <a:ext cx="6210267" cy="61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6331"/>
            <a:ext cx="6734539" cy="94096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Low-level Satellites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6" y="1842147"/>
            <a:ext cx="5822477" cy="42454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Not </a:t>
            </a:r>
            <a:r>
              <a:rPr lang="en-GB" dirty="0">
                <a:solidFill>
                  <a:schemeClr val="bg1"/>
                </a:solidFill>
              </a:rPr>
              <a:t>geostationary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Orbits typically 500km above the Earth 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FFFF00"/>
                </a:solidFill>
              </a:rPr>
              <a:t>Less expensive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FFFF00"/>
                </a:solidFill>
              </a:rPr>
              <a:t>Greater </a:t>
            </a:r>
            <a:r>
              <a:rPr lang="en-GB" dirty="0">
                <a:solidFill>
                  <a:srgbClr val="FFFF00"/>
                </a:solidFill>
              </a:rPr>
              <a:t>detail </a:t>
            </a:r>
            <a:r>
              <a:rPr lang="en-GB" dirty="0">
                <a:solidFill>
                  <a:schemeClr val="bg1"/>
                </a:solidFill>
              </a:rPr>
              <a:t>can be seen from them.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12192000" cy="379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Describe different types of satellite orbits and their uses</a:t>
            </a:r>
          </a:p>
        </p:txBody>
      </p:sp>
    </p:spTree>
    <p:extLst>
      <p:ext uri="{BB962C8B-B14F-4D97-AF65-F5344CB8AC3E}">
        <p14:creationId xmlns:p14="http://schemas.microsoft.com/office/powerpoint/2010/main" val="24148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6331"/>
            <a:ext cx="10972800" cy="940967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Uses of Satellites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The </a:t>
            </a:r>
            <a:r>
              <a:rPr lang="en-GB" dirty="0">
                <a:solidFill>
                  <a:srgbClr val="FFFF00"/>
                </a:solidFill>
              </a:rPr>
              <a:t>list below shows some different uses for satellites. For each use, </a:t>
            </a:r>
            <a:r>
              <a:rPr lang="en-GB" dirty="0" smtClean="0">
                <a:solidFill>
                  <a:srgbClr val="FFFF00"/>
                </a:solidFill>
              </a:rPr>
              <a:t>say which </a:t>
            </a:r>
            <a:r>
              <a:rPr lang="en-GB" dirty="0">
                <a:solidFill>
                  <a:srgbClr val="FFFF00"/>
                </a:solidFill>
              </a:rPr>
              <a:t>type of orbit would be best, and explain why.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a </a:t>
            </a:r>
            <a:r>
              <a:rPr lang="en-GB" dirty="0" smtClean="0">
                <a:solidFill>
                  <a:schemeClr val="bg1"/>
                </a:solidFill>
              </a:rPr>
              <a:t>Investigating </a:t>
            </a:r>
            <a:r>
              <a:rPr lang="en-GB" dirty="0">
                <a:solidFill>
                  <a:schemeClr val="bg1"/>
                </a:solidFill>
              </a:rPr>
              <a:t>the ozone holes over the Arctic and Antarctic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b </a:t>
            </a:r>
            <a:r>
              <a:rPr lang="en-GB" dirty="0" smtClean="0">
                <a:solidFill>
                  <a:schemeClr val="bg1"/>
                </a:solidFill>
              </a:rPr>
              <a:t>Transmitting </a:t>
            </a:r>
            <a:r>
              <a:rPr lang="en-GB" dirty="0">
                <a:solidFill>
                  <a:schemeClr val="bg1"/>
                </a:solidFill>
              </a:rPr>
              <a:t>satellite TV pictures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c </a:t>
            </a:r>
            <a:r>
              <a:rPr lang="en-GB" dirty="0" smtClean="0">
                <a:solidFill>
                  <a:schemeClr val="bg1"/>
                </a:solidFill>
              </a:rPr>
              <a:t>Investigating </a:t>
            </a:r>
            <a:r>
              <a:rPr lang="en-GB" dirty="0">
                <a:solidFill>
                  <a:schemeClr val="bg1"/>
                </a:solidFill>
              </a:rPr>
              <a:t>sea temperatures in the world’s oceans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d </a:t>
            </a:r>
            <a:r>
              <a:rPr lang="en-GB" dirty="0" smtClean="0">
                <a:solidFill>
                  <a:schemeClr val="bg1"/>
                </a:solidFill>
              </a:rPr>
              <a:t>Making </a:t>
            </a:r>
            <a:r>
              <a:rPr lang="en-GB" dirty="0">
                <a:solidFill>
                  <a:schemeClr val="bg1"/>
                </a:solidFill>
              </a:rPr>
              <a:t>maps of Africa and Asia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e </a:t>
            </a:r>
            <a:r>
              <a:rPr lang="en-GB" dirty="0" smtClean="0">
                <a:solidFill>
                  <a:schemeClr val="bg1"/>
                </a:solidFill>
              </a:rPr>
              <a:t>Helping </a:t>
            </a:r>
            <a:r>
              <a:rPr lang="en-GB" dirty="0">
                <a:solidFill>
                  <a:schemeClr val="bg1"/>
                </a:solidFill>
              </a:rPr>
              <a:t>to make weather forecasts for Europe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12192000" cy="379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Describe different types of satellite orbits and their uses</a:t>
            </a:r>
          </a:p>
        </p:txBody>
      </p:sp>
    </p:spTree>
    <p:extLst>
      <p:ext uri="{BB962C8B-B14F-4D97-AF65-F5344CB8AC3E}">
        <p14:creationId xmlns:p14="http://schemas.microsoft.com/office/powerpoint/2010/main" val="10709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187" y="556347"/>
            <a:ext cx="10094912" cy="828864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Newton’s law of Gravitation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3779" y="1487515"/>
            <a:ext cx="11718535" cy="14695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The radius of the Earth is 6370 km and has a mass of 5.97 x 1024 kg. Calculate the altitude of geostationary satellites above the equator.</a:t>
            </a:r>
          </a:p>
          <a:p>
            <a:pPr marL="0" indent="0" defTabSz="1219170">
              <a:buNone/>
            </a:pPr>
            <a:endParaRPr lang="en-GB" sz="4267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8" name="AutoShape 2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9" name="AutoShape 4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841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0" name="AutoShape 6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410633" y="2365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1" name="AutoShape 8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613833" y="47998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7434" y="3328913"/>
            <a:ext cx="4426388" cy="77784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lang="en-GB" sz="4267" baseline="30000" dirty="0">
                <a:solidFill>
                  <a:srgbClr val="FFFFFF"/>
                </a:solidFill>
                <a:latin typeface="Comic Sans MS"/>
                <a:cs typeface="Comic Sans MS"/>
              </a:rPr>
              <a:t>2 </a:t>
            </a: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= 4π</a:t>
            </a:r>
            <a:r>
              <a:rPr lang="en-GB" sz="4267" baseline="30000" dirty="0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lang="en-GB" sz="4267" baseline="30000" dirty="0">
                <a:solidFill>
                  <a:srgbClr val="FFFFFF"/>
                </a:solidFill>
                <a:latin typeface="Comic Sans MS"/>
                <a:cs typeface="Comic Sans MS"/>
              </a:rPr>
              <a:t>3</a:t>
            </a: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 / GM</a:t>
            </a:r>
            <a:endParaRPr lang="en-GB" sz="4267" baseline="30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2400" b="1" dirty="0">
                <a:latin typeface="Comic Sans MS"/>
                <a:cs typeface="Comic Sans MS"/>
              </a:rPr>
              <a:t>Learning 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Calculate the radius of satellite orbits</a:t>
            </a:r>
            <a:endParaRPr lang="en-GB" sz="2400" baseline="300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9632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187" y="556347"/>
            <a:ext cx="10094912" cy="828864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Newton’s law of Gravitation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3779" y="1487515"/>
            <a:ext cx="11718535" cy="14695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The radius of the Earth is 6370 km and has a mass of 5.97 x 1024 kg. Calculate the altitude of geostationary satellites above the equator.</a:t>
            </a:r>
          </a:p>
          <a:p>
            <a:pPr marL="0" indent="0" defTabSz="1219170">
              <a:buNone/>
            </a:pPr>
            <a:endParaRPr lang="en-GB" sz="4267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8" name="AutoShape 2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9" name="AutoShape 4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841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0" name="AutoShape 6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410633" y="2365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1" name="AutoShape 8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613833" y="47998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07434" y="4444638"/>
            <a:ext cx="11984567" cy="223263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r = 4.22 x 10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7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m</a:t>
            </a:r>
          </a:p>
          <a:p>
            <a:pPr marL="0" indent="0" defTabSz="1219170">
              <a:buNone/>
            </a:pPr>
            <a:endParaRPr lang="en-GB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0" indent="0" defTabSz="1219170"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Altitude = 4.22 x 10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7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– 6.37 x 10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6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= 3.6 x 10</a:t>
            </a:r>
            <a:r>
              <a:rPr lang="en-GB" baseline="30000" dirty="0">
                <a:solidFill>
                  <a:srgbClr val="FFFFFF"/>
                </a:solidFill>
                <a:latin typeface="Comic Sans MS"/>
                <a:cs typeface="Comic Sans MS"/>
              </a:rPr>
              <a:t>7</a:t>
            </a:r>
            <a:r>
              <a:rPr lang="en-GB" dirty="0">
                <a:solidFill>
                  <a:srgbClr val="FFFFFF"/>
                </a:solidFill>
                <a:latin typeface="Comic Sans MS"/>
                <a:cs typeface="Comic Sans MS"/>
              </a:rPr>
              <a:t> m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7434" y="3328913"/>
            <a:ext cx="4426388" cy="77784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lang="en-GB" sz="4267" baseline="30000" dirty="0">
                <a:solidFill>
                  <a:srgbClr val="FFFFFF"/>
                </a:solidFill>
                <a:latin typeface="Comic Sans MS"/>
                <a:cs typeface="Comic Sans MS"/>
              </a:rPr>
              <a:t>2 </a:t>
            </a: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= 4π</a:t>
            </a:r>
            <a:r>
              <a:rPr lang="en-GB" sz="4267" baseline="30000" dirty="0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lang="en-GB" sz="4267" baseline="30000" dirty="0">
                <a:solidFill>
                  <a:srgbClr val="FFFFFF"/>
                </a:solidFill>
                <a:latin typeface="Comic Sans MS"/>
                <a:cs typeface="Comic Sans MS"/>
              </a:rPr>
              <a:t>3</a:t>
            </a:r>
            <a:r>
              <a:rPr lang="en-GB" sz="4267" dirty="0">
                <a:solidFill>
                  <a:srgbClr val="FFFFFF"/>
                </a:solidFill>
                <a:latin typeface="Comic Sans MS"/>
                <a:cs typeface="Comic Sans MS"/>
              </a:rPr>
              <a:t> / GM</a:t>
            </a:r>
            <a:endParaRPr lang="en-GB" sz="4267" baseline="30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2400" b="1" dirty="0">
                <a:latin typeface="Comic Sans MS"/>
                <a:cs typeface="Comic Sans MS"/>
              </a:rPr>
              <a:t>Learning 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Calculate the radius of satellite orbits</a:t>
            </a:r>
            <a:endParaRPr lang="en-GB" sz="2400" baseline="300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78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865" r="130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>
            <p:extLst/>
          </p:nvPr>
        </p:nvGraphicFramePr>
        <p:xfrm>
          <a:off x="1164541" y="1891805"/>
          <a:ext cx="2776500" cy="4102209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7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8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2.</a:t>
                      </a:r>
                      <a:r>
                        <a:rPr lang="en-GB" sz="1900" baseline="0" dirty="0" smtClean="0"/>
                        <a:t> Foundations of 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 Forces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and motion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5. Newtonian</a:t>
                      </a:r>
                      <a:r>
                        <a:rPr lang="en-GB" sz="1900" b="1" baseline="0" dirty="0" smtClean="0">
                          <a:solidFill>
                            <a:schemeClr val="bg1"/>
                          </a:solidFill>
                        </a:rPr>
                        <a:t> world and astrophysics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dirty="0" smtClean="0"/>
                        <a:t>6. Particles</a:t>
                      </a:r>
                      <a:r>
                        <a:rPr lang="en-GB" sz="1900" baseline="0" dirty="0" smtClean="0"/>
                        <a:t> and medical 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462000" y="338251"/>
            <a:ext cx="6435491" cy="8649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l">
              <a:buClr>
                <a:srgbClr val="FFFF00"/>
              </a:buClr>
              <a:buSzPct val="25000"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</a:t>
            </a:r>
            <a:r>
              <a:rPr lang="en-GB" b="1" i="0" u="none" strike="noStrike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</a:t>
            </a:r>
          </a:p>
        </p:txBody>
      </p:sp>
      <p:graphicFrame>
        <p:nvGraphicFramePr>
          <p:cNvPr id="201" name="Shape 201"/>
          <p:cNvGraphicFramePr/>
          <p:nvPr>
            <p:extLst/>
          </p:nvPr>
        </p:nvGraphicFramePr>
        <p:xfrm>
          <a:off x="4615741" y="1860845"/>
          <a:ext cx="2631033" cy="2254609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63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00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5.1 Thermal 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Circular motion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5.3.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Oscillations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5.4. Gravitational fields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5.5</a:t>
                      </a:r>
                      <a:r>
                        <a:rPr lang="en-GB" sz="1900" baseline="0" dirty="0" smtClean="0"/>
                        <a:t> Astrophysics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/>
          </p:nvPr>
        </p:nvGraphicFramePr>
        <p:xfrm>
          <a:off x="7921474" y="1860846"/>
          <a:ext cx="2970433" cy="3286195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970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5.4.1.</a:t>
                      </a:r>
                      <a:r>
                        <a:rPr lang="en-US" sz="1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Newton’s law of gravitation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5.3.2. Gravity of point masses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5.3.3. </a:t>
                      </a:r>
                      <a:r>
                        <a:rPr lang="en-US" sz="1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Kepler’s</a:t>
                      </a: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laws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5.3.4. Satellites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5.3.5. Gravitational potential </a:t>
                      </a:r>
                      <a:endParaRPr lang="en-US" sz="1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5.3.6. Gravitational potential energy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3922939" y="2093103"/>
            <a:ext cx="6928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7246780" y="2128670"/>
            <a:ext cx="6928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3916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grpSp>
        <p:nvGrpSpPr>
          <p:cNvPr id="209" name="Shape 209"/>
          <p:cNvGrpSpPr/>
          <p:nvPr/>
        </p:nvGrpSpPr>
        <p:grpSpPr>
          <a:xfrm>
            <a:off x="681252" y="1455253"/>
            <a:ext cx="11001035" cy="4979215"/>
            <a:chOff x="435653" y="26164"/>
            <a:chExt cx="7719302" cy="4867268"/>
          </a:xfrm>
        </p:grpSpPr>
        <p:sp>
          <p:nvSpPr>
            <p:cNvPr id="210" name="Shape 210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Comic Sans MS"/>
                <a:cs typeface="Comic Sans MS"/>
              </a:endParaRP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513106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4267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Define gravitational potential</a:t>
              </a:r>
              <a:endParaRPr lang="en-GB" sz="42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Comic Sans MS"/>
                <a:cs typeface="Comic Sans MS"/>
              </a:endParaRP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3733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Describe </a:t>
              </a:r>
              <a:r>
                <a:rPr lang="en-GB" sz="3733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how gravitational potential varies away from a point mass</a:t>
              </a:r>
              <a:endParaRPr lang="en-GB" sz="3733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435653" y="3367632"/>
              <a:ext cx="7719300" cy="1525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Comic Sans MS"/>
                <a:cs typeface="Comic Sans MS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513161" y="3469492"/>
              <a:ext cx="7564200" cy="13221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3733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Calculate </a:t>
              </a:r>
              <a:r>
                <a:rPr lang="en-GB" sz="3733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changes in gravitational potential</a:t>
              </a:r>
              <a:endParaRPr lang="en-GB" sz="3733" baseline="300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12192000" cy="978151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GB" b="1" dirty="0" smtClean="0">
                <a:solidFill>
                  <a:srgbClr val="FFFFFF"/>
                </a:solidFill>
              </a:rPr>
              <a:t>Gravitational potential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89" y="816476"/>
            <a:ext cx="11684025" cy="56020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Gravitational potential (V</a:t>
            </a:r>
            <a:r>
              <a:rPr lang="en-GB" baseline="-25000" dirty="0" smtClean="0">
                <a:solidFill>
                  <a:schemeClr val="bg1"/>
                </a:solidFill>
              </a:rPr>
              <a:t>g</a:t>
            </a:r>
            <a:r>
              <a:rPr lang="en-GB" dirty="0" smtClean="0">
                <a:solidFill>
                  <a:schemeClr val="bg1"/>
                </a:solidFill>
              </a:rPr>
              <a:t>) is the work done per unit mass to move an object to that point </a:t>
            </a:r>
            <a:r>
              <a:rPr lang="en-GB" i="1" dirty="0" smtClean="0">
                <a:solidFill>
                  <a:schemeClr val="bg1"/>
                </a:solidFill>
              </a:rPr>
              <a:t>from infinity</a:t>
            </a:r>
          </a:p>
          <a:p>
            <a:pPr marL="0" indent="0">
              <a:buNone/>
            </a:pPr>
            <a:endParaRPr lang="en-GB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unit for Vg is therefore Jkg</a:t>
            </a:r>
            <a:r>
              <a:rPr lang="en-GB" baseline="30000" dirty="0" smtClean="0">
                <a:solidFill>
                  <a:schemeClr val="bg1"/>
                </a:solidFill>
              </a:rPr>
              <a:t>-1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Gravitational potential is taken to be a maximum of 0 Jkg</a:t>
            </a:r>
            <a:r>
              <a:rPr lang="en-GB" baseline="30000" dirty="0" smtClean="0">
                <a:solidFill>
                  <a:schemeClr val="bg1"/>
                </a:solidFill>
              </a:rPr>
              <a:t>-1 </a:t>
            </a:r>
            <a:r>
              <a:rPr lang="en-GB" dirty="0" smtClean="0">
                <a:solidFill>
                  <a:schemeClr val="bg1"/>
                </a:solidFill>
              </a:rPr>
              <a:t>at infinity</a:t>
            </a:r>
          </a:p>
          <a:p>
            <a:pPr marL="0" indent="0">
              <a:buNone/>
            </a:pPr>
            <a:endParaRPr lang="en-GB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All values of of gravitational potential are negative</a:t>
            </a:r>
          </a:p>
          <a:p>
            <a:pPr marL="0" indent="0">
              <a:buNone/>
            </a:pPr>
            <a:endParaRPr lang="en-GB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339" y="3284985"/>
            <a:ext cx="6463603" cy="353302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endParaRPr lang="en-GB" sz="4267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8" name="Shape 217"/>
          <p:cNvSpPr txBox="1"/>
          <p:nvPr/>
        </p:nvSpPr>
        <p:spPr>
          <a:xfrm>
            <a:off x="0" y="-49069"/>
            <a:ext cx="12192000" cy="525741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Define gravitational potential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320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3339" y="3284985"/>
            <a:ext cx="6463603" cy="353302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endParaRPr lang="en-GB" sz="4267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8" name="Shape 217"/>
          <p:cNvSpPr txBox="1"/>
          <p:nvPr/>
        </p:nvSpPr>
        <p:spPr>
          <a:xfrm>
            <a:off x="0" y="-49069"/>
            <a:ext cx="12192000" cy="525741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Define gravitational potential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09" y="1337734"/>
            <a:ext cx="10528979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17"/>
          <p:cNvSpPr txBox="1"/>
          <p:nvPr/>
        </p:nvSpPr>
        <p:spPr>
          <a:xfrm>
            <a:off x="0" y="-13242"/>
            <a:ext cx="12192000" cy="401713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Describe the gravitational field around a point mass</a:t>
            </a:r>
            <a:endParaRPr lang="en-GB" sz="1800" dirty="0">
              <a:ln>
                <a:solidFill>
                  <a:schemeClr val="tx1"/>
                </a:solidFill>
              </a:ln>
              <a:latin typeface="Comic Sans MS"/>
              <a:cs typeface="Comic Sans M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7436" y="401228"/>
            <a:ext cx="8821270" cy="4001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An object with mass placed in the gravitational field of another object will feel an attractive force towards the centre of mass of the object causing the field.</a:t>
            </a:r>
          </a:p>
          <a:p>
            <a:pPr>
              <a:buFont typeface="Arial"/>
              <a:buNone/>
            </a:pPr>
            <a:endParaRPr lang="en-GB" dirty="0">
              <a:solidFill>
                <a:schemeClr val="bg1"/>
              </a:solidFill>
            </a:endParaRPr>
          </a:p>
          <a:p>
            <a:pPr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How can you calculate the magnitude of this force?</a:t>
            </a:r>
            <a:endParaRPr lang="en-GB" dirty="0">
              <a:solidFill>
                <a:schemeClr val="bg1"/>
              </a:solidFill>
            </a:endParaRPr>
          </a:p>
          <a:p>
            <a:pPr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F = mg</a:t>
            </a:r>
          </a:p>
          <a:p>
            <a:pPr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Force = mass x gravitational field strength (at that point!)</a:t>
            </a:r>
          </a:p>
          <a:p>
            <a:pPr>
              <a:buFont typeface="Arial"/>
              <a:buNone/>
            </a:pPr>
            <a:endParaRPr lang="en-GB" dirty="0">
              <a:solidFill>
                <a:schemeClr val="bg1"/>
              </a:solidFill>
            </a:endParaRPr>
          </a:p>
          <a:p>
            <a:pPr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Gravitational field strength at a particular point is defined as:</a:t>
            </a:r>
          </a:p>
          <a:p>
            <a:pPr>
              <a:buFont typeface="Arial"/>
              <a:buNone/>
            </a:pPr>
            <a:r>
              <a:rPr lang="en-GB" dirty="0">
                <a:solidFill>
                  <a:srgbClr val="FFFF00"/>
                </a:solidFill>
              </a:rPr>
              <a:t>The gravitational force per unit mass of an object placed in the field at that point</a:t>
            </a:r>
          </a:p>
          <a:p>
            <a:pPr>
              <a:buFont typeface="Arial"/>
              <a:buNone/>
            </a:pPr>
            <a:endParaRPr lang="en-GB" dirty="0">
              <a:solidFill>
                <a:srgbClr val="FFFF00"/>
              </a:solidFill>
            </a:endParaRPr>
          </a:p>
          <a:p>
            <a:pPr>
              <a:buFont typeface="Arial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817" y="4007977"/>
            <a:ext cx="2533650" cy="26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3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3339" y="3284985"/>
            <a:ext cx="6463603" cy="353302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endParaRPr lang="en-GB" sz="4267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9" y="0"/>
            <a:ext cx="11815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3339" y="3284985"/>
            <a:ext cx="6463603" cy="353302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endParaRPr lang="en-GB" sz="4267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24"/>
            <a:ext cx="12176779" cy="64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594" y="1750511"/>
            <a:ext cx="3242597" cy="427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How would gravitational potential vary from the centre of the Earth to infinity?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"/>
            <a:ext cx="12192000" cy="379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Describe how gravitational potential varies away from a point mass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191" y="990945"/>
            <a:ext cx="8117567" cy="54265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794" y="1750511"/>
            <a:ext cx="6918476" cy="4409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5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78" y="1539263"/>
            <a:ext cx="3242597" cy="427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What things would influence the gravitational potential?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"/>
            <a:ext cx="12192000" cy="379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Describe how gravitational potential varies away from a point mass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191" y="990945"/>
            <a:ext cx="8117567" cy="54265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45199" y="2925735"/>
            <a:ext cx="3435048" cy="2177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4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78" y="1539263"/>
            <a:ext cx="3242597" cy="4279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What things would influence the gravitational potential?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V</a:t>
            </a:r>
            <a:r>
              <a:rPr lang="en-GB" sz="3200" baseline="-25000" dirty="0">
                <a:solidFill>
                  <a:schemeClr val="bg1"/>
                </a:solidFill>
              </a:rPr>
              <a:t>g</a:t>
            </a:r>
            <a:r>
              <a:rPr lang="en-GB" sz="3200" dirty="0">
                <a:solidFill>
                  <a:schemeClr val="bg1"/>
                </a:solidFill>
              </a:rPr>
              <a:t> α M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V</a:t>
            </a:r>
            <a:r>
              <a:rPr lang="en-GB" sz="3200" baseline="-25000" dirty="0">
                <a:solidFill>
                  <a:schemeClr val="bg1"/>
                </a:solidFill>
              </a:rPr>
              <a:t>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α </a:t>
            </a:r>
            <a:r>
              <a:rPr lang="en-GB" sz="3200" dirty="0">
                <a:solidFill>
                  <a:schemeClr val="bg1"/>
                </a:solidFill>
              </a:rPr>
              <a:t>1/r</a:t>
            </a: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"/>
            <a:ext cx="12192000" cy="379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Describe how gravitational potential varies away from a point mass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191" y="990945"/>
            <a:ext cx="8117567" cy="54265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73333" y="2935111"/>
            <a:ext cx="3435048" cy="21771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9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515" y="1152214"/>
            <a:ext cx="10982573" cy="54068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Moving away from a point mass where r equals the distance from the point mass: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V</a:t>
            </a:r>
            <a:r>
              <a:rPr lang="en-GB" sz="3200" baseline="-25000" dirty="0">
                <a:solidFill>
                  <a:schemeClr val="bg1"/>
                </a:solidFill>
              </a:rPr>
              <a:t>g</a:t>
            </a:r>
            <a:r>
              <a:rPr lang="en-GB" sz="3200" dirty="0">
                <a:solidFill>
                  <a:schemeClr val="bg1"/>
                </a:solidFill>
              </a:rPr>
              <a:t> α M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V</a:t>
            </a:r>
            <a:r>
              <a:rPr lang="en-GB" sz="3200" baseline="-25000" dirty="0">
                <a:solidFill>
                  <a:schemeClr val="bg1"/>
                </a:solidFill>
              </a:rPr>
              <a:t>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α </a:t>
            </a:r>
            <a:r>
              <a:rPr lang="en-GB" sz="3200" dirty="0">
                <a:solidFill>
                  <a:schemeClr val="bg1"/>
                </a:solidFill>
              </a:rPr>
              <a:t>1/r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Therefore if M = 0, Vg = 0 and if r =∞, Vg </a:t>
            </a:r>
            <a:r>
              <a:rPr lang="en-GB" sz="3200" dirty="0">
                <a:solidFill>
                  <a:schemeClr val="bg1"/>
                </a:solidFill>
                <a:sym typeface="Wingdings"/>
              </a:rPr>
              <a:t> 0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sym typeface="Wingdings"/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V</a:t>
            </a:r>
            <a:r>
              <a:rPr lang="en-GB" sz="3200" baseline="-25000" dirty="0">
                <a:solidFill>
                  <a:schemeClr val="bg1"/>
                </a:solidFill>
              </a:rPr>
              <a:t>g</a:t>
            </a:r>
            <a:r>
              <a:rPr lang="en-GB" sz="3200" dirty="0">
                <a:solidFill>
                  <a:schemeClr val="bg1"/>
                </a:solidFill>
              </a:rPr>
              <a:t> = </a:t>
            </a:r>
            <a:r>
              <a:rPr lang="en-GB" sz="3200" u="sng" dirty="0">
                <a:solidFill>
                  <a:schemeClr val="bg1"/>
                </a:solidFill>
              </a:rPr>
              <a:t>- GM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	r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"/>
            <a:ext cx="12192000" cy="379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Describe how gravitational potential varies away from a point mass</a:t>
            </a:r>
          </a:p>
        </p:txBody>
      </p:sp>
      <p:sp>
        <p:nvSpPr>
          <p:cNvPr id="4" name="Oval 3"/>
          <p:cNvSpPr/>
          <p:nvPr/>
        </p:nvSpPr>
        <p:spPr>
          <a:xfrm>
            <a:off x="5257397" y="2580318"/>
            <a:ext cx="1386920" cy="13224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7" name="Straight Arrow Connector 6"/>
          <p:cNvCxnSpPr>
            <a:stCxn id="4" idx="6"/>
          </p:cNvCxnSpPr>
          <p:nvPr/>
        </p:nvCxnSpPr>
        <p:spPr>
          <a:xfrm>
            <a:off x="6644317" y="3241525"/>
            <a:ext cx="3676952" cy="161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57019" y="2599171"/>
            <a:ext cx="693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srgbClr val="FFFFFF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16588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374" y="624500"/>
            <a:ext cx="6597549" cy="60238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70413" y="1322413"/>
            <a:ext cx="3370539" cy="44026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9201" y="4112381"/>
            <a:ext cx="2215847" cy="73539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6033" y="1322415"/>
            <a:ext cx="651528" cy="10482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0953" y="1322414"/>
            <a:ext cx="919239" cy="4193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"/>
            <a:ext cx="12192000" cy="379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Describe how gravitational potential varies away from a point mass</a:t>
            </a:r>
          </a:p>
        </p:txBody>
      </p:sp>
    </p:spTree>
    <p:extLst>
      <p:ext uri="{BB962C8B-B14F-4D97-AF65-F5344CB8AC3E}">
        <p14:creationId xmlns:p14="http://schemas.microsoft.com/office/powerpoint/2010/main" val="15263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374" y="624500"/>
            <a:ext cx="6597549" cy="6023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"/>
            <a:ext cx="12192000" cy="379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Describe how gravitational potential varies away from a point mass</a:t>
            </a:r>
          </a:p>
        </p:txBody>
      </p:sp>
    </p:spTree>
    <p:extLst>
      <p:ext uri="{BB962C8B-B14F-4D97-AF65-F5344CB8AC3E}">
        <p14:creationId xmlns:p14="http://schemas.microsoft.com/office/powerpoint/2010/main" val="33885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9" name="AutoShape 4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841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0" name="AutoShape 6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410633" y="2365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1" name="AutoShape 8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613833" y="47998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7434" y="3328913"/>
            <a:ext cx="4426388" cy="77784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endParaRPr lang="en-GB" sz="4267" baseline="30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2400" b="1" dirty="0">
                <a:latin typeface="Comic Sans MS"/>
                <a:cs typeface="Comic Sans MS"/>
              </a:rPr>
              <a:t>Learning 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Calculate changes in gravitational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potential</a:t>
            </a:r>
            <a:endParaRPr lang="en-GB" sz="2400" baseline="300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434" y="541339"/>
            <a:ext cx="1159751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mass of Earth = 5.98 x 10</a:t>
            </a:r>
            <a:r>
              <a:rPr lang="en-US" sz="3200" baseline="30000" dirty="0">
                <a:solidFill>
                  <a:srgbClr val="FFFFFF"/>
                </a:solidFill>
                <a:latin typeface="Comic Sans MS"/>
                <a:cs typeface="Comic Sans MS"/>
              </a:rPr>
              <a:t>24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 kg</a:t>
            </a:r>
          </a:p>
          <a:p>
            <a:pPr defTabSz="1219170"/>
            <a:endParaRPr lang="en-US" sz="32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defTabSz="1219170"/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radius of Earth at the Equator = 6.38 x 10</a:t>
            </a:r>
            <a:r>
              <a:rPr lang="en-US" sz="3200" baseline="30000" dirty="0">
                <a:solidFill>
                  <a:srgbClr val="FFFFFF"/>
                </a:solidFill>
                <a:latin typeface="Comic Sans MS"/>
                <a:cs typeface="Comic Sans MS"/>
              </a:rPr>
              <a:t>6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 m</a:t>
            </a:r>
          </a:p>
          <a:p>
            <a:pPr defTabSz="1219170"/>
            <a:endParaRPr lang="en-US" sz="32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defTabSz="1219170"/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radius of Earth at the poles = 6.36 x 10</a:t>
            </a:r>
            <a:r>
              <a:rPr lang="en-US" sz="3200" baseline="30000" dirty="0">
                <a:solidFill>
                  <a:srgbClr val="FFFFFF"/>
                </a:solidFill>
                <a:latin typeface="Comic Sans MS"/>
                <a:cs typeface="Comic Sans MS"/>
              </a:rPr>
              <a:t>6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</a:p>
          <a:p>
            <a:pPr defTabSz="1219170"/>
            <a:endParaRPr lang="en-US" sz="32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609585" indent="-609585" defTabSz="1219170">
              <a:buFontTx/>
              <a:buAutoNum type="alphaLcParenR"/>
            </a:pP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Show 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that the gravitational potential at the Earth's equator is about -6.25 x 10</a:t>
            </a:r>
            <a:r>
              <a:rPr lang="en-US" sz="3200" baseline="30000" dirty="0">
                <a:solidFill>
                  <a:srgbClr val="FFFFFF"/>
                </a:solidFill>
                <a:latin typeface="Comic Sans MS"/>
                <a:cs typeface="Comic Sans MS"/>
              </a:rPr>
              <a:t>7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 J kg</a:t>
            </a:r>
            <a:r>
              <a:rPr lang="en-US" sz="3200" baseline="30000" dirty="0">
                <a:solidFill>
                  <a:srgbClr val="FFFFFF"/>
                </a:solidFill>
                <a:latin typeface="Comic Sans MS"/>
                <a:cs typeface="Comic Sans MS"/>
              </a:rPr>
              <a:t>-1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</a:p>
          <a:p>
            <a:pPr defTabSz="1219170"/>
            <a:endParaRPr lang="en-US" sz="32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defTabSz="1219170"/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b) Show that the magnitude of the gravitational potential at one of the poles is about 1.003 times the magnitude at the equator.</a:t>
            </a:r>
          </a:p>
          <a:p>
            <a:pPr defTabSz="1219170"/>
            <a:endParaRPr lang="en-US" sz="32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91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865" r="130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>
            <p:extLst/>
          </p:nvPr>
        </p:nvGraphicFramePr>
        <p:xfrm>
          <a:off x="1164541" y="1891805"/>
          <a:ext cx="2776500" cy="4102209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7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8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2.</a:t>
                      </a:r>
                      <a:r>
                        <a:rPr lang="en-GB" sz="1900" baseline="0" dirty="0" smtClean="0"/>
                        <a:t> Foundations of 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 Forces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and motion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5. Newtonian</a:t>
                      </a:r>
                      <a:r>
                        <a:rPr lang="en-GB" sz="1900" b="1" baseline="0" dirty="0" smtClean="0">
                          <a:solidFill>
                            <a:schemeClr val="bg1"/>
                          </a:solidFill>
                        </a:rPr>
                        <a:t> world and astrophysics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dirty="0" smtClean="0"/>
                        <a:t>6. Particles</a:t>
                      </a:r>
                      <a:r>
                        <a:rPr lang="en-GB" sz="1900" baseline="0" dirty="0" smtClean="0"/>
                        <a:t> and medical 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462000" y="338251"/>
            <a:ext cx="6435491" cy="8649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l">
              <a:buClr>
                <a:srgbClr val="FFFF00"/>
              </a:buClr>
              <a:buSzPct val="25000"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</a:t>
            </a:r>
            <a:r>
              <a:rPr lang="en-GB" b="1" i="0" u="none" strike="noStrike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</a:t>
            </a:r>
          </a:p>
        </p:txBody>
      </p:sp>
      <p:graphicFrame>
        <p:nvGraphicFramePr>
          <p:cNvPr id="201" name="Shape 201"/>
          <p:cNvGraphicFramePr/>
          <p:nvPr>
            <p:extLst/>
          </p:nvPr>
        </p:nvGraphicFramePr>
        <p:xfrm>
          <a:off x="4615741" y="1860845"/>
          <a:ext cx="2631033" cy="2254609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63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00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5.1 Thermal 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Circular motion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5.3.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Oscillations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5.4. Gravitational fields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5.5</a:t>
                      </a:r>
                      <a:r>
                        <a:rPr lang="en-GB" sz="1900" baseline="0" dirty="0" smtClean="0"/>
                        <a:t> Astrophysics</a:t>
                      </a:r>
                      <a:endParaRPr lang="en-GB" sz="1900" dirty="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/>
          </p:nvPr>
        </p:nvGraphicFramePr>
        <p:xfrm>
          <a:off x="7921474" y="1860846"/>
          <a:ext cx="2970433" cy="3286195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970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5.4.1.</a:t>
                      </a:r>
                      <a:r>
                        <a:rPr lang="en-US" sz="1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Newton’s law of gravitation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5.3.2. Gravity of point masses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5.3.3. </a:t>
                      </a:r>
                      <a:r>
                        <a:rPr lang="en-US" sz="1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Kepler’s</a:t>
                      </a: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laws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5.3.4. Satellites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5.3.5. Gravitational potential 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55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5.3.6. Gravitational potential energy</a:t>
                      </a:r>
                      <a:endParaRPr lang="en-US" sz="1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6933" marR="16933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3922939" y="2093103"/>
            <a:ext cx="6928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7246780" y="2128670"/>
            <a:ext cx="6928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9676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17"/>
          <p:cNvSpPr txBox="1"/>
          <p:nvPr/>
        </p:nvSpPr>
        <p:spPr>
          <a:xfrm>
            <a:off x="0" y="-13242"/>
            <a:ext cx="12192000" cy="401713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Describe the gravitational field around a point mass</a:t>
            </a:r>
            <a:endParaRPr lang="en-GB" sz="1800" dirty="0">
              <a:ln>
                <a:solidFill>
                  <a:schemeClr val="tx1"/>
                </a:solidFill>
              </a:ln>
              <a:latin typeface="Comic Sans MS"/>
              <a:cs typeface="Comic Sans M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7436" y="401228"/>
            <a:ext cx="8821270" cy="122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F = mg</a:t>
            </a:r>
          </a:p>
          <a:p>
            <a:pPr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Force = mass x gravitational field strength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247645"/>
              </p:ext>
            </p:extLst>
          </p:nvPr>
        </p:nvGraphicFramePr>
        <p:xfrm>
          <a:off x="2387600" y="1769534"/>
          <a:ext cx="7501467" cy="3935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0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Force (N)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Mass (kg)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Gravity (N/kg)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2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2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9.81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2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0.045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2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0.025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2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67437" y="5747266"/>
            <a:ext cx="89318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Gravitational field strength at a particular point is defined as:</a:t>
            </a:r>
          </a:p>
          <a:p>
            <a:r>
              <a:rPr lang="en-GB" sz="2200" dirty="0">
                <a:solidFill>
                  <a:srgbClr val="FFFF00"/>
                </a:solidFill>
                <a:latin typeface="Century Gothic" panose="020B0502020202020204" pitchFamily="34" charset="0"/>
              </a:rPr>
              <a:t>The gravitational force per unit mass of an object placed in the field at that point</a:t>
            </a:r>
          </a:p>
        </p:txBody>
      </p:sp>
    </p:spTree>
    <p:extLst>
      <p:ext uri="{BB962C8B-B14F-4D97-AF65-F5344CB8AC3E}">
        <p14:creationId xmlns:p14="http://schemas.microsoft.com/office/powerpoint/2010/main" val="20368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grpSp>
        <p:nvGrpSpPr>
          <p:cNvPr id="209" name="Shape 209"/>
          <p:cNvGrpSpPr/>
          <p:nvPr/>
        </p:nvGrpSpPr>
        <p:grpSpPr>
          <a:xfrm>
            <a:off x="681252" y="1455253"/>
            <a:ext cx="11001035" cy="4979215"/>
            <a:chOff x="435653" y="26164"/>
            <a:chExt cx="7719302" cy="4867268"/>
          </a:xfrm>
        </p:grpSpPr>
        <p:sp>
          <p:nvSpPr>
            <p:cNvPr id="210" name="Shape 210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Comic Sans MS"/>
                <a:cs typeface="Comic Sans MS"/>
              </a:endParaRP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513106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4267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Define gravitational potential energy</a:t>
              </a:r>
              <a:endParaRPr lang="en-GB" sz="42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Comic Sans MS"/>
                <a:cs typeface="Comic Sans MS"/>
              </a:endParaRP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3733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Calculate work done from force-distance graphs</a:t>
              </a:r>
              <a:endParaRPr lang="en-GB" sz="3733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435653" y="3367632"/>
              <a:ext cx="7719300" cy="1525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>
                <a:latin typeface="Comic Sans MS"/>
                <a:cs typeface="Comic Sans MS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513161" y="3469492"/>
              <a:ext cx="7564200" cy="13221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/>
              <a:r>
                <a:rPr lang="en-GB" sz="3733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Calculate </a:t>
              </a:r>
              <a:r>
                <a:rPr lang="en-GB" sz="3733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escape velocity</a:t>
              </a:r>
              <a:endParaRPr lang="en-GB" sz="3733" baseline="300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12192000" cy="978151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GB" b="1" dirty="0" smtClean="0">
                <a:solidFill>
                  <a:srgbClr val="FFFFFF"/>
                </a:solidFill>
              </a:rPr>
              <a:t>Gravitational potential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89" y="816476"/>
            <a:ext cx="11684025" cy="60015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Gravitational potential (V</a:t>
            </a:r>
            <a:r>
              <a:rPr lang="en-GB" baseline="-25000" dirty="0" smtClean="0">
                <a:solidFill>
                  <a:schemeClr val="bg1"/>
                </a:solidFill>
              </a:rPr>
              <a:t>g</a:t>
            </a:r>
            <a:r>
              <a:rPr lang="en-GB" dirty="0" smtClean="0">
                <a:solidFill>
                  <a:schemeClr val="bg1"/>
                </a:solidFill>
              </a:rPr>
              <a:t>) is the work done per unit mass to move an object to </a:t>
            </a:r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 point within a gravitational field </a:t>
            </a:r>
            <a:r>
              <a:rPr lang="en-GB" i="1" dirty="0" smtClean="0">
                <a:solidFill>
                  <a:schemeClr val="bg1"/>
                </a:solidFill>
              </a:rPr>
              <a:t>from infinity</a:t>
            </a:r>
          </a:p>
          <a:p>
            <a:pPr marL="0" indent="0">
              <a:buNone/>
            </a:pPr>
            <a:endParaRPr lang="en-GB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unit for Vg is therefore Jkg</a:t>
            </a:r>
            <a:r>
              <a:rPr lang="en-GB" baseline="30000" dirty="0" smtClean="0">
                <a:solidFill>
                  <a:schemeClr val="bg1"/>
                </a:solidFill>
              </a:rPr>
              <a:t>-1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Gravitational potential energy is the work done to move an object </a:t>
            </a:r>
            <a:r>
              <a:rPr lang="en-GB" dirty="0">
                <a:solidFill>
                  <a:schemeClr val="bg1"/>
                </a:solidFill>
              </a:rPr>
              <a:t>to </a:t>
            </a:r>
            <a:r>
              <a:rPr lang="en-GB" dirty="0" smtClean="0">
                <a:solidFill>
                  <a:schemeClr val="bg1"/>
                </a:solidFill>
              </a:rPr>
              <a:t>a </a:t>
            </a:r>
            <a:r>
              <a:rPr lang="en-GB" dirty="0">
                <a:solidFill>
                  <a:schemeClr val="bg1"/>
                </a:solidFill>
              </a:rPr>
              <a:t>point within a gravitational field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i="1" dirty="0">
                <a:solidFill>
                  <a:schemeClr val="bg1"/>
                </a:solidFill>
              </a:rPr>
              <a:t>from </a:t>
            </a:r>
            <a:r>
              <a:rPr lang="en-GB" i="1" dirty="0" smtClean="0">
                <a:solidFill>
                  <a:schemeClr val="bg1"/>
                </a:solidFill>
              </a:rPr>
              <a:t>infinity</a:t>
            </a:r>
          </a:p>
          <a:p>
            <a:pPr marL="0" indent="0">
              <a:buNone/>
            </a:pPr>
            <a:endParaRPr lang="en-GB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unit for </a:t>
            </a:r>
            <a:r>
              <a:rPr lang="en-GB" dirty="0" smtClean="0">
                <a:solidFill>
                  <a:schemeClr val="bg1"/>
                </a:solidFill>
              </a:rPr>
              <a:t>E</a:t>
            </a:r>
            <a:r>
              <a:rPr lang="en-GB" baseline="-25000" dirty="0" smtClean="0">
                <a:solidFill>
                  <a:schemeClr val="bg1"/>
                </a:solidFill>
              </a:rPr>
              <a:t>GPE</a:t>
            </a:r>
            <a:r>
              <a:rPr lang="en-GB" dirty="0" smtClean="0">
                <a:solidFill>
                  <a:schemeClr val="bg1"/>
                </a:solidFill>
              </a:rPr>
              <a:t> = J</a:t>
            </a:r>
            <a:endParaRPr lang="en-GB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339" y="3284985"/>
            <a:ext cx="6463603" cy="353302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endParaRPr lang="en-GB" sz="4267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8" name="Shape 217"/>
          <p:cNvSpPr txBox="1"/>
          <p:nvPr/>
        </p:nvSpPr>
        <p:spPr>
          <a:xfrm>
            <a:off x="0" y="-49069"/>
            <a:ext cx="12192000" cy="525741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Define gravitational potential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575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89" y="476672"/>
            <a:ext cx="11684025" cy="61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What equation links gravitational potential and gravitational potential energy?</a:t>
            </a:r>
          </a:p>
          <a:p>
            <a:pPr marL="0" indent="0">
              <a:buNone/>
            </a:pPr>
            <a:endParaRPr lang="en-GB" sz="3200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FFFF00"/>
                </a:solidFill>
              </a:rPr>
              <a:t>E = Vg m</a:t>
            </a:r>
            <a:endParaRPr lang="en-GB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sz="3200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Using the above equation and the gravitational potential equation derive an equation for gravitational potential energy </a:t>
            </a:r>
            <a:endParaRPr lang="en-GB" sz="3200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Vg = -GM/r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E = -GM/r x m</a:t>
            </a:r>
            <a:r>
              <a:rPr lang="en-GB" sz="3200" baseline="30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FF00"/>
                </a:solidFill>
              </a:rPr>
              <a:t>E= -</a:t>
            </a:r>
            <a:r>
              <a:rPr lang="en-GB" sz="3200" dirty="0" err="1">
                <a:solidFill>
                  <a:srgbClr val="FFFF00"/>
                </a:solidFill>
              </a:rPr>
              <a:t>GMm</a:t>
            </a:r>
            <a:r>
              <a:rPr lang="en-GB" sz="3200" dirty="0">
                <a:solidFill>
                  <a:srgbClr val="FFFF00"/>
                </a:solidFill>
              </a:rPr>
              <a:t>/r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339" y="3284985"/>
            <a:ext cx="6463603" cy="353302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endParaRPr lang="en-GB" sz="4267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8" name="Shape 217"/>
          <p:cNvSpPr txBox="1"/>
          <p:nvPr/>
        </p:nvSpPr>
        <p:spPr>
          <a:xfrm>
            <a:off x="0" y="-49069"/>
            <a:ext cx="12192000" cy="525741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Define gravitational potential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180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89" y="476672"/>
            <a:ext cx="11684025" cy="6001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A) Given that the mass of the Earth is 5.97 x 10</a:t>
            </a:r>
            <a:r>
              <a:rPr lang="en-GB" sz="3200" baseline="30000" dirty="0">
                <a:solidFill>
                  <a:schemeClr val="bg1"/>
                </a:solidFill>
              </a:rPr>
              <a:t>24</a:t>
            </a:r>
            <a:r>
              <a:rPr lang="en-GB" sz="3200" dirty="0">
                <a:solidFill>
                  <a:schemeClr val="bg1"/>
                </a:solidFill>
              </a:rPr>
              <a:t> kg, with a radius of 6370 km. What would be the gravitational potential energy of a 75 kg satellite in orbit 1200 km above the surface? 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B) What would the </a:t>
            </a:r>
            <a:r>
              <a:rPr lang="en-GB" sz="3200" i="1" dirty="0">
                <a:solidFill>
                  <a:schemeClr val="bg1"/>
                </a:solidFill>
              </a:rPr>
              <a:t>change</a:t>
            </a:r>
            <a:r>
              <a:rPr lang="en-GB" sz="3200" dirty="0">
                <a:solidFill>
                  <a:schemeClr val="bg1"/>
                </a:solidFill>
              </a:rPr>
              <a:t> in gravitational potential energy be if the satellites orbit increases to 5000 km?</a:t>
            </a:r>
          </a:p>
          <a:p>
            <a:pPr marL="0" indent="0">
              <a:buNone/>
            </a:pPr>
            <a:endParaRPr lang="en-GB" sz="32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FFFF00"/>
                </a:solidFill>
              </a:rPr>
              <a:t>E </a:t>
            </a:r>
            <a:r>
              <a:rPr lang="en-GB" sz="3200" dirty="0">
                <a:solidFill>
                  <a:srgbClr val="FFFF00"/>
                </a:solidFill>
              </a:rPr>
              <a:t>= </a:t>
            </a:r>
            <a:r>
              <a:rPr lang="en-GB" sz="3200" dirty="0">
                <a:solidFill>
                  <a:srgbClr val="FFFF00"/>
                </a:solidFill>
              </a:rPr>
              <a:t>-</a:t>
            </a:r>
            <a:r>
              <a:rPr lang="en-GB" sz="3200" dirty="0" err="1">
                <a:solidFill>
                  <a:srgbClr val="FFFF00"/>
                </a:solidFill>
              </a:rPr>
              <a:t>GMm</a:t>
            </a:r>
            <a:r>
              <a:rPr lang="en-GB" sz="3200" dirty="0">
                <a:solidFill>
                  <a:srgbClr val="FFFF00"/>
                </a:solidFill>
              </a:rPr>
              <a:t>/r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339" y="3284985"/>
            <a:ext cx="6463603" cy="353302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endParaRPr lang="en-GB" sz="4267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8" name="Shape 217"/>
          <p:cNvSpPr txBox="1"/>
          <p:nvPr/>
        </p:nvSpPr>
        <p:spPr>
          <a:xfrm>
            <a:off x="0" y="-49069"/>
            <a:ext cx="12192000" cy="525741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Define gravitational potential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159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89" y="476672"/>
            <a:ext cx="11684025" cy="6001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A) Given that the mass of the Earth is 5.97 x 10</a:t>
            </a:r>
            <a:r>
              <a:rPr lang="en-GB" sz="3200" baseline="30000" dirty="0">
                <a:solidFill>
                  <a:schemeClr val="bg1"/>
                </a:solidFill>
              </a:rPr>
              <a:t>24</a:t>
            </a:r>
            <a:r>
              <a:rPr lang="en-GB" sz="3200" dirty="0">
                <a:solidFill>
                  <a:schemeClr val="bg1"/>
                </a:solidFill>
              </a:rPr>
              <a:t> kg, with a radius of 6370 km. What would be the gravitational potential energy of a 75 kg satellite in orbit 1200 km above the surface? 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B) What would the </a:t>
            </a:r>
            <a:r>
              <a:rPr lang="en-GB" sz="3200" i="1" dirty="0">
                <a:solidFill>
                  <a:schemeClr val="bg1"/>
                </a:solidFill>
              </a:rPr>
              <a:t>change</a:t>
            </a:r>
            <a:r>
              <a:rPr lang="en-GB" sz="3200" dirty="0">
                <a:solidFill>
                  <a:schemeClr val="bg1"/>
                </a:solidFill>
              </a:rPr>
              <a:t> in gravitational potential energy be if the satellites orbit increases to 5000 km?</a:t>
            </a:r>
          </a:p>
          <a:p>
            <a:pPr marL="0" indent="0">
              <a:buNone/>
            </a:pPr>
            <a:endParaRPr lang="en-GB" sz="32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FFFF00"/>
                </a:solidFill>
              </a:rPr>
              <a:t>E </a:t>
            </a:r>
            <a:r>
              <a:rPr lang="en-GB" sz="3200" dirty="0">
                <a:solidFill>
                  <a:srgbClr val="FFFF00"/>
                </a:solidFill>
              </a:rPr>
              <a:t>= </a:t>
            </a:r>
            <a:r>
              <a:rPr lang="en-GB" sz="3200" dirty="0">
                <a:solidFill>
                  <a:srgbClr val="FFFF00"/>
                </a:solidFill>
              </a:rPr>
              <a:t>-</a:t>
            </a:r>
            <a:r>
              <a:rPr lang="en-GB" sz="3200" dirty="0" err="1">
                <a:solidFill>
                  <a:srgbClr val="FFFF00"/>
                </a:solidFill>
              </a:rPr>
              <a:t>GMm</a:t>
            </a:r>
            <a:r>
              <a:rPr lang="en-GB" sz="3200" dirty="0">
                <a:solidFill>
                  <a:srgbClr val="FFFF00"/>
                </a:solidFill>
              </a:rPr>
              <a:t>/r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A) -3.95 x 10</a:t>
            </a:r>
            <a:r>
              <a:rPr lang="en-GB" sz="3200" baseline="30000" dirty="0">
                <a:solidFill>
                  <a:schemeClr val="bg1"/>
                </a:solidFill>
              </a:rPr>
              <a:t>9 </a:t>
            </a:r>
            <a:r>
              <a:rPr lang="en-GB" sz="3200" dirty="0">
                <a:solidFill>
                  <a:schemeClr val="bg1"/>
                </a:solidFill>
              </a:rPr>
              <a:t>J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B) At 5000 km GPE= -2.62 </a:t>
            </a:r>
            <a:r>
              <a:rPr lang="en-GB" sz="3200" dirty="0">
                <a:solidFill>
                  <a:schemeClr val="bg1"/>
                </a:solidFill>
              </a:rPr>
              <a:t>x 10</a:t>
            </a:r>
            <a:r>
              <a:rPr lang="en-GB" sz="3200" baseline="30000" dirty="0">
                <a:solidFill>
                  <a:schemeClr val="bg1"/>
                </a:solidFill>
              </a:rPr>
              <a:t>9 </a:t>
            </a:r>
            <a:r>
              <a:rPr lang="en-GB" sz="3200" dirty="0">
                <a:solidFill>
                  <a:schemeClr val="bg1"/>
                </a:solidFill>
              </a:rPr>
              <a:t>J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339" y="3284985"/>
            <a:ext cx="6463603" cy="353302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endParaRPr lang="en-GB" sz="4267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8" name="Shape 217"/>
          <p:cNvSpPr txBox="1"/>
          <p:nvPr/>
        </p:nvSpPr>
        <p:spPr>
          <a:xfrm>
            <a:off x="0" y="-49069"/>
            <a:ext cx="12192000" cy="525741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Define gravitational potential</a:t>
            </a:r>
            <a:endParaRPr lang="en-GB" sz="24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202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91" y="675246"/>
            <a:ext cx="4231804" cy="6104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How does gravitational force vary with distance from an objects gravitational field.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How could you calculate the work done to move an object within a gravitational field from your graph?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"/>
            <a:ext cx="12192000" cy="379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1867" dirty="0">
                <a:latin typeface="Comic Sans MS"/>
                <a:cs typeface="Comic Sans MS"/>
              </a:rPr>
              <a:t>Learning Outcome: </a:t>
            </a:r>
            <a:r>
              <a:rPr lang="en-GB" sz="1867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Describe how gravitational potential varies away from a point mass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91795" y="2474871"/>
            <a:ext cx="5345475" cy="3685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397" y="753399"/>
            <a:ext cx="7257887" cy="560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9" name="AutoShape 4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841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0" name="AutoShape 6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410633" y="2365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1" name="AutoShape 8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567470"/>
            <a:ext cx="11502019" cy="15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r>
              <a:rPr lang="en-GB" sz="3200" dirty="0">
                <a:solidFill>
                  <a:srgbClr val="FFFFFF"/>
                </a:solidFill>
                <a:latin typeface="Comic Sans MS"/>
                <a:cs typeface="Comic Sans MS"/>
              </a:rPr>
              <a:t>How can you escape a gravity well?</a:t>
            </a:r>
            <a:endParaRPr lang="en-GB" sz="32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7434" y="3328913"/>
            <a:ext cx="4426388" cy="77784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endParaRPr lang="en-GB" sz="4267" baseline="30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2400" b="1" dirty="0">
                <a:latin typeface="Comic Sans MS"/>
                <a:cs typeface="Comic Sans MS"/>
              </a:rPr>
              <a:t>Learning 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Calculate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escape velocity</a:t>
            </a:r>
            <a:endParaRPr lang="en-GB" sz="2400" baseline="300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25" y="1482607"/>
            <a:ext cx="9686192" cy="5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9" name="AutoShape 4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841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0" name="AutoShape 6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410633" y="2365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1" name="AutoShape 8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911386"/>
            <a:ext cx="11502019" cy="15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r>
              <a:rPr lang="en-GB" sz="2933" dirty="0">
                <a:solidFill>
                  <a:srgbClr val="FFFFFF"/>
                </a:solidFill>
                <a:latin typeface="Comic Sans MS"/>
                <a:cs typeface="Comic Sans MS"/>
              </a:rPr>
              <a:t>An object must be provided with kinetic energy at least equal to the gravitational potential energy it gains </a:t>
            </a:r>
          </a:p>
          <a:p>
            <a:pPr defTabSz="1219170"/>
            <a:endParaRPr lang="en-GB" sz="2933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defTabSz="1219170"/>
            <a:r>
              <a:rPr lang="en-GB" sz="2933" dirty="0">
                <a:solidFill>
                  <a:srgbClr val="FFFFFF"/>
                </a:solidFill>
                <a:latin typeface="Comic Sans MS"/>
                <a:cs typeface="Comic Sans MS"/>
              </a:rPr>
              <a:t>½mv</a:t>
            </a:r>
            <a:r>
              <a:rPr lang="en-GB" sz="2933" baseline="30000" dirty="0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lang="en-GB" sz="2933" dirty="0">
                <a:solidFill>
                  <a:srgbClr val="FFFFFF"/>
                </a:solidFill>
                <a:latin typeface="Comic Sans MS"/>
                <a:cs typeface="Comic Sans MS"/>
              </a:rPr>
              <a:t> = </a:t>
            </a:r>
            <a:r>
              <a:rPr lang="en-GB" sz="2933" dirty="0" err="1">
                <a:solidFill>
                  <a:srgbClr val="FFFFFF"/>
                </a:solidFill>
                <a:latin typeface="Comic Sans MS"/>
                <a:cs typeface="Comic Sans MS"/>
              </a:rPr>
              <a:t>GMm</a:t>
            </a:r>
            <a:r>
              <a:rPr lang="en-GB" sz="2933" dirty="0">
                <a:solidFill>
                  <a:srgbClr val="FFFFFF"/>
                </a:solidFill>
                <a:latin typeface="Comic Sans MS"/>
                <a:cs typeface="Comic Sans MS"/>
              </a:rPr>
              <a:t>/r</a:t>
            </a:r>
          </a:p>
          <a:p>
            <a:pPr defTabSz="1219170"/>
            <a:endParaRPr lang="en-GB" sz="2933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defTabSz="1219170"/>
            <a:r>
              <a:rPr lang="en-GB" sz="2933" dirty="0">
                <a:solidFill>
                  <a:srgbClr val="FFFFFF"/>
                </a:solidFill>
                <a:latin typeface="Comic Sans MS"/>
                <a:cs typeface="Comic Sans MS"/>
              </a:rPr>
              <a:t>v = √2GM/r </a:t>
            </a:r>
          </a:p>
          <a:p>
            <a:pPr defTabSz="1219170"/>
            <a:endParaRPr lang="en-GB" sz="2933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defTabSz="1219170"/>
            <a:r>
              <a:rPr lang="en-GB" sz="2933" dirty="0">
                <a:solidFill>
                  <a:srgbClr val="FFFFFF"/>
                </a:solidFill>
                <a:latin typeface="Comic Sans MS"/>
                <a:cs typeface="Comic Sans MS"/>
              </a:rPr>
              <a:t>The escape velocity is the velocity necessary for an object to overcome the gravitational pull of the planet that object is </a:t>
            </a:r>
            <a:r>
              <a:rPr lang="en-GB" sz="2933" dirty="0">
                <a:solidFill>
                  <a:srgbClr val="FFFFFF"/>
                </a:solidFill>
                <a:latin typeface="Comic Sans MS"/>
                <a:cs typeface="Comic Sans MS"/>
              </a:rPr>
              <a:t>on</a:t>
            </a:r>
          </a:p>
          <a:p>
            <a:pPr defTabSz="1219170"/>
            <a:endParaRPr lang="en-GB" sz="2933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defTabSz="1219170"/>
            <a:r>
              <a:rPr lang="en-GB" sz="2933" dirty="0">
                <a:solidFill>
                  <a:srgbClr val="FFFFFF"/>
                </a:solidFill>
                <a:latin typeface="Comic Sans MS"/>
                <a:cs typeface="Comic Sans MS"/>
              </a:rPr>
              <a:t>As both GPE and kinetic energy are dependant on mass, escape velocity is independent of mass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2400" b="1" dirty="0">
                <a:latin typeface="Comic Sans MS"/>
                <a:cs typeface="Comic Sans MS"/>
              </a:rPr>
              <a:t>Learning 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Calculate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escape </a:t>
            </a:r>
            <a:r>
              <a:rPr lang="en-GB" sz="2400" dirty="0" err="1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velocty</a:t>
            </a:r>
            <a:endParaRPr lang="en-GB" sz="2400" baseline="300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238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9" name="AutoShape 4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841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0" name="AutoShape 6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410633" y="236539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1867"/>
          </a:p>
        </p:txBody>
      </p:sp>
      <p:sp>
        <p:nvSpPr>
          <p:cNvPr id="11" name="AutoShape 8" descr="https://lh4.googleusercontent.com/qnSb2py6nL83gVZYPTfxLG8SNSP_3aCMye2SHonVfRkRuIRAF3ik7OVDy5vHLM8FQ2EaiXfpg9YVCzCPVfffV5pf__sa--zyQaO5t55wEPMd5NovYZOAWEvb0jlklGc5W69V"/>
          <p:cNvSpPr>
            <a:spLocks noChangeAspect="1" noChangeArrowheads="1"/>
          </p:cNvSpPr>
          <p:nvPr/>
        </p:nvSpPr>
        <p:spPr bwMode="auto">
          <a:xfrm>
            <a:off x="207433" y="579723"/>
            <a:ext cx="11502019" cy="15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r>
              <a:rPr lang="en-GB" sz="2933" dirty="0">
                <a:solidFill>
                  <a:srgbClr val="FFFFFF"/>
                </a:solidFill>
                <a:latin typeface="Comic Sans MS"/>
                <a:cs typeface="Comic Sans MS"/>
              </a:rPr>
              <a:t>v = √2GM/r </a:t>
            </a:r>
          </a:p>
          <a:p>
            <a:pPr defTabSz="1219170"/>
            <a:endParaRPr lang="en-GB" sz="2933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defTabSz="1219170"/>
            <a:r>
              <a:rPr lang="en-GB" sz="2933" dirty="0">
                <a:solidFill>
                  <a:srgbClr val="FFFFFF"/>
                </a:solidFill>
                <a:latin typeface="Comic Sans MS"/>
                <a:cs typeface="Comic Sans MS"/>
              </a:rPr>
              <a:t>Which planet is most difficult to escape from; Earth, Mars Mercury or Venus?</a:t>
            </a:r>
          </a:p>
          <a:p>
            <a:pPr defTabSz="1219170"/>
            <a:endParaRPr lang="en-GB" sz="2933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defTabSz="1219170"/>
            <a:endParaRPr lang="en-GB" sz="2933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2400" b="1" dirty="0">
                <a:latin typeface="Comic Sans MS"/>
                <a:cs typeface="Comic Sans MS"/>
              </a:rPr>
              <a:t>Learning Outcome: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Calculate </a:t>
            </a:r>
            <a:r>
              <a:rPr lang="en-GB" sz="24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escape </a:t>
            </a:r>
            <a:r>
              <a:rPr lang="en-GB" sz="2400" dirty="0" err="1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rPr>
              <a:t>velocty</a:t>
            </a:r>
            <a:endParaRPr lang="en-GB" sz="2400" baseline="30000" dirty="0">
              <a:ln>
                <a:solidFill>
                  <a:srgbClr val="000000"/>
                </a:solidFill>
              </a:ln>
              <a:latin typeface="Comic Sans MS"/>
              <a:cs typeface="Comic Sans M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10634" y="3042169"/>
          <a:ext cx="11262133" cy="3048000"/>
        </p:xfrm>
        <a:graphic>
          <a:graphicData uri="http://schemas.openxmlformats.org/drawingml/2006/table">
            <a:tbl>
              <a:tblPr firstRow="1" bandRow="1">
                <a:tableStyleId>{5DDDAD35-562B-481E-9329-226689345B15}</a:tableStyleId>
              </a:tblPr>
              <a:tblGrid>
                <a:gridCol w="193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0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Planet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Mass (kg)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Radius (m)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Escape velocity (m/s)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Earth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5.98 x 10</a:t>
                      </a:r>
                      <a:r>
                        <a:rPr lang="en-US" sz="3200" baseline="30000" dirty="0" smtClean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24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6.38 x 10</a:t>
                      </a:r>
                      <a:r>
                        <a:rPr lang="en-US" sz="3200" baseline="30000" dirty="0" smtClean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6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1.1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x 10</a:t>
                      </a:r>
                      <a:r>
                        <a:rPr lang="en-US" sz="3200" baseline="30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3200" baseline="30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Mars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6.46 x 10</a:t>
                      </a:r>
                      <a:r>
                        <a:rPr lang="fi-FI" sz="3200" b="0" i="0" u="none" strike="noStrike" cap="none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23</a:t>
                      </a:r>
                      <a:r>
                        <a:rPr lang="fi-FI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fi-FI" sz="32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3.39 x 10</a:t>
                      </a:r>
                      <a:r>
                        <a:rPr lang="is-IS" sz="3200" b="0" i="0" u="none" strike="noStrike" cap="none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6</a:t>
                      </a:r>
                      <a:r>
                        <a:rPr lang="is-I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is-IS" sz="32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5.04 x 10</a:t>
                      </a:r>
                      <a:r>
                        <a:rPr lang="is-IS" sz="3200" b="0" i="0" u="none" strike="noStrike" cap="none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r>
                        <a:rPr lang="is-I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is-IS" sz="3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Mercury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3.35 x 10</a:t>
                      </a:r>
                      <a:r>
                        <a:rPr lang="fi-FI" sz="3200" b="0" i="0" u="none" strike="noStrike" cap="none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23</a:t>
                      </a:r>
                      <a:r>
                        <a:rPr lang="fi-FI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fi-FI" sz="32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2.44 x 10</a:t>
                      </a:r>
                      <a:r>
                        <a:rPr lang="is-IS" sz="3200" b="0" i="0" u="none" strike="noStrike" cap="none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6</a:t>
                      </a:r>
                      <a:r>
                        <a:rPr lang="is-I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is-IS" sz="32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4.28 x 10</a:t>
                      </a:r>
                      <a:r>
                        <a:rPr lang="it-IT" sz="3200" b="0" i="0" u="none" strike="noStrike" cap="none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r>
                        <a:rPr lang="it-IT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it-IT" sz="3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Venus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4.90 x 10</a:t>
                      </a:r>
                      <a:r>
                        <a:rPr lang="fi-FI" sz="3200" b="0" i="0" u="none" strike="noStrike" cap="none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24</a:t>
                      </a:r>
                      <a:r>
                        <a:rPr lang="fi-FI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fi-FI" sz="32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6.06 x 10</a:t>
                      </a:r>
                      <a:r>
                        <a:rPr lang="is-IS" sz="3200" b="0" i="0" u="none" strike="noStrike" cap="none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6</a:t>
                      </a:r>
                      <a:r>
                        <a:rPr lang="is-I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is-IS" sz="32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1.04 x 10</a:t>
                      </a:r>
                      <a:r>
                        <a:rPr lang="is-IS" sz="3200" b="0" i="0" u="none" strike="noStrike" cap="none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4</a:t>
                      </a:r>
                      <a:r>
                        <a:rPr lang="is-IS" sz="3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is-IS" sz="32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9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17"/>
          <p:cNvSpPr txBox="1"/>
          <p:nvPr/>
        </p:nvSpPr>
        <p:spPr>
          <a:xfrm>
            <a:off x="0" y="-13242"/>
            <a:ext cx="12192000" cy="401713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Describe the gravitational field around a point mass</a:t>
            </a:r>
            <a:endParaRPr lang="en-GB" sz="1800" dirty="0">
              <a:ln>
                <a:solidFill>
                  <a:schemeClr val="tx1"/>
                </a:solidFill>
              </a:ln>
              <a:latin typeface="Comic Sans MS"/>
              <a:cs typeface="Comic Sans M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7436" y="401228"/>
            <a:ext cx="8821270" cy="122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F = mg</a:t>
            </a:r>
          </a:p>
          <a:p>
            <a:pPr>
              <a:buFont typeface="Arial"/>
              <a:buNone/>
            </a:pPr>
            <a:r>
              <a:rPr lang="en-GB" dirty="0">
                <a:solidFill>
                  <a:schemeClr val="bg1"/>
                </a:solidFill>
              </a:rPr>
              <a:t>Force = mass x gravitational field strength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84747"/>
              </p:ext>
            </p:extLst>
          </p:nvPr>
        </p:nvGraphicFramePr>
        <p:xfrm>
          <a:off x="2387600" y="1769534"/>
          <a:ext cx="7501467" cy="3935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0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Force (N)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Mass (kg)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Gravity (N/kg)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2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0.0125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2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33.35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9.81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2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0.045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6666.67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2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0.025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0.00122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2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480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7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339881"/>
            <a:ext cx="8149142" cy="89483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Newton’s law of gravitation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hape 217"/>
          <p:cNvSpPr txBox="1"/>
          <p:nvPr/>
        </p:nvSpPr>
        <p:spPr>
          <a:xfrm>
            <a:off x="0" y="-13242"/>
            <a:ext cx="12192000" cy="345139"/>
          </a:xfrm>
          <a:prstGeom prst="rect">
            <a:avLst/>
          </a:prstGeom>
          <a:solidFill>
            <a:schemeClr val="bg2">
              <a:lumMod val="20000"/>
              <a:lumOff val="80000"/>
              <a:alpha val="9846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GB" sz="1800" dirty="0">
                <a:ln>
                  <a:solidFill>
                    <a:schemeClr val="tx1"/>
                  </a:solidFill>
                </a:ln>
                <a:latin typeface="Comic Sans MS"/>
                <a:cs typeface="Comic Sans MS"/>
              </a:rPr>
              <a:t>Describe Newton’s law of gravitation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0534" y="3990786"/>
            <a:ext cx="7759675" cy="8948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The force between two point masses is:</a:t>
            </a:r>
          </a:p>
          <a:p>
            <a:pPr marL="342900" indent="-342900" algn="l">
              <a:buFontTx/>
              <a:buChar char="-"/>
            </a:pPr>
            <a:r>
              <a:rPr lang="en-GB" sz="2400" dirty="0">
                <a:solidFill>
                  <a:schemeClr val="bg1"/>
                </a:solidFill>
              </a:rPr>
              <a:t>Directly proportional to the product of the masses</a:t>
            </a:r>
            <a:endParaRPr lang="en-GB" sz="2400" dirty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GB" sz="2400" dirty="0">
                <a:solidFill>
                  <a:schemeClr val="bg1"/>
                </a:solidFill>
              </a:rPr>
              <a:t>F α Mm</a:t>
            </a:r>
          </a:p>
          <a:p>
            <a:pPr marL="342900" indent="-342900" algn="l">
              <a:buFontTx/>
              <a:buChar char="-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GB" sz="2400" dirty="0">
                <a:solidFill>
                  <a:schemeClr val="bg1"/>
                </a:solidFill>
              </a:rPr>
              <a:t>Inversely proportional to the square of the masses separation</a:t>
            </a:r>
            <a:endParaRPr lang="en-GB" sz="2400" dirty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GB" sz="2400" dirty="0">
                <a:solidFill>
                  <a:schemeClr val="bg1"/>
                </a:solidFill>
              </a:rPr>
              <a:t>F α </a:t>
            </a:r>
            <a:r>
              <a:rPr lang="en-GB" sz="2400" dirty="0">
                <a:solidFill>
                  <a:schemeClr val="bg1"/>
                </a:solidFill>
              </a:rPr>
              <a:t>1/r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  <a:endParaRPr lang="en-GB" sz="2400" baseline="300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Express this as one equation:</a:t>
            </a: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F </a:t>
            </a:r>
            <a:r>
              <a:rPr lang="en-GB" sz="2400" dirty="0">
                <a:solidFill>
                  <a:schemeClr val="bg1"/>
                </a:solidFill>
              </a:rPr>
              <a:t>α </a:t>
            </a:r>
            <a:r>
              <a:rPr lang="en-GB" sz="2400" dirty="0">
                <a:solidFill>
                  <a:schemeClr val="bg1"/>
                </a:solidFill>
              </a:rPr>
              <a:t>Mm/r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  <a:r>
              <a:rPr lang="en-GB" sz="2400" dirty="0">
                <a:solidFill>
                  <a:schemeClr val="bg1"/>
                </a:solidFill>
              </a:rPr>
              <a:t>       or F = </a:t>
            </a:r>
            <a:r>
              <a:rPr lang="en-GB" sz="2400" dirty="0">
                <a:solidFill>
                  <a:srgbClr val="FFFF00"/>
                </a:solidFill>
              </a:rPr>
              <a:t>-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GMm</a:t>
            </a:r>
            <a:r>
              <a:rPr lang="en-GB" sz="2400" dirty="0">
                <a:solidFill>
                  <a:schemeClr val="bg1"/>
                </a:solidFill>
              </a:rPr>
              <a:t>/r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</a:p>
          <a:p>
            <a:pPr algn="l"/>
            <a:endParaRPr lang="en-GB" sz="2400" baseline="30000" dirty="0">
              <a:solidFill>
                <a:schemeClr val="bg1"/>
              </a:solidFill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G = Gravitational constant = 6.67 x 10</a:t>
            </a:r>
            <a:r>
              <a:rPr lang="en-GB" sz="2400" baseline="30000" dirty="0">
                <a:solidFill>
                  <a:schemeClr val="bg1"/>
                </a:solidFill>
              </a:rPr>
              <a:t>-11 </a:t>
            </a:r>
            <a:r>
              <a:rPr lang="en-GB" sz="2400" dirty="0">
                <a:solidFill>
                  <a:schemeClr val="bg1"/>
                </a:solidFill>
              </a:rPr>
              <a:t>N m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  <a:r>
              <a:rPr lang="en-GB" sz="2400" dirty="0">
                <a:solidFill>
                  <a:schemeClr val="bg1"/>
                </a:solidFill>
              </a:rPr>
              <a:t> kg</a:t>
            </a:r>
            <a:r>
              <a:rPr lang="en-GB" sz="2400" baseline="30000" dirty="0">
                <a:solidFill>
                  <a:schemeClr val="bg1"/>
                </a:solidFill>
              </a:rPr>
              <a:t>-2</a:t>
            </a: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What would the units be?</a:t>
            </a:r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879" y="1899109"/>
            <a:ext cx="8529348" cy="940966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bg1"/>
                </a:solidFill>
              </a:rPr>
              <a:t>A satellite of mass 70 kg orbits the Earth at a height of 10,100 km above the surface. The mass of the Earth  is 5.97 x 10</a:t>
            </a:r>
            <a:r>
              <a:rPr lang="en-GB" sz="2800" baseline="30000" dirty="0">
                <a:solidFill>
                  <a:schemeClr val="bg1"/>
                </a:solidFill>
              </a:rPr>
              <a:t>24</a:t>
            </a:r>
            <a:r>
              <a:rPr lang="en-GB" sz="2800" dirty="0">
                <a:solidFill>
                  <a:schemeClr val="bg1"/>
                </a:solidFill>
              </a:rPr>
              <a:t> kg and has a radius of 6370 km. What is the gravitational force on the satellite due to Earth?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/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rgbClr val="FFFF00"/>
                </a:solidFill>
              </a:rPr>
              <a:t>103 N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1" name="Shape 290"/>
          <p:cNvSpPr txBox="1"/>
          <p:nvPr/>
        </p:nvSpPr>
        <p:spPr>
          <a:xfrm>
            <a:off x="0" y="2"/>
            <a:ext cx="12192000" cy="461912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GB" sz="2000" dirty="0">
                <a:latin typeface="Comic Sans MS"/>
                <a:ea typeface="Comic Sans MS"/>
                <a:cs typeface="Comic Sans MS"/>
                <a:sym typeface="Comic Sans MS"/>
              </a:rPr>
              <a:t>Learning Outcome</a:t>
            </a:r>
            <a:r>
              <a:rPr lang="en-GB" sz="2000" dirty="0"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GB" sz="2000" dirty="0">
                <a:ln>
                  <a:solidFill>
                    <a:schemeClr val="tx1"/>
                  </a:solidFill>
                </a:ln>
                <a:latin typeface="Comic Sans MS"/>
                <a:cs typeface="Comic Sans MS"/>
              </a:rPr>
              <a:t>Apply Newton’s law of gravitation to calculate gravitational fields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50534" y="5362386"/>
            <a:ext cx="7759675" cy="8948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F = </a:t>
            </a:r>
            <a:r>
              <a:rPr lang="en-GB" sz="2400" dirty="0">
                <a:solidFill>
                  <a:srgbClr val="FFFF00"/>
                </a:solidFill>
              </a:rPr>
              <a:t>-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GMm</a:t>
            </a:r>
            <a:r>
              <a:rPr lang="en-GB" sz="2400" dirty="0">
                <a:solidFill>
                  <a:schemeClr val="bg1"/>
                </a:solidFill>
              </a:rPr>
              <a:t>/r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</a:p>
          <a:p>
            <a:pPr algn="l"/>
            <a:endParaRPr lang="en-GB" sz="2400" baseline="30000" dirty="0">
              <a:solidFill>
                <a:schemeClr val="bg1"/>
              </a:solidFill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</a:rPr>
              <a:t>G = Gravitational constant = 6.67 x 10</a:t>
            </a:r>
            <a:r>
              <a:rPr lang="en-GB" sz="2400" baseline="30000" dirty="0">
                <a:solidFill>
                  <a:schemeClr val="bg1"/>
                </a:solidFill>
              </a:rPr>
              <a:t>-11 </a:t>
            </a:r>
            <a:r>
              <a:rPr lang="en-GB" sz="2400" dirty="0">
                <a:solidFill>
                  <a:schemeClr val="bg1"/>
                </a:solidFill>
              </a:rPr>
              <a:t>N m</a:t>
            </a:r>
            <a:r>
              <a:rPr lang="en-GB" sz="2400" baseline="30000" dirty="0">
                <a:solidFill>
                  <a:schemeClr val="bg1"/>
                </a:solidFill>
              </a:rPr>
              <a:t>2</a:t>
            </a:r>
            <a:r>
              <a:rPr lang="en-GB" sz="2400" dirty="0">
                <a:solidFill>
                  <a:schemeClr val="bg1"/>
                </a:solidFill>
              </a:rPr>
              <a:t> kg</a:t>
            </a:r>
            <a:r>
              <a:rPr lang="en-GB" sz="2400" baseline="30000" dirty="0">
                <a:solidFill>
                  <a:schemeClr val="bg1"/>
                </a:solidFill>
              </a:rPr>
              <a:t>-2</a:t>
            </a: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3696</Words>
  <Application>Microsoft Office PowerPoint</Application>
  <PresentationFormat>Widescreen</PresentationFormat>
  <Paragraphs>581</Paragraphs>
  <Slides>68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Calibri</vt:lpstr>
      <vt:lpstr>Century Gothic</vt:lpstr>
      <vt:lpstr>Comic Sans MS</vt:lpstr>
      <vt:lpstr>Times New Roman</vt:lpstr>
      <vt:lpstr>Wingdings</vt:lpstr>
      <vt:lpstr>Office Theme</vt:lpstr>
      <vt:lpstr>1_Office Theme</vt:lpstr>
      <vt:lpstr>Gravitational fields</vt:lpstr>
      <vt:lpstr>A-Level Physics</vt:lpstr>
      <vt:lpstr>Newton’s law of gravitation</vt:lpstr>
      <vt:lpstr>PowerPoint Presentation</vt:lpstr>
      <vt:lpstr>PowerPoint Presentation</vt:lpstr>
      <vt:lpstr>PowerPoint Presentation</vt:lpstr>
      <vt:lpstr>PowerPoint Presentation</vt:lpstr>
      <vt:lpstr>Newton’s law of gravitation</vt:lpstr>
      <vt:lpstr>A satellite of mass 70 kg orbits the Earth at a height of 10,100 km above the surface. The mass of the Earth  is 5.97 x 1024 kg and has a radius of 6370 km. What is the gravitational force on the satellite due to Earth?  103 N</vt:lpstr>
      <vt:lpstr>PowerPoint Presentation</vt:lpstr>
      <vt:lpstr>4.0 x 1016 kg </vt:lpstr>
      <vt:lpstr>4.0 x 1016 kg </vt:lpstr>
      <vt:lpstr>A-Level Physics</vt:lpstr>
      <vt:lpstr>Gravity of point masses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Imagine you are at the centre of the Earth and you travel outwards to 1 million km above the surface. Draw a graph of g versus r</vt:lpstr>
      <vt:lpstr>PowerPoint Presentation</vt:lpstr>
      <vt:lpstr>What would a graph of g versus 1/r2 look like?</vt:lpstr>
      <vt:lpstr>What would a graph of g versus 1/r2 look like?</vt:lpstr>
      <vt:lpstr>What would a graph of resultant g versus r look like on a journey from the Earth to the moon</vt:lpstr>
      <vt:lpstr>If the moon has a mass of 7.35 x 1022 kg and Earth has a mass of 5.97 x 1024 kg, how far from Earth would the resultant force be 0, if the Earth moon distance is 3.8 x 108 m</vt:lpstr>
      <vt:lpstr>If the moon has a mass of 7.35 x 1022 kg and Earth has a mass of 5.97 x 1024 kg, how far from Earth would the resultant force be 0, if the Earth moon distance is 3.8 x 108 m? 342,00 km from Earth</vt:lpstr>
      <vt:lpstr>A-Level Physics</vt:lpstr>
      <vt:lpstr>Kepler’s Laws</vt:lpstr>
      <vt:lpstr>Kepler’s Laws</vt:lpstr>
      <vt:lpstr>Newton’s law of Gravitation</vt:lpstr>
      <vt:lpstr>Newton’s treatment of Kepler’s Laws</vt:lpstr>
      <vt:lpstr>Newton’s treatment of Kepler’s Laws</vt:lpstr>
      <vt:lpstr>Newton’s treatment of Kepler’s Laws</vt:lpstr>
      <vt:lpstr>Newton’s treatment of Kepler’s Laws</vt:lpstr>
      <vt:lpstr>PowerPoint Presentation</vt:lpstr>
      <vt:lpstr>A-Level Physics</vt:lpstr>
      <vt:lpstr>Satellites</vt:lpstr>
      <vt:lpstr>Satellite</vt:lpstr>
      <vt:lpstr>PowerPoint Presentation</vt:lpstr>
      <vt:lpstr>Polar Orbits</vt:lpstr>
      <vt:lpstr>Geostationary Orbits</vt:lpstr>
      <vt:lpstr>Low-level Satellites</vt:lpstr>
      <vt:lpstr>Uses of Satellites</vt:lpstr>
      <vt:lpstr>Newton’s law of Gravitation</vt:lpstr>
      <vt:lpstr>Newton’s law of Gravitation</vt:lpstr>
      <vt:lpstr>A-Level Physics</vt:lpstr>
      <vt:lpstr>Gravitational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A-Level Physics</vt:lpstr>
      <vt:lpstr>Gravitational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words can you make out of electrostatic?</dc:title>
  <dc:creator>AMELIA MARKS</dc:creator>
  <cp:lastModifiedBy>AMELIA MARKS</cp:lastModifiedBy>
  <cp:revision>115</cp:revision>
  <dcterms:modified xsi:type="dcterms:W3CDTF">2022-01-07T12:21:06Z</dcterms:modified>
</cp:coreProperties>
</file>