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5"/>
  </p:notesMasterIdLst>
  <p:sldIdLst>
    <p:sldId id="426" r:id="rId3"/>
    <p:sldId id="425" r:id="rId4"/>
  </p:sldIdLst>
  <p:sldSz cx="9144000" cy="5143500" type="screen16x9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FF37"/>
    <a:srgbClr val="45FFFF"/>
    <a:srgbClr val="B1E49B"/>
    <a:srgbClr val="E20000"/>
    <a:srgbClr val="0000FF"/>
    <a:srgbClr val="FD7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384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D46C2-B143-DF4A-AD82-86B602D64BD0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DB276-04F7-B048-B21A-6D8D41756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22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 smtClean="0"/>
              <a:t>Students given this sheet to complete when reviewing</a:t>
            </a:r>
            <a:r>
              <a:rPr lang="en-GB" baseline="0" dirty="0" smtClean="0"/>
              <a:t> others posters</a:t>
            </a:r>
            <a:endParaRPr dirty="0"/>
          </a:p>
        </p:txBody>
      </p:sp>
      <p:sp>
        <p:nvSpPr>
          <p:cNvPr id="380" name="Shape 380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585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33690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7" y="4767264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13" y="4767264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pPr algn="r">
                <a:buSzPct val="25000"/>
              </a:p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416496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5463784" y="1371600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272784" y="-609594"/>
            <a:ext cx="4388644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7" y="4767264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13" y="4767264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pPr algn="r">
                <a:buSzPct val="25000"/>
              </a:p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874586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pPr algn="r">
                <a:buSzPct val="25000"/>
              </a:p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019774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5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pPr algn="r">
                <a:buSzPct val="25000"/>
              </a:p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225952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pPr algn="r">
                <a:buSzPct val="25000"/>
              </a:p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31747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722312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 sz="4000" b="1" cap="none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722312" y="2180036"/>
            <a:ext cx="7772400" cy="11252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rgbClr val="888888"/>
              </a:buClr>
              <a:buFont typeface="Comic Sans MS"/>
              <a:buNone/>
              <a:defRPr sz="2000">
                <a:solidFill>
                  <a:srgbClr val="888888"/>
                </a:solidFill>
              </a:defRPr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Font typeface="Comic Sans MS"/>
              <a:buNone/>
              <a:defRPr sz="1800">
                <a:solidFill>
                  <a:srgbClr val="888888"/>
                </a:solidFill>
              </a:defRPr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Font typeface="Comic Sans MS"/>
              <a:buNone/>
              <a:defRPr sz="1600">
                <a:solidFill>
                  <a:srgbClr val="888888"/>
                </a:solidFill>
              </a:defRPr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Font typeface="Comic Sans MS"/>
              <a:buNone/>
              <a:defRPr sz="1400">
                <a:solidFill>
                  <a:srgbClr val="888888"/>
                </a:solidFill>
              </a:defRPr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Font typeface="Comic Sans MS"/>
              <a:buNone/>
              <a:defRPr sz="1400">
                <a:solidFill>
                  <a:srgbClr val="888888"/>
                </a:solidFill>
              </a:defRPr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Comic Sans MS"/>
              <a:buNone/>
              <a:defRPr sz="1400">
                <a:solidFill>
                  <a:srgbClr val="888888"/>
                </a:solidFill>
              </a:defRPr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Comic Sans MS"/>
              <a:buNone/>
              <a:defRPr sz="1400">
                <a:solidFill>
                  <a:srgbClr val="888888"/>
                </a:solidFill>
              </a:defRPr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Comic Sans MS"/>
              <a:buNone/>
              <a:defRPr sz="1400">
                <a:solidFill>
                  <a:srgbClr val="888888"/>
                </a:solidFill>
              </a:defRPr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Comic Sans MS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pPr algn="r">
                <a:buSzPct val="25000"/>
              </a:p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53968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4038600" cy="33945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2"/>
          </p:nvPr>
        </p:nvSpPr>
        <p:spPr>
          <a:xfrm>
            <a:off x="4648200" y="1200151"/>
            <a:ext cx="4038600" cy="33945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pPr algn="r">
                <a:buSzPct val="25000"/>
              </a:p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807040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00" cy="4799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omic Sans MS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Comic Sans MS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Comic Sans MS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Comic Sans MS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Comic Sans MS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Comic Sans MS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Comic Sans MS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Comic Sans MS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Comic Sans MS"/>
              <a:buNone/>
              <a:defRPr sz="1600" b="1"/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00" cy="2963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900" cy="4799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omic Sans MS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Comic Sans MS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Comic Sans MS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Comic Sans MS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Comic Sans MS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Comic Sans MS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Comic Sans MS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Comic Sans MS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Comic Sans MS"/>
              <a:buNone/>
              <a:defRPr sz="1600" b="1"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pPr algn="r">
                <a:buSzPct val="25000"/>
              </a:p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5017495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pPr algn="r">
                <a:buSzPct val="25000"/>
              </a:p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5090220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400" cy="8714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00" cy="43897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2"/>
          </p:nvPr>
        </p:nvSpPr>
        <p:spPr>
          <a:xfrm>
            <a:off x="457200" y="1076326"/>
            <a:ext cx="3008400" cy="3518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omic Sans MS"/>
              <a:buNone/>
              <a:defRPr sz="1400"/>
            </a:lvl1pPr>
            <a:lvl2pPr marL="457200" lvl="1" indent="0" rtl="0">
              <a:spcBef>
                <a:spcPts val="0"/>
              </a:spcBef>
              <a:buFont typeface="Comic Sans MS"/>
              <a:buNone/>
              <a:defRPr sz="1200"/>
            </a:lvl2pPr>
            <a:lvl3pPr marL="914400" lvl="2" indent="0" rtl="0">
              <a:spcBef>
                <a:spcPts val="0"/>
              </a:spcBef>
              <a:buFont typeface="Comic Sans MS"/>
              <a:buNone/>
              <a:defRPr sz="1000"/>
            </a:lvl3pPr>
            <a:lvl4pPr marL="1371600" lvl="3" indent="0" rtl="0">
              <a:spcBef>
                <a:spcPts val="0"/>
              </a:spcBef>
              <a:buFont typeface="Comic Sans MS"/>
              <a:buNone/>
              <a:defRPr sz="900"/>
            </a:lvl4pPr>
            <a:lvl5pPr marL="1828800" lvl="4" indent="0" rtl="0">
              <a:spcBef>
                <a:spcPts val="0"/>
              </a:spcBef>
              <a:buFont typeface="Comic Sans MS"/>
              <a:buNone/>
              <a:defRPr sz="900"/>
            </a:lvl5pPr>
            <a:lvl6pPr marL="2286000" lvl="5" indent="0" rtl="0">
              <a:spcBef>
                <a:spcPts val="0"/>
              </a:spcBef>
              <a:buFont typeface="Comic Sans MS"/>
              <a:buNone/>
              <a:defRPr sz="900"/>
            </a:lvl6pPr>
            <a:lvl7pPr marL="2743200" lvl="6" indent="0" rtl="0">
              <a:spcBef>
                <a:spcPts val="0"/>
              </a:spcBef>
              <a:buFont typeface="Comic Sans MS"/>
              <a:buNone/>
              <a:defRPr sz="900"/>
            </a:lvl7pPr>
            <a:lvl8pPr marL="3200400" lvl="7" indent="0" rtl="0">
              <a:spcBef>
                <a:spcPts val="0"/>
              </a:spcBef>
              <a:buFont typeface="Comic Sans MS"/>
              <a:buNone/>
              <a:defRPr sz="900"/>
            </a:lvl8pPr>
            <a:lvl9pPr marL="3657600" lvl="8" indent="0" rtl="0">
              <a:spcBef>
                <a:spcPts val="0"/>
              </a:spcBef>
              <a:buFont typeface="Comic Sans MS"/>
              <a:buNone/>
              <a:defRPr sz="900"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pPr algn="r">
                <a:buSzPct val="25000"/>
              </a:p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0423225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1792288" y="3600451"/>
            <a:ext cx="5486400" cy="4250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7" name="Shape 127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888888"/>
              </a:buClr>
              <a:buFont typeface="Comic Sans MS"/>
              <a:buNone/>
              <a:defRPr sz="3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1792288" y="4025504"/>
            <a:ext cx="5486400" cy="603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omic Sans MS"/>
              <a:buNone/>
              <a:defRPr sz="1400"/>
            </a:lvl1pPr>
            <a:lvl2pPr marL="457200" lvl="1" indent="0" rtl="0">
              <a:spcBef>
                <a:spcPts val="0"/>
              </a:spcBef>
              <a:buFont typeface="Comic Sans MS"/>
              <a:buNone/>
              <a:defRPr sz="1200"/>
            </a:lvl2pPr>
            <a:lvl3pPr marL="914400" lvl="2" indent="0" rtl="0">
              <a:spcBef>
                <a:spcPts val="0"/>
              </a:spcBef>
              <a:buFont typeface="Comic Sans MS"/>
              <a:buNone/>
              <a:defRPr sz="1000"/>
            </a:lvl3pPr>
            <a:lvl4pPr marL="1371600" lvl="3" indent="0" rtl="0">
              <a:spcBef>
                <a:spcPts val="0"/>
              </a:spcBef>
              <a:buFont typeface="Comic Sans MS"/>
              <a:buNone/>
              <a:defRPr sz="900"/>
            </a:lvl4pPr>
            <a:lvl5pPr marL="1828800" lvl="4" indent="0" rtl="0">
              <a:spcBef>
                <a:spcPts val="0"/>
              </a:spcBef>
              <a:buFont typeface="Comic Sans MS"/>
              <a:buNone/>
              <a:defRPr sz="900"/>
            </a:lvl5pPr>
            <a:lvl6pPr marL="2286000" lvl="5" indent="0" rtl="0">
              <a:spcBef>
                <a:spcPts val="0"/>
              </a:spcBef>
              <a:buFont typeface="Comic Sans MS"/>
              <a:buNone/>
              <a:defRPr sz="900"/>
            </a:lvl6pPr>
            <a:lvl7pPr marL="2743200" lvl="6" indent="0" rtl="0">
              <a:spcBef>
                <a:spcPts val="0"/>
              </a:spcBef>
              <a:buFont typeface="Comic Sans MS"/>
              <a:buNone/>
              <a:defRPr sz="900"/>
            </a:lvl7pPr>
            <a:lvl8pPr marL="3200400" lvl="7" indent="0" rtl="0">
              <a:spcBef>
                <a:spcPts val="0"/>
              </a:spcBef>
              <a:buFont typeface="Comic Sans MS"/>
              <a:buNone/>
              <a:defRPr sz="900"/>
            </a:lvl8pPr>
            <a:lvl9pPr marL="3657600" lvl="8" indent="0" rtl="0">
              <a:spcBef>
                <a:spcPts val="0"/>
              </a:spcBef>
              <a:buFont typeface="Comic Sans MS"/>
              <a:buNone/>
              <a:defRPr sz="900"/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pPr algn="r">
                <a:buSzPct val="25000"/>
              </a:p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677908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2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2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7" y="4767264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13" y="4767264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pPr algn="r">
                <a:buSzPct val="25000"/>
              </a:p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7905450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 rot="5400000">
            <a:off x="2874714" y="-1217363"/>
            <a:ext cx="3394575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pPr algn="r">
                <a:buSzPct val="25000"/>
              </a:p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1444479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 rot="5400000">
            <a:off x="5463789" y="1371590"/>
            <a:ext cx="43886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 rot="5400000">
            <a:off x="1272789" y="-609610"/>
            <a:ext cx="4388625" cy="601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pPr algn="r">
                <a:buSzPct val="25000"/>
              </a:p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683114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1" y="1200151"/>
            <a:ext cx="4038599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2" y="1200151"/>
            <a:ext cx="4038599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7" y="4767264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13" y="4767264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pPr algn="r">
                <a:buSzPct val="25000"/>
              </a:p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903697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13" y="1151335"/>
            <a:ext cx="4040187" cy="4798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13" y="1631157"/>
            <a:ext cx="4040187" cy="29634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774" cy="4798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1631157"/>
            <a:ext cx="4041774" cy="29634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7" y="4767264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13" y="4767264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pPr algn="r">
                <a:buSzPct val="25000"/>
              </a:p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617518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7" y="4767264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13" y="4767264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pPr algn="r">
                <a:buSzPct val="25000"/>
              </a:p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477918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7" y="4767264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13" y="4767264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pPr algn="r">
                <a:buSzPct val="25000"/>
              </a:p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03067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13" y="204794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13" y="1076328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7" y="4767264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13" y="4767264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pPr algn="r">
                <a:buSzPct val="25000"/>
              </a:p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2363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301" y="3600456"/>
            <a:ext cx="5486399" cy="4250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301" y="459581"/>
            <a:ext cx="5486399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301" y="4025505"/>
            <a:ext cx="5486399" cy="60364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7" y="4767264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13" y="4767264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pPr algn="r">
                <a:buSzPct val="25000"/>
              </a:p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25054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874770" y="-1217414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7" y="4767264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13" y="4767264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pPr algn="r">
                <a:buSzPct val="25000"/>
              </a:p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21588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7" y="4767264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 kern="0"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 kern="0"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13" y="4767264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1200" kern="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pPr algn="r">
                <a:buSzPct val="25000"/>
              </a:pPr>
              <a:t>‹#›</a:t>
            </a:fld>
            <a:endParaRPr lang="en-GB" sz="1200" kern="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01652096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5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pPr algn="r">
                <a:buSzPct val="25000"/>
              </a:pPr>
              <a:t>‹#›</a:t>
            </a:fld>
            <a:endParaRPr lang="en-GB" sz="1200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59833405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 txBox="1"/>
          <p:nvPr/>
        </p:nvSpPr>
        <p:spPr>
          <a:xfrm>
            <a:off x="101635" y="2211710"/>
            <a:ext cx="4902413" cy="279684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Rutherford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Add </a:t>
            </a: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labels to the below diagram </a:t>
            </a:r>
            <a:r>
              <a:rPr lang="en-GB" sz="800" kern="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of</a:t>
            </a:r>
            <a:r>
              <a:rPr kumimoji="0" lang="en-GB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 Rutherford’s </a:t>
            </a: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gold leaf </a:t>
            </a:r>
            <a:r>
              <a:rPr kumimoji="0" lang="en-GB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experiment</a:t>
            </a:r>
            <a:r>
              <a:rPr kumimoji="0" lang="en-GB" sz="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 to describe and explain the three ways which particles travel through the gold foil and why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86" name="Shape 386"/>
          <p:cNvSpPr txBox="1"/>
          <p:nvPr/>
        </p:nvSpPr>
        <p:spPr>
          <a:xfrm>
            <a:off x="101635" y="483518"/>
            <a:ext cx="1734061" cy="1656184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Dalton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What </a:t>
            </a: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did Dalton suggest?</a:t>
            </a:r>
          </a:p>
        </p:txBody>
      </p:sp>
      <p:sp>
        <p:nvSpPr>
          <p:cNvPr id="387" name="Shape 387"/>
          <p:cNvSpPr txBox="1"/>
          <p:nvPr/>
        </p:nvSpPr>
        <p:spPr>
          <a:xfrm>
            <a:off x="1907705" y="483518"/>
            <a:ext cx="3096344" cy="1656184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Thomson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What </a:t>
            </a: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experiments did J.J. Thomson do, what did they </a:t>
            </a:r>
            <a:r>
              <a:rPr kumimoji="0" lang="en-GB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show</a:t>
            </a:r>
            <a:r>
              <a:rPr kumimoji="0" lang="en-GB" sz="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 and what was his model (include a diagram)?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90" name="Shape 390"/>
          <p:cNvSpPr txBox="1"/>
          <p:nvPr/>
        </p:nvSpPr>
        <p:spPr>
          <a:xfrm>
            <a:off x="5076057" y="342519"/>
            <a:ext cx="3960439" cy="4666031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Bohr- modern atomic theory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Draw </a:t>
            </a: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a labelled diagram of Bohr’s atomic </a:t>
            </a:r>
            <a:r>
              <a:rPr kumimoji="0" lang="en-GB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model and describe the</a:t>
            </a:r>
            <a:r>
              <a:rPr kumimoji="0" lang="en-GB" sz="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 difference to Rutherford’s model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kern="0" baseline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kern="0" baseline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kern="0" baseline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Define the following terms: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Atomic number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kern="0" dirty="0" smtClean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Mass number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kern="0" dirty="0" smtClean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Isoto</a:t>
            </a:r>
            <a:r>
              <a:rPr lang="en-GB" sz="800" kern="0" noProof="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kern="0" baseline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kern="0" dirty="0" smtClean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Ion</a:t>
            </a:r>
            <a:endParaRPr lang="en-GB" sz="800" kern="0" baseline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kern="0" baseline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kern="0" baseline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kern="0" baseline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392" name="Shape 3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3846" y="3219822"/>
            <a:ext cx="2216732" cy="95611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843968"/>
              </p:ext>
            </p:extLst>
          </p:nvPr>
        </p:nvGraphicFramePr>
        <p:xfrm>
          <a:off x="5148064" y="1995686"/>
          <a:ext cx="3862888" cy="10890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5722">
                  <a:extLst>
                    <a:ext uri="{9D8B030D-6E8A-4147-A177-3AD203B41FA5}">
                      <a16:colId xmlns:a16="http://schemas.microsoft.com/office/drawing/2014/main" val="625858367"/>
                    </a:ext>
                  </a:extLst>
                </a:gridCol>
                <a:gridCol w="965722">
                  <a:extLst>
                    <a:ext uri="{9D8B030D-6E8A-4147-A177-3AD203B41FA5}">
                      <a16:colId xmlns:a16="http://schemas.microsoft.com/office/drawing/2014/main" val="10838346"/>
                    </a:ext>
                  </a:extLst>
                </a:gridCol>
                <a:gridCol w="965722">
                  <a:extLst>
                    <a:ext uri="{9D8B030D-6E8A-4147-A177-3AD203B41FA5}">
                      <a16:colId xmlns:a16="http://schemas.microsoft.com/office/drawing/2014/main" val="3124185579"/>
                    </a:ext>
                  </a:extLst>
                </a:gridCol>
                <a:gridCol w="965722">
                  <a:extLst>
                    <a:ext uri="{9D8B030D-6E8A-4147-A177-3AD203B41FA5}">
                      <a16:colId xmlns:a16="http://schemas.microsoft.com/office/drawing/2014/main" val="1319146006"/>
                    </a:ext>
                  </a:extLst>
                </a:gridCol>
              </a:tblGrid>
              <a:tr h="212660">
                <a:tc>
                  <a:txBody>
                    <a:bodyPr/>
                    <a:lstStyle/>
                    <a:p>
                      <a:r>
                        <a:rPr lang="en-GB" sz="800" b="1" dirty="0" smtClean="0"/>
                        <a:t>Property</a:t>
                      </a:r>
                      <a:endParaRPr lang="en-GB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 smtClean="0"/>
                        <a:t>Protons</a:t>
                      </a:r>
                      <a:endParaRPr lang="en-GB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 smtClean="0"/>
                        <a:t>Neutrons</a:t>
                      </a:r>
                      <a:endParaRPr lang="en-GB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 smtClean="0"/>
                        <a:t>Electrons</a:t>
                      </a:r>
                      <a:endParaRPr lang="en-GB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438812"/>
                  </a:ext>
                </a:extLst>
              </a:tr>
              <a:tr h="235604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Location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432074"/>
                  </a:ext>
                </a:extLst>
              </a:tr>
              <a:tr h="212660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Charge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797733"/>
                  </a:ext>
                </a:extLst>
              </a:tr>
              <a:tr h="212660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Mass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385344"/>
                  </a:ext>
                </a:extLst>
              </a:tr>
              <a:tr h="212660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Discovered by?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8561780"/>
                  </a:ext>
                </a:extLst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2231740" y="44779"/>
            <a:ext cx="4500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mic Sans MS" panose="030F0702030302020204" pitchFamily="66" charset="0"/>
              </a:rPr>
              <a:t>Atomic Structure and Radioactivity Summary </a:t>
            </a:r>
            <a:r>
              <a:rPr lang="en-US" sz="1400" dirty="0">
                <a:latin typeface="Comic Sans MS" panose="030F0702030302020204" pitchFamily="66" charset="0"/>
              </a:rPr>
              <a:t>S</a:t>
            </a:r>
            <a:r>
              <a:rPr lang="en-US" sz="1400" dirty="0" smtClean="0">
                <a:latin typeface="Comic Sans MS" panose="030F0702030302020204" pitchFamily="66" charset="0"/>
              </a:rPr>
              <a:t>heet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7504" y="268074"/>
            <a:ext cx="18780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Comic Sans MS" panose="030F0702030302020204" pitchFamily="66" charset="0"/>
              </a:rPr>
              <a:t>Development of atomic theory</a:t>
            </a:r>
            <a:endParaRPr lang="en-US" sz="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84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95486"/>
            <a:ext cx="5472608" cy="4893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Alpha, beta and gamma radiation</a:t>
            </a:r>
          </a:p>
          <a:p>
            <a:endParaRPr lang="en-US" sz="800" b="1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b="1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b="1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b="1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b="1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b="1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b="1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b="1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b="1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b="1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b="1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b="1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b="1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b="1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19001"/>
            <a:ext cx="18722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Comic Sans MS" panose="030F0702030302020204" pitchFamily="66" charset="0"/>
              </a:rPr>
              <a:t>Radioactivity and fission/fusion</a:t>
            </a:r>
            <a:endParaRPr lang="en-US" sz="800" b="1" dirty="0">
              <a:latin typeface="Comic Sans MS" panose="030F0702030302020204" pitchFamily="6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470874"/>
              </p:ext>
            </p:extLst>
          </p:nvPr>
        </p:nvGraphicFramePr>
        <p:xfrm>
          <a:off x="206543" y="366355"/>
          <a:ext cx="5301563" cy="46788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3778">
                  <a:extLst>
                    <a:ext uri="{9D8B030D-6E8A-4147-A177-3AD203B41FA5}">
                      <a16:colId xmlns:a16="http://schemas.microsoft.com/office/drawing/2014/main" val="625858367"/>
                    </a:ext>
                  </a:extLst>
                </a:gridCol>
                <a:gridCol w="1422595">
                  <a:extLst>
                    <a:ext uri="{9D8B030D-6E8A-4147-A177-3AD203B41FA5}">
                      <a16:colId xmlns:a16="http://schemas.microsoft.com/office/drawing/2014/main" val="10838346"/>
                    </a:ext>
                  </a:extLst>
                </a:gridCol>
                <a:gridCol w="1422595">
                  <a:extLst>
                    <a:ext uri="{9D8B030D-6E8A-4147-A177-3AD203B41FA5}">
                      <a16:colId xmlns:a16="http://schemas.microsoft.com/office/drawing/2014/main" val="3124185579"/>
                    </a:ext>
                  </a:extLst>
                </a:gridCol>
                <a:gridCol w="1422595">
                  <a:extLst>
                    <a:ext uri="{9D8B030D-6E8A-4147-A177-3AD203B41FA5}">
                      <a16:colId xmlns:a16="http://schemas.microsoft.com/office/drawing/2014/main" val="1319146006"/>
                    </a:ext>
                  </a:extLst>
                </a:gridCol>
              </a:tblGrid>
              <a:tr h="254437">
                <a:tc>
                  <a:txBody>
                    <a:bodyPr/>
                    <a:lstStyle/>
                    <a:p>
                      <a:r>
                        <a:rPr lang="en-GB" sz="800" b="1" dirty="0" smtClean="0"/>
                        <a:t>Property</a:t>
                      </a:r>
                      <a:endParaRPr lang="en-GB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 smtClean="0"/>
                        <a:t>Alpha</a:t>
                      </a:r>
                      <a:endParaRPr lang="en-GB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 smtClean="0"/>
                        <a:t>Beta</a:t>
                      </a:r>
                      <a:endParaRPr lang="en-GB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 dirty="0" smtClean="0"/>
                        <a:t>Gamma</a:t>
                      </a:r>
                      <a:endParaRPr lang="en-GB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438812"/>
                  </a:ext>
                </a:extLst>
              </a:tr>
              <a:tr h="306481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What is it?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432074"/>
                  </a:ext>
                </a:extLst>
              </a:tr>
              <a:tr h="292948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Symbol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797733"/>
                  </a:ext>
                </a:extLst>
              </a:tr>
              <a:tr h="263221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Charge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385344"/>
                  </a:ext>
                </a:extLst>
              </a:tr>
              <a:tr h="306481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Speed in air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8561780"/>
                  </a:ext>
                </a:extLst>
              </a:tr>
              <a:tr h="315833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Distance</a:t>
                      </a:r>
                      <a:r>
                        <a:rPr lang="en-GB" sz="800" baseline="0" dirty="0" smtClean="0"/>
                        <a:t> travelled</a:t>
                      </a:r>
                      <a:r>
                        <a:rPr lang="en-GB" sz="800" dirty="0" smtClean="0"/>
                        <a:t> in air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650451"/>
                  </a:ext>
                </a:extLst>
              </a:tr>
              <a:tr h="265248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Stopped by?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137973"/>
                  </a:ext>
                </a:extLst>
              </a:tr>
              <a:tr h="265248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Effect in magnetic field?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255260"/>
                  </a:ext>
                </a:extLst>
              </a:tr>
              <a:tr h="890076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Why</a:t>
                      </a:r>
                      <a:r>
                        <a:rPr lang="en-GB" sz="800" baseline="0" dirty="0" smtClean="0"/>
                        <a:t> is it dangerous and it what situation is it most dangerous?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 smtClean="0"/>
                    </a:p>
                    <a:p>
                      <a:endParaRPr lang="en-GB" sz="800" dirty="0" smtClean="0"/>
                    </a:p>
                    <a:p>
                      <a:endParaRPr lang="en-GB" sz="800" dirty="0" smtClean="0"/>
                    </a:p>
                    <a:p>
                      <a:endParaRPr lang="en-GB" sz="800" dirty="0" smtClean="0"/>
                    </a:p>
                    <a:p>
                      <a:endParaRPr lang="en-GB" sz="800" dirty="0" smtClean="0"/>
                    </a:p>
                    <a:p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50300"/>
                  </a:ext>
                </a:extLst>
              </a:tr>
              <a:tr h="775228">
                <a:tc>
                  <a:txBody>
                    <a:bodyPr/>
                    <a:lstStyle/>
                    <a:p>
                      <a:r>
                        <a:rPr lang="en-GB" sz="800" baseline="0" dirty="0" smtClean="0"/>
                        <a:t>Describe a useful use</a:t>
                      </a:r>
                    </a:p>
                    <a:p>
                      <a:endParaRPr lang="en-GB" sz="800" baseline="0" dirty="0" smtClean="0"/>
                    </a:p>
                    <a:p>
                      <a:endParaRPr lang="en-GB" sz="800" baseline="0" dirty="0" smtClean="0"/>
                    </a:p>
                    <a:p>
                      <a:endParaRPr lang="en-GB" sz="800" baseline="0" dirty="0" smtClean="0"/>
                    </a:p>
                    <a:p>
                      <a:endParaRPr lang="en-GB" sz="8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 smtClean="0"/>
                    </a:p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190271"/>
                  </a:ext>
                </a:extLst>
              </a:tr>
              <a:tr h="551666">
                <a:tc>
                  <a:txBody>
                    <a:bodyPr/>
                    <a:lstStyle/>
                    <a:p>
                      <a:r>
                        <a:rPr lang="en-GB" sz="800" baseline="0" dirty="0" smtClean="0"/>
                        <a:t>Example decay equation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37961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57409" y="195486"/>
            <a:ext cx="3451095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Half life</a:t>
            </a:r>
          </a:p>
          <a:p>
            <a:r>
              <a:rPr lang="en-US" sz="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Sketch a graph a the space below to show how the radioactive activity of a sample changes with time. Add the following to your graph; a definition of half life and how you would find this from the graph, what “activity” means and the units for this.</a:t>
            </a:r>
          </a:p>
          <a:p>
            <a:endParaRPr lang="en-US" sz="8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03648" y="4359602"/>
            <a:ext cx="909074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sz="8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US" sz="12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X </a:t>
            </a:r>
            <a:r>
              <a:rPr lang="en-US" sz="1200" dirty="0" smtClean="0"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Y + </a:t>
            </a:r>
            <a:endParaRPr lang="en-US" sz="12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49847" y="4367450"/>
            <a:ext cx="909074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sz="8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US" sz="12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X </a:t>
            </a:r>
            <a:r>
              <a:rPr lang="en-US" sz="1200" dirty="0" smtClean="0"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Y + </a:t>
            </a:r>
            <a:endParaRPr lang="en-US" sz="12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96521" y="4367450"/>
            <a:ext cx="909074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sz="8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US" sz="12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X </a:t>
            </a:r>
            <a:r>
              <a:rPr lang="en-US" sz="1200" dirty="0" smtClean="0"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Y + </a:t>
            </a:r>
            <a:endParaRPr lang="en-US" sz="12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57410" y="2537485"/>
            <a:ext cx="3451094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Nuclear fission and fusion</a:t>
            </a:r>
          </a:p>
          <a:p>
            <a:r>
              <a:rPr lang="en-US" sz="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Sketch and label a diagram below to illustrate nuclear fission</a:t>
            </a:r>
          </a:p>
          <a:p>
            <a:endParaRPr lang="en-US" sz="8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US" sz="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Explain the purpose of the following components in a nuclear reactor</a:t>
            </a:r>
          </a:p>
          <a:p>
            <a:r>
              <a:rPr lang="en-US" sz="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Moderator-</a:t>
            </a:r>
          </a:p>
          <a:p>
            <a:endParaRPr lang="en-US" sz="8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US" sz="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Control rods-</a:t>
            </a:r>
          </a:p>
          <a:p>
            <a:endParaRPr lang="en-US" sz="80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US" sz="800" dirty="0">
                <a:solidFill>
                  <a:srgbClr val="000000"/>
                </a:solidFill>
                <a:latin typeface="Comic Sans MS" panose="030F0702030302020204" pitchFamily="66" charset="0"/>
              </a:rPr>
              <a:t>Sketch and label a diagram below to illustrate nuclear </a:t>
            </a:r>
            <a:r>
              <a:rPr lang="en-US" sz="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fusion</a:t>
            </a:r>
            <a:endParaRPr lang="en-US" sz="8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sz="8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228184" y="915566"/>
            <a:ext cx="0" cy="13681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228184" y="2283718"/>
            <a:ext cx="252028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388424" y="2302549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omic Sans MS" panose="030F0702030302020204" pitchFamily="66" charset="0"/>
              </a:rPr>
              <a:t>Time</a:t>
            </a:r>
            <a:endParaRPr lang="en-US" sz="8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790703" y="993008"/>
            <a:ext cx="6583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omic Sans MS" panose="030F0702030302020204" pitchFamily="66" charset="0"/>
              </a:rPr>
              <a:t>Activity</a:t>
            </a:r>
            <a:endParaRPr lang="en-US" sz="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76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4271</TotalTime>
  <Words>278</Words>
  <Application>Microsoft Office PowerPoint</Application>
  <PresentationFormat>On-screen Show (16:9)</PresentationFormat>
  <Paragraphs>177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Comic Sans MS</vt:lpstr>
      <vt:lpstr>Wingdings</vt:lpstr>
      <vt:lpstr>3_Office Theme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J Pyatt</dc:creator>
  <cp:lastModifiedBy>Windows User</cp:lastModifiedBy>
  <cp:revision>172</cp:revision>
  <cp:lastPrinted>2018-09-27T16:31:00Z</cp:lastPrinted>
  <dcterms:created xsi:type="dcterms:W3CDTF">2012-03-05T11:36:14Z</dcterms:created>
  <dcterms:modified xsi:type="dcterms:W3CDTF">2020-04-09T12:08:08Z</dcterms:modified>
</cp:coreProperties>
</file>