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5"/>
  </p:notesMasterIdLst>
  <p:sldIdLst>
    <p:sldId id="426" r:id="rId3"/>
    <p:sldId id="425" r:id="rId4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37"/>
    <a:srgbClr val="45FFFF"/>
    <a:srgbClr val="B1E49B"/>
    <a:srgbClr val="E20000"/>
    <a:srgbClr val="0000FF"/>
    <a:srgbClr val="FD7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84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D46C2-B143-DF4A-AD82-86B602D64BD0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DB276-04F7-B048-B21A-6D8D4175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2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 smtClean="0"/>
              <a:t>Students given this sheet to complete when reviewing</a:t>
            </a:r>
            <a:r>
              <a:rPr lang="en-GB" baseline="0" dirty="0" smtClean="0"/>
              <a:t> others posters</a:t>
            </a:r>
            <a:endParaRPr dirty="0"/>
          </a:p>
        </p:txBody>
      </p:sp>
      <p:sp>
        <p:nvSpPr>
          <p:cNvPr id="380" name="Shape 380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585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369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649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5463784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272784" y="-609594"/>
            <a:ext cx="4388644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7458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19774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2595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1747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22312" y="2180036"/>
            <a:ext cx="7772400" cy="11252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396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07040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omic Sans MS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omic Sans MS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omic Sans MS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omic Sans MS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omic Sans MS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omic Sans MS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omic Sans MS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omic Sans MS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omic Sans MS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omic Sans MS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omic Sans MS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omic Sans MS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omic Sans MS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omic Sans MS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omic Sans MS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omic Sans MS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01749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09022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2"/>
          </p:nvPr>
        </p:nvSpPr>
        <p:spPr>
          <a:xfrm>
            <a:off x="457200" y="1076326"/>
            <a:ext cx="3008400" cy="3518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omic Sans MS"/>
              <a:buNone/>
              <a:defRPr sz="1400"/>
            </a:lvl1pPr>
            <a:lvl2pPr marL="457200" lvl="1" indent="0" rtl="0">
              <a:spcBef>
                <a:spcPts val="0"/>
              </a:spcBef>
              <a:buFont typeface="Comic Sans MS"/>
              <a:buNone/>
              <a:defRPr sz="1200"/>
            </a:lvl2pPr>
            <a:lvl3pPr marL="914400" lvl="2" indent="0" rtl="0">
              <a:spcBef>
                <a:spcPts val="0"/>
              </a:spcBef>
              <a:buFont typeface="Comic Sans MS"/>
              <a:buNone/>
              <a:defRPr sz="1000"/>
            </a:lvl3pPr>
            <a:lvl4pPr marL="1371600" lvl="3" indent="0" rtl="0">
              <a:spcBef>
                <a:spcPts val="0"/>
              </a:spcBef>
              <a:buFont typeface="Comic Sans MS"/>
              <a:buNone/>
              <a:defRPr sz="900"/>
            </a:lvl4pPr>
            <a:lvl5pPr marL="1828800" lvl="4" indent="0" rtl="0">
              <a:spcBef>
                <a:spcPts val="0"/>
              </a:spcBef>
              <a:buFont typeface="Comic Sans MS"/>
              <a:buNone/>
              <a:defRPr sz="900"/>
            </a:lvl5pPr>
            <a:lvl6pPr marL="2286000" lvl="5" indent="0" rtl="0">
              <a:spcBef>
                <a:spcPts val="0"/>
              </a:spcBef>
              <a:buFont typeface="Comic Sans MS"/>
              <a:buNone/>
              <a:defRPr sz="900"/>
            </a:lvl6pPr>
            <a:lvl7pPr marL="2743200" lvl="6" indent="0" rtl="0">
              <a:spcBef>
                <a:spcPts val="0"/>
              </a:spcBef>
              <a:buFont typeface="Comic Sans MS"/>
              <a:buNone/>
              <a:defRPr sz="900"/>
            </a:lvl7pPr>
            <a:lvl8pPr marL="3200400" lvl="7" indent="0" rtl="0">
              <a:spcBef>
                <a:spcPts val="0"/>
              </a:spcBef>
              <a:buFont typeface="Comic Sans MS"/>
              <a:buNone/>
              <a:defRPr sz="900"/>
            </a:lvl8pPr>
            <a:lvl9pPr marL="3657600" lvl="8" indent="0" rtl="0">
              <a:spcBef>
                <a:spcPts val="0"/>
              </a:spcBef>
              <a:buFont typeface="Comic Sans MS"/>
              <a:buNone/>
              <a:defRPr sz="900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42322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792288" y="3600451"/>
            <a:ext cx="5486400" cy="425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omic Sans MS"/>
              <a:buNone/>
              <a:defRPr sz="3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1792288" y="4025504"/>
            <a:ext cx="5486400" cy="603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omic Sans MS"/>
              <a:buNone/>
              <a:defRPr sz="1400"/>
            </a:lvl1pPr>
            <a:lvl2pPr marL="457200" lvl="1" indent="0" rtl="0">
              <a:spcBef>
                <a:spcPts val="0"/>
              </a:spcBef>
              <a:buFont typeface="Comic Sans MS"/>
              <a:buNone/>
              <a:defRPr sz="1200"/>
            </a:lvl2pPr>
            <a:lvl3pPr marL="914400" lvl="2" indent="0" rtl="0">
              <a:spcBef>
                <a:spcPts val="0"/>
              </a:spcBef>
              <a:buFont typeface="Comic Sans MS"/>
              <a:buNone/>
              <a:defRPr sz="1000"/>
            </a:lvl3pPr>
            <a:lvl4pPr marL="1371600" lvl="3" indent="0" rtl="0">
              <a:spcBef>
                <a:spcPts val="0"/>
              </a:spcBef>
              <a:buFont typeface="Comic Sans MS"/>
              <a:buNone/>
              <a:defRPr sz="900"/>
            </a:lvl4pPr>
            <a:lvl5pPr marL="1828800" lvl="4" indent="0" rtl="0">
              <a:spcBef>
                <a:spcPts val="0"/>
              </a:spcBef>
              <a:buFont typeface="Comic Sans MS"/>
              <a:buNone/>
              <a:defRPr sz="900"/>
            </a:lvl5pPr>
            <a:lvl6pPr marL="2286000" lvl="5" indent="0" rtl="0">
              <a:spcBef>
                <a:spcPts val="0"/>
              </a:spcBef>
              <a:buFont typeface="Comic Sans MS"/>
              <a:buNone/>
              <a:defRPr sz="900"/>
            </a:lvl6pPr>
            <a:lvl7pPr marL="2743200" lvl="6" indent="0" rtl="0">
              <a:spcBef>
                <a:spcPts val="0"/>
              </a:spcBef>
              <a:buFont typeface="Comic Sans MS"/>
              <a:buNone/>
              <a:defRPr sz="900"/>
            </a:lvl7pPr>
            <a:lvl8pPr marL="3200400" lvl="7" indent="0" rtl="0">
              <a:spcBef>
                <a:spcPts val="0"/>
              </a:spcBef>
              <a:buFont typeface="Comic Sans MS"/>
              <a:buNone/>
              <a:defRPr sz="900"/>
            </a:lvl8pPr>
            <a:lvl9pPr marL="3657600" lvl="8" indent="0" rtl="0">
              <a:spcBef>
                <a:spcPts val="0"/>
              </a:spcBef>
              <a:buFont typeface="Comic Sans MS"/>
              <a:buNone/>
              <a:defRPr sz="900"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7790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905450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 rot="5400000">
            <a:off x="2874714" y="-1217363"/>
            <a:ext cx="3394575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44447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 rot="5400000">
            <a:off x="5463789" y="1371590"/>
            <a:ext cx="43886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 rot="5400000">
            <a:off x="1272789" y="-609610"/>
            <a:ext cx="4388625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8311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1" y="1200151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2" y="1200151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0369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13" y="1151335"/>
            <a:ext cx="4040187" cy="4798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13" y="1631157"/>
            <a:ext cx="4040187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4" cy="4798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1631157"/>
            <a:ext cx="4041774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1751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7791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3067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13" y="204794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13" y="1076328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363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301" y="3600456"/>
            <a:ext cx="5486399" cy="4250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301" y="459581"/>
            <a:ext cx="5486399" cy="30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301" y="4025505"/>
            <a:ext cx="5486399" cy="6036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505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874770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1588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7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 kern="0"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 kern="0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13" y="4767264"/>
            <a:ext cx="2133599" cy="273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 kern="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 kern="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1652096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pPr algn="r">
                <a:buSzPct val="25000"/>
              </a:p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9833405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/>
          <p:nvPr/>
        </p:nvSpPr>
        <p:spPr>
          <a:xfrm>
            <a:off x="101635" y="2211710"/>
            <a:ext cx="4902413" cy="279684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Rutherford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Add 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labels to the below diagram </a:t>
            </a:r>
            <a:r>
              <a:rPr lang="en-GB" sz="800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of</a:t>
            </a: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 Rutherford’s 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gold leaf </a:t>
            </a: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experiment</a:t>
            </a:r>
            <a:r>
              <a:rPr kumimoji="0" lang="en-GB" sz="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 to describe and explain the three ways which particles travel through the gold foil and why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86" name="Shape 386"/>
          <p:cNvSpPr txBox="1"/>
          <p:nvPr/>
        </p:nvSpPr>
        <p:spPr>
          <a:xfrm>
            <a:off x="101635" y="483518"/>
            <a:ext cx="1734061" cy="165618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Dalton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What 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did Dalton suggest?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907705" y="483518"/>
            <a:ext cx="3096344" cy="165618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Thomson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What 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experiments did J.J. Thomson do, what did they </a:t>
            </a: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show</a:t>
            </a:r>
            <a:r>
              <a:rPr kumimoji="0" lang="en-GB" sz="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 and what was his model (include a diagram)?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90" name="Shape 390"/>
          <p:cNvSpPr txBox="1"/>
          <p:nvPr/>
        </p:nvSpPr>
        <p:spPr>
          <a:xfrm>
            <a:off x="5076057" y="342519"/>
            <a:ext cx="3960439" cy="466603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Bohr- modern atomic theory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Draw 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a labelled diagram of Bohr’s atomic </a:t>
            </a:r>
            <a:r>
              <a:rPr kumimoji="0" lang="en-GB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model and describe the</a:t>
            </a:r>
            <a:r>
              <a:rPr kumimoji="0" lang="en-GB" sz="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 difference to Rutherford’s model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baseline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baseline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baseline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Define the following terms: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Atomic number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Mass number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Isoto</a:t>
            </a:r>
            <a:r>
              <a:rPr lang="en-GB" sz="800" kern="0" noProof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baseline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dirty="0" smtClean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Ion</a:t>
            </a:r>
            <a:endParaRPr lang="en-GB" sz="800" kern="0" baseline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baseline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baseline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kern="0" baseline="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392" name="Shape 3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3846" y="3219822"/>
            <a:ext cx="2216732" cy="95611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843968"/>
              </p:ext>
            </p:extLst>
          </p:nvPr>
        </p:nvGraphicFramePr>
        <p:xfrm>
          <a:off x="5148064" y="1995686"/>
          <a:ext cx="3862888" cy="10890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5722">
                  <a:extLst>
                    <a:ext uri="{9D8B030D-6E8A-4147-A177-3AD203B41FA5}">
                      <a16:colId xmlns:a16="http://schemas.microsoft.com/office/drawing/2014/main" val="625858367"/>
                    </a:ext>
                  </a:extLst>
                </a:gridCol>
                <a:gridCol w="965722">
                  <a:extLst>
                    <a:ext uri="{9D8B030D-6E8A-4147-A177-3AD203B41FA5}">
                      <a16:colId xmlns:a16="http://schemas.microsoft.com/office/drawing/2014/main" val="10838346"/>
                    </a:ext>
                  </a:extLst>
                </a:gridCol>
                <a:gridCol w="965722">
                  <a:extLst>
                    <a:ext uri="{9D8B030D-6E8A-4147-A177-3AD203B41FA5}">
                      <a16:colId xmlns:a16="http://schemas.microsoft.com/office/drawing/2014/main" val="3124185579"/>
                    </a:ext>
                  </a:extLst>
                </a:gridCol>
                <a:gridCol w="965722">
                  <a:extLst>
                    <a:ext uri="{9D8B030D-6E8A-4147-A177-3AD203B41FA5}">
                      <a16:colId xmlns:a16="http://schemas.microsoft.com/office/drawing/2014/main" val="1319146006"/>
                    </a:ext>
                  </a:extLst>
                </a:gridCol>
              </a:tblGrid>
              <a:tr h="212660">
                <a:tc>
                  <a:txBody>
                    <a:bodyPr/>
                    <a:lstStyle/>
                    <a:p>
                      <a:r>
                        <a:rPr lang="en-GB" sz="800" b="1" dirty="0" smtClean="0"/>
                        <a:t>Property</a:t>
                      </a:r>
                      <a:endParaRPr lang="en-GB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 smtClean="0"/>
                        <a:t>Protons</a:t>
                      </a:r>
                      <a:endParaRPr lang="en-GB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 smtClean="0"/>
                        <a:t>Neutrons</a:t>
                      </a:r>
                      <a:endParaRPr lang="en-GB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 smtClean="0"/>
                        <a:t>Electrons</a:t>
                      </a:r>
                      <a:endParaRPr lang="en-GB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438812"/>
                  </a:ext>
                </a:extLst>
              </a:tr>
              <a:tr h="235604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Location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432074"/>
                  </a:ext>
                </a:extLst>
              </a:tr>
              <a:tr h="212660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Charge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797733"/>
                  </a:ext>
                </a:extLst>
              </a:tr>
              <a:tr h="212660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Mass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385344"/>
                  </a:ext>
                </a:extLst>
              </a:tr>
              <a:tr h="212660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Discovered by?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56178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231740" y="44779"/>
            <a:ext cx="4500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Atomic Structure and Radioactivity Summary </a:t>
            </a:r>
            <a:r>
              <a:rPr lang="en-US" sz="1400" dirty="0">
                <a:latin typeface="Comic Sans MS" panose="030F0702030302020204" pitchFamily="66" charset="0"/>
              </a:rPr>
              <a:t>S</a:t>
            </a:r>
            <a:r>
              <a:rPr lang="en-US" sz="1400" dirty="0" smtClean="0">
                <a:latin typeface="Comic Sans MS" panose="030F0702030302020204" pitchFamily="66" charset="0"/>
              </a:rPr>
              <a:t>heet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04" y="268074"/>
            <a:ext cx="18780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 panose="030F0702030302020204" pitchFamily="66" charset="0"/>
              </a:rPr>
              <a:t>Development of atomic theory</a:t>
            </a:r>
            <a:endParaRPr lang="en-US" sz="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8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95486"/>
            <a:ext cx="5472608" cy="4893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Alpha, beta and gamma radiation</a:t>
            </a: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19001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 panose="030F0702030302020204" pitchFamily="66" charset="0"/>
              </a:rPr>
              <a:t>Radioactivity and fission/fusion</a:t>
            </a:r>
            <a:endParaRPr lang="en-US" sz="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470874"/>
              </p:ext>
            </p:extLst>
          </p:nvPr>
        </p:nvGraphicFramePr>
        <p:xfrm>
          <a:off x="206543" y="366355"/>
          <a:ext cx="5301563" cy="46788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3778">
                  <a:extLst>
                    <a:ext uri="{9D8B030D-6E8A-4147-A177-3AD203B41FA5}">
                      <a16:colId xmlns:a16="http://schemas.microsoft.com/office/drawing/2014/main" val="625858367"/>
                    </a:ext>
                  </a:extLst>
                </a:gridCol>
                <a:gridCol w="1422595">
                  <a:extLst>
                    <a:ext uri="{9D8B030D-6E8A-4147-A177-3AD203B41FA5}">
                      <a16:colId xmlns:a16="http://schemas.microsoft.com/office/drawing/2014/main" val="10838346"/>
                    </a:ext>
                  </a:extLst>
                </a:gridCol>
                <a:gridCol w="1422595">
                  <a:extLst>
                    <a:ext uri="{9D8B030D-6E8A-4147-A177-3AD203B41FA5}">
                      <a16:colId xmlns:a16="http://schemas.microsoft.com/office/drawing/2014/main" val="3124185579"/>
                    </a:ext>
                  </a:extLst>
                </a:gridCol>
                <a:gridCol w="1422595">
                  <a:extLst>
                    <a:ext uri="{9D8B030D-6E8A-4147-A177-3AD203B41FA5}">
                      <a16:colId xmlns:a16="http://schemas.microsoft.com/office/drawing/2014/main" val="1319146006"/>
                    </a:ext>
                  </a:extLst>
                </a:gridCol>
              </a:tblGrid>
              <a:tr h="254437">
                <a:tc>
                  <a:txBody>
                    <a:bodyPr/>
                    <a:lstStyle/>
                    <a:p>
                      <a:r>
                        <a:rPr lang="en-GB" sz="800" b="1" dirty="0" smtClean="0"/>
                        <a:t>Property</a:t>
                      </a:r>
                      <a:endParaRPr lang="en-GB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 smtClean="0"/>
                        <a:t>Alpha</a:t>
                      </a:r>
                      <a:endParaRPr lang="en-GB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 smtClean="0"/>
                        <a:t>Beta</a:t>
                      </a:r>
                      <a:endParaRPr lang="en-GB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 smtClean="0"/>
                        <a:t>Gamma</a:t>
                      </a:r>
                      <a:endParaRPr lang="en-GB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438812"/>
                  </a:ext>
                </a:extLst>
              </a:tr>
              <a:tr h="306481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What is it?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432074"/>
                  </a:ext>
                </a:extLst>
              </a:tr>
              <a:tr h="292948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Symbol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797733"/>
                  </a:ext>
                </a:extLst>
              </a:tr>
              <a:tr h="263221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Charge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385344"/>
                  </a:ext>
                </a:extLst>
              </a:tr>
              <a:tr h="306481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Speed in air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561780"/>
                  </a:ext>
                </a:extLst>
              </a:tr>
              <a:tr h="315833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Distance</a:t>
                      </a:r>
                      <a:r>
                        <a:rPr lang="en-GB" sz="800" baseline="0" dirty="0" smtClean="0"/>
                        <a:t> travelled</a:t>
                      </a:r>
                      <a:r>
                        <a:rPr lang="en-GB" sz="800" dirty="0" smtClean="0"/>
                        <a:t> in air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650451"/>
                  </a:ext>
                </a:extLst>
              </a:tr>
              <a:tr h="265248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Stopped by?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137973"/>
                  </a:ext>
                </a:extLst>
              </a:tr>
              <a:tr h="265248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Effect in magnetic field?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255260"/>
                  </a:ext>
                </a:extLst>
              </a:tr>
              <a:tr h="890076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Why</a:t>
                      </a:r>
                      <a:r>
                        <a:rPr lang="en-GB" sz="800" baseline="0" dirty="0" smtClean="0"/>
                        <a:t> is it dangerous and it what situation is it most dangerous?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 smtClean="0"/>
                    </a:p>
                    <a:p>
                      <a:endParaRPr lang="en-GB" sz="800" dirty="0" smtClean="0"/>
                    </a:p>
                    <a:p>
                      <a:endParaRPr lang="en-GB" sz="800" dirty="0" smtClean="0"/>
                    </a:p>
                    <a:p>
                      <a:endParaRPr lang="en-GB" sz="800" dirty="0" smtClean="0"/>
                    </a:p>
                    <a:p>
                      <a:endParaRPr lang="en-GB" sz="800" dirty="0" smtClean="0"/>
                    </a:p>
                    <a:p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50300"/>
                  </a:ext>
                </a:extLst>
              </a:tr>
              <a:tr h="775228">
                <a:tc>
                  <a:txBody>
                    <a:bodyPr/>
                    <a:lstStyle/>
                    <a:p>
                      <a:r>
                        <a:rPr lang="en-GB" sz="800" baseline="0" dirty="0" smtClean="0"/>
                        <a:t>Describe a useful use</a:t>
                      </a:r>
                    </a:p>
                    <a:p>
                      <a:endParaRPr lang="en-GB" sz="800" baseline="0" dirty="0" smtClean="0"/>
                    </a:p>
                    <a:p>
                      <a:endParaRPr lang="en-GB" sz="800" baseline="0" dirty="0" smtClean="0"/>
                    </a:p>
                    <a:p>
                      <a:endParaRPr lang="en-GB" sz="800" baseline="0" dirty="0" smtClean="0"/>
                    </a:p>
                    <a:p>
                      <a:endParaRPr lang="en-GB" sz="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190271"/>
                  </a:ext>
                </a:extLst>
              </a:tr>
              <a:tr h="551666">
                <a:tc>
                  <a:txBody>
                    <a:bodyPr/>
                    <a:lstStyle/>
                    <a:p>
                      <a:r>
                        <a:rPr lang="en-GB" sz="800" baseline="0" dirty="0" smtClean="0"/>
                        <a:t>Example decay equation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7961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57409" y="195486"/>
            <a:ext cx="345109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Half life</a:t>
            </a:r>
          </a:p>
          <a:p>
            <a:r>
              <a:rPr lang="en-US" sz="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Sketch a graph a the space below to show how the radioactive activity of a sample changes with time. Add the following to your graph; a definition of half life and how you would find this from the graph, what “activity” means and the units for this.</a:t>
            </a: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03648" y="4359602"/>
            <a:ext cx="909074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X </a:t>
            </a:r>
            <a:r>
              <a:rPr lang="en-US" sz="1200" dirty="0" smtClean="0">
                <a:solidFill>
                  <a:srgbClr val="00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 + </a:t>
            </a:r>
            <a:endParaRPr lang="en-US" sz="12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9847" y="4367450"/>
            <a:ext cx="909074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X </a:t>
            </a:r>
            <a:r>
              <a:rPr lang="en-US" sz="1200" dirty="0" smtClean="0">
                <a:solidFill>
                  <a:srgbClr val="00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 + </a:t>
            </a:r>
            <a:endParaRPr lang="en-US" sz="12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96521" y="4367450"/>
            <a:ext cx="909074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X </a:t>
            </a:r>
            <a:r>
              <a:rPr lang="en-US" sz="1200" dirty="0" smtClean="0">
                <a:solidFill>
                  <a:srgbClr val="00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 + </a:t>
            </a:r>
            <a:endParaRPr lang="en-US" sz="12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7410" y="2537485"/>
            <a:ext cx="3451094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Nuclear fission and fusion</a:t>
            </a:r>
          </a:p>
          <a:p>
            <a:r>
              <a:rPr lang="en-US" sz="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Sketch and label a diagram below to illustrate nuclear fission</a:t>
            </a: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US" sz="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Explain the purpose of the following components in a nuclear reactor</a:t>
            </a:r>
          </a:p>
          <a:p>
            <a:r>
              <a:rPr lang="en-US" sz="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Moderator-</a:t>
            </a: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US" sz="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Control rods-</a:t>
            </a: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Sketch and label a diagram below to illustrate nuclear </a:t>
            </a:r>
            <a:r>
              <a:rPr lang="en-US" sz="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fusion</a:t>
            </a:r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228184" y="915566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228184" y="2283718"/>
            <a:ext cx="25202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88424" y="2302549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mic Sans MS" panose="030F0702030302020204" pitchFamily="66" charset="0"/>
              </a:rPr>
              <a:t>Time</a:t>
            </a:r>
            <a:endParaRPr lang="en-US" sz="8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5790703" y="993008"/>
            <a:ext cx="6583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mic Sans MS" panose="030F0702030302020204" pitchFamily="66" charset="0"/>
              </a:rPr>
              <a:t>Activity</a:t>
            </a:r>
            <a:endParaRPr lang="en-US" sz="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76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278</Words>
  <Application>Microsoft Office PowerPoint</Application>
  <PresentationFormat>On-screen Show (16:9)</PresentationFormat>
  <Paragraphs>177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Comic Sans MS</vt:lpstr>
      <vt:lpstr>Wingdings</vt:lpstr>
      <vt:lpstr>3_Office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J Pyatt</dc:creator>
  <cp:lastModifiedBy>Windows User</cp:lastModifiedBy>
  <cp:revision>172</cp:revision>
  <cp:lastPrinted>2018-09-27T16:31:00Z</cp:lastPrinted>
  <dcterms:created xsi:type="dcterms:W3CDTF">2012-03-05T11:36:14Z</dcterms:created>
  <dcterms:modified xsi:type="dcterms:W3CDTF">2020-04-09T12:08:08Z</dcterms:modified>
</cp:coreProperties>
</file>