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 id="2147483675" r:id="rId3"/>
    <p:sldMasterId id="2147483687" r:id="rId4"/>
    <p:sldMasterId id="2147483699" r:id="rId5"/>
    <p:sldMasterId id="2147483712" r:id="rId6"/>
    <p:sldMasterId id="2147483725" r:id="rId7"/>
  </p:sldMasterIdLst>
  <p:notesMasterIdLst>
    <p:notesMasterId r:id="rId128"/>
  </p:notesMasterIdLst>
  <p:sldIdLst>
    <p:sldId id="256" r:id="rId8"/>
    <p:sldId id="259" r:id="rId9"/>
    <p:sldId id="261" r:id="rId10"/>
    <p:sldId id="262" r:id="rId11"/>
    <p:sldId id="265" r:id="rId12"/>
    <p:sldId id="267" r:id="rId13"/>
    <p:sldId id="270" r:id="rId14"/>
    <p:sldId id="272" r:id="rId15"/>
    <p:sldId id="284" r:id="rId16"/>
    <p:sldId id="289" r:id="rId17"/>
    <p:sldId id="290" r:id="rId18"/>
    <p:sldId id="292" r:id="rId19"/>
    <p:sldId id="293" r:id="rId20"/>
    <p:sldId id="294" r:id="rId21"/>
    <p:sldId id="295" r:id="rId22"/>
    <p:sldId id="257" r:id="rId23"/>
    <p:sldId id="258" r:id="rId24"/>
    <p:sldId id="307" r:id="rId25"/>
    <p:sldId id="308" r:id="rId26"/>
    <p:sldId id="309" r:id="rId27"/>
    <p:sldId id="310" r:id="rId28"/>
    <p:sldId id="305" r:id="rId29"/>
    <p:sldId id="311" r:id="rId30"/>
    <p:sldId id="312" r:id="rId31"/>
    <p:sldId id="260" r:id="rId32"/>
    <p:sldId id="313" r:id="rId33"/>
    <p:sldId id="314" r:id="rId34"/>
    <p:sldId id="315" r:id="rId35"/>
    <p:sldId id="263" r:id="rId36"/>
    <p:sldId id="264" r:id="rId37"/>
    <p:sldId id="316" r:id="rId38"/>
    <p:sldId id="317" r:id="rId39"/>
    <p:sldId id="277" r:id="rId40"/>
    <p:sldId id="278" r:id="rId41"/>
    <p:sldId id="318" r:id="rId42"/>
    <p:sldId id="282" r:id="rId43"/>
    <p:sldId id="279" r:id="rId44"/>
    <p:sldId id="319" r:id="rId45"/>
    <p:sldId id="320" r:id="rId46"/>
    <p:sldId id="280" r:id="rId47"/>
    <p:sldId id="266" r:id="rId48"/>
    <p:sldId id="321" r:id="rId49"/>
    <p:sldId id="268" r:id="rId50"/>
    <p:sldId id="269" r:id="rId51"/>
    <p:sldId id="322" r:id="rId52"/>
    <p:sldId id="271"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273" r:id="rId71"/>
    <p:sldId id="340" r:id="rId72"/>
    <p:sldId id="341" r:id="rId73"/>
    <p:sldId id="281" r:id="rId74"/>
    <p:sldId id="343" r:id="rId75"/>
    <p:sldId id="344" r:id="rId76"/>
    <p:sldId id="345" r:id="rId77"/>
    <p:sldId id="346" r:id="rId78"/>
    <p:sldId id="347" r:id="rId79"/>
    <p:sldId id="348" r:id="rId80"/>
    <p:sldId id="349" r:id="rId81"/>
    <p:sldId id="283" r:id="rId82"/>
    <p:sldId id="350" r:id="rId83"/>
    <p:sldId id="287" r:id="rId84"/>
    <p:sldId id="288" r:id="rId85"/>
    <p:sldId id="274" r:id="rId86"/>
    <p:sldId id="285" r:id="rId87"/>
    <p:sldId id="351" r:id="rId88"/>
    <p:sldId id="275" r:id="rId89"/>
    <p:sldId id="276" r:id="rId90"/>
    <p:sldId id="352" r:id="rId91"/>
    <p:sldId id="353" r:id="rId92"/>
    <p:sldId id="354"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403" r:id="rId1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3A88B3-5E05-4E30-A016-711F05F9DE8D}">
  <a:tblStyle styleId="{C83A88B3-5E05-4E30-A016-711F05F9DE8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05562C5C-600A-4F1B-90C9-1C72019F4DCA}" styleName="Table_1">
    <a:wholeTbl>
      <a:tcTxStyle b="off" i="off">
        <a:font>
          <a:latin typeface="Comic Sans MS"/>
          <a:ea typeface="Comic Sans MS"/>
          <a:cs typeface="Comic Sans MS"/>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4E8E8"/>
          </a:solidFill>
        </a:fill>
      </a:tcStyle>
    </a:wholeTbl>
    <a:band1H>
      <a:tcStyle>
        <a:tcBdr/>
        <a:fill>
          <a:solidFill>
            <a:srgbClr val="E8CFCF"/>
          </a:solidFill>
        </a:fill>
      </a:tcStyle>
    </a:band1H>
    <a:band1V>
      <a:tcStyle>
        <a:tcBdr/>
        <a:fill>
          <a:solidFill>
            <a:srgbClr val="E8CFCF"/>
          </a:solidFill>
        </a:fill>
      </a:tcStyle>
    </a:band1V>
    <a:lastCol>
      <a:tcTxStyle b="on" i="off">
        <a:font>
          <a:latin typeface="Comic Sans MS"/>
          <a:ea typeface="Comic Sans MS"/>
          <a:cs typeface="Comic Sans MS"/>
        </a:font>
        <a:schemeClr val="lt1"/>
      </a:tcTxStyle>
      <a:tcStyle>
        <a:tcBdr/>
        <a:fill>
          <a:solidFill>
            <a:schemeClr val="accent2"/>
          </a:solidFill>
        </a:fill>
      </a:tcStyle>
    </a:lastCol>
    <a:firstCol>
      <a:tcTxStyle b="on" i="off">
        <a:font>
          <a:latin typeface="Comic Sans MS"/>
          <a:ea typeface="Comic Sans MS"/>
          <a:cs typeface="Comic Sans MS"/>
        </a:font>
        <a:schemeClr val="lt1"/>
      </a:tcTxStyle>
      <a:tcStyle>
        <a:tcBdr/>
        <a:fill>
          <a:solidFill>
            <a:schemeClr val="accent2"/>
          </a:solidFill>
        </a:fill>
      </a:tcStyle>
    </a:firstCol>
    <a:lastRow>
      <a:tcTxStyle b="on" i="off">
        <a:font>
          <a:latin typeface="Comic Sans MS"/>
          <a:ea typeface="Comic Sans MS"/>
          <a:cs typeface="Comic Sans MS"/>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Comic Sans MS"/>
          <a:ea typeface="Comic Sans MS"/>
          <a:cs typeface="Comic Sans MS"/>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presProps" Target="presProps.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viewProps" Target="view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tableStyles" Target="tableStyle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961268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GB"/>
              <a:t>Give out prepare for learning and get to complete first task</a:t>
            </a: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30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9955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700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566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0944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7512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6343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56906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Give out prepare for learning and get to complete first task</a:t>
            </a: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1076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77782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Molar gas constant is used for moles</a:t>
            </a: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723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Molar gas constant is used for moles</a:t>
            </a: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18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444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GB"/>
              <a:t>Use the Boltzmann constant for atoms/molecules</a:t>
            </a: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2537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9355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8614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78106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1852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03185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24279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3978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23191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70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8917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80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51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94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7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Give out prepare for learning and get to complete first task</a:t>
            </a: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506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03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484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How would increased temperature affect the potential energy, how would it effect the internal energy?</a:t>
            </a: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98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518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Try different materials and test their “temperature”</a:t>
            </a: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031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33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454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44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086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72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70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153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684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06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967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671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Give out prepare for learning and get to complete first task</a:t>
            </a: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202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29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71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393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784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544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755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334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62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Get students to draw the model for a solid, liquid and gas in turn and add descriptions</a:t>
            </a: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48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787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1" name="Shape 23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283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288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6" name="Shape 24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586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4" name="Shape 25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27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0" name="Shape 26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358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6" name="Shape 26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52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Question 4, June 2012</a:t>
            </a:r>
          </a:p>
        </p:txBody>
      </p:sp>
      <p:sp>
        <p:nvSpPr>
          <p:cNvPr id="272" name="Shape 27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59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a:t>Give out prepare for learning and get to complete first task</a:t>
            </a:r>
            <a:endParaRPr/>
          </a:p>
        </p:txBody>
      </p:sp>
      <p:sp>
        <p:nvSpPr>
          <p:cNvPr id="159" name="Google Shape;15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168" name="Google Shape;16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4" name="Shape 224"/>
          <p:cNvSpPr txBox="1">
            <a:spLocks noGrp="1"/>
          </p:cNvSpPr>
          <p:nvPr>
            <p:ph type="sldNum" idx="12"/>
          </p:nvPr>
        </p:nvSpPr>
        <p:spPr>
          <a:xfrm>
            <a:off x="3884612" y="8685213"/>
            <a:ext cx="2971800" cy="457200"/>
          </a:xfrm>
          <a:prstGeom prst="rect">
            <a:avLst/>
          </a:prstGeom>
          <a:noFill/>
          <a:ln>
            <a:noFill/>
          </a:ln>
        </p:spPr>
        <p:txBody>
          <a:bodyPr lIns="91425" tIns="91425" rIns="91425" bIns="91425" anchor="ctr" anchorCtr="0">
            <a:noAutofit/>
          </a:bodyPr>
          <a:lstStyle/>
          <a:p>
            <a:pPr lvl="0" rtl="0">
              <a:spcBef>
                <a:spcPts val="0"/>
              </a:spcBef>
              <a:buClr>
                <a:srgbClr val="000000"/>
              </a:buClr>
              <a:buFont typeface="Arial"/>
              <a:buNone/>
            </a:pPr>
            <a:fld id="{00000000-1234-1234-1234-123412341234}" type="slidenum">
              <a:rPr lang="en-GB"/>
              <a:t>5</a:t>
            </a:fld>
            <a:endParaRPr lang="en-GB"/>
          </a:p>
        </p:txBody>
      </p:sp>
    </p:spTree>
    <p:extLst>
      <p:ext uri="{BB962C8B-B14F-4D97-AF65-F5344CB8AC3E}">
        <p14:creationId xmlns:p14="http://schemas.microsoft.com/office/powerpoint/2010/main" val="657883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179" name="Google Shape;1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186" name="Google Shape;18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194" name="Google Shape;19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00" name="Google Shape;20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08" name="Google Shape;20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16" name="Google Shape;21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23" name="Google Shape;22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31" name="Google Shape;2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39" name="Google Shape;23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45" name="Google Shape;24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7" name="Shape 23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55713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51" name="Google Shape;25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57" name="Google Shape;25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63" name="Google Shape;26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69" name="Google Shape;2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6" name="Google Shape;27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Give out prepare for learning and get to complete first task</a:t>
            </a: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8748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745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6081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86310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3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800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6154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Momentum towards and away from wall</a:t>
            </a: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8731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Momentum towards and away from wall</a:t>
            </a: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0360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5" name="Shape 2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4251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2044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2331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9409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0005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1404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063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735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3015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429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7" name="Shape 39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6553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0" name="Shape 4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7126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834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29" name="Shape 42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9100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Give out prepare for learning and get to complete first task</a:t>
            </a: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85118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208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7001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26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0632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4318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9" name="Shape 19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5516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4815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75203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2606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9971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8806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Give out prepare for learning and get to complete first task</a:t>
            </a: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7713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6755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88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2" name="Shape 52"/>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53" name="Shape 5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4" name="Shape 5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5" name="Shape 5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8" name="Shape 5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9" name="Shape 5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0" name="Shape 6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1" name="Shape 6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4" name="Shape 64"/>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65" name="Shape 65"/>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66" name="Shape 6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7" name="Shape 6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8" name="Shape 6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7" name="Shape 7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3" name="Shape 8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4" name="Shape 8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9" name="Shape 8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90" name="Shape 9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5" name="Shape 95"/>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6" name="Shape 96"/>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7" name="Shape 9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2" name="Shape 102"/>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6" name="Shape 11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0" name="Shape 12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7" name="Shape 127"/>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28" name="Shape 12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9" name="Shape 12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4" name="Shape 134"/>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0" name="Shape 140"/>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1" name="Shape 14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679604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063624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246469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5" name="Shape 9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6" name="Shape 9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20995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756654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919662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6" name="Shape 1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670322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0" name="Shape 12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072765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28" name="Shape 12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9" name="Shape 1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053277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4" name="Shape 13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178297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1" name="Shape 1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776405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7" name="Shape 7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911989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3" name="Shape 83"/>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84" name="Shape 8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634128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9" name="Shape 8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90" name="Shape 9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55684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5" name="Shape 95"/>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6" name="Shape 96"/>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7" name="Shape 9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080252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2" name="Shape 102"/>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104565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95078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6" name="Shape 11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020549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0" name="Shape 12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555882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7" name="Shape 127"/>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28" name="Shape 12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9" name="Shape 12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06874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4" name="Shape 134"/>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754892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0" name="Shape 140"/>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1" name="Shape 14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049564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8912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93115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574228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5" name="Shape 9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6" name="Shape 9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693540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426682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265866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6" name="Shape 1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636790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0" name="Shape 12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7514722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28" name="Shape 12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9" name="Shape 1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469221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4" name="Shape 13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28829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1" name="Shape 1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3488813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6" name="Shape 146"/>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7" name="Shape 147"/>
          <p:cNvSpPr txBox="1">
            <a:spLocks noGrp="1"/>
          </p:cNvSpPr>
          <p:nvPr>
            <p:ph type="body" idx="2"/>
          </p:nvPr>
        </p:nvSpPr>
        <p:spPr>
          <a:xfrm>
            <a:off x="4648200" y="1600200"/>
            <a:ext cx="4038600" cy="218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8" name="Shape 148"/>
          <p:cNvSpPr txBox="1">
            <a:spLocks noGrp="1"/>
          </p:cNvSpPr>
          <p:nvPr>
            <p:ph type="body" idx="3"/>
          </p:nvPr>
        </p:nvSpPr>
        <p:spPr>
          <a:xfrm>
            <a:off x="4648200" y="3938587"/>
            <a:ext cx="4038600" cy="2187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9" name="Shape 14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50" name="Shape 15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51" name="Shape 15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16247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3" name="Google Shape;13;p20"/>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14" name="Google Shape;14;p2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5" name="Google Shape;15;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6" name="Google Shape;16;p2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306445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9" name="Google Shape;19;p2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0" name="Google Shape;20;p2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1" name="Google Shape;21;p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2" name="Google Shape;22;p2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349628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able" type="tbl">
  <p:cSld name="Title and Table">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250825" y="333375"/>
            <a:ext cx="8642349"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extLst>
      <p:ext uri="{BB962C8B-B14F-4D97-AF65-F5344CB8AC3E}">
        <p14:creationId xmlns:p14="http://schemas.microsoft.com/office/powerpoint/2010/main" val="739324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omic Sans MS"/>
              <a:buNone/>
              <a:defRPr sz="4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7" name="Google Shape;27;p2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28" name="Google Shape;28;p2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 name="Google Shape;29;p2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0" name="Google Shape;30;p2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1338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3" name="Google Shape;33;p24"/>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4" name="Google Shape;34;p24"/>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5" name="Google Shape;35;p2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6" name="Google Shape;36;p2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7" name="Google Shape;37;p2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447604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0" name="Google Shape;40;p25"/>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41" name="Google Shape;41;p25"/>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2" name="Google Shape;42;p25"/>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43" name="Google Shape;43;p25"/>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4" name="Google Shape;44;p2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5" name="Google Shape;45;p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6" name="Google Shape;46;p2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0944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9" name="Google Shape;49;p2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0" name="Google Shape;50;p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1" name="Google Shape;51;p2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4359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4" name="Google Shape;54;p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5" name="Google Shape;55;p2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89807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28"/>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8" name="Google Shape;58;p28"/>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9" name="Google Shape;59;p28"/>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0" name="Google Shape;60;p2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1" name="Google Shape;61;p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2" name="Google Shape;62;p2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184655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5" name="Google Shape;65;p29"/>
          <p:cNvSpPr>
            <a:spLocks noGrp="1"/>
          </p:cNvSpPr>
          <p:nvPr>
            <p:ph type="pic" idx="2"/>
          </p:nvPr>
        </p:nvSpPr>
        <p:spPr>
          <a:xfrm>
            <a:off x="1792288" y="612775"/>
            <a:ext cx="5486399" cy="4114800"/>
          </a:xfrm>
          <a:prstGeom prst="rect">
            <a:avLst/>
          </a:prstGeom>
          <a:noFill/>
          <a:ln>
            <a:noFill/>
          </a:ln>
        </p:spPr>
      </p:sp>
      <p:sp>
        <p:nvSpPr>
          <p:cNvPr id="66" name="Google Shape;66;p29"/>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7" name="Google Shape;67;p2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8" name="Google Shape;68;p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9" name="Google Shape;69;p2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6022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2" name="Google Shape;72;p30"/>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3" name="Google Shape;73;p3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Google Shape;74;p3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5" name="Google Shape;75;p3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38587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8" name="Google Shape;78;p31"/>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9" name="Google Shape;79;p3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Google Shape;80;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1" name="Google Shape;81;p3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38775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070266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50825" y="333375"/>
            <a:ext cx="8642349"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0357479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7" name="Shape 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8" name="Shape 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3049005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4" name="Shape 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502890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0" name="Shape 10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1" name="Shape 10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432301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4" name="Shape 10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9" name="Shape 10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0"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4119191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8094232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6"/>
        <p:cNvGrpSpPr/>
        <p:nvPr/>
      </p:nvGrpSpPr>
      <p:grpSpPr>
        <a:xfrm>
          <a:off x="0" y="0"/>
          <a:ext cx="0" cy="0"/>
          <a:chOff x="0" y="0"/>
          <a:chExt cx="0" cy="0"/>
        </a:xfrm>
      </p:grpSpPr>
      <p:sp>
        <p:nvSpPr>
          <p:cNvPr id="117" name="Shape 1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44652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5" name="Shape 1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6" name="Shape 1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7892179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2" name="Shape 1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3" name="Shape 1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4480007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8" name="Shape 1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9" name="Shape 1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657038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4" name="Shape 1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5" name="Shape 1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4401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1" name="Shape 7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587837635"/>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1" name="Shape 7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90590283"/>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a:solidFill>
                  <a:srgbClr val="888888"/>
                </a:solidFill>
                <a:latin typeface="Comic Sans MS"/>
                <a:ea typeface="Comic Sans MS"/>
                <a:cs typeface="Comic Sans MS"/>
                <a:sym typeface="Comic Sans MS"/>
              </a:rPr>
              <a:pPr algn="r">
                <a:buSzPct val="25000"/>
              </a:pPr>
              <a:t>‹#›</a:t>
            </a:fld>
            <a:endParaRPr lang="en-GB" sz="12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645619100"/>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 name="Google Shape;7;p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 name="Google Shape;8;p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 name="Google Shape;9;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 name="Google Shape;10;p1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17824367"/>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820084396"/>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78cZaByD6cIC7M&amp;tbnid=y7bQnswImxJNMM:&amp;ved=0CAUQjRw&amp;url=http://www.gdefon.com/download/fire_coal_heat_bonfire_flame/371944/1680x1050&amp;ei=mtX7UdbWO-Sv0QXu8ID4Dg&amp;bvm=bv.50165853,d.ZGU&amp;psig=AFQjCNFArTYdH7F5iSOUZtpjT9-ILmO2sg&amp;ust=1375545063189201"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2.gi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4.xml"/></Relationships>
</file>

<file path=ppt/slides/_rels/slide10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06.xml"/><Relationship Id="rId1" Type="http://schemas.openxmlformats.org/officeDocument/2006/relationships/slideLayout" Target="../slideLayouts/slideLayout72.xml"/></Relationships>
</file>

<file path=ppt/slides/_rels/slide10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07.xml"/><Relationship Id="rId1" Type="http://schemas.openxmlformats.org/officeDocument/2006/relationships/slideLayout" Target="../slideLayouts/slideLayout72.xml"/></Relationships>
</file>

<file path=ppt/slides/_rels/slide10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8.xml"/><Relationship Id="rId1" Type="http://schemas.openxmlformats.org/officeDocument/2006/relationships/slideLayout" Target="../slideLayouts/slideLayout74.xml"/><Relationship Id="rId5" Type="http://schemas.openxmlformats.org/officeDocument/2006/relationships/image" Target="../media/image57.png"/><Relationship Id="rId4" Type="http://schemas.openxmlformats.org/officeDocument/2006/relationships/image" Target="../media/image56.png"/></Relationships>
</file>

<file path=ppt/slides/_rels/slide10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9.xml"/><Relationship Id="rId1" Type="http://schemas.openxmlformats.org/officeDocument/2006/relationships/slideLayout" Target="../slideLayouts/slideLayout74.xml"/><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ygiCHALySmM"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0.xml"/><Relationship Id="rId1" Type="http://schemas.openxmlformats.org/officeDocument/2006/relationships/slideLayout" Target="../slideLayouts/slideLayout74.xml"/><Relationship Id="rId5" Type="http://schemas.openxmlformats.org/officeDocument/2006/relationships/image" Target="../media/image57.png"/><Relationship Id="rId4" Type="http://schemas.openxmlformats.org/officeDocument/2006/relationships/image" Target="../media/image59.png"/></Relationships>
</file>

<file path=ppt/slides/_rels/slide1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1.xml"/><Relationship Id="rId1" Type="http://schemas.openxmlformats.org/officeDocument/2006/relationships/slideLayout" Target="../slideLayouts/slideLayout74.xml"/><Relationship Id="rId5" Type="http://schemas.openxmlformats.org/officeDocument/2006/relationships/image" Target="../media/image57.png"/><Relationship Id="rId4" Type="http://schemas.openxmlformats.org/officeDocument/2006/relationships/image" Target="../media/image59.png"/></Relationships>
</file>

<file path=ppt/slides/_rels/slide1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2.xml"/><Relationship Id="rId1" Type="http://schemas.openxmlformats.org/officeDocument/2006/relationships/slideLayout" Target="../slideLayouts/slideLayout74.xml"/><Relationship Id="rId4" Type="http://schemas.openxmlformats.org/officeDocument/2006/relationships/image" Target="../media/image58.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4.xml"/></Relationships>
</file>

<file path=ppt/slides/_rels/slide1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5.xml"/><Relationship Id="rId1" Type="http://schemas.openxmlformats.org/officeDocument/2006/relationships/slideLayout" Target="../slideLayouts/slideLayout74.xml"/><Relationship Id="rId4" Type="http://schemas.openxmlformats.org/officeDocument/2006/relationships/image" Target="../media/image61.png"/></Relationships>
</file>

<file path=ppt/slides/_rels/slide1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6.xml"/><Relationship Id="rId1" Type="http://schemas.openxmlformats.org/officeDocument/2006/relationships/slideLayout" Target="../slideLayouts/slideLayout74.xml"/></Relationships>
</file>

<file path=ppt/slides/_rels/slide1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7.xml"/><Relationship Id="rId1" Type="http://schemas.openxmlformats.org/officeDocument/2006/relationships/slideLayout" Target="../slideLayouts/slideLayout74.xml"/></Relationships>
</file>

<file path=ppt/slides/_rels/slide1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8.xml"/><Relationship Id="rId1" Type="http://schemas.openxmlformats.org/officeDocument/2006/relationships/slideLayout" Target="../slideLayouts/slideLayout74.xml"/></Relationships>
</file>

<file path=ppt/slides/_rels/slide1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9.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0.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Temperature"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en.wikipedia.org/wiki/Brin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78cZaByD6cIC7M&amp;tbnid=y7bQnswImxJNMM:&amp;ved=0CAUQjRw&amp;url=http://www.gdefon.com/download/fire_coal_heat_bonfire_flame/371944/1680x1050&amp;ei=mtX7UdbWO-Sv0QXu8ID4Dg&amp;bvm=bv.50165853,d.ZGU&amp;psig=AFQjCNFArTYdH7F5iSOUZtpjT9-ILmO2sg&amp;ust=1375545063189201"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8.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9.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2.xml"/><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7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7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9.xml"/><Relationship Id="rId1" Type="http://schemas.openxmlformats.org/officeDocument/2006/relationships/slideLayout" Target="../slideLayouts/slideLayout74.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0.xml"/><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1.xml"/><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2.xml"/><Relationship Id="rId1" Type="http://schemas.openxmlformats.org/officeDocument/2006/relationships/slideLayout" Target="../slideLayouts/slideLayout74.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3.xml"/><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4.xml"/><Relationship Id="rId1" Type="http://schemas.openxmlformats.org/officeDocument/2006/relationships/slideLayout" Target="../slideLayouts/slideLayout74.xml"/><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5.xml"/><Relationship Id="rId1" Type="http://schemas.openxmlformats.org/officeDocument/2006/relationships/slideLayout" Target="../slideLayouts/slideLayout74.xml"/><Relationship Id="rId5" Type="http://schemas.openxmlformats.org/officeDocument/2006/relationships/image" Target="../media/image38.png"/><Relationship Id="rId4" Type="http://schemas.openxmlformats.org/officeDocument/2006/relationships/image" Target="../media/image37.png"/></Relationships>
</file>

<file path=ppt/slides/_rels/slide7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6.xml"/><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8.xml"/><Relationship Id="rId1" Type="http://schemas.openxmlformats.org/officeDocument/2006/relationships/slideLayout" Target="../slideLayouts/slideLayout7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google.co.uk/url?sa=i&amp;rct=j&amp;q=&amp;esrc=s&amp;frm=1&amp;source=images&amp;cd=&amp;cad=rja&amp;docid=78jj_3KrP3RA6M&amp;tbnid=3Nf5xo6o4nFIyM:&amp;ved=0CAUQjRw&amp;url=http://www.theguardian.com/environment/gallery/2012/nov/29/polar-ice-sheets-losing-mass-in-pictures&amp;ei=I8D7UdbgKqm-0QWX4oGgBw&amp;bvm=bv.50165853,d.d2k&amp;psig=AFQjCNEmivD0HECzJVXFKvvBAGDHSz6fdA&amp;ust=1375539558570139"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5.gif"/><Relationship Id="rId5" Type="http://schemas.openxmlformats.org/officeDocument/2006/relationships/hyperlink" Target="http://www.google.co.uk/url?sa=i&amp;rct=j&amp;q=&amp;esrc=s&amp;frm=1&amp;source=images&amp;cd=&amp;cad=rja&amp;docid=cBuCkR0_sbdfAM&amp;tbnid=phyZNz7v6x3r2M:&amp;ved=0CAUQjRw&amp;url=http://www.users.nac.net/challoran/chem.htm&amp;ei=87X7Ue3ZD4Oe0QWVlYCoCw&amp;bvm=bv.50165853,d.d2k&amp;psig=AFQjCNFJ6R4W9CH3YKDF7fWHih1p7V0WWQ&amp;ust=1375536709494939" TargetMode="External"/><Relationship Id="rId4" Type="http://schemas.openxmlformats.org/officeDocument/2006/relationships/image" Target="../media/image4.jpg"/><Relationship Id="rId9"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4.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74.xml"/><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2.xml"/><Relationship Id="rId1" Type="http://schemas.openxmlformats.org/officeDocument/2006/relationships/slideLayout" Target="../slideLayouts/slideLayout74.xml"/><Relationship Id="rId5" Type="http://schemas.openxmlformats.org/officeDocument/2006/relationships/image" Target="../media/image46.png"/><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3.xml"/><Relationship Id="rId1" Type="http://schemas.openxmlformats.org/officeDocument/2006/relationships/slideLayout" Target="../slideLayouts/slideLayout74.xml"/><Relationship Id="rId4" Type="http://schemas.openxmlformats.org/officeDocument/2006/relationships/image" Target="../media/image4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6.xml"/><Relationship Id="rId1" Type="http://schemas.openxmlformats.org/officeDocument/2006/relationships/slideLayout" Target="../slideLayouts/slideLayout72.xml"/></Relationships>
</file>

<file path=ppt/slides/_rels/slide8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7.xml"/><Relationship Id="rId1" Type="http://schemas.openxmlformats.org/officeDocument/2006/relationships/slideLayout" Target="../slideLayouts/slideLayout72.xm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8.xml"/><Relationship Id="rId1" Type="http://schemas.openxmlformats.org/officeDocument/2006/relationships/slideLayout" Target="../slideLayouts/slideLayout7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0.gi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4.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2.xml"/><Relationship Id="rId1" Type="http://schemas.openxmlformats.org/officeDocument/2006/relationships/slideLayout" Target="../slideLayouts/slideLayout74.xml"/></Relationships>
</file>

<file path=ppt/slides/_rels/slide9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3.xml"/><Relationship Id="rId1" Type="http://schemas.openxmlformats.org/officeDocument/2006/relationships/slideLayout" Target="../slideLayouts/slideLayout74.xml"/><Relationship Id="rId4" Type="http://schemas.openxmlformats.org/officeDocument/2006/relationships/image" Target="../media/image53.png"/></Relationships>
</file>

<file path=ppt/slides/_rels/slide9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4.xml"/><Relationship Id="rId1" Type="http://schemas.openxmlformats.org/officeDocument/2006/relationships/slideLayout" Target="../slideLayouts/slideLayout74.xml"/><Relationship Id="rId4" Type="http://schemas.openxmlformats.org/officeDocument/2006/relationships/image" Target="../media/image5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4.xml"/></Relationships>
</file>

<file path=ppt/slides/_rels/slide9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7.xml"/><Relationship Id="rId1" Type="http://schemas.openxmlformats.org/officeDocument/2006/relationships/slideLayout" Target="../slideLayouts/slideLayout7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descr="http://st.gdefon.ru/wallpapers_original/wallpapers/371944_ogon_ugol_zhar_koster_plamya_1680x1050_(www.GdeFon.ru).jpg">
            <a:hlinkClick r:id="rId3"/>
          </p:cNvPr>
          <p:cNvPicPr preferRelativeResize="0"/>
          <p:nvPr/>
        </p:nvPicPr>
        <p:blipFill rotWithShape="1">
          <a:blip r:embed="rId4">
            <a:alphaModFix/>
          </a:blip>
          <a:srcRect/>
          <a:stretch/>
        </p:blipFill>
        <p:spPr>
          <a:xfrm>
            <a:off x="0" y="903600"/>
            <a:ext cx="9144000" cy="5954399"/>
          </a:xfrm>
          <a:prstGeom prst="rect">
            <a:avLst/>
          </a:prstGeom>
          <a:noFill/>
          <a:ln>
            <a:noFill/>
          </a:ln>
        </p:spPr>
      </p:pic>
      <p:sp>
        <p:nvSpPr>
          <p:cNvPr id="150" name="Shape 150"/>
          <p:cNvSpPr txBox="1">
            <a:spLocks noGrp="1"/>
          </p:cNvSpPr>
          <p:nvPr>
            <p:ph type="title" idx="4294967295"/>
          </p:nvPr>
        </p:nvSpPr>
        <p:spPr>
          <a:xfrm>
            <a:off x="0" y="0"/>
            <a:ext cx="9144000" cy="903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dirty="0">
                <a:solidFill>
                  <a:srgbClr val="FFFFFF"/>
                </a:solidFill>
              </a:rPr>
              <a:t>Thermal Physics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85055" y="968951"/>
            <a:ext cx="8973900" cy="19389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GB" sz="2400" b="0" i="0" u="none" strike="noStrike" cap="none" dirty="0">
                <a:solidFill>
                  <a:schemeClr val="lt1"/>
                </a:solidFill>
                <a:latin typeface="Comic Sans MS"/>
                <a:ea typeface="Comic Sans MS"/>
                <a:cs typeface="Comic Sans MS"/>
                <a:sym typeface="Comic Sans MS"/>
              </a:rPr>
              <a:t>The </a:t>
            </a:r>
            <a:r>
              <a:rPr lang="en-GB" sz="2400" b="0" i="0" u="none" strike="noStrike" cap="none" dirty="0">
                <a:solidFill>
                  <a:srgbClr val="FFFF00"/>
                </a:solidFill>
                <a:latin typeface="Comic Sans MS"/>
                <a:ea typeface="Comic Sans MS"/>
                <a:cs typeface="Comic Sans MS"/>
                <a:sym typeface="Comic Sans MS"/>
              </a:rPr>
              <a:t>motion of molecules in a gas is invisible to the naked eye</a:t>
            </a:r>
            <a:r>
              <a:rPr lang="en-GB" sz="2400" b="0" i="0" u="none" strike="noStrike" cap="none" dirty="0">
                <a:solidFill>
                  <a:schemeClr val="lt1"/>
                </a:solidFill>
                <a:latin typeface="Comic Sans MS"/>
                <a:ea typeface="Comic Sans MS"/>
                <a:cs typeface="Comic Sans MS"/>
                <a:sym typeface="Comic Sans MS"/>
              </a:rPr>
              <a:t>. If however, some smoke is introduced into a small glass container and the container is </a:t>
            </a:r>
            <a:r>
              <a:rPr lang="en-GB" sz="2400" b="0" i="0" u="none" strike="noStrike" cap="none" dirty="0">
                <a:solidFill>
                  <a:srgbClr val="FFFF00"/>
                </a:solidFill>
                <a:latin typeface="Comic Sans MS"/>
                <a:ea typeface="Comic Sans MS"/>
                <a:cs typeface="Comic Sans MS"/>
                <a:sym typeface="Comic Sans MS"/>
              </a:rPr>
              <a:t>well illuminated and viewed through a microscope the effect</a:t>
            </a:r>
            <a:r>
              <a:rPr lang="en-GB" sz="2400" b="0" i="0" u="none" strike="noStrike" cap="none" dirty="0">
                <a:solidFill>
                  <a:schemeClr val="lt1"/>
                </a:solidFill>
                <a:latin typeface="Comic Sans MS"/>
                <a:ea typeface="Comic Sans MS"/>
                <a:cs typeface="Comic Sans MS"/>
                <a:sym typeface="Comic Sans MS"/>
              </a:rPr>
              <a:t> of </a:t>
            </a:r>
            <a:r>
              <a:rPr lang="en-GB" sz="2400" b="0" i="0" u="none" strike="noStrike" cap="none" dirty="0">
                <a:solidFill>
                  <a:srgbClr val="FFFF00"/>
                </a:solidFill>
                <a:latin typeface="Comic Sans MS"/>
                <a:ea typeface="Comic Sans MS"/>
                <a:cs typeface="Comic Sans MS"/>
                <a:sym typeface="Comic Sans MS"/>
              </a:rPr>
              <a:t>molecular motion </a:t>
            </a:r>
            <a:r>
              <a:rPr lang="en-GB" sz="2400" b="0" i="0" u="none" strike="noStrike" cap="none" dirty="0">
                <a:solidFill>
                  <a:schemeClr val="lt1"/>
                </a:solidFill>
                <a:latin typeface="Comic Sans MS"/>
                <a:ea typeface="Comic Sans MS"/>
                <a:cs typeface="Comic Sans MS"/>
                <a:sym typeface="Comic Sans MS"/>
              </a:rPr>
              <a:t>can be </a:t>
            </a:r>
            <a:r>
              <a:rPr lang="en-GB" sz="2400" b="0" i="0" u="none" strike="noStrike" cap="none" dirty="0">
                <a:solidFill>
                  <a:srgbClr val="FFFF00"/>
                </a:solidFill>
                <a:latin typeface="Comic Sans MS"/>
                <a:ea typeface="Comic Sans MS"/>
                <a:cs typeface="Comic Sans MS"/>
                <a:sym typeface="Comic Sans MS"/>
              </a:rPr>
              <a:t>seen.</a:t>
            </a:r>
          </a:p>
        </p:txBody>
      </p:sp>
      <p:pic>
        <p:nvPicPr>
          <p:cNvPr id="223" name="Shape 223" descr="01"/>
          <p:cNvPicPr preferRelativeResize="0"/>
          <p:nvPr/>
        </p:nvPicPr>
        <p:blipFill rotWithShape="1">
          <a:blip r:embed="rId3">
            <a:alphaModFix/>
          </a:blip>
          <a:srcRect/>
          <a:stretch/>
        </p:blipFill>
        <p:spPr>
          <a:xfrm>
            <a:off x="4691807" y="2831743"/>
            <a:ext cx="4452300" cy="3724500"/>
          </a:xfrm>
          <a:prstGeom prst="rect">
            <a:avLst/>
          </a:prstGeom>
          <a:noFill/>
          <a:ln>
            <a:noFill/>
          </a:ln>
        </p:spPr>
      </p:pic>
      <p:pic>
        <p:nvPicPr>
          <p:cNvPr id="224" name="Shape 224" descr="http://www.silver-colloids.com/Papers/Brownian.gif"/>
          <p:cNvPicPr preferRelativeResize="0"/>
          <p:nvPr/>
        </p:nvPicPr>
        <p:blipFill rotWithShape="1">
          <a:blip r:embed="rId4">
            <a:alphaModFix/>
          </a:blip>
          <a:srcRect/>
          <a:stretch/>
        </p:blipFill>
        <p:spPr>
          <a:xfrm>
            <a:off x="439310" y="3241687"/>
            <a:ext cx="3858900" cy="2904600"/>
          </a:xfrm>
          <a:prstGeom prst="rect">
            <a:avLst/>
          </a:prstGeom>
          <a:noFill/>
          <a:ln>
            <a:noFill/>
          </a:ln>
        </p:spPr>
      </p:pic>
      <p:sp>
        <p:nvSpPr>
          <p:cNvPr id="226" name="Shape 226"/>
          <p:cNvSpPr txBox="1">
            <a:spLocks noGrp="1"/>
          </p:cNvSpPr>
          <p:nvPr>
            <p:ph type="title"/>
          </p:nvPr>
        </p:nvSpPr>
        <p:spPr>
          <a:xfrm>
            <a:off x="-76200" y="369325"/>
            <a:ext cx="92253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a:solidFill>
                  <a:schemeClr val="lt1"/>
                </a:solidFill>
              </a:rPr>
              <a:t>Experiments to show </a:t>
            </a:r>
            <a:r>
              <a:rPr lang="en-GB" sz="3959" b="0" i="0" u="none" strike="noStrike" cap="none">
                <a:solidFill>
                  <a:schemeClr val="lt1"/>
                </a:solidFill>
                <a:latin typeface="Comic Sans MS"/>
                <a:ea typeface="Comic Sans MS"/>
                <a:cs typeface="Comic Sans MS"/>
                <a:sym typeface="Comic Sans MS"/>
              </a:rPr>
              <a:t>Brownian Motion</a:t>
            </a:r>
          </a:p>
        </p:txBody>
      </p:sp>
      <p:sp>
        <p:nvSpPr>
          <p:cNvPr id="7" name="Shape 280"/>
          <p:cNvSpPr txBox="1"/>
          <p:nvPr/>
        </p:nvSpPr>
        <p:spPr>
          <a:xfrm>
            <a:off x="0" y="0"/>
            <a:ext cx="9144000" cy="369332"/>
          </a:xfrm>
          <a:prstGeom prst="rect">
            <a:avLst/>
          </a:prstGeom>
          <a:solidFill>
            <a:srgbClr val="EAD1DC"/>
          </a:solidFill>
          <a:ln>
            <a:noFill/>
          </a:ln>
        </p:spPr>
        <p:txBody>
          <a:bodyPr lIns="91425" tIns="45700" rIns="91425" bIns="45700" anchor="t" anchorCtr="0">
            <a:noAutofit/>
          </a:bodyPr>
          <a:lstStyle/>
          <a:p>
            <a:pPr lvl="0">
              <a:lnSpc>
                <a:spcPct val="90000"/>
              </a:lnSpc>
              <a:buSzPct val="34375"/>
            </a:pPr>
            <a:r>
              <a:rPr lang="en-GB" sz="1800" i="0" u="none" strike="noStrike" cap="none" dirty="0">
                <a:latin typeface="Comic Sans MS"/>
                <a:ea typeface="Comic Sans MS"/>
                <a:cs typeface="Comic Sans MS"/>
                <a:sym typeface="Comic Sans MS"/>
              </a:rPr>
              <a:t>Learning Outcome: </a:t>
            </a:r>
            <a:r>
              <a:rPr lang="en-GB" sz="1800" dirty="0">
                <a:solidFill>
                  <a:schemeClr val="dk1"/>
                </a:solidFill>
                <a:latin typeface="Comic Sans MS"/>
                <a:ea typeface="Comic Sans MS"/>
                <a:cs typeface="Comic Sans MS"/>
                <a:sym typeface="Comic Sans MS"/>
              </a:rPr>
              <a:t>Describe Brownian motion and experiments that show this</a:t>
            </a:r>
          </a:p>
          <a:p>
            <a:pPr marL="0" marR="0" lvl="0" indent="0" algn="l" rtl="0">
              <a:spcBef>
                <a:spcPts val="0"/>
              </a:spcBef>
              <a:buNone/>
            </a:pPr>
            <a:endParaRPr sz="1800" dirty="0">
              <a:latin typeface="Comic Sans MS"/>
              <a:ea typeface="Comic Sans MS"/>
              <a:cs typeface="Comic Sans MS"/>
              <a:sym typeface="Comic Sans MS"/>
            </a:endParaRPr>
          </a:p>
        </p:txBody>
      </p:sp>
    </p:spTree>
    <p:extLst>
      <p:ext uri="{BB962C8B-B14F-4D97-AF65-F5344CB8AC3E}">
        <p14:creationId xmlns:p14="http://schemas.microsoft.com/office/powerpoint/2010/main" val="357539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Question</a:t>
            </a:r>
          </a:p>
        </p:txBody>
      </p:sp>
      <p:sp>
        <p:nvSpPr>
          <p:cNvPr id="295" name="Shape 295"/>
          <p:cNvSpPr txBox="1">
            <a:spLocks noGrp="1"/>
          </p:cNvSpPr>
          <p:nvPr>
            <p:ph type="body" idx="1"/>
          </p:nvPr>
        </p:nvSpPr>
        <p:spPr>
          <a:xfrm>
            <a:off x="179511" y="1340769"/>
            <a:ext cx="8856983" cy="23762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a:buNone/>
            </a:pPr>
            <a:r>
              <a:rPr lang="en-GB" sz="2960" b="0" i="0" u="none" strike="noStrike" cap="none" dirty="0">
                <a:solidFill>
                  <a:schemeClr val="lt1"/>
                </a:solidFill>
                <a:latin typeface="Comic Sans MS"/>
                <a:ea typeface="Comic Sans MS"/>
                <a:cs typeface="Comic Sans MS"/>
                <a:sym typeface="Comic Sans MS"/>
              </a:rPr>
              <a:t>In one cylinder of a diesel engine, a piston compresses air at a temperature of 23°C and a pressure 1.00 x 10</a:t>
            </a:r>
            <a:r>
              <a:rPr lang="en-GB" sz="2960" b="0" i="0" u="none" strike="noStrike" cap="none" baseline="30000" dirty="0">
                <a:solidFill>
                  <a:schemeClr val="lt1"/>
                </a:solidFill>
                <a:latin typeface="Comic Sans MS"/>
                <a:ea typeface="Comic Sans MS"/>
                <a:cs typeface="Comic Sans MS"/>
                <a:sym typeface="Comic Sans MS"/>
              </a:rPr>
              <a:t>5</a:t>
            </a:r>
            <a:r>
              <a:rPr lang="en-GB" sz="2960" b="0" i="0" u="none" strike="noStrike" cap="none" dirty="0">
                <a:solidFill>
                  <a:schemeClr val="lt1"/>
                </a:solidFill>
                <a:latin typeface="Comic Sans MS"/>
                <a:ea typeface="Comic Sans MS"/>
                <a:cs typeface="Comic Sans MS"/>
                <a:sym typeface="Comic Sans MS"/>
              </a:rPr>
              <a:t> Pa to 1/25 of it’s original volume. The pressure rises to 9.06 x 10</a:t>
            </a:r>
            <a:r>
              <a:rPr lang="en-GB" sz="2960" b="0" i="0" u="none" strike="noStrike" cap="none" baseline="30000" dirty="0">
                <a:solidFill>
                  <a:schemeClr val="lt1"/>
                </a:solidFill>
                <a:latin typeface="Comic Sans MS"/>
                <a:ea typeface="Comic Sans MS"/>
                <a:cs typeface="Comic Sans MS"/>
                <a:sym typeface="Comic Sans MS"/>
              </a:rPr>
              <a:t>6</a:t>
            </a:r>
            <a:r>
              <a:rPr lang="en-GB" sz="2960" b="0" i="0" u="none" strike="noStrike" cap="none" dirty="0">
                <a:solidFill>
                  <a:schemeClr val="lt1"/>
                </a:solidFill>
                <a:latin typeface="Comic Sans MS"/>
                <a:ea typeface="Comic Sans MS"/>
                <a:cs typeface="Comic Sans MS"/>
                <a:sym typeface="Comic Sans MS"/>
              </a:rPr>
              <a:t> Pa. What will the temperature of the air be after this compression?</a:t>
            </a:r>
          </a:p>
        </p:txBody>
      </p:sp>
      <p:sp>
        <p:nvSpPr>
          <p:cNvPr id="296" name="Shape 296"/>
          <p:cNvSpPr/>
          <p:nvPr/>
        </p:nvSpPr>
        <p:spPr>
          <a:xfrm>
            <a:off x="382574" y="4313926"/>
            <a:ext cx="8229600" cy="21183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297" name="Shape 297"/>
          <p:cNvSpPr txBox="1"/>
          <p:nvPr/>
        </p:nvSpPr>
        <p:spPr>
          <a:xfrm>
            <a:off x="0" y="0"/>
            <a:ext cx="9144000" cy="3951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gas laws to derive the ideal gas equation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Question</a:t>
            </a:r>
          </a:p>
        </p:txBody>
      </p:sp>
      <p:sp>
        <p:nvSpPr>
          <p:cNvPr id="303" name="Shape 303"/>
          <p:cNvSpPr txBox="1">
            <a:spLocks noGrp="1"/>
          </p:cNvSpPr>
          <p:nvPr>
            <p:ph type="body" idx="1"/>
          </p:nvPr>
        </p:nvSpPr>
        <p:spPr>
          <a:xfrm>
            <a:off x="179512" y="1340769"/>
            <a:ext cx="8856900" cy="23763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a:buNone/>
            </a:pPr>
            <a:r>
              <a:rPr lang="en-GB" sz="2960" b="0" i="0" u="none" strike="noStrike" cap="none">
                <a:solidFill>
                  <a:schemeClr val="lt1"/>
                </a:solidFill>
                <a:latin typeface="Comic Sans MS"/>
                <a:ea typeface="Comic Sans MS"/>
                <a:cs typeface="Comic Sans MS"/>
                <a:sym typeface="Comic Sans MS"/>
              </a:rPr>
              <a:t>In one cylinder of a diesel engine, a piston compresses air at a temperature of 23°C and a pressure 1.00 x 10</a:t>
            </a:r>
            <a:r>
              <a:rPr lang="en-GB" sz="2960" b="0" i="0" u="none" strike="noStrike" cap="none" baseline="30000">
                <a:solidFill>
                  <a:schemeClr val="lt1"/>
                </a:solidFill>
                <a:latin typeface="Comic Sans MS"/>
                <a:ea typeface="Comic Sans MS"/>
                <a:cs typeface="Comic Sans MS"/>
                <a:sym typeface="Comic Sans MS"/>
              </a:rPr>
              <a:t>5</a:t>
            </a:r>
            <a:r>
              <a:rPr lang="en-GB" sz="2960" b="0" i="0" u="none" strike="noStrike" cap="none">
                <a:solidFill>
                  <a:schemeClr val="lt1"/>
                </a:solidFill>
                <a:latin typeface="Comic Sans MS"/>
                <a:ea typeface="Comic Sans MS"/>
                <a:cs typeface="Comic Sans MS"/>
                <a:sym typeface="Comic Sans MS"/>
              </a:rPr>
              <a:t> Pa to 1/25 of it’s original volume. The pressure rises to 9.06 x 10</a:t>
            </a:r>
            <a:r>
              <a:rPr lang="en-GB" sz="2960" b="0" i="0" u="none" strike="noStrike" cap="none" baseline="30000">
                <a:solidFill>
                  <a:schemeClr val="lt1"/>
                </a:solidFill>
                <a:latin typeface="Comic Sans MS"/>
                <a:ea typeface="Comic Sans MS"/>
                <a:cs typeface="Comic Sans MS"/>
                <a:sym typeface="Comic Sans MS"/>
              </a:rPr>
              <a:t>6</a:t>
            </a:r>
            <a:r>
              <a:rPr lang="en-GB" sz="2960" b="0" i="0" u="none" strike="noStrike" cap="none">
                <a:solidFill>
                  <a:schemeClr val="lt1"/>
                </a:solidFill>
                <a:latin typeface="Comic Sans MS"/>
                <a:ea typeface="Comic Sans MS"/>
                <a:cs typeface="Comic Sans MS"/>
                <a:sym typeface="Comic Sans MS"/>
              </a:rPr>
              <a:t> Pa. What will the temperature of the air be after this compression?</a:t>
            </a:r>
          </a:p>
        </p:txBody>
      </p:sp>
      <p:sp>
        <p:nvSpPr>
          <p:cNvPr id="304" name="Shape 304"/>
          <p:cNvSpPr txBox="1"/>
          <p:nvPr/>
        </p:nvSpPr>
        <p:spPr>
          <a:xfrm>
            <a:off x="0" y="0"/>
            <a:ext cx="9144000" cy="3951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gas laws to derive the ideal gas equation</a:t>
            </a:r>
          </a:p>
        </p:txBody>
      </p:sp>
      <p:sp>
        <p:nvSpPr>
          <p:cNvPr id="305" name="Shape 305"/>
          <p:cNvSpPr txBox="1">
            <a:spLocks noGrp="1"/>
          </p:cNvSpPr>
          <p:nvPr>
            <p:ph type="body" idx="1"/>
          </p:nvPr>
        </p:nvSpPr>
        <p:spPr>
          <a:xfrm>
            <a:off x="510950" y="4345150"/>
            <a:ext cx="2805900" cy="928186"/>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dirty="0">
                <a:solidFill>
                  <a:schemeClr val="lt1"/>
                </a:solidFill>
              </a:rPr>
              <a:t>P</a:t>
            </a:r>
            <a:r>
              <a:rPr lang="en-GB" sz="2800" b="1" baseline="-25000" dirty="0">
                <a:solidFill>
                  <a:schemeClr val="lt1"/>
                </a:solidFill>
              </a:rPr>
              <a:t>1</a:t>
            </a:r>
            <a:r>
              <a:rPr lang="en-GB" sz="2800" b="1" u="sng" dirty="0">
                <a:solidFill>
                  <a:schemeClr val="lt1"/>
                </a:solidFill>
              </a:rPr>
              <a:t>V</a:t>
            </a:r>
            <a:r>
              <a:rPr lang="en-GB" sz="2800" b="1" baseline="-25000" dirty="0">
                <a:solidFill>
                  <a:schemeClr val="lt1"/>
                </a:solidFill>
              </a:rPr>
              <a:t>1</a:t>
            </a:r>
            <a:r>
              <a:rPr lang="en-GB" sz="2800" b="1" dirty="0">
                <a:solidFill>
                  <a:schemeClr val="lt1"/>
                </a:solidFill>
              </a:rPr>
              <a:t> = </a:t>
            </a:r>
            <a:r>
              <a:rPr lang="en-GB" sz="2800" b="1" u="sng" dirty="0">
                <a:solidFill>
                  <a:schemeClr val="lt1"/>
                </a:solidFill>
              </a:rPr>
              <a:t>P</a:t>
            </a:r>
            <a:r>
              <a:rPr lang="en-GB" sz="2800" b="1" baseline="-25000" dirty="0">
                <a:solidFill>
                  <a:schemeClr val="lt1"/>
                </a:solidFill>
              </a:rPr>
              <a:t>2</a:t>
            </a:r>
            <a:r>
              <a:rPr lang="en-GB" sz="2800" b="1" u="sng" dirty="0">
                <a:solidFill>
                  <a:schemeClr val="lt1"/>
                </a:solidFill>
              </a:rPr>
              <a:t>V</a:t>
            </a:r>
            <a:r>
              <a:rPr lang="en-GB" sz="2800" b="1" baseline="-25000" dirty="0">
                <a:solidFill>
                  <a:schemeClr val="lt1"/>
                </a:solidFill>
              </a:rPr>
              <a:t>2</a:t>
            </a:r>
          </a:p>
          <a:p>
            <a:pPr marL="0" marR="0" lvl="0" indent="0" algn="l" rtl="0">
              <a:lnSpc>
                <a:spcPct val="80000"/>
              </a:lnSpc>
              <a:spcBef>
                <a:spcPts val="592"/>
              </a:spcBef>
              <a:buClr>
                <a:schemeClr val="lt1"/>
              </a:buClr>
              <a:buSzPct val="25000"/>
              <a:buFont typeface="Arial"/>
              <a:buNone/>
            </a:pPr>
            <a:r>
              <a:rPr lang="en-GB" sz="2800" b="1" dirty="0">
                <a:solidFill>
                  <a:schemeClr val="lt1"/>
                </a:solidFill>
              </a:rPr>
              <a:t>   T</a:t>
            </a:r>
            <a:r>
              <a:rPr lang="en-GB" sz="2800" b="1" baseline="-25000" dirty="0">
                <a:solidFill>
                  <a:schemeClr val="lt1"/>
                </a:solidFill>
              </a:rPr>
              <a:t>1         </a:t>
            </a:r>
            <a:r>
              <a:rPr lang="en-GB" sz="2800" b="1" dirty="0">
                <a:solidFill>
                  <a:schemeClr val="lt1"/>
                </a:solidFill>
              </a:rPr>
              <a:t>T</a:t>
            </a:r>
            <a:r>
              <a:rPr lang="en-GB" sz="2800" b="1" baseline="-25000" dirty="0">
                <a:solidFill>
                  <a:schemeClr val="lt1"/>
                </a:solidFill>
              </a:rPr>
              <a:t>2</a:t>
            </a:r>
          </a:p>
        </p:txBody>
      </p:sp>
      <p:sp>
        <p:nvSpPr>
          <p:cNvPr id="306" name="Shape 306"/>
          <p:cNvSpPr txBox="1">
            <a:spLocks noGrp="1"/>
          </p:cNvSpPr>
          <p:nvPr>
            <p:ph type="body" idx="1"/>
          </p:nvPr>
        </p:nvSpPr>
        <p:spPr>
          <a:xfrm>
            <a:off x="4161175" y="4345150"/>
            <a:ext cx="3486900" cy="928186"/>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lvl="0" indent="0" algn="ctr" rtl="0">
              <a:lnSpc>
                <a:spcPct val="80000"/>
              </a:lnSpc>
              <a:spcBef>
                <a:spcPts val="592"/>
              </a:spcBef>
              <a:buClr>
                <a:schemeClr val="lt1"/>
              </a:buClr>
              <a:buSzPct val="25000"/>
              <a:buFont typeface="Arial"/>
              <a:buNone/>
            </a:pPr>
            <a:r>
              <a:rPr lang="en-GB" sz="2800" b="1">
                <a:solidFill>
                  <a:schemeClr val="lt1"/>
                </a:solidFill>
              </a:rPr>
              <a:t>T</a:t>
            </a:r>
            <a:r>
              <a:rPr lang="en-GB" sz="2800" b="1" baseline="-25000">
                <a:solidFill>
                  <a:schemeClr val="lt1"/>
                </a:solidFill>
              </a:rPr>
              <a:t>2 </a:t>
            </a:r>
            <a:r>
              <a:rPr lang="en-GB" sz="2800" b="1">
                <a:solidFill>
                  <a:schemeClr val="lt1"/>
                </a:solidFill>
              </a:rPr>
              <a:t>= </a:t>
            </a:r>
            <a:r>
              <a:rPr lang="en-GB" sz="2800" b="1" u="sng">
                <a:solidFill>
                  <a:schemeClr val="lt1"/>
                </a:solidFill>
              </a:rPr>
              <a:t>P</a:t>
            </a:r>
            <a:r>
              <a:rPr lang="en-GB" sz="2800" b="1" baseline="-25000">
                <a:solidFill>
                  <a:schemeClr val="lt1"/>
                </a:solidFill>
              </a:rPr>
              <a:t>2</a:t>
            </a:r>
            <a:r>
              <a:rPr lang="en-GB" sz="2800" b="1" u="sng">
                <a:solidFill>
                  <a:schemeClr val="lt1"/>
                </a:solidFill>
              </a:rPr>
              <a:t>V</a:t>
            </a:r>
            <a:r>
              <a:rPr lang="en-GB" sz="2800" b="1" baseline="-25000">
                <a:solidFill>
                  <a:schemeClr val="lt1"/>
                </a:solidFill>
              </a:rPr>
              <a:t>2</a:t>
            </a:r>
            <a:r>
              <a:rPr lang="en-GB" sz="2800" b="1" u="sng">
                <a:solidFill>
                  <a:schemeClr val="lt1"/>
                </a:solidFill>
              </a:rPr>
              <a:t>T</a:t>
            </a:r>
            <a:r>
              <a:rPr lang="en-GB" sz="2800" b="1" baseline="-25000">
                <a:solidFill>
                  <a:schemeClr val="lt1"/>
                </a:solidFill>
              </a:rPr>
              <a:t>1 </a:t>
            </a:r>
            <a:r>
              <a:rPr lang="en-GB" sz="2800" b="1">
                <a:solidFill>
                  <a:schemeClr val="lt1"/>
                </a:solidFill>
              </a:rPr>
              <a:t>   </a:t>
            </a:r>
          </a:p>
          <a:p>
            <a:pPr marL="0" lvl="0" indent="0" algn="ctr" rtl="0">
              <a:lnSpc>
                <a:spcPct val="80000"/>
              </a:lnSpc>
              <a:spcBef>
                <a:spcPts val="592"/>
              </a:spcBef>
              <a:buClr>
                <a:schemeClr val="lt1"/>
              </a:buClr>
              <a:buSzPct val="25000"/>
              <a:buFont typeface="Arial"/>
              <a:buNone/>
            </a:pPr>
            <a:r>
              <a:rPr lang="en-GB" sz="2800" b="1">
                <a:solidFill>
                  <a:schemeClr val="lt1"/>
                </a:solidFill>
              </a:rPr>
              <a:t>     P</a:t>
            </a:r>
            <a:r>
              <a:rPr lang="en-GB" sz="2800" b="1" baseline="-25000">
                <a:solidFill>
                  <a:schemeClr val="lt1"/>
                </a:solidFill>
              </a:rPr>
              <a:t>1</a:t>
            </a:r>
            <a:r>
              <a:rPr lang="en-GB" sz="2800" b="1">
                <a:solidFill>
                  <a:schemeClr val="lt1"/>
                </a:solidFill>
              </a:rPr>
              <a:t>V</a:t>
            </a:r>
            <a:r>
              <a:rPr lang="en-GB" sz="2800" b="1" baseline="-25000">
                <a:solidFill>
                  <a:schemeClr val="lt1"/>
                </a:solidFill>
              </a:rPr>
              <a:t>1</a:t>
            </a:r>
            <a:r>
              <a:rPr lang="en-GB" sz="2800" b="1">
                <a:solidFill>
                  <a:schemeClr val="lt1"/>
                </a:solidFill>
              </a:rPr>
              <a:t> </a:t>
            </a:r>
            <a:r>
              <a:rPr lang="en-GB" sz="2800" b="1" baseline="-25000">
                <a:solidFill>
                  <a:schemeClr val="lt1"/>
                </a:solidFill>
              </a:rPr>
              <a:t>         </a:t>
            </a:r>
          </a:p>
        </p:txBody>
      </p:sp>
      <p:sp>
        <p:nvSpPr>
          <p:cNvPr id="307" name="Shape 307"/>
          <p:cNvSpPr txBox="1">
            <a:spLocks noGrp="1"/>
          </p:cNvSpPr>
          <p:nvPr>
            <p:ph type="body" idx="1"/>
          </p:nvPr>
        </p:nvSpPr>
        <p:spPr>
          <a:xfrm>
            <a:off x="198775" y="5640550"/>
            <a:ext cx="4857900" cy="942813"/>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lvl="0" indent="0" algn="ctr" rtl="0">
              <a:lnSpc>
                <a:spcPct val="80000"/>
              </a:lnSpc>
              <a:spcBef>
                <a:spcPts val="592"/>
              </a:spcBef>
              <a:buClr>
                <a:schemeClr val="lt1"/>
              </a:buClr>
              <a:buSzPct val="25000"/>
              <a:buFont typeface="Arial"/>
              <a:buNone/>
            </a:pPr>
            <a:r>
              <a:rPr lang="en-GB" sz="2800" b="1">
                <a:solidFill>
                  <a:schemeClr val="lt1"/>
                </a:solidFill>
              </a:rPr>
              <a:t>T</a:t>
            </a:r>
            <a:r>
              <a:rPr lang="en-GB" sz="2800" b="1" baseline="-25000">
                <a:solidFill>
                  <a:schemeClr val="lt1"/>
                </a:solidFill>
              </a:rPr>
              <a:t>2 </a:t>
            </a:r>
            <a:r>
              <a:rPr lang="en-GB" sz="2800" b="1">
                <a:solidFill>
                  <a:schemeClr val="lt1"/>
                </a:solidFill>
              </a:rPr>
              <a:t>= </a:t>
            </a:r>
            <a:r>
              <a:rPr lang="en-GB" sz="2960" u="sng">
                <a:solidFill>
                  <a:schemeClr val="lt1"/>
                </a:solidFill>
              </a:rPr>
              <a:t>9.06 x 10</a:t>
            </a:r>
            <a:r>
              <a:rPr lang="en-GB" sz="2960" baseline="30000">
                <a:solidFill>
                  <a:schemeClr val="lt1"/>
                </a:solidFill>
              </a:rPr>
              <a:t>6</a:t>
            </a:r>
            <a:r>
              <a:rPr lang="en-GB" sz="2800" b="1" u="sng">
                <a:solidFill>
                  <a:schemeClr val="lt1"/>
                </a:solidFill>
              </a:rPr>
              <a:t>x 1 x 296</a:t>
            </a:r>
            <a:r>
              <a:rPr lang="en-GB" sz="2800" b="1" baseline="-25000">
                <a:solidFill>
                  <a:schemeClr val="lt1"/>
                </a:solidFill>
              </a:rPr>
              <a:t> </a:t>
            </a:r>
            <a:r>
              <a:rPr lang="en-GB" sz="2800" b="1">
                <a:solidFill>
                  <a:schemeClr val="lt1"/>
                </a:solidFill>
              </a:rPr>
              <a:t>   </a:t>
            </a:r>
          </a:p>
          <a:p>
            <a:pPr marL="0" lvl="0" indent="0" algn="ctr" rtl="0">
              <a:lnSpc>
                <a:spcPct val="80000"/>
              </a:lnSpc>
              <a:spcBef>
                <a:spcPts val="592"/>
              </a:spcBef>
              <a:buClr>
                <a:schemeClr val="lt1"/>
              </a:buClr>
              <a:buSzPct val="25000"/>
              <a:buFont typeface="Arial"/>
              <a:buNone/>
            </a:pPr>
            <a:r>
              <a:rPr lang="en-GB" sz="2800" b="1">
                <a:solidFill>
                  <a:schemeClr val="lt1"/>
                </a:solidFill>
              </a:rPr>
              <a:t>     </a:t>
            </a:r>
            <a:r>
              <a:rPr lang="en-GB" sz="2960">
                <a:solidFill>
                  <a:schemeClr val="lt1"/>
                </a:solidFill>
              </a:rPr>
              <a:t>1.00 x 10</a:t>
            </a:r>
            <a:r>
              <a:rPr lang="en-GB" sz="2960" baseline="30000">
                <a:solidFill>
                  <a:schemeClr val="lt1"/>
                </a:solidFill>
              </a:rPr>
              <a:t>5</a:t>
            </a:r>
            <a:r>
              <a:rPr lang="en-GB" sz="2800" b="1">
                <a:solidFill>
                  <a:schemeClr val="lt1"/>
                </a:solidFill>
              </a:rPr>
              <a:t> x 25</a:t>
            </a:r>
            <a:r>
              <a:rPr lang="en-GB" sz="2800" b="1" baseline="-25000">
                <a:solidFill>
                  <a:schemeClr val="lt1"/>
                </a:solidFill>
              </a:rPr>
              <a:t> </a:t>
            </a:r>
            <a:r>
              <a:rPr lang="en-GB" sz="2800" b="1">
                <a:solidFill>
                  <a:schemeClr val="lt1"/>
                </a:solidFill>
              </a:rPr>
              <a:t> </a:t>
            </a:r>
            <a:r>
              <a:rPr lang="en-GB" sz="2800" b="1" baseline="-25000">
                <a:solidFill>
                  <a:schemeClr val="lt1"/>
                </a:solidFill>
              </a:rPr>
              <a:t>         </a:t>
            </a:r>
          </a:p>
        </p:txBody>
      </p:sp>
      <p:sp>
        <p:nvSpPr>
          <p:cNvPr id="308" name="Shape 308"/>
          <p:cNvSpPr txBox="1">
            <a:spLocks noGrp="1"/>
          </p:cNvSpPr>
          <p:nvPr>
            <p:ph type="body" idx="1"/>
          </p:nvPr>
        </p:nvSpPr>
        <p:spPr>
          <a:xfrm>
            <a:off x="5409706" y="5832854"/>
            <a:ext cx="3172800" cy="514680"/>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lvl="0" indent="0" algn="ctr" rtl="0">
              <a:lnSpc>
                <a:spcPct val="80000"/>
              </a:lnSpc>
              <a:spcBef>
                <a:spcPts val="592"/>
              </a:spcBef>
              <a:buClr>
                <a:schemeClr val="lt1"/>
              </a:buClr>
              <a:buSzPct val="25000"/>
              <a:buFont typeface="Arial"/>
              <a:buNone/>
            </a:pPr>
            <a:r>
              <a:rPr lang="en-GB" sz="2800" b="1">
                <a:solidFill>
                  <a:schemeClr val="lt1"/>
                </a:solidFill>
              </a:rPr>
              <a:t>T</a:t>
            </a:r>
            <a:r>
              <a:rPr lang="en-GB" sz="2800" b="1" baseline="-25000">
                <a:solidFill>
                  <a:schemeClr val="lt1"/>
                </a:solidFill>
              </a:rPr>
              <a:t>2 </a:t>
            </a:r>
            <a:r>
              <a:rPr lang="en-GB" sz="2800" b="1">
                <a:solidFill>
                  <a:schemeClr val="lt1"/>
                </a:solidFill>
              </a:rPr>
              <a:t>= </a:t>
            </a:r>
            <a:r>
              <a:rPr lang="en-GB" sz="2960">
                <a:solidFill>
                  <a:schemeClr val="lt1"/>
                </a:solidFill>
              </a:rPr>
              <a:t>1073 K</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0" y="0"/>
            <a:ext cx="9144000" cy="3951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gas laws to derive the ideal gas equation</a:t>
            </a:r>
          </a:p>
        </p:txBody>
      </p:sp>
      <p:sp>
        <p:nvSpPr>
          <p:cNvPr id="260" name="Shape 260"/>
          <p:cNvSpPr txBox="1">
            <a:spLocks noGrp="1"/>
          </p:cNvSpPr>
          <p:nvPr>
            <p:ph type="body" idx="1"/>
          </p:nvPr>
        </p:nvSpPr>
        <p:spPr>
          <a:xfrm>
            <a:off x="1115225" y="863125"/>
            <a:ext cx="2786700" cy="903531"/>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a:solidFill>
                  <a:schemeClr val="lt1"/>
                </a:solidFill>
              </a:rPr>
              <a:t>PV</a:t>
            </a:r>
            <a:r>
              <a:rPr lang="en-GB" sz="2800" b="1">
                <a:solidFill>
                  <a:schemeClr val="lt1"/>
                </a:solidFill>
              </a:rPr>
              <a:t> = constant</a:t>
            </a:r>
          </a:p>
          <a:p>
            <a:pPr marL="0" marR="0" lvl="0" indent="0" algn="l" rtl="0">
              <a:lnSpc>
                <a:spcPct val="80000"/>
              </a:lnSpc>
              <a:spcBef>
                <a:spcPts val="592"/>
              </a:spcBef>
              <a:buClr>
                <a:schemeClr val="lt1"/>
              </a:buClr>
              <a:buSzPct val="25000"/>
              <a:buFont typeface="Arial"/>
              <a:buNone/>
            </a:pPr>
            <a:r>
              <a:rPr lang="en-GB" sz="2800" b="1">
                <a:solidFill>
                  <a:schemeClr val="lt1"/>
                </a:solidFill>
              </a:rPr>
              <a:t> T</a:t>
            </a:r>
          </a:p>
        </p:txBody>
      </p:sp>
      <p:sp>
        <p:nvSpPr>
          <p:cNvPr id="261" name="Shape 261"/>
          <p:cNvSpPr txBox="1">
            <a:spLocks noGrp="1"/>
          </p:cNvSpPr>
          <p:nvPr>
            <p:ph type="body" idx="1"/>
          </p:nvPr>
        </p:nvSpPr>
        <p:spPr>
          <a:xfrm>
            <a:off x="4830475" y="863125"/>
            <a:ext cx="2805900" cy="903531"/>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a:solidFill>
                  <a:schemeClr val="lt1"/>
                </a:solidFill>
              </a:rPr>
              <a:t>P</a:t>
            </a:r>
            <a:r>
              <a:rPr lang="en-GB" sz="2800" b="1" baseline="-25000">
                <a:solidFill>
                  <a:schemeClr val="lt1"/>
                </a:solidFill>
              </a:rPr>
              <a:t>1</a:t>
            </a:r>
            <a:r>
              <a:rPr lang="en-GB" sz="2800" b="1" u="sng">
                <a:solidFill>
                  <a:schemeClr val="lt1"/>
                </a:solidFill>
              </a:rPr>
              <a:t>V</a:t>
            </a:r>
            <a:r>
              <a:rPr lang="en-GB" sz="2800" b="1" baseline="-25000">
                <a:solidFill>
                  <a:schemeClr val="lt1"/>
                </a:solidFill>
              </a:rPr>
              <a:t>1</a:t>
            </a:r>
            <a:r>
              <a:rPr lang="en-GB" sz="2800" b="1">
                <a:solidFill>
                  <a:schemeClr val="lt1"/>
                </a:solidFill>
              </a:rPr>
              <a:t> = </a:t>
            </a:r>
            <a:r>
              <a:rPr lang="en-GB" sz="2800" b="1" u="sng">
                <a:solidFill>
                  <a:schemeClr val="lt1"/>
                </a:solidFill>
              </a:rPr>
              <a:t>P</a:t>
            </a:r>
            <a:r>
              <a:rPr lang="en-GB" sz="2800" b="1" baseline="-25000">
                <a:solidFill>
                  <a:schemeClr val="lt1"/>
                </a:solidFill>
              </a:rPr>
              <a:t>2</a:t>
            </a:r>
            <a:r>
              <a:rPr lang="en-GB" sz="2800" b="1" u="sng">
                <a:solidFill>
                  <a:schemeClr val="lt1"/>
                </a:solidFill>
              </a:rPr>
              <a:t>V</a:t>
            </a:r>
            <a:r>
              <a:rPr lang="en-GB" sz="2800" b="1" baseline="-25000">
                <a:solidFill>
                  <a:schemeClr val="lt1"/>
                </a:solidFill>
              </a:rPr>
              <a:t>2</a:t>
            </a:r>
          </a:p>
          <a:p>
            <a:pPr marL="0" marR="0" lvl="0" indent="0" algn="l" rtl="0">
              <a:lnSpc>
                <a:spcPct val="80000"/>
              </a:lnSpc>
              <a:spcBef>
                <a:spcPts val="592"/>
              </a:spcBef>
              <a:buClr>
                <a:schemeClr val="lt1"/>
              </a:buClr>
              <a:buSzPct val="25000"/>
              <a:buFont typeface="Arial"/>
              <a:buNone/>
            </a:pPr>
            <a:r>
              <a:rPr lang="en-GB" sz="2800" b="1">
                <a:solidFill>
                  <a:schemeClr val="lt1"/>
                </a:solidFill>
              </a:rPr>
              <a:t>   T</a:t>
            </a:r>
            <a:r>
              <a:rPr lang="en-GB" sz="2800" b="1" baseline="-25000">
                <a:solidFill>
                  <a:schemeClr val="lt1"/>
                </a:solidFill>
              </a:rPr>
              <a:t>1         </a:t>
            </a:r>
            <a:r>
              <a:rPr lang="en-GB" sz="2800" b="1">
                <a:solidFill>
                  <a:schemeClr val="lt1"/>
                </a:solidFill>
              </a:rPr>
              <a:t>T</a:t>
            </a:r>
            <a:r>
              <a:rPr lang="en-GB" sz="2800" b="1" baseline="-25000">
                <a:solidFill>
                  <a:schemeClr val="lt1"/>
                </a:solidFill>
              </a:rPr>
              <a:t>2</a:t>
            </a:r>
          </a:p>
        </p:txBody>
      </p:sp>
      <p:sp>
        <p:nvSpPr>
          <p:cNvPr id="262" name="Shape 262"/>
          <p:cNvSpPr txBox="1">
            <a:spLocks noGrp="1"/>
          </p:cNvSpPr>
          <p:nvPr>
            <p:ph type="body" idx="1"/>
          </p:nvPr>
        </p:nvSpPr>
        <p:spPr>
          <a:xfrm>
            <a:off x="493325" y="2867850"/>
            <a:ext cx="8023800" cy="1122300"/>
          </a:xfrm>
          <a:prstGeom prst="rect">
            <a:avLst/>
          </a:prstGeom>
          <a:noFill/>
          <a:ln>
            <a:noFill/>
          </a:ln>
        </p:spPr>
        <p:txBody>
          <a:bodyPr lIns="91425" tIns="45700" rIns="91425" bIns="45700" anchor="t" anchorCtr="0">
            <a:noAutofit/>
          </a:bodyPr>
          <a:lstStyle/>
          <a:p>
            <a:pPr marL="0" marR="0" lvl="0" indent="0" rtl="0">
              <a:lnSpc>
                <a:spcPct val="80000"/>
              </a:lnSpc>
              <a:spcBef>
                <a:spcPts val="592"/>
              </a:spcBef>
              <a:buClr>
                <a:schemeClr val="lt1"/>
              </a:buClr>
              <a:buSzPct val="25000"/>
              <a:buFont typeface="Arial"/>
              <a:buNone/>
            </a:pPr>
            <a:r>
              <a:rPr lang="en-GB" sz="2400">
                <a:solidFill>
                  <a:schemeClr val="lt1"/>
                </a:solidFill>
              </a:rPr>
              <a:t>The constant depends on:</a:t>
            </a:r>
          </a:p>
          <a:p>
            <a:pPr marL="0" marR="0" lvl="0" indent="0" rtl="0">
              <a:lnSpc>
                <a:spcPct val="80000"/>
              </a:lnSpc>
              <a:spcBef>
                <a:spcPts val="592"/>
              </a:spcBef>
              <a:buNone/>
            </a:pPr>
            <a:r>
              <a:rPr lang="en-GB" sz="2400">
                <a:solidFill>
                  <a:schemeClr val="lt1"/>
                </a:solidFill>
              </a:rPr>
              <a:t>The amount of gas present (number of moles, n)</a:t>
            </a:r>
          </a:p>
        </p:txBody>
      </p:sp>
      <p:sp>
        <p:nvSpPr>
          <p:cNvPr id="263" name="Shape 263"/>
          <p:cNvSpPr txBox="1">
            <a:spLocks noGrp="1"/>
          </p:cNvSpPr>
          <p:nvPr>
            <p:ph type="body" idx="1"/>
          </p:nvPr>
        </p:nvSpPr>
        <p:spPr>
          <a:xfrm>
            <a:off x="936475" y="4715631"/>
            <a:ext cx="2240400" cy="504439"/>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dirty="0">
                <a:solidFill>
                  <a:schemeClr val="lt1"/>
                </a:solidFill>
              </a:rPr>
              <a:t>PV = </a:t>
            </a:r>
            <a:r>
              <a:rPr lang="en-GB" sz="2800" dirty="0" err="1">
                <a:solidFill>
                  <a:schemeClr val="lt1"/>
                </a:solidFill>
              </a:rPr>
              <a:t>nRT</a:t>
            </a:r>
            <a:endParaRPr lang="en-GB" sz="2800" dirty="0">
              <a:solidFill>
                <a:schemeClr val="lt1"/>
              </a:solidFill>
            </a:endParaRPr>
          </a:p>
        </p:txBody>
      </p:sp>
      <p:sp>
        <p:nvSpPr>
          <p:cNvPr id="264" name="Shape 264"/>
          <p:cNvSpPr txBox="1">
            <a:spLocks noGrp="1"/>
          </p:cNvSpPr>
          <p:nvPr>
            <p:ph type="body" idx="1"/>
          </p:nvPr>
        </p:nvSpPr>
        <p:spPr>
          <a:xfrm>
            <a:off x="4033625" y="4529200"/>
            <a:ext cx="4173900" cy="1122300"/>
          </a:xfrm>
          <a:prstGeom prst="rect">
            <a:avLst/>
          </a:prstGeom>
          <a:noFill/>
          <a:ln>
            <a:noFill/>
          </a:ln>
        </p:spPr>
        <p:txBody>
          <a:bodyPr lIns="91425" tIns="45700" rIns="91425" bIns="45700" anchor="t" anchorCtr="0">
            <a:noAutofit/>
          </a:bodyPr>
          <a:lstStyle/>
          <a:p>
            <a:pPr marL="0" marR="0" lvl="0" indent="0" rtl="0">
              <a:lnSpc>
                <a:spcPct val="80000"/>
              </a:lnSpc>
              <a:spcBef>
                <a:spcPts val="592"/>
              </a:spcBef>
              <a:buNone/>
            </a:pPr>
            <a:r>
              <a:rPr lang="en-GB" sz="2400">
                <a:solidFill>
                  <a:schemeClr val="lt1"/>
                </a:solidFill>
              </a:rPr>
              <a:t>R is the molar gas constant</a:t>
            </a:r>
          </a:p>
          <a:p>
            <a:pPr marL="0" marR="0" lvl="0" indent="0" rtl="0">
              <a:lnSpc>
                <a:spcPct val="80000"/>
              </a:lnSpc>
              <a:spcBef>
                <a:spcPts val="592"/>
              </a:spcBef>
              <a:buNone/>
            </a:pPr>
            <a:r>
              <a:rPr lang="en-GB" sz="2400">
                <a:solidFill>
                  <a:srgbClr val="FFFF00"/>
                </a:solidFill>
              </a:rPr>
              <a:t>8.31 Jmol</a:t>
            </a:r>
            <a:r>
              <a:rPr lang="en-GB" sz="2400" baseline="30000">
                <a:solidFill>
                  <a:srgbClr val="FFFF00"/>
                </a:solidFill>
              </a:rPr>
              <a:t>-1</a:t>
            </a:r>
            <a:r>
              <a:rPr lang="en-GB" sz="2400">
                <a:solidFill>
                  <a:srgbClr val="FFFF00"/>
                </a:solidFill>
              </a:rPr>
              <a:t>K</a:t>
            </a:r>
            <a:r>
              <a:rPr lang="en-GB" sz="2400" baseline="30000">
                <a:solidFill>
                  <a:srgbClr val="FFFF00"/>
                </a:solidFill>
              </a:rPr>
              <a:t>-1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0" y="0"/>
            <a:ext cx="9144000" cy="3951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gas laws to derive the ideal gas equation</a:t>
            </a:r>
          </a:p>
        </p:txBody>
      </p:sp>
      <p:sp>
        <p:nvSpPr>
          <p:cNvPr id="270" name="Shape 270"/>
          <p:cNvSpPr txBox="1">
            <a:spLocks noGrp="1"/>
          </p:cNvSpPr>
          <p:nvPr>
            <p:ph type="body" idx="1"/>
          </p:nvPr>
        </p:nvSpPr>
        <p:spPr>
          <a:xfrm>
            <a:off x="1115225" y="863125"/>
            <a:ext cx="2786700" cy="903531"/>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a:solidFill>
                  <a:schemeClr val="lt1"/>
                </a:solidFill>
              </a:rPr>
              <a:t>PV</a:t>
            </a:r>
            <a:r>
              <a:rPr lang="en-GB" sz="2800" b="1">
                <a:solidFill>
                  <a:schemeClr val="lt1"/>
                </a:solidFill>
              </a:rPr>
              <a:t> = constant</a:t>
            </a:r>
          </a:p>
          <a:p>
            <a:pPr marL="0" marR="0" lvl="0" indent="0" algn="l" rtl="0">
              <a:lnSpc>
                <a:spcPct val="80000"/>
              </a:lnSpc>
              <a:spcBef>
                <a:spcPts val="592"/>
              </a:spcBef>
              <a:buClr>
                <a:schemeClr val="lt1"/>
              </a:buClr>
              <a:buSzPct val="25000"/>
              <a:buFont typeface="Arial"/>
              <a:buNone/>
            </a:pPr>
            <a:r>
              <a:rPr lang="en-GB" sz="2800" b="1">
                <a:solidFill>
                  <a:schemeClr val="lt1"/>
                </a:solidFill>
              </a:rPr>
              <a:t> T</a:t>
            </a:r>
          </a:p>
        </p:txBody>
      </p:sp>
      <p:sp>
        <p:nvSpPr>
          <p:cNvPr id="271" name="Shape 271"/>
          <p:cNvSpPr txBox="1">
            <a:spLocks noGrp="1"/>
          </p:cNvSpPr>
          <p:nvPr>
            <p:ph type="body" idx="1"/>
          </p:nvPr>
        </p:nvSpPr>
        <p:spPr>
          <a:xfrm>
            <a:off x="4830475" y="863125"/>
            <a:ext cx="2805900" cy="903531"/>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a:solidFill>
                  <a:schemeClr val="lt1"/>
                </a:solidFill>
              </a:rPr>
              <a:t>P</a:t>
            </a:r>
            <a:r>
              <a:rPr lang="en-GB" sz="2800" b="1" baseline="-25000">
                <a:solidFill>
                  <a:schemeClr val="lt1"/>
                </a:solidFill>
              </a:rPr>
              <a:t>1</a:t>
            </a:r>
            <a:r>
              <a:rPr lang="en-GB" sz="2800" b="1" u="sng">
                <a:solidFill>
                  <a:schemeClr val="lt1"/>
                </a:solidFill>
              </a:rPr>
              <a:t>V</a:t>
            </a:r>
            <a:r>
              <a:rPr lang="en-GB" sz="2800" b="1" baseline="-25000">
                <a:solidFill>
                  <a:schemeClr val="lt1"/>
                </a:solidFill>
              </a:rPr>
              <a:t>1</a:t>
            </a:r>
            <a:r>
              <a:rPr lang="en-GB" sz="2800" b="1">
                <a:solidFill>
                  <a:schemeClr val="lt1"/>
                </a:solidFill>
              </a:rPr>
              <a:t> = </a:t>
            </a:r>
            <a:r>
              <a:rPr lang="en-GB" sz="2800" b="1" u="sng">
                <a:solidFill>
                  <a:schemeClr val="lt1"/>
                </a:solidFill>
              </a:rPr>
              <a:t>P</a:t>
            </a:r>
            <a:r>
              <a:rPr lang="en-GB" sz="2800" b="1" baseline="-25000">
                <a:solidFill>
                  <a:schemeClr val="lt1"/>
                </a:solidFill>
              </a:rPr>
              <a:t>2</a:t>
            </a:r>
            <a:r>
              <a:rPr lang="en-GB" sz="2800" b="1" u="sng">
                <a:solidFill>
                  <a:schemeClr val="lt1"/>
                </a:solidFill>
              </a:rPr>
              <a:t>V</a:t>
            </a:r>
            <a:r>
              <a:rPr lang="en-GB" sz="2800" b="1" baseline="-25000">
                <a:solidFill>
                  <a:schemeClr val="lt1"/>
                </a:solidFill>
              </a:rPr>
              <a:t>2</a:t>
            </a:r>
          </a:p>
          <a:p>
            <a:pPr marL="0" marR="0" lvl="0" indent="0" algn="l" rtl="0">
              <a:lnSpc>
                <a:spcPct val="80000"/>
              </a:lnSpc>
              <a:spcBef>
                <a:spcPts val="592"/>
              </a:spcBef>
              <a:buClr>
                <a:schemeClr val="lt1"/>
              </a:buClr>
              <a:buSzPct val="25000"/>
              <a:buFont typeface="Arial"/>
              <a:buNone/>
            </a:pPr>
            <a:r>
              <a:rPr lang="en-GB" sz="2800" b="1">
                <a:solidFill>
                  <a:schemeClr val="lt1"/>
                </a:solidFill>
              </a:rPr>
              <a:t>   T</a:t>
            </a:r>
            <a:r>
              <a:rPr lang="en-GB" sz="2800" b="1" baseline="-25000">
                <a:solidFill>
                  <a:schemeClr val="lt1"/>
                </a:solidFill>
              </a:rPr>
              <a:t>1         </a:t>
            </a:r>
            <a:r>
              <a:rPr lang="en-GB" sz="2800" b="1">
                <a:solidFill>
                  <a:schemeClr val="lt1"/>
                </a:solidFill>
              </a:rPr>
              <a:t>T</a:t>
            </a:r>
            <a:r>
              <a:rPr lang="en-GB" sz="2800" b="1" baseline="-25000">
                <a:solidFill>
                  <a:schemeClr val="lt1"/>
                </a:solidFill>
              </a:rPr>
              <a:t>2</a:t>
            </a:r>
          </a:p>
        </p:txBody>
      </p:sp>
      <p:sp>
        <p:nvSpPr>
          <p:cNvPr id="272" name="Shape 272"/>
          <p:cNvSpPr txBox="1">
            <a:spLocks noGrp="1"/>
          </p:cNvSpPr>
          <p:nvPr>
            <p:ph type="body" idx="1"/>
          </p:nvPr>
        </p:nvSpPr>
        <p:spPr>
          <a:xfrm>
            <a:off x="645725" y="2486850"/>
            <a:ext cx="8023800" cy="1122300"/>
          </a:xfrm>
          <a:prstGeom prst="rect">
            <a:avLst/>
          </a:prstGeom>
          <a:noFill/>
          <a:ln>
            <a:noFill/>
          </a:ln>
        </p:spPr>
        <p:txBody>
          <a:bodyPr lIns="91425" tIns="45700" rIns="91425" bIns="45700" anchor="t" anchorCtr="0">
            <a:noAutofit/>
          </a:bodyPr>
          <a:lstStyle/>
          <a:p>
            <a:pPr marL="0" marR="0" lvl="0" indent="0" rtl="0">
              <a:lnSpc>
                <a:spcPct val="80000"/>
              </a:lnSpc>
              <a:spcBef>
                <a:spcPts val="592"/>
              </a:spcBef>
              <a:buClr>
                <a:schemeClr val="lt1"/>
              </a:buClr>
              <a:buSzPct val="25000"/>
              <a:buFont typeface="Arial"/>
              <a:buNone/>
            </a:pPr>
            <a:r>
              <a:rPr lang="en-GB" sz="2400">
                <a:solidFill>
                  <a:schemeClr val="lt1"/>
                </a:solidFill>
              </a:rPr>
              <a:t>The constant depends on:</a:t>
            </a:r>
          </a:p>
          <a:p>
            <a:pPr marL="0" marR="0" lvl="0" indent="0" rtl="0">
              <a:lnSpc>
                <a:spcPct val="80000"/>
              </a:lnSpc>
              <a:spcBef>
                <a:spcPts val="592"/>
              </a:spcBef>
              <a:buNone/>
            </a:pPr>
            <a:r>
              <a:rPr lang="en-GB" sz="2400">
                <a:solidFill>
                  <a:schemeClr val="lt1"/>
                </a:solidFill>
              </a:rPr>
              <a:t>The amount of gas present (number of moles, n)</a:t>
            </a:r>
          </a:p>
          <a:p>
            <a:pPr marL="0" marR="0" lvl="0" indent="0" rtl="0">
              <a:lnSpc>
                <a:spcPct val="80000"/>
              </a:lnSpc>
              <a:spcBef>
                <a:spcPts val="592"/>
              </a:spcBef>
              <a:buNone/>
            </a:pPr>
            <a:endParaRPr sz="2400">
              <a:solidFill>
                <a:schemeClr val="lt1"/>
              </a:solidFill>
            </a:endParaRPr>
          </a:p>
          <a:p>
            <a:pPr marL="0" marR="0" lvl="0" indent="0" rtl="0">
              <a:lnSpc>
                <a:spcPct val="80000"/>
              </a:lnSpc>
              <a:spcBef>
                <a:spcPts val="592"/>
              </a:spcBef>
              <a:buNone/>
            </a:pPr>
            <a:endParaRPr sz="2400">
              <a:solidFill>
                <a:schemeClr val="lt1"/>
              </a:solidFill>
            </a:endParaRPr>
          </a:p>
        </p:txBody>
      </p:sp>
      <p:sp>
        <p:nvSpPr>
          <p:cNvPr id="273" name="Shape 273"/>
          <p:cNvSpPr txBox="1">
            <a:spLocks noGrp="1"/>
          </p:cNvSpPr>
          <p:nvPr>
            <p:ph type="body" idx="1"/>
          </p:nvPr>
        </p:nvSpPr>
        <p:spPr>
          <a:xfrm>
            <a:off x="977575" y="4253125"/>
            <a:ext cx="2240400" cy="505306"/>
          </a:xfrm>
          <a:prstGeom prst="rect">
            <a:avLst/>
          </a:prstGeom>
          <a:noFill/>
          <a:ln w="38100" cap="flat" cmpd="sng">
            <a:solidFill>
              <a:srgbClr val="3C78D8"/>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a:solidFill>
                  <a:schemeClr val="lt1"/>
                </a:solidFill>
              </a:rPr>
              <a:t>PV = nRT</a:t>
            </a:r>
          </a:p>
        </p:txBody>
      </p:sp>
      <p:sp>
        <p:nvSpPr>
          <p:cNvPr id="274" name="Shape 274"/>
          <p:cNvSpPr txBox="1">
            <a:spLocks noGrp="1"/>
          </p:cNvSpPr>
          <p:nvPr>
            <p:ph type="body" idx="1"/>
          </p:nvPr>
        </p:nvSpPr>
        <p:spPr>
          <a:xfrm>
            <a:off x="4186025" y="4037575"/>
            <a:ext cx="4173900" cy="1122300"/>
          </a:xfrm>
          <a:prstGeom prst="rect">
            <a:avLst/>
          </a:prstGeom>
          <a:noFill/>
          <a:ln>
            <a:noFill/>
          </a:ln>
        </p:spPr>
        <p:txBody>
          <a:bodyPr lIns="91425" tIns="45700" rIns="91425" bIns="45700" anchor="t" anchorCtr="0">
            <a:noAutofit/>
          </a:bodyPr>
          <a:lstStyle/>
          <a:p>
            <a:pPr marL="0" marR="0" lvl="0" indent="0" rtl="0">
              <a:lnSpc>
                <a:spcPct val="80000"/>
              </a:lnSpc>
              <a:spcBef>
                <a:spcPts val="592"/>
              </a:spcBef>
              <a:buNone/>
            </a:pPr>
            <a:r>
              <a:rPr lang="en-GB" sz="2400">
                <a:solidFill>
                  <a:schemeClr val="lt1"/>
                </a:solidFill>
              </a:rPr>
              <a:t>R is the molar gas constant</a:t>
            </a:r>
          </a:p>
          <a:p>
            <a:pPr marL="0" marR="0" lvl="0" indent="0" rtl="0">
              <a:lnSpc>
                <a:spcPct val="80000"/>
              </a:lnSpc>
              <a:spcBef>
                <a:spcPts val="592"/>
              </a:spcBef>
              <a:buNone/>
            </a:pPr>
            <a:r>
              <a:rPr lang="en-GB" sz="2400">
                <a:solidFill>
                  <a:srgbClr val="FFFF00"/>
                </a:solidFill>
              </a:rPr>
              <a:t>8.31 Jmol</a:t>
            </a:r>
            <a:r>
              <a:rPr lang="en-GB" sz="2400" baseline="30000">
                <a:solidFill>
                  <a:srgbClr val="FFFF00"/>
                </a:solidFill>
              </a:rPr>
              <a:t>-1</a:t>
            </a:r>
            <a:r>
              <a:rPr lang="en-GB" sz="2400">
                <a:solidFill>
                  <a:srgbClr val="FFFF00"/>
                </a:solidFill>
              </a:rPr>
              <a:t>K</a:t>
            </a:r>
            <a:r>
              <a:rPr lang="en-GB" sz="2400" baseline="30000">
                <a:solidFill>
                  <a:srgbClr val="FFFF00"/>
                </a:solidFill>
              </a:rPr>
              <a:t>-1</a:t>
            </a:r>
          </a:p>
        </p:txBody>
      </p:sp>
      <p:sp>
        <p:nvSpPr>
          <p:cNvPr id="275" name="Shape 275"/>
          <p:cNvSpPr txBox="1">
            <a:spLocks noGrp="1"/>
          </p:cNvSpPr>
          <p:nvPr>
            <p:ph type="body" idx="1"/>
          </p:nvPr>
        </p:nvSpPr>
        <p:spPr>
          <a:xfrm>
            <a:off x="451175" y="5272925"/>
            <a:ext cx="8023800" cy="1122300"/>
          </a:xfrm>
          <a:prstGeom prst="rect">
            <a:avLst/>
          </a:prstGeom>
          <a:noFill/>
          <a:ln>
            <a:noFill/>
          </a:ln>
        </p:spPr>
        <p:txBody>
          <a:bodyPr lIns="91425" tIns="45700" rIns="91425" bIns="45700" anchor="t" anchorCtr="0">
            <a:noAutofit/>
          </a:bodyPr>
          <a:lstStyle/>
          <a:p>
            <a:pPr marL="0" marR="0" lvl="0" indent="0" rtl="0">
              <a:lnSpc>
                <a:spcPct val="80000"/>
              </a:lnSpc>
              <a:spcBef>
                <a:spcPts val="592"/>
              </a:spcBef>
              <a:buNone/>
            </a:pPr>
            <a:r>
              <a:rPr lang="en-GB" sz="2400">
                <a:solidFill>
                  <a:schemeClr val="lt1"/>
                </a:solidFill>
              </a:rPr>
              <a:t>This is the </a:t>
            </a:r>
            <a:r>
              <a:rPr lang="en-GB" sz="2400">
                <a:solidFill>
                  <a:srgbClr val="FFFF00"/>
                </a:solidFill>
              </a:rPr>
              <a:t>equation of state for an ideal gas</a:t>
            </a:r>
          </a:p>
          <a:p>
            <a:pPr marL="0" marR="0" lvl="0" indent="0" rtl="0">
              <a:lnSpc>
                <a:spcPct val="80000"/>
              </a:lnSpc>
              <a:spcBef>
                <a:spcPts val="592"/>
              </a:spcBef>
              <a:buNone/>
            </a:pPr>
            <a:endParaRPr sz="2400">
              <a:solidFill>
                <a:schemeClr val="lt1"/>
              </a:solidFill>
            </a:endParaRPr>
          </a:p>
          <a:p>
            <a:pPr marL="0" marR="0" lvl="0" indent="0" rtl="0">
              <a:lnSpc>
                <a:spcPct val="80000"/>
              </a:lnSpc>
              <a:spcBef>
                <a:spcPts val="592"/>
              </a:spcBef>
              <a:buNone/>
            </a:pPr>
            <a:r>
              <a:rPr lang="en-GB" sz="2400">
                <a:solidFill>
                  <a:schemeClr val="lt1"/>
                </a:solidFill>
              </a:rPr>
              <a:t>Note:This only works for an </a:t>
            </a:r>
            <a:r>
              <a:rPr lang="en-GB" sz="2400">
                <a:solidFill>
                  <a:srgbClr val="FFFF00"/>
                </a:solidFill>
              </a:rPr>
              <a:t>ideal gas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aphicFrame>
        <p:nvGraphicFramePr>
          <p:cNvPr id="280" name="Shape 280"/>
          <p:cNvGraphicFramePr/>
          <p:nvPr/>
        </p:nvGraphicFramePr>
        <p:xfrm>
          <a:off x="573444" y="1993081"/>
          <a:ext cx="7997100" cy="4458900"/>
        </p:xfrm>
        <a:graphic>
          <a:graphicData uri="http://schemas.openxmlformats.org/drawingml/2006/table">
            <a:tbl>
              <a:tblPr firstRow="1" bandRow="1">
                <a:noFill/>
              </a:tblPr>
              <a:tblGrid>
                <a:gridCol w="1999275">
                  <a:extLst>
                    <a:ext uri="{9D8B030D-6E8A-4147-A177-3AD203B41FA5}">
                      <a16:colId xmlns:a16="http://schemas.microsoft.com/office/drawing/2014/main" val="20000"/>
                    </a:ext>
                  </a:extLst>
                </a:gridCol>
                <a:gridCol w="1999275">
                  <a:extLst>
                    <a:ext uri="{9D8B030D-6E8A-4147-A177-3AD203B41FA5}">
                      <a16:colId xmlns:a16="http://schemas.microsoft.com/office/drawing/2014/main" val="20001"/>
                    </a:ext>
                  </a:extLst>
                </a:gridCol>
                <a:gridCol w="1999275">
                  <a:extLst>
                    <a:ext uri="{9D8B030D-6E8A-4147-A177-3AD203B41FA5}">
                      <a16:colId xmlns:a16="http://schemas.microsoft.com/office/drawing/2014/main" val="20002"/>
                    </a:ext>
                  </a:extLst>
                </a:gridCol>
                <a:gridCol w="1999275">
                  <a:extLst>
                    <a:ext uri="{9D8B030D-6E8A-4147-A177-3AD203B41FA5}">
                      <a16:colId xmlns:a16="http://schemas.microsoft.com/office/drawing/2014/main" val="20003"/>
                    </a:ext>
                  </a:extLst>
                </a:gridCol>
              </a:tblGrid>
              <a:tr h="548250">
                <a:tc>
                  <a:txBody>
                    <a:bodyPr/>
                    <a:lstStyle/>
                    <a:p>
                      <a:pPr marL="0" marR="0" lvl="0" indent="0" algn="l" rtl="0">
                        <a:spcBef>
                          <a:spcPts val="0"/>
                        </a:spcBef>
                        <a:buSzPct val="25000"/>
                        <a:buNone/>
                      </a:pPr>
                      <a:r>
                        <a:rPr lang="en-GB" sz="2800" u="none" strike="noStrike" cap="none">
                          <a:solidFill>
                            <a:srgbClr val="000000"/>
                          </a:solidFill>
                        </a:rPr>
                        <a:t>P </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V</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n</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51775">
                <a:tc>
                  <a:txBody>
                    <a:bodyPr/>
                    <a:lstStyle/>
                    <a:p>
                      <a:pPr lvl="0" rtl="0">
                        <a:spcBef>
                          <a:spcPts val="0"/>
                        </a:spcBef>
                        <a:buNone/>
                      </a:pPr>
                      <a:r>
                        <a:rPr lang="en-GB" sz="2800"/>
                        <a:t>54 Pa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56 cm</a:t>
                      </a:r>
                      <a:r>
                        <a:rPr lang="en-GB" sz="2800" baseline="3000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78</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endParaRPr sz="2800">
                        <a:solidFill>
                          <a:srgbClr val="000000"/>
                        </a:solidFill>
                      </a:endParaRP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51775">
                <a:tc>
                  <a:txBody>
                    <a:bodyPr/>
                    <a:lstStyle/>
                    <a:p>
                      <a:pPr lvl="0" rtl="0">
                        <a:spcBef>
                          <a:spcPts val="0"/>
                        </a:spcBef>
                        <a:buNone/>
                      </a:pPr>
                      <a:r>
                        <a:rPr lang="en-GB" sz="2800"/>
                        <a:t>3 Pa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0.3 m</a:t>
                      </a:r>
                      <a:r>
                        <a:rPr lang="en-GB" sz="2800" baseline="3000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endParaRPr sz="2800">
                        <a:solidFill>
                          <a:srgbClr val="000000"/>
                        </a:solidFill>
                      </a:endParaRP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45 C</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51775">
                <a:tc>
                  <a:txBody>
                    <a:bodyPr/>
                    <a:lstStyle/>
                    <a:p>
                      <a:pPr lvl="0" rtl="0">
                        <a:spcBef>
                          <a:spcPts val="0"/>
                        </a:spcBef>
                        <a:buNone/>
                      </a:pPr>
                      <a:endParaRPr sz="280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2 mm</a:t>
                      </a:r>
                      <a:r>
                        <a:rPr lang="en-GB" sz="2800" baseline="3000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21</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341 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51775">
                <a:tc>
                  <a:txBody>
                    <a:bodyPr/>
                    <a:lstStyle/>
                    <a:p>
                      <a:pPr lvl="0" rtl="0">
                        <a:spcBef>
                          <a:spcPts val="0"/>
                        </a:spcBef>
                        <a:buNone/>
                      </a:pPr>
                      <a:r>
                        <a:rPr lang="en-GB" sz="2800"/>
                        <a:t>42 kPa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endParaRPr sz="280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5</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23 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1775">
                <a:tc>
                  <a:txBody>
                    <a:bodyPr/>
                    <a:lstStyle/>
                    <a:p>
                      <a:pPr lvl="0" rtl="0">
                        <a:spcBef>
                          <a:spcPts val="0"/>
                        </a:spcBef>
                        <a:buNone/>
                      </a:pPr>
                      <a:endParaRPr sz="280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56 nm</a:t>
                      </a:r>
                      <a:r>
                        <a:rPr lang="en-GB" sz="2800" baseline="3000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890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340 C</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51775">
                <a:tc>
                  <a:txBody>
                    <a:bodyPr/>
                    <a:lstStyle/>
                    <a:p>
                      <a:pPr lvl="0" rtl="0">
                        <a:spcBef>
                          <a:spcPts val="0"/>
                        </a:spcBef>
                        <a:buNone/>
                      </a:pPr>
                      <a:r>
                        <a:rPr lang="en-GB" sz="2800"/>
                        <a:t>106 KPa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389 km</a:t>
                      </a:r>
                      <a:r>
                        <a:rPr lang="en-GB" sz="2800" baseline="3000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endParaRPr sz="2800">
                        <a:solidFill>
                          <a:srgbClr val="000000"/>
                        </a:solidFill>
                      </a:endParaRP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1.4 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281" name="Shape 281"/>
          <p:cNvSpPr txBox="1"/>
          <p:nvPr/>
        </p:nvSpPr>
        <p:spPr>
          <a:xfrm>
            <a:off x="0" y="0"/>
            <a:ext cx="9144000" cy="3951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gas laws to derive the ideal gas equation</a:t>
            </a:r>
          </a:p>
        </p:txBody>
      </p:sp>
      <p:sp>
        <p:nvSpPr>
          <p:cNvPr id="282" name="Shape 282"/>
          <p:cNvSpPr txBox="1">
            <a:spLocks noGrp="1"/>
          </p:cNvSpPr>
          <p:nvPr>
            <p:ph type="body" idx="1"/>
          </p:nvPr>
        </p:nvSpPr>
        <p:spPr>
          <a:xfrm>
            <a:off x="3451800" y="781165"/>
            <a:ext cx="2240400" cy="488342"/>
          </a:xfrm>
          <a:prstGeom prst="rect">
            <a:avLst/>
          </a:prstGeom>
          <a:noFill/>
          <a:ln w="38100" cap="flat" cmpd="sng">
            <a:solidFill>
              <a:srgbClr val="3C78D8"/>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dirty="0">
                <a:solidFill>
                  <a:schemeClr val="lt1"/>
                </a:solidFill>
              </a:rPr>
              <a:t>PV = </a:t>
            </a:r>
            <a:r>
              <a:rPr lang="en-GB" sz="2800" dirty="0" err="1">
                <a:solidFill>
                  <a:schemeClr val="lt1"/>
                </a:solidFill>
              </a:rPr>
              <a:t>nRT</a:t>
            </a:r>
            <a:endParaRPr lang="en-GB" sz="2800" dirty="0">
              <a:solidFill>
                <a:schemeClr val="lt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aphicFrame>
        <p:nvGraphicFramePr>
          <p:cNvPr id="287" name="Shape 287"/>
          <p:cNvGraphicFramePr/>
          <p:nvPr/>
        </p:nvGraphicFramePr>
        <p:xfrm>
          <a:off x="573444" y="1993081"/>
          <a:ext cx="7997100" cy="4458900"/>
        </p:xfrm>
        <a:graphic>
          <a:graphicData uri="http://schemas.openxmlformats.org/drawingml/2006/table">
            <a:tbl>
              <a:tblPr firstRow="1" bandRow="1">
                <a:noFill/>
              </a:tblPr>
              <a:tblGrid>
                <a:gridCol w="1999275">
                  <a:extLst>
                    <a:ext uri="{9D8B030D-6E8A-4147-A177-3AD203B41FA5}">
                      <a16:colId xmlns:a16="http://schemas.microsoft.com/office/drawing/2014/main" val="20000"/>
                    </a:ext>
                  </a:extLst>
                </a:gridCol>
                <a:gridCol w="1999275">
                  <a:extLst>
                    <a:ext uri="{9D8B030D-6E8A-4147-A177-3AD203B41FA5}">
                      <a16:colId xmlns:a16="http://schemas.microsoft.com/office/drawing/2014/main" val="20001"/>
                    </a:ext>
                  </a:extLst>
                </a:gridCol>
                <a:gridCol w="1999275">
                  <a:extLst>
                    <a:ext uri="{9D8B030D-6E8A-4147-A177-3AD203B41FA5}">
                      <a16:colId xmlns:a16="http://schemas.microsoft.com/office/drawing/2014/main" val="20002"/>
                    </a:ext>
                  </a:extLst>
                </a:gridCol>
                <a:gridCol w="1999275">
                  <a:extLst>
                    <a:ext uri="{9D8B030D-6E8A-4147-A177-3AD203B41FA5}">
                      <a16:colId xmlns:a16="http://schemas.microsoft.com/office/drawing/2014/main" val="20003"/>
                    </a:ext>
                  </a:extLst>
                </a:gridCol>
              </a:tblGrid>
              <a:tr h="548250">
                <a:tc>
                  <a:txBody>
                    <a:bodyPr/>
                    <a:lstStyle/>
                    <a:p>
                      <a:pPr marL="0" marR="0" lvl="0" indent="0" algn="l" rtl="0">
                        <a:spcBef>
                          <a:spcPts val="0"/>
                        </a:spcBef>
                        <a:buSzPct val="25000"/>
                        <a:buNone/>
                      </a:pPr>
                      <a:r>
                        <a:rPr lang="en-GB" sz="2800" u="none" strike="noStrike" cap="none">
                          <a:solidFill>
                            <a:srgbClr val="000000"/>
                          </a:solidFill>
                        </a:rPr>
                        <a:t>P </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V</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n</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51775">
                <a:tc>
                  <a:txBody>
                    <a:bodyPr/>
                    <a:lstStyle/>
                    <a:p>
                      <a:pPr lvl="0" rtl="0">
                        <a:spcBef>
                          <a:spcPts val="0"/>
                        </a:spcBef>
                        <a:buNone/>
                      </a:pPr>
                      <a:r>
                        <a:rPr lang="en-GB" sz="2800"/>
                        <a:t>54 Pa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56 cm</a:t>
                      </a:r>
                      <a:r>
                        <a:rPr lang="en-GB" sz="2800" baseline="3000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78</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FF0000"/>
                          </a:solidFill>
                        </a:rPr>
                        <a:t>4.6 x 10</a:t>
                      </a:r>
                      <a:r>
                        <a:rPr lang="en-GB" sz="2800" baseline="30000">
                          <a:solidFill>
                            <a:srgbClr val="FF0000"/>
                          </a:solidFill>
                        </a:rPr>
                        <a:t>-6</a:t>
                      </a:r>
                      <a:r>
                        <a:rPr lang="en-GB" sz="2800">
                          <a:solidFill>
                            <a:srgbClr val="FF0000"/>
                          </a:solidFill>
                        </a:rPr>
                        <a:t>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51775">
                <a:tc>
                  <a:txBody>
                    <a:bodyPr/>
                    <a:lstStyle/>
                    <a:p>
                      <a:pPr lvl="0" rtl="0">
                        <a:spcBef>
                          <a:spcPts val="0"/>
                        </a:spcBef>
                        <a:buNone/>
                      </a:pPr>
                      <a:r>
                        <a:rPr lang="en-GB" sz="2800"/>
                        <a:t>3 Pa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0.3 m</a:t>
                      </a:r>
                      <a:r>
                        <a:rPr lang="en-GB" sz="2800" baseline="3000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FF0000"/>
                          </a:solidFill>
                        </a:rPr>
                        <a:t>3.4 x 10</a:t>
                      </a:r>
                      <a:r>
                        <a:rPr lang="en-GB" sz="2800" baseline="30000">
                          <a:solidFill>
                            <a:srgbClr val="FF0000"/>
                          </a:solidFill>
                        </a:rPr>
                        <a:t>-4</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45 C</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51775">
                <a:tc>
                  <a:txBody>
                    <a:bodyPr/>
                    <a:lstStyle/>
                    <a:p>
                      <a:pPr lvl="0" rtl="0">
                        <a:spcBef>
                          <a:spcPts val="0"/>
                        </a:spcBef>
                        <a:buNone/>
                      </a:pPr>
                      <a:r>
                        <a:rPr lang="en-GB" sz="2800">
                          <a:solidFill>
                            <a:srgbClr val="FF0000"/>
                          </a:solidFill>
                        </a:rPr>
                        <a:t>3 x 10</a:t>
                      </a:r>
                      <a:r>
                        <a:rPr lang="en-GB" sz="2800" baseline="30000">
                          <a:solidFill>
                            <a:srgbClr val="FF0000"/>
                          </a:solidFill>
                        </a:rPr>
                        <a:t>13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2 mm</a:t>
                      </a:r>
                      <a:r>
                        <a:rPr lang="en-GB" sz="2800" baseline="3000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21</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341 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51775">
                <a:tc>
                  <a:txBody>
                    <a:bodyPr/>
                    <a:lstStyle/>
                    <a:p>
                      <a:pPr lvl="0" rtl="0">
                        <a:spcBef>
                          <a:spcPts val="0"/>
                        </a:spcBef>
                        <a:buNone/>
                      </a:pPr>
                      <a:r>
                        <a:rPr lang="en-GB" sz="2800"/>
                        <a:t>42 kPa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solidFill>
                            <a:srgbClr val="FF0000"/>
                          </a:solidFill>
                        </a:rPr>
                        <a:t>0.02 m</a:t>
                      </a:r>
                      <a:r>
                        <a:rPr lang="en-GB" sz="2800" baseline="30000">
                          <a:solidFill>
                            <a:srgbClr val="FF0000"/>
                          </a:solidFill>
                        </a:rPr>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5</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23 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1775">
                <a:tc>
                  <a:txBody>
                    <a:bodyPr/>
                    <a:lstStyle/>
                    <a:p>
                      <a:pPr lvl="0" rtl="0">
                        <a:spcBef>
                          <a:spcPts val="0"/>
                        </a:spcBef>
                        <a:buNone/>
                      </a:pPr>
                      <a:r>
                        <a:rPr lang="en-GB" sz="2800" dirty="0">
                          <a:solidFill>
                            <a:srgbClr val="FF0000"/>
                          </a:solidFill>
                        </a:rPr>
                        <a:t>8.1 x 10</a:t>
                      </a:r>
                      <a:r>
                        <a:rPr lang="en-GB" sz="2800" baseline="30000" dirty="0">
                          <a:solidFill>
                            <a:srgbClr val="FF0000"/>
                          </a:solidFill>
                        </a:rPr>
                        <a:t>31</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dirty="0"/>
                        <a:t>56 nm</a:t>
                      </a:r>
                      <a:r>
                        <a:rPr lang="en-GB" sz="2800" baseline="30000" dirty="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000000"/>
                          </a:solidFill>
                        </a:rPr>
                        <a:t>890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340 C</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51775">
                <a:tc>
                  <a:txBody>
                    <a:bodyPr/>
                    <a:lstStyle/>
                    <a:p>
                      <a:pPr lvl="0" rtl="0">
                        <a:spcBef>
                          <a:spcPts val="0"/>
                        </a:spcBef>
                        <a:buNone/>
                      </a:pPr>
                      <a:r>
                        <a:rPr lang="en-GB" sz="2800"/>
                        <a:t>106 KPa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800"/>
                        <a:t>389 km</a:t>
                      </a:r>
                      <a:r>
                        <a:rPr lang="en-GB" sz="2800" baseline="30000"/>
                        <a:t>3</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a:solidFill>
                            <a:srgbClr val="FF0000"/>
                          </a:solidFill>
                        </a:rPr>
                        <a:t>3.5 x 10</a:t>
                      </a:r>
                      <a:r>
                        <a:rPr lang="en-GB" sz="2800" baseline="30000">
                          <a:solidFill>
                            <a:srgbClr val="FF0000"/>
                          </a:solidFill>
                        </a:rPr>
                        <a:t>15</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l" rtl="0">
                        <a:spcBef>
                          <a:spcPts val="0"/>
                        </a:spcBef>
                        <a:buSzPct val="25000"/>
                        <a:buNone/>
                      </a:pPr>
                      <a:r>
                        <a:rPr lang="en-GB" sz="2800" dirty="0">
                          <a:solidFill>
                            <a:srgbClr val="000000"/>
                          </a:solidFill>
                        </a:rPr>
                        <a:t>1.4 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288" name="Shape 288"/>
          <p:cNvSpPr txBox="1"/>
          <p:nvPr/>
        </p:nvSpPr>
        <p:spPr>
          <a:xfrm>
            <a:off x="0" y="0"/>
            <a:ext cx="9144000" cy="3951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gas laws to derive the ideal gas equation</a:t>
            </a:r>
          </a:p>
        </p:txBody>
      </p:sp>
      <p:sp>
        <p:nvSpPr>
          <p:cNvPr id="289" name="Shape 289"/>
          <p:cNvSpPr txBox="1">
            <a:spLocks noGrp="1"/>
          </p:cNvSpPr>
          <p:nvPr>
            <p:ph type="body" idx="1"/>
          </p:nvPr>
        </p:nvSpPr>
        <p:spPr>
          <a:xfrm>
            <a:off x="3451800" y="772287"/>
            <a:ext cx="2240400" cy="395100"/>
          </a:xfrm>
          <a:prstGeom prst="rect">
            <a:avLst/>
          </a:prstGeom>
          <a:noFill/>
          <a:ln w="38100" cap="flat" cmpd="sng">
            <a:solidFill>
              <a:srgbClr val="3C78D8"/>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a:solidFill>
                  <a:schemeClr val="lt1"/>
                </a:solidFill>
              </a:rPr>
              <a:t>PV = nRT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5" name="Shape 165"/>
          <p:cNvSpPr txBox="1">
            <a:spLocks noGrp="1"/>
          </p:cNvSpPr>
          <p:nvPr>
            <p:ph type="title" idx="4294967295"/>
          </p:nvPr>
        </p:nvSpPr>
        <p:spPr>
          <a:xfrm>
            <a:off x="0" y="0"/>
            <a:ext cx="9144000" cy="903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a:solidFill>
                  <a:srgbClr val="FFFFFF"/>
                </a:solidFill>
              </a:rPr>
              <a:t>The Boltzmann constant</a:t>
            </a:r>
          </a:p>
        </p:txBody>
      </p:sp>
      <p:graphicFrame>
        <p:nvGraphicFramePr>
          <p:cNvPr id="166" name="Shape 166"/>
          <p:cNvGraphicFramePr/>
          <p:nvPr/>
        </p:nvGraphicFramePr>
        <p:xfrm>
          <a:off x="194975" y="1280200"/>
          <a:ext cx="2301225" cy="21945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67" name="Shape 167"/>
          <p:cNvGraphicFramePr/>
          <p:nvPr/>
        </p:nvGraphicFramePr>
        <p:xfrm>
          <a:off x="2739150" y="1280200"/>
          <a:ext cx="2301225" cy="36718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806800">
                <a:tc>
                  <a:txBody>
                    <a:bodyPr/>
                    <a:lstStyle/>
                    <a:p>
                      <a:pPr lvl="0" rtl="0">
                        <a:spcBef>
                          <a:spcPts val="0"/>
                        </a:spcBef>
                        <a:buNone/>
                      </a:pPr>
                      <a:r>
                        <a:rPr lang="en-GB" sz="2000">
                          <a:solidFill>
                            <a:srgbClr val="FFFFFF"/>
                          </a:solidFill>
                          <a:latin typeface="Comic Sans MS"/>
                          <a:ea typeface="Comic Sans MS"/>
                          <a:cs typeface="Comic Sans MS"/>
                          <a:sym typeface="Comic Sans MS"/>
                        </a:rPr>
                        <a:t>5.1: Thermal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5.2: Circular Motion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a:latin typeface="Comic Sans MS"/>
                          <a:ea typeface="Comic Sans MS"/>
                          <a:cs typeface="Comic Sans MS"/>
                          <a:sym typeface="Comic Sans MS"/>
                        </a:rPr>
                        <a:t>5.3: Oscillation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5.4 Gravitational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a:latin typeface="Comic Sans MS"/>
                          <a:ea typeface="Comic Sans MS"/>
                          <a:cs typeface="Comic Sans MS"/>
                          <a:sym typeface="Comic Sans MS"/>
                        </a:rPr>
                        <a:t>5.5 Astrophysics and cosmology</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7" name="Shape 177">
            <a:extLst>
              <a:ext uri="{FF2B5EF4-FFF2-40B4-BE49-F238E27FC236}">
                <a16:creationId xmlns:a16="http://schemas.microsoft.com/office/drawing/2014/main" id="{5F555436-8A45-434C-B06C-B226BF151AEE}"/>
              </a:ext>
            </a:extLst>
          </p:cNvPr>
          <p:cNvGraphicFramePr/>
          <p:nvPr/>
        </p:nvGraphicFramePr>
        <p:xfrm>
          <a:off x="5243925" y="969264"/>
          <a:ext cx="3705100" cy="5815584"/>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38725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States of matter and Brownian motion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Specific heat capacity and temperature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Investigating specific heat capacity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92028803"/>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Specific latent heat and internal energy</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Amount of substance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The kinetic theory and pressure of a gas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 Investigating gases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Boyle’s Law and finding absolute zero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66534879"/>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The ideal gas equation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381000">
                <a:tc>
                  <a:txBody>
                    <a:bodyPr/>
                    <a:lstStyle/>
                    <a:p>
                      <a:pPr lvl="0" rtl="0">
                        <a:lnSpc>
                          <a:spcPct val="115000"/>
                        </a:lnSpc>
                        <a:spcBef>
                          <a:spcPts val="0"/>
                        </a:spcBef>
                        <a:buNone/>
                      </a:pPr>
                      <a:r>
                        <a:rPr lang="en-GB" sz="2000" dirty="0">
                          <a:solidFill>
                            <a:schemeClr val="bg1"/>
                          </a:solidFill>
                          <a:latin typeface="Comic Sans MS"/>
                          <a:ea typeface="Comic Sans MS"/>
                          <a:cs typeface="Comic Sans MS"/>
                          <a:sym typeface="Comic Sans MS"/>
                        </a:rPr>
                        <a:t>The Boltzmann constant</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87725" y="116625"/>
            <a:ext cx="8949300" cy="1257900"/>
          </a:xfrm>
          <a:prstGeom prst="rect">
            <a:avLst/>
          </a:prstGeom>
          <a:solidFill>
            <a:srgbClr val="FFFFFF">
              <a:alpha val="62310"/>
            </a:srgbClr>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 </a:t>
            </a:r>
            <a:r>
              <a:rPr lang="en-GB" b="1">
                <a:solidFill>
                  <a:srgbClr val="000000"/>
                </a:solidFill>
              </a:rPr>
              <a:t>The Boltzmann constant</a:t>
            </a:r>
          </a:p>
        </p:txBody>
      </p:sp>
      <p:sp>
        <p:nvSpPr>
          <p:cNvPr id="174" name="Shape 174"/>
          <p:cNvSpPr/>
          <p:nvPr/>
        </p:nvSpPr>
        <p:spPr>
          <a:xfrm>
            <a:off x="355030" y="1693847"/>
            <a:ext cx="8330700" cy="1478400"/>
          </a:xfrm>
          <a:prstGeom prst="roundRect">
            <a:avLst>
              <a:gd name="adj" fmla="val 16667"/>
            </a:avLst>
          </a:prstGeom>
          <a:solidFill>
            <a:srgbClr val="00B050"/>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Shape 175"/>
          <p:cNvSpPr txBox="1"/>
          <p:nvPr/>
        </p:nvSpPr>
        <p:spPr>
          <a:xfrm>
            <a:off x="438614" y="1730642"/>
            <a:ext cx="8163300" cy="1355100"/>
          </a:xfrm>
          <a:prstGeom prst="rect">
            <a:avLst/>
          </a:prstGeom>
          <a:solidFill>
            <a:srgbClr val="84FE72">
              <a:alpha val="98850"/>
            </a:srgbClr>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Define the Boltzmann constant</a:t>
            </a:r>
          </a:p>
        </p:txBody>
      </p:sp>
      <p:sp>
        <p:nvSpPr>
          <p:cNvPr id="176" name="Shape 176"/>
          <p:cNvSpPr/>
          <p:nvPr/>
        </p:nvSpPr>
        <p:spPr>
          <a:xfrm>
            <a:off x="355030" y="3487682"/>
            <a:ext cx="8330700" cy="1355100"/>
          </a:xfrm>
          <a:prstGeom prst="roundRect">
            <a:avLst>
              <a:gd name="adj" fmla="val 16667"/>
            </a:avLst>
          </a:prstGeom>
          <a:solidFill>
            <a:schemeClr val="dk2"/>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Shape 177"/>
          <p:cNvSpPr txBox="1"/>
          <p:nvPr/>
        </p:nvSpPr>
        <p:spPr>
          <a:xfrm>
            <a:off x="441933" y="3551801"/>
            <a:ext cx="8163300" cy="1234200"/>
          </a:xfrm>
          <a:prstGeom prst="rect">
            <a:avLst/>
          </a:prstGeom>
          <a:solidFill>
            <a:srgbClr val="CFE2F3"/>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Deduce the equation for mean translational kinetic energy of atoms</a:t>
            </a:r>
          </a:p>
        </p:txBody>
      </p:sp>
      <p:sp>
        <p:nvSpPr>
          <p:cNvPr id="178" name="Shape 178"/>
          <p:cNvSpPr/>
          <p:nvPr/>
        </p:nvSpPr>
        <p:spPr>
          <a:xfrm>
            <a:off x="355025" y="5115375"/>
            <a:ext cx="8330700" cy="1574100"/>
          </a:xfrm>
          <a:prstGeom prst="roundRect">
            <a:avLst>
              <a:gd name="adj" fmla="val 16667"/>
            </a:avLst>
          </a:prstGeom>
          <a:solidFill>
            <a:schemeClr val="accent4"/>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Shape 179"/>
          <p:cNvSpPr txBox="1"/>
          <p:nvPr/>
        </p:nvSpPr>
        <p:spPr>
          <a:xfrm>
            <a:off x="456625" y="5158187"/>
            <a:ext cx="8127300" cy="1478400"/>
          </a:xfrm>
          <a:prstGeom prst="rect">
            <a:avLst/>
          </a:prstGeom>
          <a:solidFill>
            <a:srgbClr val="EAD1DC"/>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the proportionality of the mean translational kinetic energy of an atom</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57625" y="473925"/>
            <a:ext cx="5472600" cy="7713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Molar Gas Constant</a:t>
            </a:r>
          </a:p>
        </p:txBody>
      </p:sp>
      <p:sp>
        <p:nvSpPr>
          <p:cNvPr id="185" name="Shape 185"/>
          <p:cNvSpPr txBox="1"/>
          <p:nvPr/>
        </p:nvSpPr>
        <p:spPr>
          <a:xfrm>
            <a:off x="57618" y="1556791"/>
            <a:ext cx="3290100" cy="16428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186" name="Shape 186"/>
          <p:cNvSpPr txBox="1"/>
          <p:nvPr/>
        </p:nvSpPr>
        <p:spPr>
          <a:xfrm>
            <a:off x="288147" y="3284983"/>
            <a:ext cx="8640900" cy="15843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is the volume occupied by a mole of oxygen molecules at standard pressure and temperature (101300 Pa and 273.3K)</a:t>
            </a:r>
          </a:p>
          <a:p>
            <a:pPr marL="342900" marR="0" lvl="0" indent="-342900" algn="l" defTabSz="914400" rtl="0" eaLnBrk="1" fontAlgn="auto" latinLnBrk="0" hangingPunct="1">
              <a:lnSpc>
                <a:spcPct val="100000"/>
              </a:lnSpc>
              <a:spcBef>
                <a:spcPts val="64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p:txBody>
      </p:sp>
      <p:sp>
        <p:nvSpPr>
          <p:cNvPr id="187" name="Shape 187"/>
          <p:cNvSpPr txBox="1"/>
          <p:nvPr/>
        </p:nvSpPr>
        <p:spPr>
          <a:xfrm>
            <a:off x="4761028" y="1556791"/>
            <a:ext cx="3290100" cy="9234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188" name="Shape 188"/>
          <p:cNvSpPr txBox="1"/>
          <p:nvPr/>
        </p:nvSpPr>
        <p:spPr>
          <a:xfrm>
            <a:off x="3563887" y="2708919"/>
            <a:ext cx="5472600" cy="492300"/>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189" name="Shape 189"/>
          <p:cNvSpPr/>
          <p:nvPr/>
        </p:nvSpPr>
        <p:spPr>
          <a:xfrm>
            <a:off x="215544" y="4953035"/>
            <a:ext cx="8712900" cy="18003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190" name="Shape 190"/>
          <p:cNvSpPr txBox="1"/>
          <p:nvPr/>
        </p:nvSpPr>
        <p:spPr>
          <a:xfrm>
            <a:off x="0" y="0"/>
            <a:ext cx="9144000" cy="3789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the Boltzmann constant</a:t>
            </a:r>
          </a:p>
        </p:txBody>
      </p:sp>
      <p:sp>
        <p:nvSpPr>
          <p:cNvPr id="191" name="Shape 191"/>
          <p:cNvSpPr txBox="1">
            <a:spLocks noGrp="1"/>
          </p:cNvSpPr>
          <p:nvPr>
            <p:ph type="title"/>
          </p:nvPr>
        </p:nvSpPr>
        <p:spPr>
          <a:xfrm>
            <a:off x="6306450" y="775271"/>
            <a:ext cx="27744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Number of </a:t>
            </a:r>
            <a:r>
              <a:rPr lang="en-GB" sz="2400">
                <a:solidFill>
                  <a:srgbClr val="FFFF00"/>
                </a:solidFill>
              </a:rPr>
              <a:t>moles</a:t>
            </a:r>
          </a:p>
        </p:txBody>
      </p:sp>
      <p:cxnSp>
        <p:nvCxnSpPr>
          <p:cNvPr id="192" name="Shape 192"/>
          <p:cNvCxnSpPr/>
          <p:nvPr/>
        </p:nvCxnSpPr>
        <p:spPr>
          <a:xfrm flipH="1">
            <a:off x="6865950" y="1349471"/>
            <a:ext cx="980100" cy="455400"/>
          </a:xfrm>
          <a:prstGeom prst="straightConnector1">
            <a:avLst/>
          </a:prstGeom>
          <a:noFill/>
          <a:ln w="38100" cap="flat" cmpd="sng">
            <a:solidFill>
              <a:srgbClr val="0000FF"/>
            </a:solidFill>
            <a:prstDash val="solid"/>
            <a:round/>
            <a:headEnd type="none" w="lg" len="lg"/>
            <a:tailEnd type="triangle" w="lg" len="lg"/>
          </a:ln>
        </p:spPr>
      </p:cxn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7625" y="473925"/>
            <a:ext cx="5472600" cy="7713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Molar Gas Constant</a:t>
            </a:r>
          </a:p>
        </p:txBody>
      </p:sp>
      <p:sp>
        <p:nvSpPr>
          <p:cNvPr id="198" name="Shape 198"/>
          <p:cNvSpPr txBox="1"/>
          <p:nvPr/>
        </p:nvSpPr>
        <p:spPr>
          <a:xfrm>
            <a:off x="57618" y="1556791"/>
            <a:ext cx="3290100" cy="16428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199" name="Shape 199"/>
          <p:cNvSpPr txBox="1"/>
          <p:nvPr/>
        </p:nvSpPr>
        <p:spPr>
          <a:xfrm>
            <a:off x="288147" y="3284983"/>
            <a:ext cx="8640900" cy="15843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is the volume occupied by a mole of oxygen molecules at standard pressure and temperature (101300 Pa and 273.3K)</a:t>
            </a:r>
          </a:p>
          <a:p>
            <a:pPr marL="342900" marR="0" lvl="0" indent="-342900" algn="l" defTabSz="914400" rtl="0" eaLnBrk="1" fontAlgn="auto" latinLnBrk="0" hangingPunct="1">
              <a:lnSpc>
                <a:spcPct val="100000"/>
              </a:lnSpc>
              <a:spcBef>
                <a:spcPts val="64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p:txBody>
      </p:sp>
      <p:sp>
        <p:nvSpPr>
          <p:cNvPr id="200" name="Shape 200"/>
          <p:cNvSpPr txBox="1"/>
          <p:nvPr/>
        </p:nvSpPr>
        <p:spPr>
          <a:xfrm>
            <a:off x="4761028" y="1556791"/>
            <a:ext cx="3290100" cy="9234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01" name="Shape 201"/>
          <p:cNvSpPr txBox="1"/>
          <p:nvPr/>
        </p:nvSpPr>
        <p:spPr>
          <a:xfrm>
            <a:off x="3563887" y="2708919"/>
            <a:ext cx="5472600" cy="492300"/>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02" name="Shape 202"/>
          <p:cNvSpPr/>
          <p:nvPr/>
        </p:nvSpPr>
        <p:spPr>
          <a:xfrm>
            <a:off x="215544" y="4953035"/>
            <a:ext cx="8712900" cy="18003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
        <p:nvSpPr>
          <p:cNvPr id="203" name="Shape 203"/>
          <p:cNvSpPr txBox="1"/>
          <p:nvPr/>
        </p:nvSpPr>
        <p:spPr>
          <a:xfrm>
            <a:off x="0" y="0"/>
            <a:ext cx="9144000" cy="3789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the Boltzmann constant</a:t>
            </a:r>
          </a:p>
        </p:txBody>
      </p:sp>
      <p:sp>
        <p:nvSpPr>
          <p:cNvPr id="204" name="Shape 204"/>
          <p:cNvSpPr txBox="1">
            <a:spLocks noGrp="1"/>
          </p:cNvSpPr>
          <p:nvPr>
            <p:ph type="title"/>
          </p:nvPr>
        </p:nvSpPr>
        <p:spPr>
          <a:xfrm>
            <a:off x="6306450" y="775271"/>
            <a:ext cx="27744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Number of </a:t>
            </a:r>
            <a:r>
              <a:rPr lang="en-GB" sz="2400">
                <a:solidFill>
                  <a:srgbClr val="FFFF00"/>
                </a:solidFill>
              </a:rPr>
              <a:t>moles</a:t>
            </a:r>
          </a:p>
        </p:txBody>
      </p:sp>
      <p:cxnSp>
        <p:nvCxnSpPr>
          <p:cNvPr id="205" name="Shape 205"/>
          <p:cNvCxnSpPr/>
          <p:nvPr/>
        </p:nvCxnSpPr>
        <p:spPr>
          <a:xfrm flipH="1">
            <a:off x="6865950" y="1349471"/>
            <a:ext cx="980100" cy="455400"/>
          </a:xfrm>
          <a:prstGeom prst="straightConnector1">
            <a:avLst/>
          </a:prstGeom>
          <a:noFill/>
          <a:ln w="38100" cap="flat" cmpd="sng">
            <a:solidFill>
              <a:srgbClr val="0000FF"/>
            </a:solidFill>
            <a:prstDash val="solid"/>
            <a:round/>
            <a:headEnd type="none" w="lg" len="lg"/>
            <a:tailEnd type="triangle" w="lg" len="lg"/>
          </a:ln>
        </p:spPr>
      </p:cxnSp>
      <p:sp>
        <p:nvSpPr>
          <p:cNvPr id="206" name="Shape 206"/>
          <p:cNvSpPr txBox="1"/>
          <p:nvPr/>
        </p:nvSpPr>
        <p:spPr>
          <a:xfrm>
            <a:off x="306800" y="4981075"/>
            <a:ext cx="8500200" cy="16428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V = </a:t>
            </a:r>
            <a:r>
              <a:rPr kumimoji="0" lang="en-GB" sz="2400" b="0" i="0" u="sng" strike="noStrike" kern="0" cap="none" spc="0" normalizeH="0" baseline="0" noProof="0">
                <a:ln>
                  <a:noFill/>
                </a:ln>
                <a:solidFill>
                  <a:srgbClr val="000000"/>
                </a:solidFill>
                <a:effectLst/>
                <a:uLnTx/>
                <a:uFillTx/>
                <a:latin typeface="Comic Sans MS"/>
                <a:ea typeface="Comic Sans MS"/>
                <a:cs typeface="Comic Sans MS"/>
                <a:sym typeface="Comic Sans MS"/>
              </a:rPr>
              <a:t>1 x 8.3145 x 273.3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101300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V = 0.022 m</a:t>
            </a:r>
            <a:r>
              <a:rPr kumimoji="0" lang="en-GB" sz="2400" b="0" i="0" u="none" strike="noStrike" kern="0" cap="none" spc="0" normalizeH="0" baseline="30000" noProof="0">
                <a:ln>
                  <a:noFill/>
                </a:ln>
                <a:solidFill>
                  <a:srgbClr val="000000"/>
                </a:solidFill>
                <a:effectLst/>
                <a:uLnTx/>
                <a:uFillTx/>
                <a:latin typeface="Comic Sans MS"/>
                <a:ea typeface="Comic Sans MS"/>
                <a:cs typeface="Comic Sans MS"/>
                <a:sym typeface="Comic Sans MS"/>
              </a:rPr>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Shape 232"/>
          <p:cNvSpPr txBox="1">
            <a:spLocks noGrp="1"/>
          </p:cNvSpPr>
          <p:nvPr>
            <p:ph type="title"/>
          </p:nvPr>
        </p:nvSpPr>
        <p:spPr>
          <a:xfrm>
            <a:off x="-76200" y="369325"/>
            <a:ext cx="92253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a:solidFill>
                  <a:schemeClr val="lt1"/>
                </a:solidFill>
              </a:rPr>
              <a:t>Experiments to show </a:t>
            </a:r>
            <a:r>
              <a:rPr lang="en-GB" sz="3959" b="0" i="0" u="none" strike="noStrike" cap="none">
                <a:solidFill>
                  <a:schemeClr val="lt1"/>
                </a:solidFill>
                <a:latin typeface="Comic Sans MS"/>
                <a:ea typeface="Comic Sans MS"/>
                <a:cs typeface="Comic Sans MS"/>
                <a:sym typeface="Comic Sans MS"/>
              </a:rPr>
              <a:t>Brownian Motion</a:t>
            </a:r>
          </a:p>
        </p:txBody>
      </p:sp>
      <p:sp>
        <p:nvSpPr>
          <p:cNvPr id="233" name="Shape 233" descr="We can't see the particles of air, but we can see what they are doing.  We can't see the wind - but looking out the window we can see what it is doing.  Who has seen the wind?  Neither I nor you:  But when the leaves hang trembling,  The wind is passing through.    Who has seen the wind?  Neither you nor I:  But when the trees bow down their heads,  The wind is passing by. By Christina Rossetti 1830--1894 Christina Rossetti" title="A Smoke Cell demonstrating Brownian Motion in Air.">
            <a:hlinkClick r:id="rId3"/>
          </p:cNvPr>
          <p:cNvSpPr/>
          <p:nvPr/>
        </p:nvSpPr>
        <p:spPr>
          <a:xfrm>
            <a:off x="845175" y="991825"/>
            <a:ext cx="7572099" cy="5679074"/>
          </a:xfrm>
          <a:prstGeom prst="rect">
            <a:avLst/>
          </a:prstGeom>
          <a:blipFill>
            <a:blip r:embed="rId4">
              <a:alphaModFix/>
            </a:blip>
            <a:stretch>
              <a:fillRect/>
            </a:stretch>
          </a:blipFill>
          <a:ln>
            <a:noFill/>
          </a:ln>
        </p:spPr>
      </p:sp>
      <p:sp>
        <p:nvSpPr>
          <p:cNvPr id="5" name="Shape 280"/>
          <p:cNvSpPr txBox="1"/>
          <p:nvPr/>
        </p:nvSpPr>
        <p:spPr>
          <a:xfrm>
            <a:off x="0" y="0"/>
            <a:ext cx="9144000" cy="369332"/>
          </a:xfrm>
          <a:prstGeom prst="rect">
            <a:avLst/>
          </a:prstGeom>
          <a:solidFill>
            <a:srgbClr val="EAD1DC"/>
          </a:solidFill>
          <a:ln>
            <a:noFill/>
          </a:ln>
        </p:spPr>
        <p:txBody>
          <a:bodyPr lIns="91425" tIns="45700" rIns="91425" bIns="45700" anchor="t" anchorCtr="0">
            <a:noAutofit/>
          </a:bodyPr>
          <a:lstStyle/>
          <a:p>
            <a:pPr lvl="0">
              <a:lnSpc>
                <a:spcPct val="90000"/>
              </a:lnSpc>
              <a:buSzPct val="34375"/>
            </a:pPr>
            <a:r>
              <a:rPr lang="en-GB" sz="1800" i="0" u="none" strike="noStrike" cap="none" dirty="0">
                <a:latin typeface="Comic Sans MS"/>
                <a:ea typeface="Comic Sans MS"/>
                <a:cs typeface="Comic Sans MS"/>
                <a:sym typeface="Comic Sans MS"/>
              </a:rPr>
              <a:t>Learning Outcome: </a:t>
            </a:r>
            <a:r>
              <a:rPr lang="en-GB" sz="1800" dirty="0">
                <a:solidFill>
                  <a:schemeClr val="dk1"/>
                </a:solidFill>
                <a:latin typeface="Comic Sans MS"/>
                <a:ea typeface="Comic Sans MS"/>
                <a:cs typeface="Comic Sans MS"/>
                <a:sym typeface="Comic Sans MS"/>
              </a:rPr>
              <a:t>Describe Brownian motion and experiments that show this</a:t>
            </a:r>
          </a:p>
          <a:p>
            <a:pPr marL="0" marR="0" lvl="0" indent="0" algn="l" rtl="0">
              <a:spcBef>
                <a:spcPts val="0"/>
              </a:spcBef>
              <a:buNone/>
            </a:pPr>
            <a:endParaRPr sz="1800" dirty="0">
              <a:latin typeface="Comic Sans MS"/>
              <a:ea typeface="Comic Sans MS"/>
              <a:cs typeface="Comic Sans MS"/>
              <a:sym typeface="Comic Sans MS"/>
            </a:endParaRPr>
          </a:p>
        </p:txBody>
      </p:sp>
    </p:spTree>
    <p:extLst>
      <p:ext uri="{BB962C8B-B14F-4D97-AF65-F5344CB8AC3E}">
        <p14:creationId xmlns:p14="http://schemas.microsoft.com/office/powerpoint/2010/main" val="23154234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392370"/>
            <a:ext cx="8229600" cy="7712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Boltzmann Constant</a:t>
            </a:r>
          </a:p>
        </p:txBody>
      </p:sp>
      <p:sp>
        <p:nvSpPr>
          <p:cNvPr id="212" name="Shape 212"/>
          <p:cNvSpPr txBox="1"/>
          <p:nvPr/>
        </p:nvSpPr>
        <p:spPr>
          <a:xfrm>
            <a:off x="0" y="0"/>
            <a:ext cx="9144000" cy="3789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the Boltzmann constant</a:t>
            </a:r>
          </a:p>
        </p:txBody>
      </p:sp>
      <p:sp>
        <p:nvSpPr>
          <p:cNvPr id="213" name="Shape 213"/>
          <p:cNvSpPr txBox="1"/>
          <p:nvPr/>
        </p:nvSpPr>
        <p:spPr>
          <a:xfrm>
            <a:off x="-129477" y="3622771"/>
            <a:ext cx="8640900" cy="15843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80000"/>
              </a:lnSpc>
              <a:spcBef>
                <a:spcPts val="448"/>
              </a:spcBef>
              <a:spcAft>
                <a:spcPts val="0"/>
              </a:spcAft>
              <a:buClr>
                <a:srgbClr val="000000"/>
              </a:buClr>
              <a:buSzTx/>
              <a:buFont typeface="Arial"/>
              <a:buNone/>
              <a:tabLst/>
              <a:defRPr/>
            </a:pPr>
            <a:endParaRPr kumimoji="0" sz="240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p:txBody>
      </p:sp>
      <p:sp>
        <p:nvSpPr>
          <p:cNvPr id="214" name="Shape 214"/>
          <p:cNvSpPr txBox="1"/>
          <p:nvPr/>
        </p:nvSpPr>
        <p:spPr>
          <a:xfrm>
            <a:off x="2591850" y="5551867"/>
            <a:ext cx="3960300" cy="4923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15" name="Shape 215"/>
          <p:cNvSpPr txBox="1"/>
          <p:nvPr/>
        </p:nvSpPr>
        <p:spPr>
          <a:xfrm>
            <a:off x="3103553" y="2484807"/>
            <a:ext cx="3290100" cy="6462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17" name="Shape 217"/>
          <p:cNvSpPr txBox="1"/>
          <p:nvPr/>
        </p:nvSpPr>
        <p:spPr>
          <a:xfrm>
            <a:off x="2156525" y="1578075"/>
            <a:ext cx="5491500" cy="492300"/>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18" name="Shape 218"/>
          <p:cNvSpPr txBox="1">
            <a:spLocks noGrp="1"/>
          </p:cNvSpPr>
          <p:nvPr>
            <p:ph type="title"/>
          </p:nvPr>
        </p:nvSpPr>
        <p:spPr>
          <a:xfrm>
            <a:off x="533400" y="4002625"/>
            <a:ext cx="20349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Number of </a:t>
            </a:r>
            <a:r>
              <a:rPr lang="en-GB" sz="2400">
                <a:solidFill>
                  <a:srgbClr val="FFFF00"/>
                </a:solidFill>
              </a:rPr>
              <a:t>moles</a:t>
            </a:r>
          </a:p>
        </p:txBody>
      </p:sp>
      <p:sp>
        <p:nvSpPr>
          <p:cNvPr id="219" name="Shape 219"/>
          <p:cNvSpPr txBox="1">
            <a:spLocks noGrp="1"/>
          </p:cNvSpPr>
          <p:nvPr>
            <p:ph type="title"/>
          </p:nvPr>
        </p:nvSpPr>
        <p:spPr>
          <a:xfrm>
            <a:off x="2443550" y="4002625"/>
            <a:ext cx="20349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Molar gas constant</a:t>
            </a:r>
          </a:p>
        </p:txBody>
      </p:sp>
      <p:sp>
        <p:nvSpPr>
          <p:cNvPr id="220" name="Shape 220"/>
          <p:cNvSpPr txBox="1">
            <a:spLocks noGrp="1"/>
          </p:cNvSpPr>
          <p:nvPr>
            <p:ph type="title"/>
          </p:nvPr>
        </p:nvSpPr>
        <p:spPr>
          <a:xfrm>
            <a:off x="4326050" y="4155025"/>
            <a:ext cx="22806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Number of </a:t>
            </a:r>
            <a:r>
              <a:rPr lang="en-GB" sz="2400">
                <a:solidFill>
                  <a:srgbClr val="FFFF00"/>
                </a:solidFill>
              </a:rPr>
              <a:t>atoms/</a:t>
            </a:r>
          </a:p>
          <a:p>
            <a:pPr marL="0" marR="0" lvl="0" indent="0" algn="ctr" rtl="0">
              <a:spcBef>
                <a:spcPts val="0"/>
              </a:spcBef>
              <a:buClr>
                <a:schemeClr val="lt1"/>
              </a:buClr>
              <a:buSzPct val="25000"/>
              <a:buFont typeface="Comic Sans MS"/>
              <a:buNone/>
            </a:pPr>
            <a:r>
              <a:rPr lang="en-GB" sz="2400">
                <a:solidFill>
                  <a:srgbClr val="FFFF00"/>
                </a:solidFill>
              </a:rPr>
              <a:t>molecules</a:t>
            </a:r>
          </a:p>
        </p:txBody>
      </p:sp>
      <p:sp>
        <p:nvSpPr>
          <p:cNvPr id="221" name="Shape 221"/>
          <p:cNvSpPr txBox="1">
            <a:spLocks noGrp="1"/>
          </p:cNvSpPr>
          <p:nvPr>
            <p:ph type="title"/>
          </p:nvPr>
        </p:nvSpPr>
        <p:spPr>
          <a:xfrm>
            <a:off x="6530450" y="3926425"/>
            <a:ext cx="22806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Boltzmann constant</a:t>
            </a:r>
          </a:p>
        </p:txBody>
      </p:sp>
      <p:cxnSp>
        <p:nvCxnSpPr>
          <p:cNvPr id="222" name="Shape 222"/>
          <p:cNvCxnSpPr/>
          <p:nvPr/>
        </p:nvCxnSpPr>
        <p:spPr>
          <a:xfrm rot="10800000">
            <a:off x="5558525" y="3068021"/>
            <a:ext cx="2089500" cy="735900"/>
          </a:xfrm>
          <a:prstGeom prst="straightConnector1">
            <a:avLst/>
          </a:prstGeom>
          <a:noFill/>
          <a:ln w="38100" cap="flat" cmpd="sng">
            <a:solidFill>
              <a:srgbClr val="0000FF"/>
            </a:solidFill>
            <a:prstDash val="solid"/>
            <a:round/>
            <a:headEnd type="none" w="lg" len="lg"/>
            <a:tailEnd type="triangle" w="lg" len="lg"/>
          </a:ln>
        </p:spPr>
      </p:cxnSp>
      <p:cxnSp>
        <p:nvCxnSpPr>
          <p:cNvPr id="223" name="Shape 223"/>
          <p:cNvCxnSpPr/>
          <p:nvPr/>
        </p:nvCxnSpPr>
        <p:spPr>
          <a:xfrm rot="10800000">
            <a:off x="5215625" y="3068125"/>
            <a:ext cx="90300" cy="830100"/>
          </a:xfrm>
          <a:prstGeom prst="straightConnector1">
            <a:avLst/>
          </a:prstGeom>
          <a:noFill/>
          <a:ln w="38100" cap="flat" cmpd="sng">
            <a:solidFill>
              <a:srgbClr val="0000FF"/>
            </a:solidFill>
            <a:prstDash val="solid"/>
            <a:round/>
            <a:headEnd type="none" w="lg" len="lg"/>
            <a:tailEnd type="triangle" w="lg" len="lg"/>
          </a:ln>
        </p:spPr>
      </p:cxnSp>
      <p:cxnSp>
        <p:nvCxnSpPr>
          <p:cNvPr id="224" name="Shape 224"/>
          <p:cNvCxnSpPr>
            <a:stCxn id="219" idx="0"/>
          </p:cNvCxnSpPr>
          <p:nvPr/>
        </p:nvCxnSpPr>
        <p:spPr>
          <a:xfrm rot="10800000" flipH="1">
            <a:off x="3461000" y="3086125"/>
            <a:ext cx="744000" cy="916500"/>
          </a:xfrm>
          <a:prstGeom prst="straightConnector1">
            <a:avLst/>
          </a:prstGeom>
          <a:noFill/>
          <a:ln w="38100" cap="flat" cmpd="sng">
            <a:solidFill>
              <a:srgbClr val="0000FF"/>
            </a:solidFill>
            <a:prstDash val="solid"/>
            <a:round/>
            <a:headEnd type="none" w="lg" len="lg"/>
            <a:tailEnd type="triangle" w="lg" len="lg"/>
          </a:ln>
        </p:spPr>
      </p:cxnSp>
      <p:cxnSp>
        <p:nvCxnSpPr>
          <p:cNvPr id="225" name="Shape 225"/>
          <p:cNvCxnSpPr>
            <a:stCxn id="218" idx="0"/>
          </p:cNvCxnSpPr>
          <p:nvPr/>
        </p:nvCxnSpPr>
        <p:spPr>
          <a:xfrm rot="10800000" flipH="1">
            <a:off x="1550850" y="3031825"/>
            <a:ext cx="2347500" cy="970800"/>
          </a:xfrm>
          <a:prstGeom prst="straightConnector1">
            <a:avLst/>
          </a:prstGeom>
          <a:noFill/>
          <a:ln w="38100" cap="flat" cmpd="sng">
            <a:solidFill>
              <a:srgbClr val="0000FF"/>
            </a:solidFill>
            <a:prstDash val="solid"/>
            <a:round/>
            <a:headEnd type="none" w="lg" len="lg"/>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392370"/>
            <a:ext cx="8229600" cy="7712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Boltzmann Constant</a:t>
            </a:r>
          </a:p>
        </p:txBody>
      </p:sp>
      <p:sp>
        <p:nvSpPr>
          <p:cNvPr id="231" name="Shape 231"/>
          <p:cNvSpPr txBox="1"/>
          <p:nvPr/>
        </p:nvSpPr>
        <p:spPr>
          <a:xfrm>
            <a:off x="0" y="0"/>
            <a:ext cx="9144000" cy="3789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the Boltzmann constant</a:t>
            </a:r>
          </a:p>
        </p:txBody>
      </p:sp>
      <p:sp>
        <p:nvSpPr>
          <p:cNvPr id="232" name="Shape 232"/>
          <p:cNvSpPr txBox="1"/>
          <p:nvPr/>
        </p:nvSpPr>
        <p:spPr>
          <a:xfrm>
            <a:off x="-129477" y="3622771"/>
            <a:ext cx="8640900" cy="15843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80000"/>
              </a:lnSpc>
              <a:spcBef>
                <a:spcPts val="448"/>
              </a:spcBef>
              <a:spcAft>
                <a:spcPts val="0"/>
              </a:spcAft>
              <a:buClr>
                <a:srgbClr val="000000"/>
              </a:buClr>
              <a:buSzTx/>
              <a:buFont typeface="Arial"/>
              <a:buNone/>
              <a:tabLst/>
              <a:defRPr/>
            </a:pPr>
            <a:endParaRPr kumimoji="0" sz="240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p:txBody>
      </p:sp>
      <p:sp>
        <p:nvSpPr>
          <p:cNvPr id="233" name="Shape 233"/>
          <p:cNvSpPr txBox="1"/>
          <p:nvPr/>
        </p:nvSpPr>
        <p:spPr>
          <a:xfrm>
            <a:off x="4774547" y="5698851"/>
            <a:ext cx="3960299" cy="4923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34" name="Shape 234"/>
          <p:cNvSpPr txBox="1"/>
          <p:nvPr/>
        </p:nvSpPr>
        <p:spPr>
          <a:xfrm>
            <a:off x="3103553" y="2484807"/>
            <a:ext cx="3290100" cy="6462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35" name="Shape 235"/>
          <p:cNvSpPr txBox="1"/>
          <p:nvPr/>
        </p:nvSpPr>
        <p:spPr>
          <a:xfrm>
            <a:off x="1174700" y="5236900"/>
            <a:ext cx="3151500" cy="7713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64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k = </a:t>
            </a:r>
            <a:r>
              <a:rPr kumimoji="0" lang="en-GB" sz="3200" b="0" i="0" u="sng" strike="noStrike" kern="0" cap="none" spc="0" normalizeH="0" baseline="0" noProof="0">
                <a:ln>
                  <a:noFill/>
                </a:ln>
                <a:solidFill>
                  <a:srgbClr val="FFFFFF"/>
                </a:solidFill>
                <a:effectLst/>
                <a:uLnTx/>
                <a:uFillTx/>
                <a:latin typeface="Comic Sans MS"/>
                <a:ea typeface="Comic Sans MS"/>
                <a:cs typeface="Comic Sans MS"/>
                <a:sym typeface="Comic Sans MS"/>
              </a:rPr>
              <a:t>1 x 8.3145</a:t>
            </a:r>
          </a:p>
          <a:p>
            <a:pPr marL="342900" marR="0" lvl="0" indent="-342900" algn="l" defTabSz="914400" rtl="0" eaLnBrk="1" fontAlgn="auto" latinLnBrk="0" hangingPunct="1">
              <a:lnSpc>
                <a:spcPct val="100000"/>
              </a:lnSpc>
              <a:spcBef>
                <a:spcPts val="64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6.02 x 10</a:t>
            </a:r>
            <a:r>
              <a:rPr kumimoji="0" lang="en-GB" sz="32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23</a:t>
            </a:r>
          </a:p>
        </p:txBody>
      </p:sp>
      <p:sp>
        <p:nvSpPr>
          <p:cNvPr id="236" name="Shape 236"/>
          <p:cNvSpPr txBox="1"/>
          <p:nvPr/>
        </p:nvSpPr>
        <p:spPr>
          <a:xfrm>
            <a:off x="2156525" y="1578075"/>
            <a:ext cx="5491500" cy="492300"/>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37" name="Shape 237"/>
          <p:cNvSpPr txBox="1">
            <a:spLocks noGrp="1"/>
          </p:cNvSpPr>
          <p:nvPr>
            <p:ph type="title"/>
          </p:nvPr>
        </p:nvSpPr>
        <p:spPr>
          <a:xfrm>
            <a:off x="533400" y="4002625"/>
            <a:ext cx="20349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Number of </a:t>
            </a:r>
            <a:r>
              <a:rPr lang="en-GB" sz="2400">
                <a:solidFill>
                  <a:srgbClr val="FFFF00"/>
                </a:solidFill>
              </a:rPr>
              <a:t>moles</a:t>
            </a:r>
          </a:p>
        </p:txBody>
      </p:sp>
      <p:sp>
        <p:nvSpPr>
          <p:cNvPr id="238" name="Shape 238"/>
          <p:cNvSpPr txBox="1">
            <a:spLocks noGrp="1"/>
          </p:cNvSpPr>
          <p:nvPr>
            <p:ph type="title"/>
          </p:nvPr>
        </p:nvSpPr>
        <p:spPr>
          <a:xfrm>
            <a:off x="2443550" y="4002625"/>
            <a:ext cx="20349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Molar gas constant</a:t>
            </a:r>
          </a:p>
        </p:txBody>
      </p:sp>
      <p:sp>
        <p:nvSpPr>
          <p:cNvPr id="239" name="Shape 239"/>
          <p:cNvSpPr txBox="1">
            <a:spLocks noGrp="1"/>
          </p:cNvSpPr>
          <p:nvPr>
            <p:ph type="title"/>
          </p:nvPr>
        </p:nvSpPr>
        <p:spPr>
          <a:xfrm>
            <a:off x="4326050" y="4155025"/>
            <a:ext cx="22806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Number of </a:t>
            </a:r>
            <a:r>
              <a:rPr lang="en-GB" sz="2400">
                <a:solidFill>
                  <a:srgbClr val="FFFF00"/>
                </a:solidFill>
              </a:rPr>
              <a:t>atoms/</a:t>
            </a:r>
          </a:p>
          <a:p>
            <a:pPr marL="0" marR="0" lvl="0" indent="0" algn="ctr" rtl="0">
              <a:spcBef>
                <a:spcPts val="0"/>
              </a:spcBef>
              <a:buClr>
                <a:schemeClr val="lt1"/>
              </a:buClr>
              <a:buSzPct val="25000"/>
              <a:buFont typeface="Comic Sans MS"/>
              <a:buNone/>
            </a:pPr>
            <a:r>
              <a:rPr lang="en-GB" sz="2400">
                <a:solidFill>
                  <a:srgbClr val="FFFF00"/>
                </a:solidFill>
              </a:rPr>
              <a:t>molecules</a:t>
            </a:r>
          </a:p>
        </p:txBody>
      </p:sp>
      <p:sp>
        <p:nvSpPr>
          <p:cNvPr id="240" name="Shape 240"/>
          <p:cNvSpPr txBox="1">
            <a:spLocks noGrp="1"/>
          </p:cNvSpPr>
          <p:nvPr>
            <p:ph type="title"/>
          </p:nvPr>
        </p:nvSpPr>
        <p:spPr>
          <a:xfrm>
            <a:off x="6530450" y="3926425"/>
            <a:ext cx="2280600" cy="574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400">
                <a:solidFill>
                  <a:schemeClr val="lt1"/>
                </a:solidFill>
              </a:rPr>
              <a:t>Boltzmann constant</a:t>
            </a:r>
          </a:p>
        </p:txBody>
      </p:sp>
      <p:cxnSp>
        <p:nvCxnSpPr>
          <p:cNvPr id="241" name="Shape 241"/>
          <p:cNvCxnSpPr/>
          <p:nvPr/>
        </p:nvCxnSpPr>
        <p:spPr>
          <a:xfrm rot="10800000">
            <a:off x="5558525" y="3068021"/>
            <a:ext cx="2089500" cy="735900"/>
          </a:xfrm>
          <a:prstGeom prst="straightConnector1">
            <a:avLst/>
          </a:prstGeom>
          <a:noFill/>
          <a:ln w="38100" cap="flat" cmpd="sng">
            <a:solidFill>
              <a:srgbClr val="0000FF"/>
            </a:solidFill>
            <a:prstDash val="solid"/>
            <a:round/>
            <a:headEnd type="none" w="lg" len="lg"/>
            <a:tailEnd type="triangle" w="lg" len="lg"/>
          </a:ln>
        </p:spPr>
      </p:cxnSp>
      <p:cxnSp>
        <p:nvCxnSpPr>
          <p:cNvPr id="242" name="Shape 242"/>
          <p:cNvCxnSpPr/>
          <p:nvPr/>
        </p:nvCxnSpPr>
        <p:spPr>
          <a:xfrm rot="10800000">
            <a:off x="5215625" y="3068125"/>
            <a:ext cx="90300" cy="830100"/>
          </a:xfrm>
          <a:prstGeom prst="straightConnector1">
            <a:avLst/>
          </a:prstGeom>
          <a:noFill/>
          <a:ln w="38100" cap="flat" cmpd="sng">
            <a:solidFill>
              <a:srgbClr val="0000FF"/>
            </a:solidFill>
            <a:prstDash val="solid"/>
            <a:round/>
            <a:headEnd type="none" w="lg" len="lg"/>
            <a:tailEnd type="triangle" w="lg" len="lg"/>
          </a:ln>
        </p:spPr>
      </p:cxnSp>
      <p:cxnSp>
        <p:nvCxnSpPr>
          <p:cNvPr id="243" name="Shape 243"/>
          <p:cNvCxnSpPr>
            <a:stCxn id="238" idx="0"/>
          </p:cNvCxnSpPr>
          <p:nvPr/>
        </p:nvCxnSpPr>
        <p:spPr>
          <a:xfrm rot="10800000" flipH="1">
            <a:off x="3461000" y="3086125"/>
            <a:ext cx="744000" cy="916500"/>
          </a:xfrm>
          <a:prstGeom prst="straightConnector1">
            <a:avLst/>
          </a:prstGeom>
          <a:noFill/>
          <a:ln w="38100" cap="flat" cmpd="sng">
            <a:solidFill>
              <a:srgbClr val="0000FF"/>
            </a:solidFill>
            <a:prstDash val="solid"/>
            <a:round/>
            <a:headEnd type="none" w="lg" len="lg"/>
            <a:tailEnd type="triangle" w="lg" len="lg"/>
          </a:ln>
        </p:spPr>
      </p:cxnSp>
      <p:cxnSp>
        <p:nvCxnSpPr>
          <p:cNvPr id="244" name="Shape 244"/>
          <p:cNvCxnSpPr>
            <a:stCxn id="237" idx="0"/>
          </p:cNvCxnSpPr>
          <p:nvPr/>
        </p:nvCxnSpPr>
        <p:spPr>
          <a:xfrm rot="10800000" flipH="1">
            <a:off x="1550850" y="3031825"/>
            <a:ext cx="2347500" cy="970800"/>
          </a:xfrm>
          <a:prstGeom prst="straightConnector1">
            <a:avLst/>
          </a:prstGeom>
          <a:noFill/>
          <a:ln w="38100" cap="flat" cmpd="sng">
            <a:solidFill>
              <a:srgbClr val="0000FF"/>
            </a:solidFill>
            <a:prstDash val="solid"/>
            <a:round/>
            <a:headEnd type="none" w="lg" len="lg"/>
            <a:tailEnd type="triangle" w="lg" len="lg"/>
          </a:ln>
        </p:spPr>
      </p:cxn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392370"/>
            <a:ext cx="8229600" cy="7712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Boltzmann Constant</a:t>
            </a:r>
          </a:p>
        </p:txBody>
      </p:sp>
      <p:sp>
        <p:nvSpPr>
          <p:cNvPr id="250" name="Shape 250"/>
          <p:cNvSpPr txBox="1"/>
          <p:nvPr/>
        </p:nvSpPr>
        <p:spPr>
          <a:xfrm>
            <a:off x="0" y="0"/>
            <a:ext cx="9144000" cy="3789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the Boltzmann constant</a:t>
            </a:r>
          </a:p>
        </p:txBody>
      </p:sp>
      <p:sp>
        <p:nvSpPr>
          <p:cNvPr id="251" name="Shape 251"/>
          <p:cNvSpPr txBox="1"/>
          <p:nvPr/>
        </p:nvSpPr>
        <p:spPr>
          <a:xfrm>
            <a:off x="327747" y="2831896"/>
            <a:ext cx="8640900" cy="15843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The Boltzmann constant is useful when considering the gas equation for molecules rather than moles. R is the gas constant for one mole of molecules. The Boltzmann constant, </a:t>
            </a:r>
            <a:r>
              <a:rPr kumimoji="0" lang="en-GB" sz="2400" b="0" i="1" u="none" strike="noStrike" kern="0" cap="none" spc="0" normalizeH="0" baseline="0" noProof="0">
                <a:ln>
                  <a:noFill/>
                </a:ln>
                <a:solidFill>
                  <a:srgbClr val="FFFFFF"/>
                </a:solidFill>
                <a:effectLst/>
                <a:uLnTx/>
                <a:uFillTx/>
                <a:latin typeface="Comic Sans MS"/>
                <a:ea typeface="Comic Sans MS"/>
                <a:cs typeface="Comic Sans MS"/>
                <a:sym typeface="Comic Sans MS"/>
              </a:rPr>
              <a:t>k</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is the gas constant for one single molecule. </a:t>
            </a:r>
          </a:p>
        </p:txBody>
      </p:sp>
      <p:sp>
        <p:nvSpPr>
          <p:cNvPr id="252" name="Shape 252"/>
          <p:cNvSpPr txBox="1"/>
          <p:nvPr/>
        </p:nvSpPr>
        <p:spPr>
          <a:xfrm>
            <a:off x="3095730" y="5198125"/>
            <a:ext cx="3290100" cy="9234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53" name="Shape 253"/>
          <p:cNvSpPr txBox="1"/>
          <p:nvPr/>
        </p:nvSpPr>
        <p:spPr>
          <a:xfrm>
            <a:off x="2756622" y="1764638"/>
            <a:ext cx="3960300" cy="4923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476672"/>
            <a:ext cx="8229600" cy="9411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Questions</a:t>
            </a:r>
          </a:p>
        </p:txBody>
      </p:sp>
      <p:sp>
        <p:nvSpPr>
          <p:cNvPr id="259" name="Shape 259"/>
          <p:cNvSpPr txBox="1">
            <a:spLocks noGrp="1"/>
          </p:cNvSpPr>
          <p:nvPr>
            <p:ph type="body" idx="1"/>
          </p:nvPr>
        </p:nvSpPr>
        <p:spPr>
          <a:xfrm>
            <a:off x="71021" y="1484783"/>
            <a:ext cx="8965473" cy="518457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lt1"/>
              </a:buClr>
              <a:buSzPct val="25000"/>
              <a:buFont typeface="Arial"/>
              <a:buNone/>
            </a:pPr>
            <a:r>
              <a:rPr lang="en-GB" sz="2400" b="0" i="0" u="none" strike="noStrike" cap="none" dirty="0">
                <a:solidFill>
                  <a:schemeClr val="lt1"/>
                </a:solidFill>
                <a:latin typeface="Comic Sans MS"/>
                <a:ea typeface="Comic Sans MS"/>
                <a:cs typeface="Comic Sans MS"/>
                <a:sym typeface="Comic Sans MS"/>
              </a:rPr>
              <a:t>Nitrate salts (NO</a:t>
            </a:r>
            <a:r>
              <a:rPr lang="en-GB" sz="2400" b="0" i="0" u="none" strike="noStrike" cap="none" baseline="-25000" dirty="0">
                <a:solidFill>
                  <a:schemeClr val="lt1"/>
                </a:solidFill>
                <a:latin typeface="Comic Sans MS"/>
                <a:ea typeface="Comic Sans MS"/>
                <a:cs typeface="Comic Sans MS"/>
                <a:sym typeface="Comic Sans MS"/>
              </a:rPr>
              <a:t>3</a:t>
            </a:r>
            <a:r>
              <a:rPr lang="en-GB" sz="2400" b="0" i="0" u="none" strike="noStrike" cap="none" baseline="30000" dirty="0">
                <a:solidFill>
                  <a:schemeClr val="lt1"/>
                </a:solidFill>
                <a:latin typeface="Comic Sans MS"/>
                <a:ea typeface="Comic Sans MS"/>
                <a:cs typeface="Comic Sans MS"/>
                <a:sym typeface="Comic Sans MS"/>
              </a:rPr>
              <a:t>-</a:t>
            </a:r>
            <a:r>
              <a:rPr lang="en-GB" sz="2400" b="0" i="0" u="none" strike="noStrike" cap="none" dirty="0">
                <a:solidFill>
                  <a:schemeClr val="lt1"/>
                </a:solidFill>
                <a:latin typeface="Comic Sans MS"/>
                <a:ea typeface="Comic Sans MS"/>
                <a:cs typeface="Comic Sans MS"/>
                <a:sym typeface="Comic Sans MS"/>
              </a:rPr>
              <a:t>) when heated can produce nitrites (NO</a:t>
            </a:r>
            <a:r>
              <a:rPr lang="en-GB" sz="2400" b="0" i="0" u="none" strike="noStrike" cap="none" baseline="-25000" dirty="0">
                <a:solidFill>
                  <a:schemeClr val="lt1"/>
                </a:solidFill>
                <a:latin typeface="Comic Sans MS"/>
                <a:ea typeface="Comic Sans MS"/>
                <a:cs typeface="Comic Sans MS"/>
                <a:sym typeface="Comic Sans MS"/>
              </a:rPr>
              <a:t>2</a:t>
            </a:r>
            <a:r>
              <a:rPr lang="en-GB" sz="2400" b="0" i="0" u="none" strike="noStrike" cap="none" baseline="30000" dirty="0">
                <a:solidFill>
                  <a:schemeClr val="lt1"/>
                </a:solidFill>
                <a:latin typeface="Comic Sans MS"/>
                <a:ea typeface="Comic Sans MS"/>
                <a:cs typeface="Comic Sans MS"/>
                <a:sym typeface="Comic Sans MS"/>
              </a:rPr>
              <a:t>-</a:t>
            </a:r>
            <a:r>
              <a:rPr lang="en-GB" sz="2400" b="0" i="0" u="none" strike="noStrike" cap="none" dirty="0">
                <a:solidFill>
                  <a:schemeClr val="lt1"/>
                </a:solidFill>
                <a:latin typeface="Comic Sans MS"/>
                <a:ea typeface="Comic Sans MS"/>
                <a:cs typeface="Comic Sans MS"/>
                <a:sym typeface="Comic Sans MS"/>
              </a:rPr>
              <a:t>) plus oxygen (O</a:t>
            </a:r>
            <a:r>
              <a:rPr lang="en-GB" sz="2400" b="0" i="0" u="none" strike="noStrike" cap="none" baseline="-25000" dirty="0">
                <a:solidFill>
                  <a:schemeClr val="lt1"/>
                </a:solidFill>
                <a:latin typeface="Comic Sans MS"/>
                <a:ea typeface="Comic Sans MS"/>
                <a:cs typeface="Comic Sans MS"/>
                <a:sym typeface="Comic Sans MS"/>
              </a:rPr>
              <a:t>2</a:t>
            </a:r>
            <a:r>
              <a:rPr lang="en-GB" sz="2400" b="0" i="0" u="none" strike="noStrike" cap="none" dirty="0">
                <a:solidFill>
                  <a:schemeClr val="lt1"/>
                </a:solidFill>
                <a:latin typeface="Comic Sans MS"/>
                <a:ea typeface="Comic Sans MS"/>
                <a:cs typeface="Comic Sans MS"/>
                <a:sym typeface="Comic Sans MS"/>
              </a:rPr>
              <a:t>). A sample of potassium nitrate is heated and the O</a:t>
            </a:r>
            <a:r>
              <a:rPr lang="en-GB" sz="2400" b="0" i="0" u="none" strike="noStrike" cap="none" baseline="-25000" dirty="0">
                <a:solidFill>
                  <a:schemeClr val="lt1"/>
                </a:solidFill>
                <a:latin typeface="Comic Sans MS"/>
                <a:ea typeface="Comic Sans MS"/>
                <a:cs typeface="Comic Sans MS"/>
                <a:sym typeface="Comic Sans MS"/>
              </a:rPr>
              <a:t>2</a:t>
            </a:r>
            <a:r>
              <a:rPr lang="en-GB" sz="2400" b="0" i="0" u="none" strike="noStrike" cap="none" dirty="0">
                <a:solidFill>
                  <a:schemeClr val="lt1"/>
                </a:solidFill>
                <a:latin typeface="Comic Sans MS"/>
                <a:ea typeface="Comic Sans MS"/>
                <a:cs typeface="Comic Sans MS"/>
                <a:sym typeface="Comic Sans MS"/>
              </a:rPr>
              <a:t> gas produced is collected in a 750 ml flask. The pressure of the gas in the flask is 2.8 atmospheres and the temperature is recorded to be 53.6</a:t>
            </a:r>
            <a:r>
              <a:rPr lang="en-GB" sz="2400" b="0" i="0" u="none" strike="noStrike" cap="none" dirty="0">
                <a:solidFill>
                  <a:schemeClr val="lt1"/>
                </a:solidFill>
                <a:latin typeface="Times New Roman"/>
                <a:ea typeface="Times New Roman"/>
                <a:cs typeface="Times New Roman"/>
                <a:sym typeface="Times New Roman"/>
              </a:rPr>
              <a:t>°</a:t>
            </a:r>
            <a:r>
              <a:rPr lang="en-GB" sz="2400" b="0" i="0" u="none" strike="noStrike" cap="none" dirty="0">
                <a:solidFill>
                  <a:schemeClr val="lt1"/>
                </a:solidFill>
                <a:latin typeface="Comic Sans MS"/>
                <a:ea typeface="Comic Sans MS"/>
                <a:cs typeface="Comic Sans MS"/>
                <a:sym typeface="Comic Sans MS"/>
              </a:rPr>
              <a:t>C.</a:t>
            </a:r>
          </a:p>
          <a:p>
            <a:pPr marL="0" marR="0" lvl="0" indent="0" algn="l" rtl="0">
              <a:lnSpc>
                <a:spcPct val="80000"/>
              </a:lnSpc>
              <a:spcBef>
                <a:spcPts val="544"/>
              </a:spcBef>
              <a:spcAft>
                <a:spcPts val="0"/>
              </a:spcAft>
              <a:buClr>
                <a:srgbClr val="FFFF00"/>
              </a:buClr>
              <a:buSzPct val="25000"/>
              <a:buFont typeface="Arial"/>
              <a:buNone/>
            </a:pPr>
            <a:r>
              <a:rPr lang="en-GB" sz="2400" b="0" i="0" u="none" strike="noStrike" cap="none" dirty="0">
                <a:solidFill>
                  <a:srgbClr val="FFFF00"/>
                </a:solidFill>
                <a:latin typeface="Comic Sans MS"/>
                <a:ea typeface="Comic Sans MS"/>
                <a:cs typeface="Comic Sans MS"/>
                <a:sym typeface="Comic Sans MS"/>
              </a:rPr>
              <a:t>How many moles of O</a:t>
            </a:r>
            <a:r>
              <a:rPr lang="en-GB" sz="2400" b="0" i="0" u="none" strike="noStrike" cap="none" baseline="-25000" dirty="0">
                <a:solidFill>
                  <a:srgbClr val="FFFF00"/>
                </a:solidFill>
                <a:latin typeface="Comic Sans MS"/>
                <a:ea typeface="Comic Sans MS"/>
                <a:cs typeface="Comic Sans MS"/>
                <a:sym typeface="Comic Sans MS"/>
              </a:rPr>
              <a:t>2</a:t>
            </a:r>
            <a:r>
              <a:rPr lang="en-GB" sz="2400" b="0" i="0" u="none" strike="noStrike" cap="none" dirty="0">
                <a:solidFill>
                  <a:srgbClr val="FFFF00"/>
                </a:solidFill>
                <a:latin typeface="Comic Sans MS"/>
                <a:ea typeface="Comic Sans MS"/>
                <a:cs typeface="Comic Sans MS"/>
                <a:sym typeface="Comic Sans MS"/>
              </a:rPr>
              <a:t> gas were produced</a:t>
            </a:r>
            <a:r>
              <a:rPr lang="en-GB" sz="2400" dirty="0">
                <a:solidFill>
                  <a:srgbClr val="FFFF00"/>
                </a:solidFill>
              </a:rPr>
              <a:t> and how many molecules?</a:t>
            </a:r>
          </a:p>
          <a:p>
            <a:pPr marL="0" marR="0" lvl="0" indent="0" algn="l" rtl="0">
              <a:lnSpc>
                <a:spcPct val="80000"/>
              </a:lnSpc>
              <a:spcBef>
                <a:spcPts val="544"/>
              </a:spcBef>
              <a:buClr>
                <a:schemeClr val="dk1"/>
              </a:buClr>
              <a:buSzPct val="25000"/>
              <a:buFont typeface="Arial"/>
              <a:buNone/>
            </a:pPr>
            <a:endParaRPr sz="2400" b="0" i="0" u="none" strike="noStrike" cap="none" dirty="0">
              <a:solidFill>
                <a:schemeClr val="lt1"/>
              </a:solidFill>
              <a:latin typeface="Comic Sans MS"/>
              <a:ea typeface="Comic Sans MS"/>
              <a:cs typeface="Comic Sans MS"/>
              <a:sym typeface="Comic Sans MS"/>
            </a:endParaRPr>
          </a:p>
        </p:txBody>
      </p:sp>
      <p:sp>
        <p:nvSpPr>
          <p:cNvPr id="260" name="Shape 260"/>
          <p:cNvSpPr txBox="1"/>
          <p:nvPr/>
        </p:nvSpPr>
        <p:spPr>
          <a:xfrm>
            <a:off x="0" y="0"/>
            <a:ext cx="9144000" cy="3789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the Boltzmann constant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476672"/>
            <a:ext cx="8229600" cy="9411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Questions</a:t>
            </a:r>
          </a:p>
        </p:txBody>
      </p:sp>
      <p:sp>
        <p:nvSpPr>
          <p:cNvPr id="259" name="Shape 259"/>
          <p:cNvSpPr txBox="1">
            <a:spLocks noGrp="1"/>
          </p:cNvSpPr>
          <p:nvPr>
            <p:ph type="body" idx="1"/>
          </p:nvPr>
        </p:nvSpPr>
        <p:spPr>
          <a:xfrm>
            <a:off x="98141" y="1202975"/>
            <a:ext cx="8947717" cy="518457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lt1"/>
              </a:buClr>
              <a:buSzPct val="25000"/>
              <a:buFont typeface="Arial"/>
              <a:buNone/>
            </a:pPr>
            <a:r>
              <a:rPr lang="en-GB" sz="2400" b="0" i="0" u="none" strike="noStrike" cap="none" dirty="0">
                <a:solidFill>
                  <a:schemeClr val="lt1"/>
                </a:solidFill>
                <a:latin typeface="Comic Sans MS"/>
                <a:ea typeface="Comic Sans MS"/>
                <a:cs typeface="Comic Sans MS"/>
                <a:sym typeface="Comic Sans MS"/>
              </a:rPr>
              <a:t>Nitrate salts (NO</a:t>
            </a:r>
            <a:r>
              <a:rPr lang="en-GB" sz="2400" b="0" i="0" u="none" strike="noStrike" cap="none" baseline="-25000" dirty="0">
                <a:solidFill>
                  <a:schemeClr val="lt1"/>
                </a:solidFill>
                <a:latin typeface="Comic Sans MS"/>
                <a:ea typeface="Comic Sans MS"/>
                <a:cs typeface="Comic Sans MS"/>
                <a:sym typeface="Comic Sans MS"/>
              </a:rPr>
              <a:t>3</a:t>
            </a:r>
            <a:r>
              <a:rPr lang="en-GB" sz="2400" b="0" i="0" u="none" strike="noStrike" cap="none" baseline="30000" dirty="0">
                <a:solidFill>
                  <a:schemeClr val="lt1"/>
                </a:solidFill>
                <a:latin typeface="Comic Sans MS"/>
                <a:ea typeface="Comic Sans MS"/>
                <a:cs typeface="Comic Sans MS"/>
                <a:sym typeface="Comic Sans MS"/>
              </a:rPr>
              <a:t>-</a:t>
            </a:r>
            <a:r>
              <a:rPr lang="en-GB" sz="2400" b="0" i="0" u="none" strike="noStrike" cap="none" dirty="0">
                <a:solidFill>
                  <a:schemeClr val="lt1"/>
                </a:solidFill>
                <a:latin typeface="Comic Sans MS"/>
                <a:ea typeface="Comic Sans MS"/>
                <a:cs typeface="Comic Sans MS"/>
                <a:sym typeface="Comic Sans MS"/>
              </a:rPr>
              <a:t>) when heated can produce nitrites (NO</a:t>
            </a:r>
            <a:r>
              <a:rPr lang="en-GB" sz="2400" b="0" i="0" u="none" strike="noStrike" cap="none" baseline="-25000" dirty="0">
                <a:solidFill>
                  <a:schemeClr val="lt1"/>
                </a:solidFill>
                <a:latin typeface="Comic Sans MS"/>
                <a:ea typeface="Comic Sans MS"/>
                <a:cs typeface="Comic Sans MS"/>
                <a:sym typeface="Comic Sans MS"/>
              </a:rPr>
              <a:t>2</a:t>
            </a:r>
            <a:r>
              <a:rPr lang="en-GB" sz="2400" b="0" i="0" u="none" strike="noStrike" cap="none" baseline="30000" dirty="0">
                <a:solidFill>
                  <a:schemeClr val="lt1"/>
                </a:solidFill>
                <a:latin typeface="Comic Sans MS"/>
                <a:ea typeface="Comic Sans MS"/>
                <a:cs typeface="Comic Sans MS"/>
                <a:sym typeface="Comic Sans MS"/>
              </a:rPr>
              <a:t>-</a:t>
            </a:r>
            <a:r>
              <a:rPr lang="en-GB" sz="2400" b="0" i="0" u="none" strike="noStrike" cap="none" dirty="0">
                <a:solidFill>
                  <a:schemeClr val="lt1"/>
                </a:solidFill>
                <a:latin typeface="Comic Sans MS"/>
                <a:ea typeface="Comic Sans MS"/>
                <a:cs typeface="Comic Sans MS"/>
                <a:sym typeface="Comic Sans MS"/>
              </a:rPr>
              <a:t>) plus oxygen (O</a:t>
            </a:r>
            <a:r>
              <a:rPr lang="en-GB" sz="2400" b="0" i="0" u="none" strike="noStrike" cap="none" baseline="-25000" dirty="0">
                <a:solidFill>
                  <a:schemeClr val="lt1"/>
                </a:solidFill>
                <a:latin typeface="Comic Sans MS"/>
                <a:ea typeface="Comic Sans MS"/>
                <a:cs typeface="Comic Sans MS"/>
                <a:sym typeface="Comic Sans MS"/>
              </a:rPr>
              <a:t>2</a:t>
            </a:r>
            <a:r>
              <a:rPr lang="en-GB" sz="2400" b="0" i="0" u="none" strike="noStrike" cap="none" dirty="0">
                <a:solidFill>
                  <a:schemeClr val="lt1"/>
                </a:solidFill>
                <a:latin typeface="Comic Sans MS"/>
                <a:ea typeface="Comic Sans MS"/>
                <a:cs typeface="Comic Sans MS"/>
                <a:sym typeface="Comic Sans MS"/>
              </a:rPr>
              <a:t>). A sample of potassium nitrate is heated and the O</a:t>
            </a:r>
            <a:r>
              <a:rPr lang="en-GB" sz="2400" b="0" i="0" u="none" strike="noStrike" cap="none" baseline="-25000" dirty="0">
                <a:solidFill>
                  <a:schemeClr val="lt1"/>
                </a:solidFill>
                <a:latin typeface="Comic Sans MS"/>
                <a:ea typeface="Comic Sans MS"/>
                <a:cs typeface="Comic Sans MS"/>
                <a:sym typeface="Comic Sans MS"/>
              </a:rPr>
              <a:t>2</a:t>
            </a:r>
            <a:r>
              <a:rPr lang="en-GB" sz="2400" b="0" i="0" u="none" strike="noStrike" cap="none" dirty="0">
                <a:solidFill>
                  <a:schemeClr val="lt1"/>
                </a:solidFill>
                <a:latin typeface="Comic Sans MS"/>
                <a:ea typeface="Comic Sans MS"/>
                <a:cs typeface="Comic Sans MS"/>
                <a:sym typeface="Comic Sans MS"/>
              </a:rPr>
              <a:t> gas produced is collected in a 750 ml flask. The pressure of the gas in the flask is 2.8 atmospheres and the temperature is recorded to be 53.6</a:t>
            </a:r>
            <a:r>
              <a:rPr lang="en-GB" sz="2400" b="0" i="0" u="none" strike="noStrike" cap="none" dirty="0">
                <a:solidFill>
                  <a:schemeClr val="lt1"/>
                </a:solidFill>
                <a:latin typeface="Times New Roman"/>
                <a:ea typeface="Times New Roman"/>
                <a:cs typeface="Times New Roman"/>
                <a:sym typeface="Times New Roman"/>
              </a:rPr>
              <a:t>°</a:t>
            </a:r>
            <a:r>
              <a:rPr lang="en-GB" sz="2400" b="0" i="0" u="none" strike="noStrike" cap="none" dirty="0">
                <a:solidFill>
                  <a:schemeClr val="lt1"/>
                </a:solidFill>
                <a:latin typeface="Comic Sans MS"/>
                <a:ea typeface="Comic Sans MS"/>
                <a:cs typeface="Comic Sans MS"/>
                <a:sym typeface="Comic Sans MS"/>
              </a:rPr>
              <a:t>C.</a:t>
            </a:r>
          </a:p>
          <a:p>
            <a:pPr marL="0" marR="0" lvl="0" indent="0" algn="l" rtl="0">
              <a:lnSpc>
                <a:spcPct val="80000"/>
              </a:lnSpc>
              <a:spcBef>
                <a:spcPts val="544"/>
              </a:spcBef>
              <a:spcAft>
                <a:spcPts val="0"/>
              </a:spcAft>
              <a:buClr>
                <a:srgbClr val="FFFF00"/>
              </a:buClr>
              <a:buSzPct val="25000"/>
              <a:buFont typeface="Arial"/>
              <a:buNone/>
            </a:pPr>
            <a:r>
              <a:rPr lang="en-GB" sz="2400" b="0" i="0" u="none" strike="noStrike" cap="none" dirty="0">
                <a:solidFill>
                  <a:srgbClr val="FFFF00"/>
                </a:solidFill>
                <a:latin typeface="Comic Sans MS"/>
                <a:ea typeface="Comic Sans MS"/>
                <a:cs typeface="Comic Sans MS"/>
                <a:sym typeface="Comic Sans MS"/>
              </a:rPr>
              <a:t>How many moles of O</a:t>
            </a:r>
            <a:r>
              <a:rPr lang="en-GB" sz="2400" b="0" i="0" u="none" strike="noStrike" cap="none" baseline="-25000" dirty="0">
                <a:solidFill>
                  <a:srgbClr val="FFFF00"/>
                </a:solidFill>
                <a:latin typeface="Comic Sans MS"/>
                <a:ea typeface="Comic Sans MS"/>
                <a:cs typeface="Comic Sans MS"/>
                <a:sym typeface="Comic Sans MS"/>
              </a:rPr>
              <a:t>2</a:t>
            </a:r>
            <a:r>
              <a:rPr lang="en-GB" sz="2400" b="0" i="0" u="none" strike="noStrike" cap="none" dirty="0">
                <a:solidFill>
                  <a:srgbClr val="FFFF00"/>
                </a:solidFill>
                <a:latin typeface="Comic Sans MS"/>
                <a:ea typeface="Comic Sans MS"/>
                <a:cs typeface="Comic Sans MS"/>
                <a:sym typeface="Comic Sans MS"/>
              </a:rPr>
              <a:t> gas were produced</a:t>
            </a:r>
            <a:r>
              <a:rPr lang="en-GB" sz="2400" dirty="0">
                <a:solidFill>
                  <a:srgbClr val="FFFF00"/>
                </a:solidFill>
              </a:rPr>
              <a:t> and how many molecules?</a:t>
            </a:r>
          </a:p>
          <a:p>
            <a:pPr marL="0" marR="0" lvl="0" indent="0" algn="l" rtl="0">
              <a:lnSpc>
                <a:spcPct val="80000"/>
              </a:lnSpc>
              <a:spcBef>
                <a:spcPts val="544"/>
              </a:spcBef>
              <a:spcAft>
                <a:spcPts val="0"/>
              </a:spcAft>
              <a:buClr>
                <a:schemeClr val="lt1"/>
              </a:buClr>
              <a:buSzPct val="25000"/>
              <a:buFont typeface="Arial"/>
              <a:buNone/>
            </a:pPr>
            <a:r>
              <a:rPr lang="en-GB" sz="2400" b="0" i="0" u="none" strike="noStrike" cap="none" dirty="0">
                <a:solidFill>
                  <a:schemeClr val="lt1"/>
                </a:solidFill>
                <a:latin typeface="Comic Sans MS"/>
                <a:ea typeface="Comic Sans MS"/>
                <a:cs typeface="Comic Sans MS"/>
                <a:sym typeface="Comic Sans MS"/>
              </a:rPr>
              <a:t>PV = </a:t>
            </a:r>
            <a:r>
              <a:rPr lang="en-GB" sz="2400" b="0" i="0" u="none" strike="noStrike" cap="none" dirty="0" err="1">
                <a:solidFill>
                  <a:schemeClr val="lt1"/>
                </a:solidFill>
                <a:latin typeface="Comic Sans MS"/>
                <a:ea typeface="Comic Sans MS"/>
                <a:cs typeface="Comic Sans MS"/>
                <a:sym typeface="Comic Sans MS"/>
              </a:rPr>
              <a:t>nRT</a:t>
            </a:r>
            <a:endParaRPr lang="en-GB" sz="2400" b="0" i="0" u="none" strike="noStrike" cap="none" dirty="0">
              <a:solidFill>
                <a:schemeClr val="lt1"/>
              </a:solidFill>
              <a:latin typeface="Comic Sans MS"/>
              <a:ea typeface="Comic Sans MS"/>
              <a:cs typeface="Comic Sans MS"/>
              <a:sym typeface="Comic Sans MS"/>
            </a:endParaRPr>
          </a:p>
          <a:p>
            <a:pPr marL="0" marR="0" lvl="0" indent="0" algn="l" rtl="0">
              <a:lnSpc>
                <a:spcPct val="80000"/>
              </a:lnSpc>
              <a:spcBef>
                <a:spcPts val="544"/>
              </a:spcBef>
              <a:spcAft>
                <a:spcPts val="0"/>
              </a:spcAft>
              <a:buClr>
                <a:schemeClr val="lt1"/>
              </a:buClr>
              <a:buSzPct val="25000"/>
              <a:buFont typeface="Arial"/>
              <a:buNone/>
            </a:pPr>
            <a:r>
              <a:rPr lang="en-GB" sz="2400" b="0" i="0" u="none" strike="noStrike" cap="none" dirty="0">
                <a:solidFill>
                  <a:schemeClr val="lt1"/>
                </a:solidFill>
                <a:latin typeface="Comic Sans MS"/>
                <a:ea typeface="Comic Sans MS"/>
                <a:cs typeface="Comic Sans MS"/>
                <a:sym typeface="Comic Sans MS"/>
              </a:rPr>
              <a:t>n = PV/RT</a:t>
            </a:r>
          </a:p>
          <a:p>
            <a:pPr marL="0" marR="0" lvl="0" indent="0" algn="l" rtl="0">
              <a:lnSpc>
                <a:spcPct val="80000"/>
              </a:lnSpc>
              <a:spcBef>
                <a:spcPts val="544"/>
              </a:spcBef>
              <a:spcAft>
                <a:spcPts val="0"/>
              </a:spcAft>
              <a:buClr>
                <a:schemeClr val="lt1"/>
              </a:buClr>
              <a:buSzPct val="25000"/>
              <a:buFont typeface="Arial"/>
              <a:buNone/>
            </a:pPr>
            <a:r>
              <a:rPr lang="en-GB" sz="2400" b="0" i="0" u="none" strike="noStrike" cap="none" dirty="0">
                <a:solidFill>
                  <a:schemeClr val="lt1"/>
                </a:solidFill>
                <a:latin typeface="Comic Sans MS"/>
                <a:ea typeface="Comic Sans MS"/>
                <a:cs typeface="Comic Sans MS"/>
                <a:sym typeface="Comic Sans MS"/>
              </a:rPr>
              <a:t>n = ((2.8 x 101325) x (750 x 1 x 10</a:t>
            </a:r>
            <a:r>
              <a:rPr lang="en-GB" sz="2400" b="0" i="0" u="none" strike="noStrike" cap="none" baseline="30000" dirty="0">
                <a:solidFill>
                  <a:schemeClr val="lt1"/>
                </a:solidFill>
                <a:latin typeface="Comic Sans MS"/>
                <a:ea typeface="Comic Sans MS"/>
                <a:cs typeface="Comic Sans MS"/>
                <a:sym typeface="Comic Sans MS"/>
              </a:rPr>
              <a:t>-6</a:t>
            </a:r>
            <a:r>
              <a:rPr lang="en-GB" sz="2400" b="0" i="0" u="none" strike="noStrike" cap="none" dirty="0">
                <a:solidFill>
                  <a:schemeClr val="lt1"/>
                </a:solidFill>
                <a:latin typeface="Comic Sans MS"/>
                <a:ea typeface="Comic Sans MS"/>
                <a:cs typeface="Comic Sans MS"/>
                <a:sym typeface="Comic Sans MS"/>
              </a:rPr>
              <a:t>)) / 8.31 x (53.6 + 273)</a:t>
            </a:r>
          </a:p>
          <a:p>
            <a:pPr marL="0" marR="0" lvl="0" indent="0" algn="l" rtl="0">
              <a:lnSpc>
                <a:spcPct val="80000"/>
              </a:lnSpc>
              <a:spcBef>
                <a:spcPts val="544"/>
              </a:spcBef>
              <a:spcAft>
                <a:spcPts val="0"/>
              </a:spcAft>
              <a:buClr>
                <a:srgbClr val="FFFF00"/>
              </a:buClr>
              <a:buSzPct val="25000"/>
              <a:buFont typeface="Arial"/>
              <a:buNone/>
            </a:pPr>
            <a:r>
              <a:rPr lang="en-GB" sz="2400" b="0" i="0" u="none" strike="noStrike" cap="none" dirty="0">
                <a:solidFill>
                  <a:srgbClr val="FFFF00"/>
                </a:solidFill>
                <a:latin typeface="Comic Sans MS"/>
                <a:ea typeface="Comic Sans MS"/>
                <a:cs typeface="Comic Sans MS"/>
                <a:sym typeface="Comic Sans MS"/>
              </a:rPr>
              <a:t>n = 0.078 mol </a:t>
            </a:r>
            <a:r>
              <a:rPr lang="en-GB" sz="2400" b="0" i="0" u="none" strike="noStrike" cap="none" dirty="0">
                <a:solidFill>
                  <a:schemeClr val="lt1"/>
                </a:solidFill>
                <a:latin typeface="Comic Sans MS"/>
                <a:ea typeface="Comic Sans MS"/>
                <a:cs typeface="Comic Sans MS"/>
                <a:sym typeface="Comic Sans MS"/>
              </a:rPr>
              <a:t>O</a:t>
            </a:r>
            <a:r>
              <a:rPr lang="en-GB" sz="2400" b="0" i="0" u="none" strike="noStrike" cap="none" baseline="-25000" dirty="0">
                <a:solidFill>
                  <a:schemeClr val="lt1"/>
                </a:solidFill>
                <a:latin typeface="Comic Sans MS"/>
                <a:ea typeface="Comic Sans MS"/>
                <a:cs typeface="Comic Sans MS"/>
                <a:sym typeface="Comic Sans MS"/>
              </a:rPr>
              <a:t>2</a:t>
            </a:r>
            <a:r>
              <a:rPr lang="en-GB" sz="2400" b="0" i="0" u="none" strike="noStrike" cap="none" dirty="0">
                <a:solidFill>
                  <a:schemeClr val="lt1"/>
                </a:solidFill>
                <a:latin typeface="Comic Sans MS"/>
                <a:ea typeface="Comic Sans MS"/>
                <a:cs typeface="Comic Sans MS"/>
                <a:sym typeface="Comic Sans MS"/>
              </a:rPr>
              <a:t> were produced </a:t>
            </a:r>
          </a:p>
          <a:p>
            <a:pPr marL="0" marR="0" lvl="0" indent="0" algn="l" rtl="0">
              <a:lnSpc>
                <a:spcPct val="80000"/>
              </a:lnSpc>
              <a:spcBef>
                <a:spcPts val="544"/>
              </a:spcBef>
              <a:spcAft>
                <a:spcPts val="0"/>
              </a:spcAft>
              <a:buClr>
                <a:srgbClr val="FFFF00"/>
              </a:buClr>
              <a:buSzPct val="25000"/>
              <a:buFont typeface="Arial"/>
              <a:buNone/>
            </a:pPr>
            <a:endParaRPr lang="en-GB" sz="2400" dirty="0">
              <a:solidFill>
                <a:schemeClr val="lt1"/>
              </a:solidFill>
            </a:endParaRPr>
          </a:p>
          <a:p>
            <a:pPr marL="0" indent="0">
              <a:lnSpc>
                <a:spcPct val="80000"/>
              </a:lnSpc>
              <a:spcBef>
                <a:spcPts val="544"/>
              </a:spcBef>
              <a:buClr>
                <a:srgbClr val="FFFF00"/>
              </a:buClr>
              <a:buSzPct val="25000"/>
              <a:buNone/>
            </a:pPr>
            <a:r>
              <a:rPr lang="en-GB" sz="2400" b="0" i="0" u="none" strike="noStrike" cap="none" dirty="0">
                <a:solidFill>
                  <a:schemeClr val="lt1"/>
                </a:solidFill>
                <a:latin typeface="Comic Sans MS"/>
                <a:ea typeface="Comic Sans MS"/>
                <a:cs typeface="Comic Sans MS"/>
                <a:sym typeface="Comic Sans MS"/>
              </a:rPr>
              <a:t>PV = </a:t>
            </a:r>
            <a:r>
              <a:rPr lang="en-GB" sz="2400" b="0" i="0" u="none" strike="noStrike" cap="none" dirty="0" err="1">
                <a:solidFill>
                  <a:schemeClr val="lt1"/>
                </a:solidFill>
                <a:latin typeface="Comic Sans MS"/>
                <a:ea typeface="Comic Sans MS"/>
                <a:cs typeface="Comic Sans MS"/>
                <a:sym typeface="Comic Sans MS"/>
              </a:rPr>
              <a:t>NkT</a:t>
            </a:r>
            <a:endParaRPr lang="en-GB" sz="2400" b="0" i="0" u="none" strike="noStrike" cap="none" dirty="0">
              <a:solidFill>
                <a:schemeClr val="lt1"/>
              </a:solidFill>
              <a:latin typeface="Comic Sans MS"/>
              <a:ea typeface="Comic Sans MS"/>
              <a:cs typeface="Comic Sans MS"/>
              <a:sym typeface="Comic Sans MS"/>
            </a:endParaRPr>
          </a:p>
          <a:p>
            <a:pPr marL="0" indent="0">
              <a:lnSpc>
                <a:spcPct val="80000"/>
              </a:lnSpc>
              <a:spcBef>
                <a:spcPts val="544"/>
              </a:spcBef>
              <a:buClr>
                <a:srgbClr val="FFFF00"/>
              </a:buClr>
              <a:buSzPct val="25000"/>
              <a:buNone/>
            </a:pPr>
            <a:r>
              <a:rPr lang="en-GB" sz="2400" b="0" i="0" u="none" strike="noStrike" cap="none" dirty="0">
                <a:solidFill>
                  <a:schemeClr val="lt1"/>
                </a:solidFill>
                <a:latin typeface="Comic Sans MS"/>
                <a:ea typeface="Comic Sans MS"/>
                <a:cs typeface="Comic Sans MS"/>
                <a:sym typeface="Comic Sans MS"/>
              </a:rPr>
              <a:t>N = ((2.8 x 101325) x (750 x 1 x 10</a:t>
            </a:r>
            <a:r>
              <a:rPr lang="en-GB" sz="2400" b="0" i="0" u="none" strike="noStrike" cap="none" baseline="30000" dirty="0">
                <a:solidFill>
                  <a:schemeClr val="lt1"/>
                </a:solidFill>
                <a:latin typeface="Comic Sans MS"/>
                <a:ea typeface="Comic Sans MS"/>
                <a:cs typeface="Comic Sans MS"/>
                <a:sym typeface="Comic Sans MS"/>
              </a:rPr>
              <a:t>-6</a:t>
            </a:r>
            <a:r>
              <a:rPr lang="en-GB" sz="2400" b="0" i="0" u="none" strike="noStrike" cap="none" dirty="0">
                <a:solidFill>
                  <a:schemeClr val="lt1"/>
                </a:solidFill>
                <a:latin typeface="Comic Sans MS"/>
                <a:ea typeface="Comic Sans MS"/>
                <a:cs typeface="Comic Sans MS"/>
                <a:sym typeface="Comic Sans MS"/>
              </a:rPr>
              <a:t>)) / 1.38x10</a:t>
            </a:r>
            <a:r>
              <a:rPr lang="en-GB" sz="2400" b="0" i="0" u="none" strike="noStrike" cap="none" baseline="30000" dirty="0">
                <a:solidFill>
                  <a:schemeClr val="lt1"/>
                </a:solidFill>
                <a:latin typeface="Comic Sans MS"/>
                <a:ea typeface="Comic Sans MS"/>
                <a:cs typeface="Comic Sans MS"/>
                <a:sym typeface="Comic Sans MS"/>
              </a:rPr>
              <a:t>-23</a:t>
            </a:r>
            <a:r>
              <a:rPr lang="en-GB" sz="2400" b="0" i="0" u="none" strike="noStrike" cap="none" dirty="0">
                <a:solidFill>
                  <a:schemeClr val="lt1"/>
                </a:solidFill>
                <a:latin typeface="Comic Sans MS"/>
                <a:ea typeface="Comic Sans MS"/>
                <a:cs typeface="Comic Sans MS"/>
                <a:sym typeface="Comic Sans MS"/>
              </a:rPr>
              <a:t> x (53.6 + 273)</a:t>
            </a:r>
            <a:endParaRPr lang="en-GB" sz="2400" dirty="0">
              <a:solidFill>
                <a:schemeClr val="lt1"/>
              </a:solidFill>
            </a:endParaRPr>
          </a:p>
          <a:p>
            <a:pPr marL="0" marR="0" lvl="0" indent="0" algn="l" rtl="0">
              <a:lnSpc>
                <a:spcPct val="80000"/>
              </a:lnSpc>
              <a:spcBef>
                <a:spcPts val="544"/>
              </a:spcBef>
              <a:spcAft>
                <a:spcPts val="0"/>
              </a:spcAft>
              <a:buClr>
                <a:srgbClr val="FFFF00"/>
              </a:buClr>
              <a:buSzPct val="25000"/>
              <a:buFont typeface="Arial"/>
              <a:buNone/>
            </a:pPr>
            <a:r>
              <a:rPr lang="en-GB" sz="2400" dirty="0">
                <a:solidFill>
                  <a:schemeClr val="lt1"/>
                </a:solidFill>
              </a:rPr>
              <a:t>N= 4.72 x 10</a:t>
            </a:r>
            <a:r>
              <a:rPr lang="en-GB" sz="2400" baseline="30000" dirty="0">
                <a:solidFill>
                  <a:schemeClr val="lt1"/>
                </a:solidFill>
              </a:rPr>
              <a:t>22</a:t>
            </a:r>
          </a:p>
          <a:p>
            <a:pPr marL="0" marR="0" lvl="0" indent="0" algn="l" rtl="0">
              <a:lnSpc>
                <a:spcPct val="80000"/>
              </a:lnSpc>
              <a:spcBef>
                <a:spcPts val="544"/>
              </a:spcBef>
              <a:buClr>
                <a:schemeClr val="dk1"/>
              </a:buClr>
              <a:buSzPct val="25000"/>
              <a:buFont typeface="Arial"/>
              <a:buNone/>
            </a:pPr>
            <a:endParaRPr sz="2400" b="0" i="0" u="none" strike="noStrike" cap="none" dirty="0">
              <a:solidFill>
                <a:schemeClr val="lt1"/>
              </a:solidFill>
              <a:latin typeface="Comic Sans MS"/>
              <a:ea typeface="Comic Sans MS"/>
              <a:cs typeface="Comic Sans MS"/>
              <a:sym typeface="Comic Sans MS"/>
            </a:endParaRPr>
          </a:p>
        </p:txBody>
      </p:sp>
      <p:sp>
        <p:nvSpPr>
          <p:cNvPr id="260" name="Shape 260"/>
          <p:cNvSpPr txBox="1"/>
          <p:nvPr/>
        </p:nvSpPr>
        <p:spPr>
          <a:xfrm>
            <a:off x="0" y="0"/>
            <a:ext cx="9144000" cy="3789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the Boltzmann constant</a:t>
            </a:r>
          </a:p>
        </p:txBody>
      </p:sp>
    </p:spTree>
    <p:extLst>
      <p:ext uri="{BB962C8B-B14F-4D97-AF65-F5344CB8AC3E}">
        <p14:creationId xmlns:p14="http://schemas.microsoft.com/office/powerpoint/2010/main" val="7793992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667095"/>
            <a:ext cx="8229600" cy="7712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dirty="0">
                <a:solidFill>
                  <a:schemeClr val="lt1"/>
                </a:solidFill>
                <a:latin typeface="Comic Sans MS"/>
                <a:ea typeface="Comic Sans MS"/>
                <a:cs typeface="Comic Sans MS"/>
                <a:sym typeface="Comic Sans MS"/>
              </a:rPr>
              <a:t>Boltzmann Constant</a:t>
            </a:r>
          </a:p>
        </p:txBody>
      </p:sp>
      <p:sp>
        <p:nvSpPr>
          <p:cNvPr id="266" name="Shape 266"/>
          <p:cNvSpPr txBox="1"/>
          <p:nvPr/>
        </p:nvSpPr>
        <p:spPr>
          <a:xfrm>
            <a:off x="0" y="0"/>
            <a:ext cx="9144000" cy="6858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Deduce the equation for mean translational kinetic energy of atoms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267" name="Shape 267"/>
          <p:cNvSpPr txBox="1"/>
          <p:nvPr/>
        </p:nvSpPr>
        <p:spPr>
          <a:xfrm>
            <a:off x="5089280" y="3029537"/>
            <a:ext cx="3290099" cy="9234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68" name="Shape 268"/>
          <p:cNvSpPr txBox="1"/>
          <p:nvPr/>
        </p:nvSpPr>
        <p:spPr>
          <a:xfrm>
            <a:off x="377847" y="1800467"/>
            <a:ext cx="4964100" cy="7713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Gas pressure equation</a:t>
            </a:r>
          </a:p>
          <a:p>
            <a:pPr marL="342900" marR="0" lvl="0" indent="-342900" algn="l" defTabSz="914400" rtl="0" eaLnBrk="1" fontAlgn="auto" latinLnBrk="0" hangingPunct="1">
              <a:lnSpc>
                <a:spcPct val="100000"/>
              </a:lnSpc>
              <a:spcBef>
                <a:spcPts val="640"/>
              </a:spcBef>
              <a:spcAft>
                <a:spcPts val="0"/>
              </a:spcAft>
              <a:buClr>
                <a:srgbClr val="000000"/>
              </a:buClr>
              <a:buSzTx/>
              <a:buFont typeface="Arial"/>
              <a:buNone/>
              <a:tabLst/>
              <a:defRPr/>
            </a:pPr>
            <a:endParaRPr kumimoji="0" sz="320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p:txBody>
      </p:sp>
      <p:sp>
        <p:nvSpPr>
          <p:cNvPr id="269" name="Shape 269"/>
          <p:cNvSpPr txBox="1"/>
          <p:nvPr/>
        </p:nvSpPr>
        <p:spPr>
          <a:xfrm>
            <a:off x="2998275" y="4410726"/>
            <a:ext cx="3290100" cy="12447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70" name="Shape 270"/>
          <p:cNvSpPr/>
          <p:nvPr/>
        </p:nvSpPr>
        <p:spPr>
          <a:xfrm>
            <a:off x="5790287" y="1675525"/>
            <a:ext cx="2140200" cy="1021200"/>
          </a:xfrm>
          <a:prstGeom prst="rect">
            <a:avLst/>
          </a:pr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PV= </a:t>
            </a:r>
            <a:r>
              <a:rPr kumimoji="0" lang="en-GB" sz="3000" b="0" i="1" u="sng" strike="noStrike" kern="0" cap="none" spc="0" normalizeH="0" baseline="0" noProof="0">
                <a:ln>
                  <a:noFill/>
                </a:ln>
                <a:solidFill>
                  <a:srgbClr val="000000"/>
                </a:solidFill>
                <a:effectLst/>
                <a:uLnTx/>
                <a:uFillTx/>
                <a:latin typeface="Comic Sans MS"/>
                <a:ea typeface="Comic Sans MS"/>
                <a:cs typeface="Comic Sans MS"/>
                <a:sym typeface="Comic Sans MS"/>
              </a:rPr>
              <a:t>N</a:t>
            </a:r>
            <a:r>
              <a:rPr kumimoji="0" lang="en-GB" sz="2800" b="0" i="1" u="sng" strike="noStrike" kern="0" cap="none" spc="0" normalizeH="0" baseline="0" noProof="0">
                <a:ln>
                  <a:noFill/>
                </a:ln>
                <a:solidFill>
                  <a:srgbClr val="000000"/>
                </a:solidFill>
                <a:effectLst/>
                <a:uLnTx/>
                <a:uFillTx/>
                <a:latin typeface="Comic Sans MS"/>
                <a:ea typeface="Comic Sans MS"/>
                <a:cs typeface="Comic Sans MS"/>
                <a:sym typeface="Comic Sans MS"/>
              </a:rPr>
              <a:t>mc</a:t>
            </a:r>
            <a:r>
              <a:rPr kumimoji="0" lang="en-GB" sz="2800" b="0" i="1" u="none" strike="noStrike" kern="0" cap="none" spc="0" normalizeH="0" baseline="30000" noProof="0">
                <a:ln>
                  <a:noFill/>
                </a:ln>
                <a:solidFill>
                  <a:srgbClr val="000000"/>
                </a:solidFill>
                <a:effectLst/>
                <a:uLnTx/>
                <a:uFillTx/>
                <a:latin typeface="Comic Sans MS"/>
                <a:ea typeface="Comic Sans MS"/>
                <a:cs typeface="Comic Sans MS"/>
                <a:sym typeface="Comic Sans MS"/>
              </a:rPr>
              <a:t>2</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3</a:t>
            </a:r>
          </a:p>
        </p:txBody>
      </p:sp>
      <p:sp>
        <p:nvSpPr>
          <p:cNvPr id="271" name="Shape 271"/>
          <p:cNvSpPr txBox="1"/>
          <p:nvPr/>
        </p:nvSpPr>
        <p:spPr>
          <a:xfrm>
            <a:off x="457197" y="3105580"/>
            <a:ext cx="4964100" cy="7713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64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Ideal gas equation</a:t>
            </a:r>
          </a:p>
        </p:txBody>
      </p:sp>
      <p:sp>
        <p:nvSpPr>
          <p:cNvPr id="272" name="Shape 272"/>
          <p:cNvSpPr txBox="1"/>
          <p:nvPr/>
        </p:nvSpPr>
        <p:spPr>
          <a:xfrm>
            <a:off x="1243075" y="5820700"/>
            <a:ext cx="3446400" cy="6042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640"/>
              </a:spcBef>
              <a:spcAft>
                <a:spcPts val="0"/>
              </a:spcAft>
              <a:buClr>
                <a:srgbClr val="000000"/>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Mean translational kinetic energy</a:t>
            </a:r>
          </a:p>
        </p:txBody>
      </p:sp>
      <p:cxnSp>
        <p:nvCxnSpPr>
          <p:cNvPr id="273" name="Shape 273"/>
          <p:cNvCxnSpPr>
            <a:stCxn id="272" idx="0"/>
          </p:cNvCxnSpPr>
          <p:nvPr/>
        </p:nvCxnSpPr>
        <p:spPr>
          <a:xfrm rot="10800000" flipH="1">
            <a:off x="2966275" y="5305900"/>
            <a:ext cx="607200" cy="514800"/>
          </a:xfrm>
          <a:prstGeom prst="straightConnector1">
            <a:avLst/>
          </a:prstGeom>
          <a:noFill/>
          <a:ln w="38100" cap="flat" cmpd="sng">
            <a:solidFill>
              <a:srgbClr val="0000FF"/>
            </a:solidFill>
            <a:prstDash val="solid"/>
            <a:round/>
            <a:headEnd type="none" w="lg" len="lg"/>
            <a:tailEnd type="triangle" w="lg" len="lg"/>
          </a:ln>
        </p:spPr>
      </p:cxn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Shape 266"/>
          <p:cNvSpPr txBox="1"/>
          <p:nvPr/>
        </p:nvSpPr>
        <p:spPr>
          <a:xfrm>
            <a:off x="0" y="0"/>
            <a:ext cx="9144000" cy="6858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Deduce the equation for mean translational kinetic energy of atoms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69" name="Shape 269"/>
          <p:cNvSpPr txBox="1"/>
          <p:nvPr/>
        </p:nvSpPr>
        <p:spPr>
          <a:xfrm>
            <a:off x="2770851" y="5437050"/>
            <a:ext cx="3290100" cy="12447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70" name="Shape 270"/>
          <p:cNvSpPr/>
          <p:nvPr/>
        </p:nvSpPr>
        <p:spPr>
          <a:xfrm>
            <a:off x="1129675" y="1037300"/>
            <a:ext cx="2261596" cy="960176"/>
          </a:xfrm>
          <a:prstGeom prst="rect">
            <a:avLst/>
          </a:prstGeom>
          <a:solidFill>
            <a:schemeClr val="accent3">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NkT</a:t>
            </a: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r>
              <a:rPr kumimoji="0" lang="en-GB" sz="30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N</a:t>
            </a:r>
            <a:r>
              <a:rPr kumimoji="0" lang="en-GB" sz="28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mc</a:t>
            </a:r>
            <a:r>
              <a:rPr kumimoji="0" lang="en-GB" sz="28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rPr>
              <a:t>2</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3</a:t>
            </a:r>
          </a:p>
        </p:txBody>
      </p:sp>
      <p:sp>
        <p:nvSpPr>
          <p:cNvPr id="4" name="Shape 270">
            <a:extLst>
              <a:ext uri="{FF2B5EF4-FFF2-40B4-BE49-F238E27FC236}">
                <a16:creationId xmlns:a16="http://schemas.microsoft.com/office/drawing/2014/main" id="{C5978D0A-8741-6B79-57B6-0E30E37AEF37}"/>
              </a:ext>
            </a:extLst>
          </p:cNvPr>
          <p:cNvSpPr/>
          <p:nvPr/>
        </p:nvSpPr>
        <p:spPr>
          <a:xfrm>
            <a:off x="1418199" y="2162110"/>
            <a:ext cx="1684547" cy="1077520"/>
          </a:xfrm>
          <a:prstGeom prst="rect">
            <a:avLst/>
          </a:prstGeom>
          <a:solidFill>
            <a:schemeClr val="accent3">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kT</a:t>
            </a: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r>
              <a:rPr kumimoji="0" lang="en-GB" sz="28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mc</a:t>
            </a:r>
            <a:r>
              <a:rPr kumimoji="0" lang="en-GB" sz="28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rPr>
              <a:t>2</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3</a:t>
            </a:r>
          </a:p>
        </p:txBody>
      </p:sp>
      <p:sp>
        <p:nvSpPr>
          <p:cNvPr id="5" name="Shape 270">
            <a:extLst>
              <a:ext uri="{FF2B5EF4-FFF2-40B4-BE49-F238E27FC236}">
                <a16:creationId xmlns:a16="http://schemas.microsoft.com/office/drawing/2014/main" id="{525EAFE7-E846-08CB-700F-D08623294A8F}"/>
              </a:ext>
            </a:extLst>
          </p:cNvPr>
          <p:cNvSpPr/>
          <p:nvPr/>
        </p:nvSpPr>
        <p:spPr>
          <a:xfrm>
            <a:off x="1377062" y="3439579"/>
            <a:ext cx="1908866" cy="604200"/>
          </a:xfrm>
          <a:prstGeom prst="rect">
            <a:avLst/>
          </a:prstGeom>
          <a:solidFill>
            <a:schemeClr val="accent3">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3kT= </a:t>
            </a:r>
            <a:r>
              <a:rPr kumimoji="0" lang="en-GB" sz="28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mc</a:t>
            </a:r>
            <a:r>
              <a:rPr kumimoji="0" lang="en-GB" sz="28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rPr>
              <a:t>2</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p>
        </p:txBody>
      </p:sp>
      <p:sp>
        <p:nvSpPr>
          <p:cNvPr id="6" name="Shape 270">
            <a:extLst>
              <a:ext uri="{FF2B5EF4-FFF2-40B4-BE49-F238E27FC236}">
                <a16:creationId xmlns:a16="http://schemas.microsoft.com/office/drawing/2014/main" id="{2AE95899-1A59-A51A-F51D-5483532C3901}"/>
              </a:ext>
            </a:extLst>
          </p:cNvPr>
          <p:cNvSpPr/>
          <p:nvPr/>
        </p:nvSpPr>
        <p:spPr>
          <a:xfrm>
            <a:off x="4882102" y="2966259"/>
            <a:ext cx="3290100" cy="1077520"/>
          </a:xfrm>
          <a:prstGeom prst="rect">
            <a:avLst/>
          </a:prstGeom>
          <a:solidFill>
            <a:schemeClr val="bg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E</a:t>
            </a:r>
            <a:r>
              <a:rPr kumimoji="0" lang="en-GB" sz="3000" b="0" i="1"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k</a:t>
            </a: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½ mv</a:t>
            </a:r>
            <a:r>
              <a:rPr kumimoji="0" lang="en-GB" sz="30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rPr>
              <a:t>2</a:t>
            </a: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½ </a:t>
            </a:r>
            <a:r>
              <a:rPr kumimoji="0" lang="en-GB" sz="28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mc</a:t>
            </a:r>
            <a:r>
              <a:rPr kumimoji="0" lang="en-GB" sz="28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rPr>
              <a:t>2</a:t>
            </a:r>
            <a:endPar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2E</a:t>
            </a:r>
            <a:r>
              <a:rPr kumimoji="0" lang="en-GB" sz="3000" b="0" i="1"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k</a:t>
            </a: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a:t>
            </a:r>
            <a:r>
              <a:rPr kumimoji="0" lang="en-GB" sz="28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mc</a:t>
            </a:r>
            <a:r>
              <a:rPr kumimoji="0" lang="en-GB" sz="28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rPr>
              <a:t>2</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p>
        </p:txBody>
      </p:sp>
      <p:sp>
        <p:nvSpPr>
          <p:cNvPr id="8" name="Shape 270">
            <a:extLst>
              <a:ext uri="{FF2B5EF4-FFF2-40B4-BE49-F238E27FC236}">
                <a16:creationId xmlns:a16="http://schemas.microsoft.com/office/drawing/2014/main" id="{B6F84AC5-A7A8-5916-2771-8AC8CD9AE915}"/>
              </a:ext>
            </a:extLst>
          </p:cNvPr>
          <p:cNvSpPr/>
          <p:nvPr/>
        </p:nvSpPr>
        <p:spPr>
          <a:xfrm>
            <a:off x="3391271" y="4635447"/>
            <a:ext cx="2049261" cy="604200"/>
          </a:xfrm>
          <a:prstGeom prst="rect">
            <a:avLst/>
          </a:pr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2E</a:t>
            </a:r>
            <a:r>
              <a:rPr kumimoji="0" lang="en-GB" sz="3000" b="0" i="1"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k</a:t>
            </a: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3KT</a:t>
            </a:r>
            <a:endParaRPr kumimoji="0" lang="en-GB" sz="28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p>
        </p:txBody>
      </p:sp>
    </p:spTree>
    <p:extLst>
      <p:ext uri="{BB962C8B-B14F-4D97-AF65-F5344CB8AC3E}">
        <p14:creationId xmlns:p14="http://schemas.microsoft.com/office/powerpoint/2010/main" val="37416849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0" y="0"/>
            <a:ext cx="9144000" cy="685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Explain the proportionality of the mean translational kinetic energy of an atom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279" name="Shape 279"/>
          <p:cNvSpPr txBox="1"/>
          <p:nvPr/>
        </p:nvSpPr>
        <p:spPr>
          <a:xfrm>
            <a:off x="301651" y="2406075"/>
            <a:ext cx="8664000" cy="77130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Kinetic energy is:</a:t>
            </a:r>
          </a:p>
          <a:p>
            <a:pPr marL="457200" marR="0" lvl="0" indent="-381000" algn="l" defTabSz="914400" rtl="0" eaLnBrk="1" fontAlgn="auto" latinLnBrk="0" hangingPunct="1">
              <a:lnSpc>
                <a:spcPct val="100000"/>
              </a:lnSpc>
              <a:spcBef>
                <a:spcPts val="0"/>
              </a:spcBef>
              <a:spcAft>
                <a:spcPts val="0"/>
              </a:spcAft>
              <a:buClr>
                <a:srgbClr val="FFFFFF"/>
              </a:buClr>
              <a:buSzPct val="100000"/>
              <a:buFont typeface="Comic Sans MS"/>
              <a:buChar char="-"/>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Directly proportional to the absolute temperature of a molecule</a:t>
            </a:r>
          </a:p>
          <a:p>
            <a:pPr marL="457200" marR="0" lvl="0" indent="-381000" algn="l" defTabSz="914400" rtl="0" eaLnBrk="1" fontAlgn="auto" latinLnBrk="0" hangingPunct="1">
              <a:lnSpc>
                <a:spcPct val="100000"/>
              </a:lnSpc>
              <a:spcBef>
                <a:spcPts val="0"/>
              </a:spcBef>
              <a:spcAft>
                <a:spcPts val="0"/>
              </a:spcAft>
              <a:buClr>
                <a:srgbClr val="FFFFFF"/>
              </a:buClr>
              <a:buSzPct val="100000"/>
              <a:buFont typeface="Comic Sans MS"/>
              <a:buChar char="-"/>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Constant at a given temperature</a:t>
            </a:r>
          </a:p>
          <a:p>
            <a:pPr marL="342900" marR="0" lvl="0" indent="-34290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For an ideal gas:</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All internal energy = kinetic energy</a:t>
            </a:r>
          </a:p>
          <a:p>
            <a:pPr marL="342900" marR="0" lvl="0" indent="-34290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Therefore internal energy is directly proportional to temperature </a:t>
            </a:r>
          </a:p>
          <a:p>
            <a:pPr marL="342900" marR="0" lvl="0" indent="-342900" algn="l" defTabSz="914400" rtl="0" eaLnBrk="1" fontAlgn="auto" latinLnBrk="0" hangingPunct="1">
              <a:lnSpc>
                <a:spcPct val="100000"/>
              </a:lnSpc>
              <a:spcBef>
                <a:spcPts val="64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endParaRPr>
          </a:p>
        </p:txBody>
      </p:sp>
      <p:sp>
        <p:nvSpPr>
          <p:cNvPr id="5" name="Shape 269">
            <a:extLst>
              <a:ext uri="{FF2B5EF4-FFF2-40B4-BE49-F238E27FC236}">
                <a16:creationId xmlns:a16="http://schemas.microsoft.com/office/drawing/2014/main" id="{CA2FA287-1939-4079-A158-F2CD8EF19AE2}"/>
              </a:ext>
            </a:extLst>
          </p:cNvPr>
          <p:cNvSpPr txBox="1"/>
          <p:nvPr/>
        </p:nvSpPr>
        <p:spPr>
          <a:xfrm>
            <a:off x="2616535" y="923587"/>
            <a:ext cx="3290100" cy="12447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fade">
                                      <p:cBhvr>
                                        <p:cTn id="7" dur="1000"/>
                                        <p:tgtEl>
                                          <p:spTgt spid="2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xEl>
                                              <p:pRg st="1" end="1"/>
                                            </p:txEl>
                                          </p:spTgt>
                                        </p:tgtEl>
                                        <p:attrNameLst>
                                          <p:attrName>style.visibility</p:attrName>
                                        </p:attrNameLst>
                                      </p:cBhvr>
                                      <p:to>
                                        <p:strVal val="visible"/>
                                      </p:to>
                                    </p:set>
                                    <p:animEffect transition="in" filter="fade">
                                      <p:cBhvr>
                                        <p:cTn id="12" dur="1000"/>
                                        <p:tgtEl>
                                          <p:spTgt spid="2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
                                            <p:txEl>
                                              <p:pRg st="2" end="2"/>
                                            </p:txEl>
                                          </p:spTgt>
                                        </p:tgtEl>
                                        <p:attrNameLst>
                                          <p:attrName>style.visibility</p:attrName>
                                        </p:attrNameLst>
                                      </p:cBhvr>
                                      <p:to>
                                        <p:strVal val="visible"/>
                                      </p:to>
                                    </p:set>
                                    <p:animEffect transition="in" filter="fade">
                                      <p:cBhvr>
                                        <p:cTn id="17" dur="1000"/>
                                        <p:tgtEl>
                                          <p:spTgt spid="2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9">
                                            <p:txEl>
                                              <p:pRg st="4" end="4"/>
                                            </p:txEl>
                                          </p:spTgt>
                                        </p:tgtEl>
                                        <p:attrNameLst>
                                          <p:attrName>style.visibility</p:attrName>
                                        </p:attrNameLst>
                                      </p:cBhvr>
                                      <p:to>
                                        <p:strVal val="visible"/>
                                      </p:to>
                                    </p:set>
                                    <p:animEffect transition="in" filter="fade">
                                      <p:cBhvr>
                                        <p:cTn id="22" dur="1000"/>
                                        <p:tgtEl>
                                          <p:spTgt spid="2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9">
                                            <p:txEl>
                                              <p:pRg st="6" end="6"/>
                                            </p:txEl>
                                          </p:spTgt>
                                        </p:tgtEl>
                                        <p:attrNameLst>
                                          <p:attrName>style.visibility</p:attrName>
                                        </p:attrNameLst>
                                      </p:cBhvr>
                                      <p:to>
                                        <p:strVal val="visible"/>
                                      </p:to>
                                    </p:set>
                                    <p:animEffect transition="in" filter="fade">
                                      <p:cBhvr>
                                        <p:cTn id="27" dur="1000"/>
                                        <p:tgtEl>
                                          <p:spTgt spid="2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9">
                                            <p:txEl>
                                              <p:pRg st="8" end="8"/>
                                            </p:txEl>
                                          </p:spTgt>
                                        </p:tgtEl>
                                        <p:attrNameLst>
                                          <p:attrName>style.visibility</p:attrName>
                                        </p:attrNameLst>
                                      </p:cBhvr>
                                      <p:to>
                                        <p:strVal val="visible"/>
                                      </p:to>
                                    </p:set>
                                    <p:animEffect transition="in" filter="fade">
                                      <p:cBhvr>
                                        <p:cTn id="32" dur="1000"/>
                                        <p:tgtEl>
                                          <p:spTgt spid="2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p:nvPr/>
        </p:nvSpPr>
        <p:spPr>
          <a:xfrm>
            <a:off x="0" y="0"/>
            <a:ext cx="9144000" cy="685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proportionality of the mean translational kinetic energy of an atom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86" name="Shape 286"/>
          <p:cNvSpPr txBox="1"/>
          <p:nvPr/>
        </p:nvSpPr>
        <p:spPr>
          <a:xfrm>
            <a:off x="337162" y="2397197"/>
            <a:ext cx="8664000" cy="7713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Tx/>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Calculate the average speed of an oxygen molecule at room temperature (21°C) and it’s mean translational kinetic energy? (M</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R</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O</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0.032)	 m = </a:t>
            </a:r>
            <a:r>
              <a:rPr kumimoji="0" lang="en-GB"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M</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R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N</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A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6.02 x 10</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23</a:t>
            </a:r>
            <a:endPar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Tx/>
              <a:buNone/>
              <a:tabLst/>
              <a:defRPr/>
            </a:pP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N</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A </a:t>
            </a:r>
            <a:endPar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p:txBody>
      </p:sp>
      <p:sp>
        <p:nvSpPr>
          <p:cNvPr id="287" name="Shape 287"/>
          <p:cNvSpPr/>
          <p:nvPr/>
        </p:nvSpPr>
        <p:spPr>
          <a:xfrm>
            <a:off x="1718318" y="1051119"/>
            <a:ext cx="2403300" cy="1021200"/>
          </a:xfrm>
          <a:prstGeom prst="rect">
            <a:avLst/>
          </a:pr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½ mc</a:t>
            </a:r>
            <a:r>
              <a:rPr kumimoji="0" lang="en-GB" sz="3000" b="0" i="1" u="none" strike="noStrike" kern="0" cap="none" spc="0" normalizeH="0" baseline="30000" noProof="0">
                <a:ln>
                  <a:noFill/>
                </a:ln>
                <a:solidFill>
                  <a:srgbClr val="000000"/>
                </a:solidFill>
                <a:effectLst/>
                <a:uLnTx/>
                <a:uFillTx/>
                <a:latin typeface="Comic Sans MS"/>
                <a:ea typeface="Comic Sans MS"/>
                <a:cs typeface="Comic Sans MS"/>
                <a:sym typeface="Comic Sans MS"/>
              </a:rPr>
              <a:t>2</a:t>
            </a: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a:t>
            </a:r>
            <a:r>
              <a:rPr kumimoji="0" lang="en-GB" sz="3000" b="0" i="1" u="sng" strike="noStrike" kern="0" cap="none" spc="0" normalizeH="0" baseline="0" noProof="0">
                <a:ln>
                  <a:noFill/>
                </a:ln>
                <a:solidFill>
                  <a:srgbClr val="000000"/>
                </a:solidFill>
                <a:effectLst/>
                <a:uLnTx/>
                <a:uFillTx/>
                <a:latin typeface="Comic Sans MS"/>
                <a:ea typeface="Comic Sans MS"/>
                <a:cs typeface="Comic Sans MS"/>
                <a:sym typeface="Comic Sans MS"/>
              </a:rPr>
              <a:t>3kT</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2</a:t>
            </a:r>
          </a:p>
        </p:txBody>
      </p:sp>
      <p:sp>
        <p:nvSpPr>
          <p:cNvPr id="5" name="Shape 269">
            <a:extLst>
              <a:ext uri="{FF2B5EF4-FFF2-40B4-BE49-F238E27FC236}">
                <a16:creationId xmlns:a16="http://schemas.microsoft.com/office/drawing/2014/main" id="{1434AFCB-8B3C-4786-AD68-5F7D208480C9}"/>
              </a:ext>
            </a:extLst>
          </p:cNvPr>
          <p:cNvSpPr txBox="1"/>
          <p:nvPr/>
        </p:nvSpPr>
        <p:spPr>
          <a:xfrm>
            <a:off x="5022383" y="923587"/>
            <a:ext cx="3290100" cy="12447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1000"/>
                                        <p:tgtEl>
                                          <p:spTgt spid="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Effect transition="in" filter="fade">
                                      <p:cBhvr>
                                        <p:cTn id="12" dur="1000"/>
                                        <p:tgtEl>
                                          <p:spTgt spid="2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p:nvPr/>
        </p:nvSpPr>
        <p:spPr>
          <a:xfrm>
            <a:off x="0" y="0"/>
            <a:ext cx="9144000" cy="685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proportionality of the mean translational kinetic energy of an atom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93" name="Shape 293"/>
          <p:cNvSpPr txBox="1"/>
          <p:nvPr/>
        </p:nvSpPr>
        <p:spPr>
          <a:xfrm>
            <a:off x="301651" y="2406075"/>
            <a:ext cx="8664000" cy="7713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Calculate the average speed of an oxygen molecule at room temperature (21°C) and it’s mean translational kinetic energy?</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 = √</a:t>
            </a:r>
            <a:r>
              <a:rPr kumimoji="0" lang="en-GB"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3kT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r>
              <a:rPr kumimoji="0" lang="en-GB"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3 x 1.3807 x 10</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-23</a:t>
            </a:r>
            <a:r>
              <a:rPr kumimoji="0" lang="en-GB"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 x 294</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√228906= 478.4 ms</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-1</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m                  5.32 x 10</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-26</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m = </a:t>
            </a:r>
            <a:r>
              <a:rPr kumimoji="0" lang="en-GB"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M</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R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r>
              <a:rPr kumimoji="0" lang="en-GB"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       0.032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  5.32 x 10</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-26</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N</a:t>
            </a:r>
            <a:r>
              <a:rPr kumimoji="0" lang="en-GB"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A             </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6.02 x 10</a:t>
            </a:r>
            <a:r>
              <a:rPr kumimoji="0" lang="en-GB" sz="2400" b="0" i="0" u="none" strike="noStrike" kern="0" cap="none" spc="0" normalizeH="0" baseline="30000" noProof="0" dirty="0">
                <a:ln>
                  <a:noFill/>
                </a:ln>
                <a:solidFill>
                  <a:srgbClr val="FFFFFF"/>
                </a:solidFill>
                <a:effectLst/>
                <a:uLnTx/>
                <a:uFillTx/>
                <a:latin typeface="Comic Sans MS"/>
                <a:ea typeface="Comic Sans MS"/>
                <a:cs typeface="Comic Sans MS"/>
                <a:sym typeface="Comic Sans MS"/>
              </a:rPr>
              <a:t>23</a:t>
            </a:r>
          </a:p>
        </p:txBody>
      </p:sp>
      <p:sp>
        <p:nvSpPr>
          <p:cNvPr id="294" name="Shape 294"/>
          <p:cNvSpPr/>
          <p:nvPr/>
        </p:nvSpPr>
        <p:spPr>
          <a:xfrm>
            <a:off x="1416769" y="1035337"/>
            <a:ext cx="2403300" cy="1021200"/>
          </a:xfrm>
          <a:prstGeom prst="rect">
            <a:avLst/>
          </a:pr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½ mc</a:t>
            </a:r>
            <a:r>
              <a:rPr kumimoji="0" lang="en-GB" sz="3000" b="0" i="1" u="none" strike="noStrike" kern="0" cap="none" spc="0" normalizeH="0" baseline="30000" noProof="0">
                <a:ln>
                  <a:noFill/>
                </a:ln>
                <a:solidFill>
                  <a:srgbClr val="000000"/>
                </a:solidFill>
                <a:effectLst/>
                <a:uLnTx/>
                <a:uFillTx/>
                <a:latin typeface="Comic Sans MS"/>
                <a:ea typeface="Comic Sans MS"/>
                <a:cs typeface="Comic Sans MS"/>
                <a:sym typeface="Comic Sans MS"/>
              </a:rPr>
              <a:t>2</a:t>
            </a: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a:t>
            </a:r>
            <a:r>
              <a:rPr kumimoji="0" lang="en-GB" sz="3000" b="0" i="1" u="sng" strike="noStrike" kern="0" cap="none" spc="0" normalizeH="0" baseline="0" noProof="0">
                <a:ln>
                  <a:noFill/>
                </a:ln>
                <a:solidFill>
                  <a:srgbClr val="000000"/>
                </a:solidFill>
                <a:effectLst/>
                <a:uLnTx/>
                <a:uFillTx/>
                <a:latin typeface="Comic Sans MS"/>
                <a:ea typeface="Comic Sans MS"/>
                <a:cs typeface="Comic Sans MS"/>
                <a:sym typeface="Comic Sans MS"/>
              </a:rPr>
              <a:t>3kT</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2</a:t>
            </a:r>
          </a:p>
        </p:txBody>
      </p:sp>
      <p:sp>
        <p:nvSpPr>
          <p:cNvPr id="5" name="Shape 269">
            <a:extLst>
              <a:ext uri="{FF2B5EF4-FFF2-40B4-BE49-F238E27FC236}">
                <a16:creationId xmlns:a16="http://schemas.microsoft.com/office/drawing/2014/main" id="{0036B1EE-B044-406A-8D5E-0BC6238DF9ED}"/>
              </a:ext>
            </a:extLst>
          </p:cNvPr>
          <p:cNvSpPr txBox="1"/>
          <p:nvPr/>
        </p:nvSpPr>
        <p:spPr>
          <a:xfrm>
            <a:off x="5022383" y="923587"/>
            <a:ext cx="3290100" cy="12447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animEffect transition="in" filter="fade">
                                      <p:cBhvr>
                                        <p:cTn id="7" dur="1000"/>
                                        <p:tgtEl>
                                          <p:spTgt spid="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
                                            <p:txEl>
                                              <p:pRg st="1" end="1"/>
                                            </p:txEl>
                                          </p:spTgt>
                                        </p:tgtEl>
                                        <p:attrNameLst>
                                          <p:attrName>style.visibility</p:attrName>
                                        </p:attrNameLst>
                                      </p:cBhvr>
                                      <p:to>
                                        <p:strVal val="visible"/>
                                      </p:to>
                                    </p:set>
                                    <p:animEffect transition="in" filter="fade">
                                      <p:cBhvr>
                                        <p:cTn id="12" dur="1000"/>
                                        <p:tgtEl>
                                          <p:spTgt spid="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xEl>
                                              <p:pRg st="2" end="2"/>
                                            </p:txEl>
                                          </p:spTgt>
                                        </p:tgtEl>
                                        <p:attrNameLst>
                                          <p:attrName>style.visibility</p:attrName>
                                        </p:attrNameLst>
                                      </p:cBhvr>
                                      <p:to>
                                        <p:strVal val="visible"/>
                                      </p:to>
                                    </p:set>
                                    <p:animEffect transition="in" filter="fade">
                                      <p:cBhvr>
                                        <p:cTn id="17" dur="1000"/>
                                        <p:tgtEl>
                                          <p:spTgt spid="2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3">
                                            <p:txEl>
                                              <p:pRg st="3" end="3"/>
                                            </p:txEl>
                                          </p:spTgt>
                                        </p:tgtEl>
                                        <p:attrNameLst>
                                          <p:attrName>style.visibility</p:attrName>
                                        </p:attrNameLst>
                                      </p:cBhvr>
                                      <p:to>
                                        <p:strVal val="visible"/>
                                      </p:to>
                                    </p:set>
                                    <p:animEffect transition="in" filter="fade">
                                      <p:cBhvr>
                                        <p:cTn id="22" dur="1000"/>
                                        <p:tgtEl>
                                          <p:spTgt spid="2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3">
                                            <p:txEl>
                                              <p:pRg st="4" end="4"/>
                                            </p:txEl>
                                          </p:spTgt>
                                        </p:tgtEl>
                                        <p:attrNameLst>
                                          <p:attrName>style.visibility</p:attrName>
                                        </p:attrNameLst>
                                      </p:cBhvr>
                                      <p:to>
                                        <p:strVal val="visible"/>
                                      </p:to>
                                    </p:set>
                                    <p:animEffect transition="in" filter="fade">
                                      <p:cBhvr>
                                        <p:cTn id="27" dur="1000"/>
                                        <p:tgtEl>
                                          <p:spTgt spid="2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3">
                                            <p:txEl>
                                              <p:pRg st="5" end="5"/>
                                            </p:txEl>
                                          </p:spTgt>
                                        </p:tgtEl>
                                        <p:attrNameLst>
                                          <p:attrName>style.visibility</p:attrName>
                                        </p:attrNameLst>
                                      </p:cBhvr>
                                      <p:to>
                                        <p:strVal val="visible"/>
                                      </p:to>
                                    </p:set>
                                    <p:animEffect transition="in" filter="fade">
                                      <p:cBhvr>
                                        <p:cTn id="32" dur="1000"/>
                                        <p:tgtEl>
                                          <p:spTgt spid="2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3">
                                            <p:txEl>
                                              <p:pRg st="6" end="6"/>
                                            </p:txEl>
                                          </p:spTgt>
                                        </p:tgtEl>
                                        <p:attrNameLst>
                                          <p:attrName>style.visibility</p:attrName>
                                        </p:attrNameLst>
                                      </p:cBhvr>
                                      <p:to>
                                        <p:strVal val="visible"/>
                                      </p:to>
                                    </p:set>
                                    <p:animEffect transition="in" filter="fade">
                                      <p:cBhvr>
                                        <p:cTn id="37" dur="1000"/>
                                        <p:tgtEl>
                                          <p:spTgt spid="2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3">
                                            <p:txEl>
                                              <p:pRg st="7" end="7"/>
                                            </p:txEl>
                                          </p:spTgt>
                                        </p:tgtEl>
                                        <p:attrNameLst>
                                          <p:attrName>style.visibility</p:attrName>
                                        </p:attrNameLst>
                                      </p:cBhvr>
                                      <p:to>
                                        <p:strVal val="visible"/>
                                      </p:to>
                                    </p:set>
                                    <p:animEffect transition="in" filter="fade">
                                      <p:cBhvr>
                                        <p:cTn id="42" dur="1000"/>
                                        <p:tgtEl>
                                          <p:spTgt spid="29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descr="http://www.silver-colloids.com/Papers/Brownian.gif"/>
          <p:cNvPicPr preferRelativeResize="0"/>
          <p:nvPr/>
        </p:nvPicPr>
        <p:blipFill rotWithShape="1">
          <a:blip r:embed="rId3">
            <a:alphaModFix/>
          </a:blip>
          <a:srcRect/>
          <a:stretch/>
        </p:blipFill>
        <p:spPr>
          <a:xfrm>
            <a:off x="5383499" y="2252400"/>
            <a:ext cx="3329100" cy="2505599"/>
          </a:xfrm>
          <a:prstGeom prst="rect">
            <a:avLst/>
          </a:prstGeom>
          <a:noFill/>
          <a:ln>
            <a:noFill/>
          </a:ln>
        </p:spPr>
      </p:pic>
      <p:sp>
        <p:nvSpPr>
          <p:cNvPr id="248" name="Shape 248"/>
          <p:cNvSpPr/>
          <p:nvPr/>
        </p:nvSpPr>
        <p:spPr>
          <a:xfrm>
            <a:off x="184125" y="2334905"/>
            <a:ext cx="4860000" cy="1243800"/>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GB" sz="2400" b="0" i="0" u="none" strike="noStrike" cap="none">
                <a:solidFill>
                  <a:schemeClr val="lt1"/>
                </a:solidFill>
                <a:latin typeface="Comic Sans MS"/>
                <a:ea typeface="Comic Sans MS"/>
                <a:cs typeface="Comic Sans MS"/>
                <a:sym typeface="Comic Sans MS"/>
              </a:rPr>
              <a:t>All molecules are </a:t>
            </a:r>
            <a:r>
              <a:rPr lang="en-GB" sz="2400" b="0" i="0" u="none" strike="noStrike" cap="none">
                <a:solidFill>
                  <a:srgbClr val="FFFF00"/>
                </a:solidFill>
                <a:latin typeface="Comic Sans MS"/>
                <a:ea typeface="Comic Sans MS"/>
                <a:cs typeface="Comic Sans MS"/>
                <a:sym typeface="Comic Sans MS"/>
              </a:rPr>
              <a:t>continuously </a:t>
            </a:r>
            <a:r>
              <a:rPr lang="en-GB" sz="2400" b="0" i="0" u="none" strike="noStrike" cap="none">
                <a:solidFill>
                  <a:schemeClr val="lt1"/>
                </a:solidFill>
                <a:latin typeface="Comic Sans MS"/>
                <a:ea typeface="Comic Sans MS"/>
                <a:cs typeface="Comic Sans MS"/>
                <a:sym typeface="Comic Sans MS"/>
              </a:rPr>
              <a:t>moving </a:t>
            </a:r>
            <a:r>
              <a:rPr lang="en-GB" sz="2400" b="0" i="0" u="none" strike="noStrike" cap="none">
                <a:solidFill>
                  <a:srgbClr val="FFFF00"/>
                </a:solidFill>
                <a:latin typeface="Comic Sans MS"/>
                <a:ea typeface="Comic Sans MS"/>
                <a:cs typeface="Comic Sans MS"/>
                <a:sym typeface="Comic Sans MS"/>
              </a:rPr>
              <a:t>randomly in different directions </a:t>
            </a:r>
            <a:r>
              <a:rPr lang="en-GB" sz="2400" b="0" i="0" u="none" strike="noStrike" cap="none">
                <a:solidFill>
                  <a:schemeClr val="lt1"/>
                </a:solidFill>
                <a:latin typeface="Comic Sans MS"/>
                <a:ea typeface="Comic Sans MS"/>
                <a:cs typeface="Comic Sans MS"/>
                <a:sym typeface="Comic Sans MS"/>
              </a:rPr>
              <a:t>and </a:t>
            </a:r>
            <a:r>
              <a:rPr lang="en-GB" sz="2400" b="0" i="0" u="none" strike="noStrike" cap="none">
                <a:solidFill>
                  <a:srgbClr val="FFFF00"/>
                </a:solidFill>
                <a:latin typeface="Comic Sans MS"/>
                <a:ea typeface="Comic Sans MS"/>
                <a:cs typeface="Comic Sans MS"/>
                <a:sym typeface="Comic Sans MS"/>
              </a:rPr>
              <a:t>different speeds.</a:t>
            </a:r>
          </a:p>
          <a:p>
            <a:pPr marL="0" marR="0" lvl="0" indent="0" algn="l" rtl="0">
              <a:spcBef>
                <a:spcPts val="0"/>
              </a:spcBef>
              <a:buClr>
                <a:srgbClr val="FFFF00"/>
              </a:buClr>
              <a:buFont typeface="Arial"/>
              <a:buNone/>
            </a:pPr>
            <a:endParaRPr sz="2400">
              <a:solidFill>
                <a:srgbClr val="FFFFFF"/>
              </a:solidFill>
              <a:latin typeface="Comic Sans MS"/>
              <a:ea typeface="Comic Sans MS"/>
              <a:cs typeface="Comic Sans MS"/>
              <a:sym typeface="Comic Sans MS"/>
            </a:endParaRPr>
          </a:p>
          <a:p>
            <a:pPr marL="0" marR="0" lvl="0" indent="0" algn="l" rtl="0">
              <a:spcBef>
                <a:spcPts val="0"/>
              </a:spcBef>
              <a:buClr>
                <a:srgbClr val="FFFF00"/>
              </a:buClr>
              <a:buSzPct val="25000"/>
              <a:buFont typeface="Arial"/>
              <a:buNone/>
            </a:pPr>
            <a:r>
              <a:rPr lang="en-GB" sz="2400">
                <a:solidFill>
                  <a:srgbClr val="FFFFFF"/>
                </a:solidFill>
                <a:latin typeface="Comic Sans MS"/>
                <a:ea typeface="Comic Sans MS"/>
                <a:cs typeface="Comic Sans MS"/>
                <a:sym typeface="Comic Sans MS"/>
              </a:rPr>
              <a:t>Air particles are much smaller than the smoke particles</a:t>
            </a:r>
          </a:p>
        </p:txBody>
      </p:sp>
      <p:sp>
        <p:nvSpPr>
          <p:cNvPr id="250" name="Shape 250"/>
          <p:cNvSpPr txBox="1">
            <a:spLocks noGrp="1"/>
          </p:cNvSpPr>
          <p:nvPr>
            <p:ph type="title"/>
          </p:nvPr>
        </p:nvSpPr>
        <p:spPr>
          <a:xfrm>
            <a:off x="-76200" y="369325"/>
            <a:ext cx="9225300" cy="62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a:solidFill>
                  <a:schemeClr val="lt1"/>
                </a:solidFill>
              </a:rPr>
              <a:t>Conclusions of </a:t>
            </a:r>
            <a:r>
              <a:rPr lang="en-GB" sz="3959" b="0" i="0" u="none" strike="noStrike" cap="none">
                <a:solidFill>
                  <a:schemeClr val="lt1"/>
                </a:solidFill>
                <a:latin typeface="Comic Sans MS"/>
                <a:ea typeface="Comic Sans MS"/>
                <a:cs typeface="Comic Sans MS"/>
                <a:sym typeface="Comic Sans MS"/>
              </a:rPr>
              <a:t>Brownian Motion</a:t>
            </a:r>
          </a:p>
        </p:txBody>
      </p:sp>
      <p:sp>
        <p:nvSpPr>
          <p:cNvPr id="6" name="Shape 280"/>
          <p:cNvSpPr txBox="1"/>
          <p:nvPr/>
        </p:nvSpPr>
        <p:spPr>
          <a:xfrm>
            <a:off x="0" y="0"/>
            <a:ext cx="9144000" cy="369332"/>
          </a:xfrm>
          <a:prstGeom prst="rect">
            <a:avLst/>
          </a:prstGeom>
          <a:solidFill>
            <a:srgbClr val="EAD1DC"/>
          </a:solidFill>
          <a:ln>
            <a:noFill/>
          </a:ln>
        </p:spPr>
        <p:txBody>
          <a:bodyPr lIns="91425" tIns="45700" rIns="91425" bIns="45700" anchor="t" anchorCtr="0">
            <a:noAutofit/>
          </a:bodyPr>
          <a:lstStyle/>
          <a:p>
            <a:pPr lvl="0">
              <a:lnSpc>
                <a:spcPct val="90000"/>
              </a:lnSpc>
              <a:buSzPct val="34375"/>
            </a:pPr>
            <a:r>
              <a:rPr lang="en-GB" sz="1800" i="0" u="none" strike="noStrike" cap="none" dirty="0">
                <a:latin typeface="Comic Sans MS"/>
                <a:ea typeface="Comic Sans MS"/>
                <a:cs typeface="Comic Sans MS"/>
                <a:sym typeface="Comic Sans MS"/>
              </a:rPr>
              <a:t>Learning Outcome: </a:t>
            </a:r>
            <a:r>
              <a:rPr lang="en-GB" sz="1800" dirty="0">
                <a:solidFill>
                  <a:schemeClr val="dk1"/>
                </a:solidFill>
                <a:latin typeface="Comic Sans MS"/>
                <a:ea typeface="Comic Sans MS"/>
                <a:cs typeface="Comic Sans MS"/>
                <a:sym typeface="Comic Sans MS"/>
              </a:rPr>
              <a:t>Describe Brownian motion and experiments that show this</a:t>
            </a:r>
          </a:p>
          <a:p>
            <a:pPr marL="0" marR="0" lvl="0" indent="0" algn="l" rtl="0">
              <a:spcBef>
                <a:spcPts val="0"/>
              </a:spcBef>
              <a:buNone/>
            </a:pPr>
            <a:endParaRPr sz="1800" dirty="0">
              <a:latin typeface="Comic Sans MS"/>
              <a:ea typeface="Comic Sans MS"/>
              <a:cs typeface="Comic Sans MS"/>
              <a:sym typeface="Comic Sans MS"/>
            </a:endParaRPr>
          </a:p>
        </p:txBody>
      </p:sp>
    </p:spTree>
    <p:extLst>
      <p:ext uri="{BB962C8B-B14F-4D97-AF65-F5344CB8AC3E}">
        <p14:creationId xmlns:p14="http://schemas.microsoft.com/office/powerpoint/2010/main" val="4977697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p:nvPr/>
        </p:nvSpPr>
        <p:spPr>
          <a:xfrm>
            <a:off x="0" y="0"/>
            <a:ext cx="9144000" cy="6858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proportionality of the mean translational kinetic energy of an atom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00" name="Shape 300"/>
          <p:cNvSpPr txBox="1"/>
          <p:nvPr/>
        </p:nvSpPr>
        <p:spPr>
          <a:xfrm>
            <a:off x="301651" y="2406075"/>
            <a:ext cx="8664000" cy="7713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Calculate the average speed of an oxygen molecule at room temperature (21°C) and it’s mean translational kinetic energy?</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3kT </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3 x 1.3807 x 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-23</a:t>
            </a:r>
            <a:r>
              <a:rPr kumimoji="0" lang="en-GB" sz="2400" b="0" i="0" u="sng" strike="noStrike" kern="0" cap="none" spc="0" normalizeH="0" baseline="0" noProof="0">
                <a:ln>
                  <a:noFill/>
                </a:ln>
                <a:solidFill>
                  <a:srgbClr val="FFFFFF"/>
                </a:solidFill>
                <a:effectLst/>
                <a:uLnTx/>
                <a:uFillTx/>
                <a:latin typeface="Comic Sans MS"/>
                <a:ea typeface="Comic Sans MS"/>
                <a:cs typeface="Comic Sans MS"/>
                <a:sym typeface="Comic Sans MS"/>
              </a:rPr>
              <a:t> x 294</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√228906= 478.4 ms</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-1</a:t>
            </a: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m                  5.32 x 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-26</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E = </a:t>
            </a:r>
            <a:r>
              <a:rPr kumimoji="0" lang="en-GB" sz="3000" b="0" i="0" u="none" strike="noStrike" kern="0" cap="none" spc="0" normalizeH="0" baseline="0" noProof="0">
                <a:ln>
                  <a:noFill/>
                </a:ln>
                <a:solidFill>
                  <a:srgbClr val="FFFFFF"/>
                </a:solidFill>
                <a:effectLst/>
                <a:uLnTx/>
                <a:uFillTx/>
                <a:latin typeface="Comic Sans MS"/>
                <a:ea typeface="Comic Sans MS"/>
                <a:cs typeface="Comic Sans MS"/>
                <a:sym typeface="Comic Sans MS"/>
              </a:rPr>
              <a:t>½ mc</a:t>
            </a:r>
            <a:r>
              <a:rPr kumimoji="0" lang="en-GB" sz="30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2</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0.5 x 5.32 x 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-26 </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x 228906 = 6.09 x 10</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-21</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J</a:t>
            </a:r>
          </a:p>
        </p:txBody>
      </p:sp>
      <p:sp>
        <p:nvSpPr>
          <p:cNvPr id="301" name="Shape 301"/>
          <p:cNvSpPr/>
          <p:nvPr/>
        </p:nvSpPr>
        <p:spPr>
          <a:xfrm>
            <a:off x="1301359" y="1051119"/>
            <a:ext cx="2403300" cy="1021200"/>
          </a:xfrm>
          <a:prstGeom prst="rect">
            <a:avLst/>
          </a:pr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½ mc</a:t>
            </a:r>
            <a:r>
              <a:rPr kumimoji="0" lang="en-GB" sz="3000" b="0" i="1" u="none" strike="noStrike" kern="0" cap="none" spc="0" normalizeH="0" baseline="30000" noProof="0">
                <a:ln>
                  <a:noFill/>
                </a:ln>
                <a:solidFill>
                  <a:srgbClr val="000000"/>
                </a:solidFill>
                <a:effectLst/>
                <a:uLnTx/>
                <a:uFillTx/>
                <a:latin typeface="Comic Sans MS"/>
                <a:ea typeface="Comic Sans MS"/>
                <a:cs typeface="Comic Sans MS"/>
                <a:sym typeface="Comic Sans MS"/>
              </a:rPr>
              <a:t>2</a:t>
            </a: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a:t>
            </a:r>
            <a:r>
              <a:rPr kumimoji="0" lang="en-GB" sz="3000" b="0" i="1" u="sng" strike="noStrike" kern="0" cap="none" spc="0" normalizeH="0" baseline="0" noProof="0">
                <a:ln>
                  <a:noFill/>
                </a:ln>
                <a:solidFill>
                  <a:srgbClr val="000000"/>
                </a:solidFill>
                <a:effectLst/>
                <a:uLnTx/>
                <a:uFillTx/>
                <a:latin typeface="Comic Sans MS"/>
                <a:ea typeface="Comic Sans MS"/>
                <a:cs typeface="Comic Sans MS"/>
                <a:sym typeface="Comic Sans MS"/>
              </a:rPr>
              <a:t>3kT</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2</a:t>
            </a:r>
          </a:p>
        </p:txBody>
      </p:sp>
      <p:sp>
        <p:nvSpPr>
          <p:cNvPr id="5" name="Shape 269">
            <a:extLst>
              <a:ext uri="{FF2B5EF4-FFF2-40B4-BE49-F238E27FC236}">
                <a16:creationId xmlns:a16="http://schemas.microsoft.com/office/drawing/2014/main" id="{E40C94AA-6E7C-4EA5-83F5-06CE8DA9C36B}"/>
              </a:ext>
            </a:extLst>
          </p:cNvPr>
          <p:cNvSpPr txBox="1"/>
          <p:nvPr/>
        </p:nvSpPr>
        <p:spPr>
          <a:xfrm>
            <a:off x="5022383" y="923587"/>
            <a:ext cx="3290100" cy="12447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Effect transition="in" filter="fade">
                                      <p:cBhvr>
                                        <p:cTn id="7" dur="1000"/>
                                        <p:tgtEl>
                                          <p:spTgt spid="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1" end="1"/>
                                            </p:txEl>
                                          </p:spTgt>
                                        </p:tgtEl>
                                        <p:attrNameLst>
                                          <p:attrName>style.visibility</p:attrName>
                                        </p:attrNameLst>
                                      </p:cBhvr>
                                      <p:to>
                                        <p:strVal val="visible"/>
                                      </p:to>
                                    </p:set>
                                    <p:animEffect transition="in" filter="fade">
                                      <p:cBhvr>
                                        <p:cTn id="12" dur="1000"/>
                                        <p:tgtEl>
                                          <p:spTgt spid="3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xEl>
                                              <p:pRg st="2" end="2"/>
                                            </p:txEl>
                                          </p:spTgt>
                                        </p:tgtEl>
                                        <p:attrNameLst>
                                          <p:attrName>style.visibility</p:attrName>
                                        </p:attrNameLst>
                                      </p:cBhvr>
                                      <p:to>
                                        <p:strVal val="visible"/>
                                      </p:to>
                                    </p:set>
                                    <p:animEffect transition="in" filter="fade">
                                      <p:cBhvr>
                                        <p:cTn id="17" dur="1000"/>
                                        <p:tgtEl>
                                          <p:spTgt spid="3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xEl>
                                              <p:pRg st="3" end="3"/>
                                            </p:txEl>
                                          </p:spTgt>
                                        </p:tgtEl>
                                        <p:attrNameLst>
                                          <p:attrName>style.visibility</p:attrName>
                                        </p:attrNameLst>
                                      </p:cBhvr>
                                      <p:to>
                                        <p:strVal val="visible"/>
                                      </p:to>
                                    </p:set>
                                    <p:animEffect transition="in" filter="fade">
                                      <p:cBhvr>
                                        <p:cTn id="22" dur="1000"/>
                                        <p:tgtEl>
                                          <p:spTgt spid="3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0">
                                            <p:txEl>
                                              <p:pRg st="4" end="4"/>
                                            </p:txEl>
                                          </p:spTgt>
                                        </p:tgtEl>
                                        <p:attrNameLst>
                                          <p:attrName>style.visibility</p:attrName>
                                        </p:attrNameLst>
                                      </p:cBhvr>
                                      <p:to>
                                        <p:strVal val="visible"/>
                                      </p:to>
                                    </p:set>
                                    <p:animEffect transition="in" filter="fade">
                                      <p:cBhvr>
                                        <p:cTn id="27" dur="1000"/>
                                        <p:tgtEl>
                                          <p:spTgt spid="3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0">
                                            <p:txEl>
                                              <p:pRg st="5" end="5"/>
                                            </p:txEl>
                                          </p:spTgt>
                                        </p:tgtEl>
                                        <p:attrNameLst>
                                          <p:attrName>style.visibility</p:attrName>
                                        </p:attrNameLst>
                                      </p:cBhvr>
                                      <p:to>
                                        <p:strVal val="visible"/>
                                      </p:to>
                                    </p:set>
                                    <p:animEffect transition="in" filter="fade">
                                      <p:cBhvr>
                                        <p:cTn id="32" dur="1000"/>
                                        <p:tgtEl>
                                          <p:spTgt spid="3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2" y="646325"/>
            <a:ext cx="8005200" cy="9411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Pattern of Movement: Solids</a:t>
            </a:r>
          </a:p>
        </p:txBody>
      </p:sp>
      <p:sp>
        <p:nvSpPr>
          <p:cNvPr id="256" name="Shape 256"/>
          <p:cNvSpPr txBox="1">
            <a:spLocks noGrp="1"/>
          </p:cNvSpPr>
          <p:nvPr>
            <p:ph type="body" idx="1"/>
          </p:nvPr>
        </p:nvSpPr>
        <p:spPr>
          <a:xfrm>
            <a:off x="4338400" y="2126274"/>
            <a:ext cx="4431300" cy="30660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lt1"/>
              </a:buClr>
              <a:buSzPct val="25000"/>
              <a:buFont typeface="Arial"/>
              <a:buNone/>
            </a:pPr>
            <a:r>
              <a:rPr lang="en-GB" sz="2400" b="0" i="0" u="none" strike="noStrike" cap="none">
                <a:solidFill>
                  <a:schemeClr val="lt1"/>
                </a:solidFill>
                <a:latin typeface="Comic Sans MS"/>
                <a:ea typeface="Comic Sans MS"/>
                <a:cs typeface="Comic Sans MS"/>
                <a:sym typeface="Comic Sans MS"/>
              </a:rPr>
              <a:t>As a solid is heated, its temperature rises, and the </a:t>
            </a:r>
            <a:r>
              <a:rPr lang="en-GB" sz="2400" b="0" i="0" u="none" strike="noStrike" cap="none">
                <a:solidFill>
                  <a:srgbClr val="FFFF00"/>
                </a:solidFill>
                <a:latin typeface="Comic Sans MS"/>
                <a:ea typeface="Comic Sans MS"/>
                <a:cs typeface="Comic Sans MS"/>
                <a:sym typeface="Comic Sans MS"/>
              </a:rPr>
              <a:t>kinetic energy of the molecules increases</a:t>
            </a:r>
            <a:r>
              <a:rPr lang="en-GB" sz="2400" b="0" i="0" u="none" strike="noStrike" cap="none">
                <a:solidFill>
                  <a:schemeClr val="lt1"/>
                </a:solidFill>
                <a:latin typeface="Comic Sans MS"/>
                <a:ea typeface="Comic Sans MS"/>
                <a:cs typeface="Comic Sans MS"/>
                <a:sym typeface="Comic Sans MS"/>
              </a:rPr>
              <a:t>. Because it is solid, the position of each molecule cannot change resulting in </a:t>
            </a:r>
            <a:r>
              <a:rPr lang="en-GB" sz="2400" b="0" i="0" u="none" strike="noStrike" cap="none">
                <a:solidFill>
                  <a:srgbClr val="FFFF00"/>
                </a:solidFill>
                <a:latin typeface="Comic Sans MS"/>
                <a:ea typeface="Comic Sans MS"/>
                <a:cs typeface="Comic Sans MS"/>
                <a:sym typeface="Comic Sans MS"/>
              </a:rPr>
              <a:t>greater vibration energy around the equilibrium position.</a:t>
            </a:r>
          </a:p>
          <a:p>
            <a:pPr marL="342900" marR="0" lvl="0" indent="-342900" algn="l" rtl="0">
              <a:lnSpc>
                <a:spcPct val="80000"/>
              </a:lnSpc>
              <a:spcBef>
                <a:spcPts val="448"/>
              </a:spcBef>
              <a:buClr>
                <a:schemeClr val="lt1"/>
              </a:buClr>
              <a:buSzPct val="25000"/>
              <a:buFont typeface="Arial"/>
              <a:buNone/>
            </a:pPr>
            <a:endParaRPr sz="2400"/>
          </a:p>
        </p:txBody>
      </p:sp>
      <p:pic>
        <p:nvPicPr>
          <p:cNvPr id="257" name="Shape 257" descr="01"/>
          <p:cNvPicPr preferRelativeResize="0"/>
          <p:nvPr/>
        </p:nvPicPr>
        <p:blipFill rotWithShape="1">
          <a:blip r:embed="rId3">
            <a:alphaModFix/>
          </a:blip>
          <a:srcRect b="68605"/>
          <a:stretch/>
        </p:blipFill>
        <p:spPr>
          <a:xfrm>
            <a:off x="390176" y="2050074"/>
            <a:ext cx="3677400" cy="3619500"/>
          </a:xfrm>
          <a:prstGeom prst="rect">
            <a:avLst/>
          </a:prstGeom>
          <a:noFill/>
          <a:ln>
            <a:noFill/>
          </a:ln>
        </p:spPr>
      </p:pic>
      <p:sp>
        <p:nvSpPr>
          <p:cNvPr id="6" name="Shape 280"/>
          <p:cNvSpPr txBox="1"/>
          <p:nvPr/>
        </p:nvSpPr>
        <p:spPr>
          <a:xfrm>
            <a:off x="0" y="0"/>
            <a:ext cx="9144000" cy="369332"/>
          </a:xfrm>
          <a:prstGeom prst="rect">
            <a:avLst/>
          </a:prstGeom>
          <a:solidFill>
            <a:srgbClr val="EAD1DC"/>
          </a:solidFill>
          <a:ln>
            <a:noFill/>
          </a:ln>
        </p:spPr>
        <p:txBody>
          <a:bodyPr lIns="91425" tIns="45700" rIns="91425" bIns="45700" anchor="t" anchorCtr="0">
            <a:noAutofit/>
          </a:bodyPr>
          <a:lstStyle/>
          <a:p>
            <a:pPr lvl="0">
              <a:lnSpc>
                <a:spcPct val="90000"/>
              </a:lnSpc>
              <a:buSzPct val="34375"/>
            </a:pPr>
            <a:r>
              <a:rPr lang="en-GB" sz="1800" i="0" u="none" strike="noStrike" cap="none" dirty="0">
                <a:latin typeface="Comic Sans MS"/>
                <a:ea typeface="Comic Sans MS"/>
                <a:cs typeface="Comic Sans MS"/>
                <a:sym typeface="Comic Sans MS"/>
              </a:rPr>
              <a:t>Learning Outcome: </a:t>
            </a:r>
            <a:r>
              <a:rPr lang="en-GB" sz="1800" dirty="0">
                <a:solidFill>
                  <a:schemeClr val="dk1"/>
                </a:solidFill>
                <a:latin typeface="Comic Sans MS"/>
                <a:ea typeface="Comic Sans MS"/>
                <a:cs typeface="Comic Sans MS"/>
                <a:sym typeface="Comic Sans MS"/>
              </a:rPr>
              <a:t>Describe Brownian motion and experiments that show this</a:t>
            </a:r>
          </a:p>
          <a:p>
            <a:pPr marL="0" marR="0" lvl="0" indent="0" algn="l" rtl="0">
              <a:spcBef>
                <a:spcPts val="0"/>
              </a:spcBef>
              <a:buNone/>
            </a:pPr>
            <a:endParaRPr sz="1800" dirty="0">
              <a:latin typeface="Comic Sans MS"/>
              <a:ea typeface="Comic Sans MS"/>
              <a:cs typeface="Comic Sans MS"/>
              <a:sym typeface="Comic Sans MS"/>
            </a:endParaRPr>
          </a:p>
        </p:txBody>
      </p:sp>
    </p:spTree>
    <p:extLst>
      <p:ext uri="{BB962C8B-B14F-4D97-AF65-F5344CB8AC3E}">
        <p14:creationId xmlns:p14="http://schemas.microsoft.com/office/powerpoint/2010/main" val="1333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233397" y="803575"/>
            <a:ext cx="7739100" cy="9411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Pattern of Movement: Liquids</a:t>
            </a:r>
          </a:p>
        </p:txBody>
      </p:sp>
      <p:sp>
        <p:nvSpPr>
          <p:cNvPr id="264" name="Shape 264"/>
          <p:cNvSpPr txBox="1">
            <a:spLocks noGrp="1"/>
          </p:cNvSpPr>
          <p:nvPr>
            <p:ph type="body" idx="1"/>
          </p:nvPr>
        </p:nvSpPr>
        <p:spPr>
          <a:xfrm>
            <a:off x="4653350" y="1902049"/>
            <a:ext cx="4490400" cy="4118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lt1"/>
              </a:buClr>
              <a:buSzPct val="25000"/>
              <a:buFont typeface="Arial"/>
              <a:buNone/>
            </a:pPr>
            <a:endParaRPr sz="2400"/>
          </a:p>
          <a:p>
            <a:pPr marL="0" marR="0" lvl="0" indent="0" algn="l" rtl="0">
              <a:lnSpc>
                <a:spcPct val="80000"/>
              </a:lnSpc>
              <a:spcBef>
                <a:spcPts val="448"/>
              </a:spcBef>
              <a:buClr>
                <a:schemeClr val="lt1"/>
              </a:buClr>
              <a:buSzPct val="25000"/>
              <a:buFont typeface="Arial"/>
              <a:buNone/>
            </a:pPr>
            <a:r>
              <a:rPr lang="en-GB" sz="2400" b="0" i="0" u="none" strike="noStrike" cap="none">
                <a:solidFill>
                  <a:schemeClr val="lt1"/>
                </a:solidFill>
                <a:latin typeface="Comic Sans MS"/>
                <a:ea typeface="Comic Sans MS"/>
                <a:cs typeface="Comic Sans MS"/>
                <a:sym typeface="Comic Sans MS"/>
              </a:rPr>
              <a:t>In a liquid the same effect occurs however a </a:t>
            </a:r>
            <a:r>
              <a:rPr lang="en-GB" sz="2400" b="0" i="0" u="none" strike="noStrike" cap="none">
                <a:solidFill>
                  <a:srgbClr val="FFFF00"/>
                </a:solidFill>
                <a:latin typeface="Comic Sans MS"/>
                <a:ea typeface="Comic Sans MS"/>
                <a:cs typeface="Comic Sans MS"/>
                <a:sym typeface="Comic Sans MS"/>
              </a:rPr>
              <a:t>small amount of translational energy will be added to increased vibrational energy.</a:t>
            </a:r>
          </a:p>
        </p:txBody>
      </p:sp>
      <p:pic>
        <p:nvPicPr>
          <p:cNvPr id="265" name="Shape 265" descr="01"/>
          <p:cNvPicPr preferRelativeResize="0"/>
          <p:nvPr/>
        </p:nvPicPr>
        <p:blipFill rotWithShape="1">
          <a:blip r:embed="rId3">
            <a:alphaModFix/>
          </a:blip>
          <a:srcRect t="34245" b="34414"/>
          <a:stretch/>
        </p:blipFill>
        <p:spPr>
          <a:xfrm>
            <a:off x="233399" y="1902099"/>
            <a:ext cx="4190400" cy="4118100"/>
          </a:xfrm>
          <a:prstGeom prst="rect">
            <a:avLst/>
          </a:prstGeom>
          <a:noFill/>
          <a:ln>
            <a:noFill/>
          </a:ln>
        </p:spPr>
      </p:pic>
      <p:sp>
        <p:nvSpPr>
          <p:cNvPr id="6" name="Shape 280"/>
          <p:cNvSpPr txBox="1"/>
          <p:nvPr/>
        </p:nvSpPr>
        <p:spPr>
          <a:xfrm>
            <a:off x="0" y="0"/>
            <a:ext cx="9144000" cy="369332"/>
          </a:xfrm>
          <a:prstGeom prst="rect">
            <a:avLst/>
          </a:prstGeom>
          <a:solidFill>
            <a:srgbClr val="EAD1DC"/>
          </a:solidFill>
          <a:ln>
            <a:noFill/>
          </a:ln>
        </p:spPr>
        <p:txBody>
          <a:bodyPr lIns="91425" tIns="45700" rIns="91425" bIns="45700" anchor="t" anchorCtr="0">
            <a:noAutofit/>
          </a:bodyPr>
          <a:lstStyle/>
          <a:p>
            <a:pPr lvl="0">
              <a:lnSpc>
                <a:spcPct val="90000"/>
              </a:lnSpc>
              <a:buSzPct val="34375"/>
            </a:pPr>
            <a:r>
              <a:rPr lang="en-GB" sz="1800" i="0" u="none" strike="noStrike" cap="none" dirty="0">
                <a:latin typeface="Comic Sans MS"/>
                <a:ea typeface="Comic Sans MS"/>
                <a:cs typeface="Comic Sans MS"/>
                <a:sym typeface="Comic Sans MS"/>
              </a:rPr>
              <a:t>Learning Outcome: </a:t>
            </a:r>
            <a:r>
              <a:rPr lang="en-GB" sz="1800" dirty="0">
                <a:solidFill>
                  <a:schemeClr val="dk1"/>
                </a:solidFill>
                <a:latin typeface="Comic Sans MS"/>
                <a:ea typeface="Comic Sans MS"/>
                <a:cs typeface="Comic Sans MS"/>
                <a:sym typeface="Comic Sans MS"/>
              </a:rPr>
              <a:t>Describe Brownian motion and experiments that show this</a:t>
            </a:r>
          </a:p>
          <a:p>
            <a:pPr marL="0" marR="0" lvl="0" indent="0" algn="l" rtl="0">
              <a:spcBef>
                <a:spcPts val="0"/>
              </a:spcBef>
              <a:buNone/>
            </a:pPr>
            <a:endParaRPr sz="1800" dirty="0">
              <a:latin typeface="Comic Sans MS"/>
              <a:ea typeface="Comic Sans MS"/>
              <a:cs typeface="Comic Sans MS"/>
              <a:sym typeface="Comic Sans MS"/>
            </a:endParaRPr>
          </a:p>
        </p:txBody>
      </p:sp>
    </p:spTree>
    <p:extLst>
      <p:ext uri="{BB962C8B-B14F-4D97-AF65-F5344CB8AC3E}">
        <p14:creationId xmlns:p14="http://schemas.microsoft.com/office/powerpoint/2010/main" val="360901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237822" y="771075"/>
            <a:ext cx="7734600" cy="9411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Pattern of Movement: Gases</a:t>
            </a:r>
          </a:p>
        </p:txBody>
      </p:sp>
      <p:pic>
        <p:nvPicPr>
          <p:cNvPr id="272" name="Shape 272" descr="01"/>
          <p:cNvPicPr preferRelativeResize="0"/>
          <p:nvPr/>
        </p:nvPicPr>
        <p:blipFill rotWithShape="1">
          <a:blip r:embed="rId3">
            <a:alphaModFix/>
          </a:blip>
          <a:srcRect t="68223" b="-818"/>
          <a:stretch/>
        </p:blipFill>
        <p:spPr>
          <a:xfrm>
            <a:off x="237821" y="1837054"/>
            <a:ext cx="4419300" cy="4516500"/>
          </a:xfrm>
          <a:prstGeom prst="rect">
            <a:avLst/>
          </a:prstGeom>
          <a:noFill/>
          <a:ln>
            <a:noFill/>
          </a:ln>
        </p:spPr>
      </p:pic>
      <p:sp>
        <p:nvSpPr>
          <p:cNvPr id="273" name="Shape 273"/>
          <p:cNvSpPr txBox="1"/>
          <p:nvPr/>
        </p:nvSpPr>
        <p:spPr>
          <a:xfrm>
            <a:off x="5310100" y="2653674"/>
            <a:ext cx="3183000" cy="24879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1"/>
              </a:buClr>
              <a:buSzPct val="25000"/>
              <a:buFont typeface="Arial"/>
              <a:buNone/>
            </a:pPr>
            <a:r>
              <a:rPr lang="en-GB" sz="2400" b="0" i="0" u="none" strike="noStrike" cap="none">
                <a:solidFill>
                  <a:schemeClr val="lt1"/>
                </a:solidFill>
                <a:latin typeface="Comic Sans MS"/>
                <a:ea typeface="Comic Sans MS"/>
                <a:cs typeface="Comic Sans MS"/>
                <a:sym typeface="Comic Sans MS"/>
              </a:rPr>
              <a:t>In a gas the chaotic movement of the particles make </a:t>
            </a:r>
            <a:r>
              <a:rPr lang="en-GB" sz="2400" b="0" i="0" u="none" strike="noStrike" cap="none">
                <a:solidFill>
                  <a:srgbClr val="FFFF00"/>
                </a:solidFill>
                <a:latin typeface="Comic Sans MS"/>
                <a:ea typeface="Comic Sans MS"/>
                <a:cs typeface="Comic Sans MS"/>
                <a:sym typeface="Comic Sans MS"/>
              </a:rPr>
              <a:t>almost all of the energy translational</a:t>
            </a:r>
          </a:p>
        </p:txBody>
      </p:sp>
      <p:sp>
        <p:nvSpPr>
          <p:cNvPr id="6" name="Shape 280"/>
          <p:cNvSpPr txBox="1"/>
          <p:nvPr/>
        </p:nvSpPr>
        <p:spPr>
          <a:xfrm>
            <a:off x="0" y="0"/>
            <a:ext cx="9144000" cy="369332"/>
          </a:xfrm>
          <a:prstGeom prst="rect">
            <a:avLst/>
          </a:prstGeom>
          <a:solidFill>
            <a:srgbClr val="EAD1DC"/>
          </a:solidFill>
          <a:ln>
            <a:noFill/>
          </a:ln>
        </p:spPr>
        <p:txBody>
          <a:bodyPr lIns="91425" tIns="45700" rIns="91425" bIns="45700" anchor="t" anchorCtr="0">
            <a:noAutofit/>
          </a:bodyPr>
          <a:lstStyle/>
          <a:p>
            <a:pPr lvl="0">
              <a:lnSpc>
                <a:spcPct val="90000"/>
              </a:lnSpc>
              <a:buSzPct val="34375"/>
            </a:pPr>
            <a:r>
              <a:rPr lang="en-GB" sz="1800" i="0" u="none" strike="noStrike" cap="none" dirty="0">
                <a:latin typeface="Comic Sans MS"/>
                <a:ea typeface="Comic Sans MS"/>
                <a:cs typeface="Comic Sans MS"/>
                <a:sym typeface="Comic Sans MS"/>
              </a:rPr>
              <a:t>Learning Outcome: </a:t>
            </a:r>
            <a:r>
              <a:rPr lang="en-GB" sz="1800" dirty="0">
                <a:solidFill>
                  <a:schemeClr val="dk1"/>
                </a:solidFill>
                <a:latin typeface="Comic Sans MS"/>
                <a:ea typeface="Comic Sans MS"/>
                <a:cs typeface="Comic Sans MS"/>
                <a:sym typeface="Comic Sans MS"/>
              </a:rPr>
              <a:t>Describe Brownian motion and experiments that show this</a:t>
            </a:r>
          </a:p>
          <a:p>
            <a:pPr marL="0" marR="0" lvl="0" indent="0" algn="l" rtl="0">
              <a:spcBef>
                <a:spcPts val="0"/>
              </a:spcBef>
              <a:buNone/>
            </a:pPr>
            <a:endParaRPr sz="1800" dirty="0">
              <a:latin typeface="Comic Sans MS"/>
              <a:ea typeface="Comic Sans MS"/>
              <a:cs typeface="Comic Sans MS"/>
              <a:sym typeface="Comic Sans MS"/>
            </a:endParaRPr>
          </a:p>
        </p:txBody>
      </p:sp>
    </p:spTree>
    <p:extLst>
      <p:ext uri="{BB962C8B-B14F-4D97-AF65-F5344CB8AC3E}">
        <p14:creationId xmlns:p14="http://schemas.microsoft.com/office/powerpoint/2010/main" val="206319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5" name="Shape 155"/>
          <p:cNvSpPr txBox="1">
            <a:spLocks noGrp="1"/>
          </p:cNvSpPr>
          <p:nvPr>
            <p:ph type="title" idx="4294967295"/>
          </p:nvPr>
        </p:nvSpPr>
        <p:spPr>
          <a:xfrm>
            <a:off x="0" y="0"/>
            <a:ext cx="9144000" cy="903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a:solidFill>
                  <a:srgbClr val="FFFFFF"/>
                </a:solidFill>
              </a:rPr>
              <a:t>Specific heat capacity</a:t>
            </a:r>
          </a:p>
        </p:txBody>
      </p:sp>
      <p:graphicFrame>
        <p:nvGraphicFramePr>
          <p:cNvPr id="156" name="Shape 156"/>
          <p:cNvGraphicFramePr/>
          <p:nvPr/>
        </p:nvGraphicFramePr>
        <p:xfrm>
          <a:off x="194975" y="1280200"/>
          <a:ext cx="2301225" cy="21945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dirty="0">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57" name="Shape 157"/>
          <p:cNvGraphicFramePr/>
          <p:nvPr/>
        </p:nvGraphicFramePr>
        <p:xfrm>
          <a:off x="2739150" y="1280200"/>
          <a:ext cx="2301225" cy="36718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806800">
                <a:tc>
                  <a:txBody>
                    <a:bodyPr/>
                    <a:lstStyle/>
                    <a:p>
                      <a:pPr lvl="0" rtl="0">
                        <a:spcBef>
                          <a:spcPts val="0"/>
                        </a:spcBef>
                        <a:buNone/>
                      </a:pPr>
                      <a:r>
                        <a:rPr lang="en-GB" sz="2000">
                          <a:solidFill>
                            <a:srgbClr val="FFFFFF"/>
                          </a:solidFill>
                          <a:latin typeface="Comic Sans MS"/>
                          <a:ea typeface="Comic Sans MS"/>
                          <a:cs typeface="Comic Sans MS"/>
                          <a:sym typeface="Comic Sans MS"/>
                        </a:rPr>
                        <a:t>5.1: Thermal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5.2: Circular Motion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dirty="0">
                          <a:latin typeface="Comic Sans MS"/>
                          <a:ea typeface="Comic Sans MS"/>
                          <a:cs typeface="Comic Sans MS"/>
                          <a:sym typeface="Comic Sans MS"/>
                        </a:rPr>
                        <a:t>5.3: Oscillations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5.4 Gravitational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dirty="0">
                          <a:latin typeface="Comic Sans MS"/>
                          <a:ea typeface="Comic Sans MS"/>
                          <a:cs typeface="Comic Sans MS"/>
                          <a:sym typeface="Comic Sans MS"/>
                        </a:rPr>
                        <a:t>5.5 Astrophysics and cosmology</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7" name="Shape 177">
            <a:extLst>
              <a:ext uri="{FF2B5EF4-FFF2-40B4-BE49-F238E27FC236}">
                <a16:creationId xmlns:a16="http://schemas.microsoft.com/office/drawing/2014/main" id="{B507EF96-8A13-4E6C-8E51-3489630D96CE}"/>
              </a:ext>
            </a:extLst>
          </p:cNvPr>
          <p:cNvGraphicFramePr/>
          <p:nvPr/>
        </p:nvGraphicFramePr>
        <p:xfrm>
          <a:off x="5243925" y="969264"/>
          <a:ext cx="3705100" cy="5815584"/>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38725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States of matter and Brownian motion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dirty="0">
                          <a:solidFill>
                            <a:schemeClr val="bg1"/>
                          </a:solidFill>
                          <a:latin typeface="Comic Sans MS"/>
                          <a:ea typeface="Comic Sans MS"/>
                          <a:cs typeface="Comic Sans MS"/>
                          <a:sym typeface="Comic Sans MS"/>
                        </a:rPr>
                        <a:t>Specific heat capacity and temperature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Investigating specific heat capacity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3892028803"/>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Specific latent heat and internal energy</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Amount of substance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3"/>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kinetic theory and pressure of a gas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4"/>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 Investigating gases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5"/>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Boyle’s Law and finding absolute zero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866534879"/>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ideal gas equation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7"/>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Boltzmann constant</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87725" y="116625"/>
            <a:ext cx="8949300" cy="1257900"/>
          </a:xfrm>
          <a:prstGeom prst="rect">
            <a:avLst/>
          </a:prstGeom>
          <a:solidFill>
            <a:srgbClr val="FFFFFF">
              <a:alpha val="62310"/>
            </a:srgbClr>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 </a:t>
            </a:r>
            <a:r>
              <a:rPr lang="en-GB" b="1">
                <a:solidFill>
                  <a:srgbClr val="000000"/>
                </a:solidFill>
              </a:rPr>
              <a:t>Specific heat capacity</a:t>
            </a:r>
          </a:p>
        </p:txBody>
      </p:sp>
      <p:grpSp>
        <p:nvGrpSpPr>
          <p:cNvPr id="164" name="Shape 164"/>
          <p:cNvGrpSpPr/>
          <p:nvPr/>
        </p:nvGrpSpPr>
        <p:grpSpPr>
          <a:xfrm>
            <a:off x="355025" y="1770047"/>
            <a:ext cx="8330674" cy="4919573"/>
            <a:chOff x="435649" y="26164"/>
            <a:chExt cx="7719305" cy="4800052"/>
          </a:xfrm>
        </p:grpSpPr>
        <p:sp>
          <p:nvSpPr>
            <p:cNvPr id="165" name="Shape 165"/>
            <p:cNvSpPr/>
            <p:nvPr/>
          </p:nvSpPr>
          <p:spPr>
            <a:xfrm>
              <a:off x="435655" y="26164"/>
              <a:ext cx="7719300" cy="1442400"/>
            </a:xfrm>
            <a:prstGeom prst="roundRect">
              <a:avLst>
                <a:gd name="adj" fmla="val 16667"/>
              </a:avLst>
            </a:prstGeom>
            <a:solidFill>
              <a:srgbClr val="00B050"/>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Shape 166"/>
            <p:cNvSpPr txBox="1"/>
            <p:nvPr/>
          </p:nvSpPr>
          <p:spPr>
            <a:xfrm>
              <a:off x="513105" y="62065"/>
              <a:ext cx="7564200" cy="1322100"/>
            </a:xfrm>
            <a:prstGeom prst="rect">
              <a:avLst/>
            </a:prstGeom>
            <a:solidFill>
              <a:srgbClr val="84FE72">
                <a:alpha val="98850"/>
              </a:srgbClr>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2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Define what is meant by temperature and the difference to heat</a:t>
              </a:r>
            </a:p>
          </p:txBody>
        </p:sp>
        <p:sp>
          <p:nvSpPr>
            <p:cNvPr id="167" name="Shape 167"/>
            <p:cNvSpPr/>
            <p:nvPr/>
          </p:nvSpPr>
          <p:spPr>
            <a:xfrm>
              <a:off x="435655" y="1850765"/>
              <a:ext cx="7719300" cy="1322100"/>
            </a:xfrm>
            <a:prstGeom prst="roundRect">
              <a:avLst>
                <a:gd name="adj" fmla="val 16667"/>
              </a:avLst>
            </a:prstGeom>
            <a:solidFill>
              <a:schemeClr val="dk2"/>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Shape 168"/>
            <p:cNvSpPr txBox="1"/>
            <p:nvPr/>
          </p:nvSpPr>
          <p:spPr>
            <a:xfrm>
              <a:off x="516180" y="1913327"/>
              <a:ext cx="7564200" cy="1204200"/>
            </a:xfrm>
            <a:prstGeom prst="rect">
              <a:avLst/>
            </a:prstGeom>
            <a:solidFill>
              <a:srgbClr val="CFE2F3"/>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Define and apply the concept of Specific Heat Capacity</a:t>
              </a:r>
            </a:p>
          </p:txBody>
        </p:sp>
        <p:sp>
          <p:nvSpPr>
            <p:cNvPr id="169" name="Shape 169"/>
            <p:cNvSpPr/>
            <p:nvPr/>
          </p:nvSpPr>
          <p:spPr>
            <a:xfrm>
              <a:off x="435649" y="3290216"/>
              <a:ext cx="7719300" cy="1536000"/>
            </a:xfrm>
            <a:prstGeom prst="roundRect">
              <a:avLst>
                <a:gd name="adj" fmla="val 16667"/>
              </a:avLst>
            </a:prstGeom>
            <a:solidFill>
              <a:schemeClr val="accent4"/>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Shape 170"/>
            <p:cNvSpPr txBox="1"/>
            <p:nvPr/>
          </p:nvSpPr>
          <p:spPr>
            <a:xfrm>
              <a:off x="498173" y="3337013"/>
              <a:ext cx="7530900" cy="1442400"/>
            </a:xfrm>
            <a:prstGeom prst="rect">
              <a:avLst/>
            </a:prstGeom>
            <a:solidFill>
              <a:srgbClr val="EAD1DC"/>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Apply the equation E=</a:t>
              </a:r>
              <a:r>
                <a:rPr kumimoji="0" lang="en-GB" sz="3200" b="0" i="0"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mcΔT</a:t>
              </a:r>
              <a:endPar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466558"/>
            <a:ext cx="8229600" cy="940966"/>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dirty="0">
                <a:solidFill>
                  <a:schemeClr val="lt1"/>
                </a:solidFill>
                <a:latin typeface="Comic Sans MS"/>
                <a:ea typeface="Comic Sans MS"/>
                <a:cs typeface="Comic Sans MS"/>
                <a:sym typeface="Comic Sans MS"/>
              </a:rPr>
              <a:t>Temperature</a:t>
            </a:r>
          </a:p>
        </p:txBody>
      </p:sp>
      <p:sp>
        <p:nvSpPr>
          <p:cNvPr id="176" name="Shape 176"/>
          <p:cNvSpPr txBox="1">
            <a:spLocks noGrp="1"/>
          </p:cNvSpPr>
          <p:nvPr>
            <p:ph type="body" idx="1"/>
          </p:nvPr>
        </p:nvSpPr>
        <p:spPr>
          <a:xfrm>
            <a:off x="287550" y="1610860"/>
            <a:ext cx="8568900" cy="4526100"/>
          </a:xfrm>
          <a:prstGeom prst="rect">
            <a:avLst/>
          </a:prstGeom>
          <a:noFill/>
          <a:ln>
            <a:noFill/>
          </a:ln>
        </p:spPr>
        <p:txBody>
          <a:bodyPr lIns="91425" tIns="45700" rIns="91425" bIns="45700" anchor="t" anchorCtr="0">
            <a:noAutofit/>
          </a:bodyPr>
          <a:lstStyle/>
          <a:p>
            <a:pPr marL="0" lvl="0" indent="0" rtl="0">
              <a:lnSpc>
                <a:spcPct val="80000"/>
              </a:lnSpc>
              <a:spcBef>
                <a:spcPts val="544"/>
              </a:spcBef>
              <a:buClr>
                <a:srgbClr val="FFFF00"/>
              </a:buClr>
              <a:buSzPct val="25000"/>
              <a:buFont typeface="Arial"/>
              <a:buNone/>
            </a:pPr>
            <a:r>
              <a:rPr lang="en-GB" sz="2600" dirty="0">
                <a:solidFill>
                  <a:srgbClr val="FFFF00"/>
                </a:solidFill>
              </a:rPr>
              <a:t>Temperature</a:t>
            </a:r>
            <a:r>
              <a:rPr lang="en-GB" sz="2600" dirty="0">
                <a:solidFill>
                  <a:schemeClr val="lt1"/>
                </a:solidFill>
              </a:rPr>
              <a:t> is a measure of the </a:t>
            </a:r>
            <a:r>
              <a:rPr lang="en-GB" sz="2600" dirty="0">
                <a:solidFill>
                  <a:srgbClr val="FFFF00"/>
                </a:solidFill>
              </a:rPr>
              <a:t>kinetic energy</a:t>
            </a:r>
            <a:r>
              <a:rPr lang="en-GB" sz="2600" dirty="0">
                <a:solidFill>
                  <a:schemeClr val="lt1"/>
                </a:solidFill>
              </a:rPr>
              <a:t> of a system</a:t>
            </a:r>
            <a:endParaRPr lang="en-GB" sz="2600" dirty="0">
              <a:solidFill>
                <a:srgbClr val="FFFF00"/>
              </a:solidFill>
            </a:endParaRPr>
          </a:p>
          <a:p>
            <a:pPr marL="0" marR="0" lvl="0" indent="0" algn="l" rtl="0">
              <a:spcBef>
                <a:spcPts val="0"/>
              </a:spcBef>
              <a:spcAft>
                <a:spcPts val="0"/>
              </a:spcAft>
              <a:buClr>
                <a:schemeClr val="lt1"/>
              </a:buClr>
              <a:buSzPct val="25000"/>
              <a:buFont typeface="Arial"/>
              <a:buNone/>
            </a:pPr>
            <a:endParaRPr sz="2600" dirty="0">
              <a:solidFill>
                <a:schemeClr val="lt1"/>
              </a:solidFill>
            </a:endParaRPr>
          </a:p>
          <a:p>
            <a:pPr marL="0" marR="0" lvl="0" indent="0" algn="l" rtl="0">
              <a:spcBef>
                <a:spcPts val="0"/>
              </a:spcBef>
              <a:spcAft>
                <a:spcPts val="0"/>
              </a:spcAft>
              <a:buClr>
                <a:schemeClr val="lt1"/>
              </a:buClr>
              <a:buSzPct val="25000"/>
              <a:buFont typeface="Arial"/>
              <a:buNone/>
            </a:pPr>
            <a:r>
              <a:rPr lang="en-GB" sz="2600" b="0" i="0" u="none" strike="noStrike" cap="none" dirty="0">
                <a:solidFill>
                  <a:schemeClr val="lt1"/>
                </a:solidFill>
                <a:latin typeface="Comic Sans MS"/>
                <a:ea typeface="Comic Sans MS"/>
                <a:cs typeface="Comic Sans MS"/>
                <a:sym typeface="Comic Sans MS"/>
              </a:rPr>
              <a:t>If the temperature of a system rises, the molecules travel </a:t>
            </a:r>
            <a:r>
              <a:rPr lang="en-GB" sz="2600" b="0" i="0" u="none" strike="noStrike" cap="none" dirty="0">
                <a:solidFill>
                  <a:srgbClr val="FFFF00"/>
                </a:solidFill>
                <a:latin typeface="Comic Sans MS"/>
                <a:ea typeface="Comic Sans MS"/>
                <a:cs typeface="Comic Sans MS"/>
                <a:sym typeface="Comic Sans MS"/>
              </a:rPr>
              <a:t>more rapidly and </a:t>
            </a:r>
            <a:r>
              <a:rPr lang="en-GB" sz="2600" b="0" i="0" u="none" strike="noStrike" cap="none" dirty="0">
                <a:solidFill>
                  <a:schemeClr val="lt1"/>
                </a:solidFill>
                <a:latin typeface="Comic Sans MS"/>
                <a:ea typeface="Comic Sans MS"/>
                <a:cs typeface="Comic Sans MS"/>
                <a:sym typeface="Comic Sans MS"/>
              </a:rPr>
              <a:t>their </a:t>
            </a:r>
            <a:r>
              <a:rPr lang="en-GB" sz="2600" b="0" i="0" u="none" strike="noStrike" cap="none" dirty="0">
                <a:solidFill>
                  <a:srgbClr val="FFFF00"/>
                </a:solidFill>
                <a:latin typeface="Comic Sans MS"/>
                <a:ea typeface="Comic Sans MS"/>
                <a:cs typeface="Comic Sans MS"/>
                <a:sym typeface="Comic Sans MS"/>
              </a:rPr>
              <a:t>kinetic energy rises</a:t>
            </a:r>
            <a:r>
              <a:rPr lang="en-GB" sz="2600" b="0" i="0" u="none" strike="noStrike" cap="none" dirty="0">
                <a:solidFill>
                  <a:schemeClr val="lt1"/>
                </a:solidFill>
                <a:latin typeface="Comic Sans MS"/>
                <a:ea typeface="Comic Sans MS"/>
                <a:cs typeface="Comic Sans MS"/>
                <a:sym typeface="Comic Sans MS"/>
              </a:rPr>
              <a:t> </a:t>
            </a:r>
            <a:endParaRPr sz="2600" dirty="0">
              <a:solidFill>
                <a:schemeClr val="lt1"/>
              </a:solidFill>
            </a:endParaRPr>
          </a:p>
        </p:txBody>
      </p:sp>
      <p:sp>
        <p:nvSpPr>
          <p:cNvPr id="6" name="Shape 177">
            <a:extLst>
              <a:ext uri="{FF2B5EF4-FFF2-40B4-BE49-F238E27FC236}">
                <a16:creationId xmlns:a16="http://schemas.microsoft.com/office/drawing/2014/main" id="{9244BCC1-C55A-41E8-8F8F-57EA8D06B23A}"/>
              </a:ext>
            </a:extLst>
          </p:cNvPr>
          <p:cNvSpPr txBox="1"/>
          <p:nvPr/>
        </p:nvSpPr>
        <p:spPr>
          <a:xfrm>
            <a:off x="0" y="0"/>
            <a:ext cx="9144000" cy="369332"/>
          </a:xfrm>
          <a:prstGeom prst="rect">
            <a:avLst/>
          </a:prstGeom>
          <a:solidFill>
            <a:srgbClr val="84FE72">
              <a:alpha val="98850"/>
            </a:srgbClr>
          </a:solidFill>
          <a:ln>
            <a:noFill/>
          </a:ln>
        </p:spPr>
        <p:txBody>
          <a:bodyPr lIns="91425" tIns="45700" rIns="91425" bIns="45700" anchor="t" anchorCtr="0">
            <a:noAutofit/>
          </a:bodyPr>
          <a:lstStyle/>
          <a:p>
            <a:pPr>
              <a:buSzPct val="25000"/>
            </a:pPr>
            <a:r>
              <a:rPr lang="en-GB" sz="1800" b="1" i="0" u="none" strike="noStrike" cap="none" dirty="0">
                <a:latin typeface="Comic Sans MS"/>
                <a:ea typeface="Comic Sans MS"/>
                <a:cs typeface="Comic Sans MS"/>
                <a:sym typeface="Comic Sans MS"/>
              </a:rPr>
              <a:t>Learning Outcome: </a:t>
            </a:r>
            <a:r>
              <a:rPr lang="en-GB" sz="1800" dirty="0">
                <a:latin typeface="Comic Sans MS"/>
                <a:ea typeface="Comic Sans MS"/>
                <a:cs typeface="Comic Sans MS"/>
                <a:sym typeface="Comic Sans MS"/>
              </a:rPr>
              <a:t>Define what is meant by temperature</a:t>
            </a:r>
            <a:endParaRPr lang="en-GB" sz="1800" b="1" i="0" u="none" strike="noStrike" cap="none" dirty="0">
              <a:latin typeface="Comic Sans MS"/>
              <a:ea typeface="Comic Sans MS"/>
              <a:cs typeface="Comic Sans MS"/>
              <a:sym typeface="Comic Sans MS"/>
            </a:endParaRPr>
          </a:p>
        </p:txBody>
      </p:sp>
      <p:pic>
        <p:nvPicPr>
          <p:cNvPr id="1026" name="Picture 2" descr="Ms. Raino's Science Classroom!: Thermal Energy by Caitlin">
            <a:extLst>
              <a:ext uri="{FF2B5EF4-FFF2-40B4-BE49-F238E27FC236}">
                <a16:creationId xmlns:a16="http://schemas.microsoft.com/office/drawing/2014/main" id="{AB9142A2-F4F4-44A1-A707-81805B149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540" y="3873910"/>
            <a:ext cx="5052920" cy="281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530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Shape 197"/>
          <p:cNvSpPr txBox="1">
            <a:spLocks noGrp="1"/>
          </p:cNvSpPr>
          <p:nvPr>
            <p:ph type="body" idx="1"/>
          </p:nvPr>
        </p:nvSpPr>
        <p:spPr>
          <a:xfrm>
            <a:off x="224725" y="430725"/>
            <a:ext cx="8229600" cy="4526100"/>
          </a:xfrm>
          <a:prstGeom prst="rect">
            <a:avLst/>
          </a:prstGeom>
          <a:noFill/>
          <a:ln>
            <a:noFill/>
          </a:ln>
        </p:spPr>
        <p:txBody>
          <a:bodyPr lIns="91425" tIns="45700" rIns="91425" bIns="45700" anchor="t" anchorCtr="0">
            <a:noAutofit/>
          </a:bodyPr>
          <a:lstStyle/>
          <a:p>
            <a:pPr marL="0" lvl="0" indent="0" rtl="0">
              <a:lnSpc>
                <a:spcPct val="80000"/>
              </a:lnSpc>
              <a:spcBef>
                <a:spcPts val="544"/>
              </a:spcBef>
              <a:buClr>
                <a:schemeClr val="lt1"/>
              </a:buClr>
              <a:buSzPct val="25000"/>
              <a:buFont typeface="Arial"/>
              <a:buNone/>
            </a:pPr>
            <a:endParaRPr sz="2600" dirty="0">
              <a:solidFill>
                <a:srgbClr val="FFFFFF"/>
              </a:solidFill>
            </a:endParaRPr>
          </a:p>
          <a:p>
            <a:pPr marL="0" lvl="0" indent="0" rtl="0">
              <a:lnSpc>
                <a:spcPct val="80000"/>
              </a:lnSpc>
              <a:spcBef>
                <a:spcPts val="544"/>
              </a:spcBef>
              <a:buNone/>
            </a:pPr>
            <a:r>
              <a:rPr lang="en-GB" sz="2600" dirty="0">
                <a:solidFill>
                  <a:srgbClr val="FFFFFF"/>
                </a:solidFill>
              </a:rPr>
              <a:t>There are three scales of temperature:</a:t>
            </a:r>
          </a:p>
          <a:p>
            <a:pPr marL="0" lvl="0" indent="0" rtl="0">
              <a:lnSpc>
                <a:spcPct val="80000"/>
              </a:lnSpc>
              <a:spcBef>
                <a:spcPts val="544"/>
              </a:spcBef>
              <a:buNone/>
            </a:pPr>
            <a:endParaRPr sz="2600" dirty="0">
              <a:solidFill>
                <a:srgbClr val="FFFFFF"/>
              </a:solidFill>
            </a:endParaRPr>
          </a:p>
          <a:p>
            <a:pPr marL="0" lvl="0" indent="0" rtl="0">
              <a:lnSpc>
                <a:spcPct val="80000"/>
              </a:lnSpc>
              <a:spcBef>
                <a:spcPts val="544"/>
              </a:spcBef>
              <a:buNone/>
            </a:pPr>
            <a:r>
              <a:rPr lang="en-GB" sz="2600" dirty="0">
                <a:solidFill>
                  <a:srgbClr val="FFFF00"/>
                </a:solidFill>
              </a:rPr>
              <a:t>Fahrenheit</a:t>
            </a:r>
            <a:r>
              <a:rPr lang="en-GB" sz="2600" dirty="0">
                <a:solidFill>
                  <a:srgbClr val="FFFFFF"/>
                </a:solidFill>
              </a:rPr>
              <a:t>- 0 °F, was established as the </a:t>
            </a:r>
            <a:r>
              <a:rPr lang="en-GB" sz="2600" dirty="0">
                <a:solidFill>
                  <a:srgbClr val="FFFFFF"/>
                </a:solidFill>
                <a:hlinkClick r:id="rId3"/>
              </a:rPr>
              <a:t>temperature</a:t>
            </a:r>
            <a:r>
              <a:rPr lang="en-GB" sz="2600" dirty="0">
                <a:solidFill>
                  <a:srgbClr val="FFFFFF"/>
                </a:solidFill>
              </a:rPr>
              <a:t> of a solution of </a:t>
            </a:r>
            <a:r>
              <a:rPr lang="en-GB" sz="2600" dirty="0">
                <a:solidFill>
                  <a:srgbClr val="FFFFFF"/>
                </a:solidFill>
                <a:hlinkClick r:id="rId4"/>
              </a:rPr>
              <a:t>brine</a:t>
            </a:r>
            <a:r>
              <a:rPr lang="en-GB" sz="2600" dirty="0">
                <a:solidFill>
                  <a:srgbClr val="FFFFFF"/>
                </a:solidFill>
              </a:rPr>
              <a:t> made from equal parts of ice and salt </a:t>
            </a:r>
          </a:p>
          <a:p>
            <a:pPr marL="0" lvl="0" indent="0" rtl="0">
              <a:lnSpc>
                <a:spcPct val="80000"/>
              </a:lnSpc>
              <a:spcBef>
                <a:spcPts val="544"/>
              </a:spcBef>
              <a:buNone/>
            </a:pPr>
            <a:endParaRPr sz="2600" dirty="0">
              <a:solidFill>
                <a:srgbClr val="FFFFFF"/>
              </a:solidFill>
            </a:endParaRPr>
          </a:p>
          <a:p>
            <a:pPr marL="0" lvl="0" indent="0" rtl="0">
              <a:lnSpc>
                <a:spcPct val="80000"/>
              </a:lnSpc>
              <a:spcBef>
                <a:spcPts val="544"/>
              </a:spcBef>
              <a:buNone/>
            </a:pPr>
            <a:r>
              <a:rPr lang="en-GB" sz="2600" dirty="0">
                <a:solidFill>
                  <a:srgbClr val="FFFF00"/>
                </a:solidFill>
              </a:rPr>
              <a:t>Celsius</a:t>
            </a:r>
            <a:r>
              <a:rPr lang="en-GB" sz="2600" dirty="0">
                <a:solidFill>
                  <a:srgbClr val="FFFFFF"/>
                </a:solidFill>
              </a:rPr>
              <a:t>- Based on the boiling and freezing point of water</a:t>
            </a:r>
          </a:p>
          <a:p>
            <a:pPr marL="0" lvl="0" indent="0" rtl="0">
              <a:lnSpc>
                <a:spcPct val="80000"/>
              </a:lnSpc>
              <a:spcBef>
                <a:spcPts val="544"/>
              </a:spcBef>
              <a:buNone/>
            </a:pPr>
            <a:endParaRPr sz="2600" dirty="0">
              <a:solidFill>
                <a:srgbClr val="FFFFFF"/>
              </a:solidFill>
            </a:endParaRPr>
          </a:p>
          <a:p>
            <a:pPr marL="0" lvl="0" indent="0" rtl="0">
              <a:lnSpc>
                <a:spcPct val="80000"/>
              </a:lnSpc>
              <a:spcBef>
                <a:spcPts val="544"/>
              </a:spcBef>
              <a:buNone/>
            </a:pPr>
            <a:r>
              <a:rPr lang="en-GB" sz="2600" dirty="0">
                <a:solidFill>
                  <a:srgbClr val="FFFF00"/>
                </a:solidFill>
              </a:rPr>
              <a:t>Kelvin</a:t>
            </a:r>
            <a:r>
              <a:rPr lang="en-GB" sz="2600" dirty="0">
                <a:solidFill>
                  <a:srgbClr val="FFFFFF"/>
                </a:solidFill>
              </a:rPr>
              <a:t> - An absolute scale of temperature. It does not depend on any properties of a substance.</a:t>
            </a:r>
          </a:p>
          <a:p>
            <a:pPr marL="0" lvl="0" indent="0" rtl="0">
              <a:lnSpc>
                <a:spcPct val="80000"/>
              </a:lnSpc>
              <a:spcBef>
                <a:spcPts val="544"/>
              </a:spcBef>
              <a:buNone/>
            </a:pPr>
            <a:endParaRPr lang="en-GB" sz="2600" dirty="0">
              <a:solidFill>
                <a:srgbClr val="FFFFFF"/>
              </a:solidFill>
            </a:endParaRPr>
          </a:p>
          <a:p>
            <a:pPr marL="0" indent="0">
              <a:lnSpc>
                <a:spcPct val="80000"/>
              </a:lnSpc>
              <a:spcBef>
                <a:spcPts val="544"/>
              </a:spcBef>
              <a:buNone/>
            </a:pPr>
            <a:r>
              <a:rPr lang="en-GB" sz="2600" b="1" dirty="0">
                <a:solidFill>
                  <a:srgbClr val="FFFFFF"/>
                </a:solidFill>
              </a:rPr>
              <a:t>Kelvin</a:t>
            </a:r>
            <a:r>
              <a:rPr lang="en-GB" sz="2600" dirty="0">
                <a:solidFill>
                  <a:srgbClr val="FFFFFF"/>
                </a:solidFill>
              </a:rPr>
              <a:t> = </a:t>
            </a:r>
            <a:r>
              <a:rPr lang="en-GB" sz="2600" b="1" dirty="0">
                <a:solidFill>
                  <a:srgbClr val="FFFFFF"/>
                </a:solidFill>
              </a:rPr>
              <a:t>Celsius</a:t>
            </a:r>
            <a:r>
              <a:rPr lang="en-GB" sz="2600" dirty="0">
                <a:solidFill>
                  <a:srgbClr val="FFFFFF"/>
                </a:solidFill>
              </a:rPr>
              <a:t> + 273.15.</a:t>
            </a:r>
          </a:p>
          <a:p>
            <a:pPr marL="0" lvl="0" indent="0" rtl="0">
              <a:lnSpc>
                <a:spcPct val="80000"/>
              </a:lnSpc>
              <a:spcBef>
                <a:spcPts val="544"/>
              </a:spcBef>
              <a:buNone/>
            </a:pPr>
            <a:endParaRPr lang="en-GB" sz="2600" dirty="0">
              <a:solidFill>
                <a:srgbClr val="FFFFFF"/>
              </a:solidFill>
            </a:endParaRPr>
          </a:p>
          <a:p>
            <a:pPr marL="0" lvl="0" indent="0" rtl="0">
              <a:lnSpc>
                <a:spcPct val="80000"/>
              </a:lnSpc>
              <a:spcBef>
                <a:spcPts val="544"/>
              </a:spcBef>
              <a:buNone/>
            </a:pPr>
            <a:r>
              <a:rPr lang="en-GB" sz="2600" dirty="0">
                <a:solidFill>
                  <a:srgbClr val="FFFFFF"/>
                </a:solidFill>
              </a:rPr>
              <a:t>Zero Kelvin = “Absolute zero”- no kinetic energy</a:t>
            </a:r>
          </a:p>
          <a:p>
            <a:pPr marL="0" lvl="0" indent="0" rtl="0">
              <a:lnSpc>
                <a:spcPct val="80000"/>
              </a:lnSpc>
              <a:spcBef>
                <a:spcPts val="544"/>
              </a:spcBef>
              <a:buNone/>
            </a:pPr>
            <a:endParaRPr sz="2600" dirty="0">
              <a:solidFill>
                <a:srgbClr val="FFFFFF"/>
              </a:solidFill>
            </a:endParaRPr>
          </a:p>
          <a:p>
            <a:pPr marL="0" lvl="0" indent="0" rtl="0">
              <a:lnSpc>
                <a:spcPct val="80000"/>
              </a:lnSpc>
              <a:spcBef>
                <a:spcPts val="544"/>
              </a:spcBef>
              <a:buNone/>
            </a:pPr>
            <a:endParaRPr sz="2600" dirty="0">
              <a:solidFill>
                <a:srgbClr val="FFFFFF"/>
              </a:solidFill>
            </a:endParaRPr>
          </a:p>
          <a:p>
            <a:pPr marL="0" lvl="0" indent="0" rtl="0">
              <a:lnSpc>
                <a:spcPct val="80000"/>
              </a:lnSpc>
              <a:spcBef>
                <a:spcPts val="544"/>
              </a:spcBef>
              <a:buNone/>
            </a:pPr>
            <a:endParaRPr sz="2600" dirty="0">
              <a:solidFill>
                <a:srgbClr val="FFFFFF"/>
              </a:solidFill>
            </a:endParaRPr>
          </a:p>
          <a:p>
            <a:pPr marL="0" lvl="0" indent="0" rtl="0">
              <a:lnSpc>
                <a:spcPct val="80000"/>
              </a:lnSpc>
              <a:spcBef>
                <a:spcPts val="544"/>
              </a:spcBef>
              <a:buClr>
                <a:srgbClr val="FFFF00"/>
              </a:buClr>
              <a:buSzPct val="25000"/>
              <a:buFont typeface="Arial"/>
              <a:buNone/>
            </a:pPr>
            <a:endParaRPr sz="2600" dirty="0">
              <a:solidFill>
                <a:srgbClr val="FFFFFF"/>
              </a:solidFill>
            </a:endParaRPr>
          </a:p>
          <a:p>
            <a:pPr marL="0" marR="0" lvl="0" indent="0" algn="l" rtl="0">
              <a:lnSpc>
                <a:spcPct val="80000"/>
              </a:lnSpc>
              <a:spcBef>
                <a:spcPts val="544"/>
              </a:spcBef>
              <a:buNone/>
            </a:pPr>
            <a:endParaRPr sz="2600" dirty="0">
              <a:solidFill>
                <a:srgbClr val="FFFFFF"/>
              </a:solidFill>
            </a:endParaRPr>
          </a:p>
        </p:txBody>
      </p:sp>
      <p:sp>
        <p:nvSpPr>
          <p:cNvPr id="5" name="Shape 177">
            <a:extLst>
              <a:ext uri="{FF2B5EF4-FFF2-40B4-BE49-F238E27FC236}">
                <a16:creationId xmlns:a16="http://schemas.microsoft.com/office/drawing/2014/main" id="{BADDEA47-4944-40C1-A6C6-B4E462BB8863}"/>
              </a:ext>
            </a:extLst>
          </p:cNvPr>
          <p:cNvSpPr txBox="1"/>
          <p:nvPr/>
        </p:nvSpPr>
        <p:spPr>
          <a:xfrm>
            <a:off x="0" y="0"/>
            <a:ext cx="9144000" cy="369332"/>
          </a:xfrm>
          <a:prstGeom prst="rect">
            <a:avLst/>
          </a:prstGeom>
          <a:solidFill>
            <a:srgbClr val="84FE72">
              <a:alpha val="98850"/>
            </a:srgbClr>
          </a:solidFill>
          <a:ln>
            <a:noFill/>
          </a:ln>
        </p:spPr>
        <p:txBody>
          <a:bodyPr lIns="91425" tIns="45700" rIns="91425" bIns="45700" anchor="t" anchorCtr="0">
            <a:noAutofit/>
          </a:bodyPr>
          <a:lstStyle/>
          <a:p>
            <a:pPr>
              <a:buSzPct val="25000"/>
            </a:pPr>
            <a:r>
              <a:rPr lang="en-GB" sz="1800" b="1" i="0" u="none" strike="noStrike" cap="none" dirty="0">
                <a:latin typeface="Comic Sans MS"/>
                <a:ea typeface="Comic Sans MS"/>
                <a:cs typeface="Comic Sans MS"/>
                <a:sym typeface="Comic Sans MS"/>
              </a:rPr>
              <a:t>Learning Outcome: </a:t>
            </a:r>
            <a:r>
              <a:rPr lang="en-GB" sz="1800" dirty="0">
                <a:latin typeface="Comic Sans MS"/>
                <a:ea typeface="Comic Sans MS"/>
                <a:cs typeface="Comic Sans MS"/>
                <a:sym typeface="Comic Sans MS"/>
              </a:rPr>
              <a:t>Define what is meant by temperature</a:t>
            </a:r>
            <a:endParaRPr lang="en-GB" sz="1800" b="1" i="0" u="none" strike="noStrike" cap="none" dirty="0">
              <a:latin typeface="Comic Sans MS"/>
              <a:ea typeface="Comic Sans MS"/>
              <a:cs typeface="Comic Sans MS"/>
              <a:sym typeface="Comic Sans MS"/>
            </a:endParaRPr>
          </a:p>
        </p:txBody>
      </p:sp>
    </p:spTree>
    <p:extLst>
      <p:ext uri="{BB962C8B-B14F-4D97-AF65-F5344CB8AC3E}">
        <p14:creationId xmlns:p14="http://schemas.microsoft.com/office/powerpoint/2010/main" val="78049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1" end="1"/>
                                            </p:txEl>
                                          </p:spTgt>
                                        </p:tgtEl>
                                        <p:attrNameLst>
                                          <p:attrName>style.visibility</p:attrName>
                                        </p:attrNameLst>
                                      </p:cBhvr>
                                      <p:to>
                                        <p:strVal val="visible"/>
                                      </p:to>
                                    </p:set>
                                    <p:animEffect transition="in" filter="fade">
                                      <p:cBhvr>
                                        <p:cTn id="7" dur="1000"/>
                                        <p:tgtEl>
                                          <p:spTgt spid="1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3" end="3"/>
                                            </p:txEl>
                                          </p:spTgt>
                                        </p:tgtEl>
                                        <p:attrNameLst>
                                          <p:attrName>style.visibility</p:attrName>
                                        </p:attrNameLst>
                                      </p:cBhvr>
                                      <p:to>
                                        <p:strVal val="visible"/>
                                      </p:to>
                                    </p:set>
                                    <p:animEffect transition="in" filter="fade">
                                      <p:cBhvr>
                                        <p:cTn id="12" dur="1000"/>
                                        <p:tgtEl>
                                          <p:spTgt spid="19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xEl>
                                              <p:pRg st="5" end="5"/>
                                            </p:txEl>
                                          </p:spTgt>
                                        </p:tgtEl>
                                        <p:attrNameLst>
                                          <p:attrName>style.visibility</p:attrName>
                                        </p:attrNameLst>
                                      </p:cBhvr>
                                      <p:to>
                                        <p:strVal val="visible"/>
                                      </p:to>
                                    </p:set>
                                    <p:animEffect transition="in" filter="fade">
                                      <p:cBhvr>
                                        <p:cTn id="17" dur="1000"/>
                                        <p:tgtEl>
                                          <p:spTgt spid="19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xEl>
                                              <p:pRg st="7" end="7"/>
                                            </p:txEl>
                                          </p:spTgt>
                                        </p:tgtEl>
                                        <p:attrNameLst>
                                          <p:attrName>style.visibility</p:attrName>
                                        </p:attrNameLst>
                                      </p:cBhvr>
                                      <p:to>
                                        <p:strVal val="visible"/>
                                      </p:to>
                                    </p:set>
                                    <p:animEffect transition="in" filter="fade">
                                      <p:cBhvr>
                                        <p:cTn id="22" dur="1000"/>
                                        <p:tgtEl>
                                          <p:spTgt spid="19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7">
                                            <p:txEl>
                                              <p:pRg st="9" end="9"/>
                                            </p:txEl>
                                          </p:spTgt>
                                        </p:tgtEl>
                                        <p:attrNameLst>
                                          <p:attrName>style.visibility</p:attrName>
                                        </p:attrNameLst>
                                      </p:cBhvr>
                                      <p:to>
                                        <p:strVal val="visible"/>
                                      </p:to>
                                    </p:set>
                                    <p:animEffect transition="in" filter="fade">
                                      <p:cBhvr>
                                        <p:cTn id="27" dur="1000"/>
                                        <p:tgtEl>
                                          <p:spTgt spid="19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7">
                                            <p:txEl>
                                              <p:pRg st="11" end="11"/>
                                            </p:txEl>
                                          </p:spTgt>
                                        </p:tgtEl>
                                        <p:attrNameLst>
                                          <p:attrName>style.visibility</p:attrName>
                                        </p:attrNameLst>
                                      </p:cBhvr>
                                      <p:to>
                                        <p:strVal val="visible"/>
                                      </p:to>
                                    </p:set>
                                    <p:animEffect transition="in" filter="fade">
                                      <p:cBhvr>
                                        <p:cTn id="32" dur="1000"/>
                                        <p:tgtEl>
                                          <p:spTgt spid="19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descr="http://st.gdefon.ru/wallpapers_original/wallpapers/371944_ogon_ugol_zhar_koster_plamya_1680x1050_(www.GdeFon.ru).jpg">
            <a:hlinkClick r:id="rId3"/>
          </p:cNvPr>
          <p:cNvPicPr preferRelativeResize="0"/>
          <p:nvPr/>
        </p:nvPicPr>
        <p:blipFill rotWithShape="1">
          <a:blip r:embed="rId4">
            <a:alphaModFix/>
          </a:blip>
          <a:srcRect/>
          <a:stretch/>
        </p:blipFill>
        <p:spPr>
          <a:xfrm>
            <a:off x="0" y="376080"/>
            <a:ext cx="9144000" cy="6481919"/>
          </a:xfrm>
          <a:prstGeom prst="rect">
            <a:avLst/>
          </a:prstGeom>
          <a:noFill/>
          <a:ln>
            <a:noFill/>
          </a:ln>
        </p:spPr>
      </p:pic>
      <p:sp>
        <p:nvSpPr>
          <p:cNvPr id="174" name="Shape 174"/>
          <p:cNvSpPr txBox="1">
            <a:spLocks noGrp="1"/>
          </p:cNvSpPr>
          <p:nvPr>
            <p:ph type="title" idx="4294967295"/>
          </p:nvPr>
        </p:nvSpPr>
        <p:spPr>
          <a:xfrm>
            <a:off x="0" y="0"/>
            <a:ext cx="9144000" cy="765303"/>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sz="3700" b="1" dirty="0">
                <a:solidFill>
                  <a:srgbClr val="FFFFFF"/>
                </a:solidFill>
              </a:rPr>
              <a:t>States of matter and Brownian motion</a:t>
            </a:r>
          </a:p>
        </p:txBody>
      </p:sp>
      <p:graphicFrame>
        <p:nvGraphicFramePr>
          <p:cNvPr id="175" name="Shape 175"/>
          <p:cNvGraphicFramePr/>
          <p:nvPr>
            <p:extLst>
              <p:ext uri="{D42A27DB-BD31-4B8C-83A1-F6EECF244321}">
                <p14:modId xmlns:p14="http://schemas.microsoft.com/office/powerpoint/2010/main" val="4244636155"/>
              </p:ext>
            </p:extLst>
          </p:nvPr>
        </p:nvGraphicFramePr>
        <p:xfrm>
          <a:off x="141067" y="1079987"/>
          <a:ext cx="2301225" cy="2194500"/>
        </p:xfrm>
        <a:graphic>
          <a:graphicData uri="http://schemas.openxmlformats.org/drawingml/2006/table">
            <a:tbl>
              <a:tblPr>
                <a:noFill/>
                <a:tableStyleId>{C83A88B3-5E05-4E30-A016-711F05F9DE8D}</a:tableStyleId>
              </a:tblPr>
              <a:tblGrid>
                <a:gridCol w="2301225">
                  <a:extLst>
                    <a:ext uri="{9D8B030D-6E8A-4147-A177-3AD203B41FA5}">
                      <a16:colId xmlns:a16="http://schemas.microsoft.com/office/drawing/2014/main" val="20000"/>
                    </a:ext>
                  </a:extLst>
                </a:gridCol>
              </a:tblGrid>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Module 6: Particles and medical physcis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76" name="Shape 176"/>
          <p:cNvGraphicFramePr/>
          <p:nvPr>
            <p:extLst>
              <p:ext uri="{D42A27DB-BD31-4B8C-83A1-F6EECF244321}">
                <p14:modId xmlns:p14="http://schemas.microsoft.com/office/powerpoint/2010/main" val="1239003294"/>
              </p:ext>
            </p:extLst>
          </p:nvPr>
        </p:nvGraphicFramePr>
        <p:xfrm>
          <a:off x="2686142" y="1054912"/>
          <a:ext cx="2301225" cy="3671800"/>
        </p:xfrm>
        <a:graphic>
          <a:graphicData uri="http://schemas.openxmlformats.org/drawingml/2006/table">
            <a:tbl>
              <a:tblPr>
                <a:noFill/>
                <a:tableStyleId>{C83A88B3-5E05-4E30-A016-711F05F9DE8D}</a:tableStyleId>
              </a:tblPr>
              <a:tblGrid>
                <a:gridCol w="2301225">
                  <a:extLst>
                    <a:ext uri="{9D8B030D-6E8A-4147-A177-3AD203B41FA5}">
                      <a16:colId xmlns:a16="http://schemas.microsoft.com/office/drawing/2014/main" val="20000"/>
                    </a:ext>
                  </a:extLst>
                </a:gridCol>
              </a:tblGrid>
              <a:tr h="806800">
                <a:tc>
                  <a:txBody>
                    <a:bodyPr/>
                    <a:lstStyle/>
                    <a:p>
                      <a:pPr lvl="0" rtl="0">
                        <a:spcBef>
                          <a:spcPts val="0"/>
                        </a:spcBef>
                        <a:buNone/>
                      </a:pPr>
                      <a:r>
                        <a:rPr lang="en-GB" sz="2000">
                          <a:solidFill>
                            <a:srgbClr val="FFFFFF"/>
                          </a:solidFill>
                          <a:latin typeface="Comic Sans MS"/>
                          <a:ea typeface="Comic Sans MS"/>
                          <a:cs typeface="Comic Sans MS"/>
                          <a:sym typeface="Comic Sans MS"/>
                        </a:rPr>
                        <a:t>5.1: Thermal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5.2: Circular Motion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dirty="0">
                          <a:latin typeface="Comic Sans MS"/>
                          <a:ea typeface="Comic Sans MS"/>
                          <a:cs typeface="Comic Sans MS"/>
                          <a:sym typeface="Comic Sans MS"/>
                        </a:rPr>
                        <a:t>5.3: Oscillations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5.4 Gravitational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dirty="0">
                          <a:latin typeface="Comic Sans MS"/>
                          <a:ea typeface="Comic Sans MS"/>
                          <a:cs typeface="Comic Sans MS"/>
                          <a:sym typeface="Comic Sans MS"/>
                        </a:rPr>
                        <a:t>5.5 Astrophysics and cosmology</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177" name="Shape 177"/>
          <p:cNvGraphicFramePr/>
          <p:nvPr>
            <p:extLst>
              <p:ext uri="{D42A27DB-BD31-4B8C-83A1-F6EECF244321}">
                <p14:modId xmlns:p14="http://schemas.microsoft.com/office/powerpoint/2010/main" val="887647774"/>
              </p:ext>
            </p:extLst>
          </p:nvPr>
        </p:nvGraphicFramePr>
        <p:xfrm>
          <a:off x="5231217" y="903859"/>
          <a:ext cx="3705100" cy="5815584"/>
        </p:xfrm>
        <a:graphic>
          <a:graphicData uri="http://schemas.openxmlformats.org/drawingml/2006/table">
            <a:tbl>
              <a:tblPr>
                <a:noFill/>
                <a:tableStyleId>{C83A88B3-5E05-4E30-A016-711F05F9DE8D}</a:tableStyleId>
              </a:tblPr>
              <a:tblGrid>
                <a:gridCol w="3705100">
                  <a:extLst>
                    <a:ext uri="{9D8B030D-6E8A-4147-A177-3AD203B41FA5}">
                      <a16:colId xmlns:a16="http://schemas.microsoft.com/office/drawing/2014/main" val="20000"/>
                    </a:ext>
                  </a:extLst>
                </a:gridCol>
              </a:tblGrid>
              <a:tr h="387250">
                <a:tc>
                  <a:txBody>
                    <a:bodyPr/>
                    <a:lstStyle/>
                    <a:p>
                      <a:pPr lvl="0" rtl="0">
                        <a:lnSpc>
                          <a:spcPct val="115000"/>
                        </a:lnSpc>
                        <a:spcBef>
                          <a:spcPts val="0"/>
                        </a:spcBef>
                        <a:buNone/>
                      </a:pPr>
                      <a:r>
                        <a:rPr lang="en-GB" sz="2000" dirty="0">
                          <a:solidFill>
                            <a:schemeClr val="bg1"/>
                          </a:solidFill>
                          <a:latin typeface="Comic Sans MS"/>
                          <a:ea typeface="Comic Sans MS"/>
                          <a:cs typeface="Comic Sans MS"/>
                          <a:sym typeface="Comic Sans MS"/>
                        </a:rPr>
                        <a:t>States of matter and Brownian motion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Specific heat capacity and temperature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1"/>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Investigating specific heat capacity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3892028803"/>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Specific latent heat and internal energy</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Amount of substance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3"/>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kinetic theory and pressure of a gas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4"/>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 Investigating gases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5"/>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Boyle’s Law and finding absolute zero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866534879"/>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ideal gas equation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7"/>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Boltzmann constant</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0" y="391408"/>
            <a:ext cx="8997518" cy="9411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600" b="0" i="0" u="none" strike="noStrike" cap="none" dirty="0">
                <a:solidFill>
                  <a:schemeClr val="lt1"/>
                </a:solidFill>
                <a:latin typeface="Comic Sans MS"/>
                <a:ea typeface="Comic Sans MS"/>
                <a:cs typeface="Comic Sans MS"/>
                <a:sym typeface="Comic Sans MS"/>
              </a:rPr>
              <a:t>Temperature</a:t>
            </a:r>
            <a:r>
              <a:rPr lang="en-GB" sz="3600" dirty="0">
                <a:solidFill>
                  <a:schemeClr val="lt1"/>
                </a:solidFill>
              </a:rPr>
              <a:t> vs. heat vs. conductivity</a:t>
            </a:r>
          </a:p>
        </p:txBody>
      </p:sp>
      <p:sp>
        <p:nvSpPr>
          <p:cNvPr id="190" name="Shape 190"/>
          <p:cNvSpPr txBox="1">
            <a:spLocks noGrp="1"/>
          </p:cNvSpPr>
          <p:nvPr>
            <p:ph type="body" idx="1"/>
          </p:nvPr>
        </p:nvSpPr>
        <p:spPr>
          <a:xfrm>
            <a:off x="214309" y="1354584"/>
            <a:ext cx="8568900" cy="4526100"/>
          </a:xfrm>
          <a:prstGeom prst="rect">
            <a:avLst/>
          </a:prstGeom>
          <a:noFill/>
          <a:ln>
            <a:noFill/>
          </a:ln>
        </p:spPr>
        <p:txBody>
          <a:bodyPr lIns="91425" tIns="45700" rIns="91425" bIns="45700" anchor="t" anchorCtr="0">
            <a:noAutofit/>
          </a:bodyPr>
          <a:lstStyle/>
          <a:p>
            <a:pPr marL="0" lvl="0" indent="0" rtl="0">
              <a:lnSpc>
                <a:spcPct val="80000"/>
              </a:lnSpc>
              <a:spcBef>
                <a:spcPts val="544"/>
              </a:spcBef>
              <a:buClr>
                <a:srgbClr val="FFFF00"/>
              </a:buClr>
              <a:buSzPct val="25000"/>
              <a:buFont typeface="Arial"/>
              <a:buNone/>
            </a:pPr>
            <a:r>
              <a:rPr lang="en-GB" sz="2600" dirty="0">
                <a:solidFill>
                  <a:srgbClr val="FFFF00"/>
                </a:solidFill>
              </a:rPr>
              <a:t>Temperature-</a:t>
            </a:r>
            <a:r>
              <a:rPr lang="en-GB" sz="2600" dirty="0">
                <a:solidFill>
                  <a:schemeClr val="lt1"/>
                </a:solidFill>
              </a:rPr>
              <a:t> a measure of only the </a:t>
            </a:r>
            <a:r>
              <a:rPr lang="en-GB" sz="2600" dirty="0">
                <a:solidFill>
                  <a:srgbClr val="FFFF00"/>
                </a:solidFill>
              </a:rPr>
              <a:t>kinetic energy</a:t>
            </a:r>
            <a:r>
              <a:rPr lang="en-GB" sz="2600" dirty="0">
                <a:solidFill>
                  <a:schemeClr val="lt1"/>
                </a:solidFill>
              </a:rPr>
              <a:t> of a system</a:t>
            </a:r>
          </a:p>
          <a:p>
            <a:pPr marL="0" lvl="0" indent="0" rtl="0">
              <a:lnSpc>
                <a:spcPct val="80000"/>
              </a:lnSpc>
              <a:spcBef>
                <a:spcPts val="544"/>
              </a:spcBef>
              <a:buClr>
                <a:srgbClr val="FFFF00"/>
              </a:buClr>
              <a:buSzPct val="25000"/>
              <a:buFont typeface="Arial"/>
              <a:buNone/>
            </a:pPr>
            <a:endParaRPr sz="2600" dirty="0">
              <a:solidFill>
                <a:schemeClr val="lt1"/>
              </a:solidFill>
            </a:endParaRPr>
          </a:p>
          <a:p>
            <a:pPr marL="0" marR="0" lvl="0" indent="0" algn="l" rtl="0">
              <a:spcBef>
                <a:spcPts val="0"/>
              </a:spcBef>
              <a:spcAft>
                <a:spcPts val="0"/>
              </a:spcAft>
              <a:buClr>
                <a:schemeClr val="lt1"/>
              </a:buClr>
              <a:buSzPct val="25000"/>
              <a:buFont typeface="Arial"/>
              <a:buNone/>
            </a:pPr>
            <a:r>
              <a:rPr lang="en-GB" sz="2600" dirty="0">
                <a:solidFill>
                  <a:srgbClr val="FFFF00"/>
                </a:solidFill>
              </a:rPr>
              <a:t>Heat</a:t>
            </a:r>
            <a:r>
              <a:rPr lang="en-GB" sz="2600" dirty="0">
                <a:solidFill>
                  <a:schemeClr val="lt1"/>
                </a:solidFill>
              </a:rPr>
              <a:t>- refers of </a:t>
            </a:r>
            <a:r>
              <a:rPr lang="en-GB" sz="2600" dirty="0">
                <a:solidFill>
                  <a:srgbClr val="FFFF00"/>
                </a:solidFill>
              </a:rPr>
              <a:t>transfer</a:t>
            </a:r>
            <a:r>
              <a:rPr lang="en-GB" sz="2600" dirty="0">
                <a:solidFill>
                  <a:schemeClr val="lt1"/>
                </a:solidFill>
              </a:rPr>
              <a:t> of energy from a hotter to a colder object </a:t>
            </a:r>
          </a:p>
          <a:p>
            <a:pPr marL="0" marR="0" lvl="0" indent="0" algn="l" rtl="0">
              <a:spcBef>
                <a:spcPts val="0"/>
              </a:spcBef>
              <a:spcAft>
                <a:spcPts val="0"/>
              </a:spcAft>
              <a:buClr>
                <a:schemeClr val="lt1"/>
              </a:buClr>
              <a:buSzPct val="25000"/>
              <a:buFont typeface="Arial"/>
              <a:buNone/>
            </a:pPr>
            <a:endParaRPr sz="2600" dirty="0">
              <a:solidFill>
                <a:schemeClr val="lt1"/>
              </a:solidFill>
            </a:endParaRPr>
          </a:p>
          <a:p>
            <a:pPr marL="0" marR="0" lvl="0" indent="0" algn="l" rtl="0">
              <a:spcBef>
                <a:spcPts val="640"/>
              </a:spcBef>
              <a:buClr>
                <a:schemeClr val="lt1"/>
              </a:buClr>
              <a:buSzPct val="25000"/>
              <a:buFont typeface="Arial"/>
              <a:buNone/>
            </a:pPr>
            <a:r>
              <a:rPr lang="en-GB" sz="2600" dirty="0">
                <a:solidFill>
                  <a:srgbClr val="FFFF00"/>
                </a:solidFill>
              </a:rPr>
              <a:t>Conductivity</a:t>
            </a:r>
            <a:r>
              <a:rPr lang="en-GB" sz="2600" dirty="0">
                <a:solidFill>
                  <a:schemeClr val="lt1"/>
                </a:solidFill>
              </a:rPr>
              <a:t>- Effects how hot or cold an object feels. A better conductor of heat energy will feel warmer or colder. </a:t>
            </a:r>
          </a:p>
          <a:p>
            <a:pPr marL="0" marR="0" lvl="0" indent="0" algn="l" rtl="0">
              <a:spcBef>
                <a:spcPts val="640"/>
              </a:spcBef>
              <a:buClr>
                <a:schemeClr val="lt1"/>
              </a:buClr>
              <a:buSzPct val="25000"/>
              <a:buFont typeface="Arial"/>
              <a:buNone/>
            </a:pPr>
            <a:endParaRPr lang="en-GB" sz="2600" dirty="0">
              <a:solidFill>
                <a:schemeClr val="lt1"/>
              </a:solidFill>
            </a:endParaRPr>
          </a:p>
          <a:p>
            <a:pPr marL="0" indent="0">
              <a:buClr>
                <a:schemeClr val="lt1"/>
              </a:buClr>
              <a:buSzPct val="25000"/>
              <a:buNone/>
            </a:pPr>
            <a:r>
              <a:rPr lang="en-GB" sz="2800" dirty="0">
                <a:solidFill>
                  <a:srgbClr val="FFFF00"/>
                </a:solidFill>
              </a:rPr>
              <a:t>Thermal equilibrium </a:t>
            </a:r>
            <a:r>
              <a:rPr lang="en-GB" sz="2800" dirty="0">
                <a:solidFill>
                  <a:srgbClr val="FFFFFF"/>
                </a:solidFill>
              </a:rPr>
              <a:t>occurs between two objects when there is zero resultant energy transfer between them. </a:t>
            </a:r>
          </a:p>
          <a:p>
            <a:pPr marL="0" marR="0" lvl="0" indent="0" algn="l" rtl="0">
              <a:spcBef>
                <a:spcPts val="640"/>
              </a:spcBef>
              <a:buClr>
                <a:schemeClr val="lt1"/>
              </a:buClr>
              <a:buSzPct val="25000"/>
              <a:buFont typeface="Arial"/>
              <a:buNone/>
            </a:pPr>
            <a:endParaRPr lang="en-GB" sz="2600" dirty="0">
              <a:solidFill>
                <a:schemeClr val="lt1"/>
              </a:solidFill>
            </a:endParaRPr>
          </a:p>
        </p:txBody>
      </p:sp>
      <p:sp>
        <p:nvSpPr>
          <p:cNvPr id="6" name="Shape 177">
            <a:extLst>
              <a:ext uri="{FF2B5EF4-FFF2-40B4-BE49-F238E27FC236}">
                <a16:creationId xmlns:a16="http://schemas.microsoft.com/office/drawing/2014/main" id="{3A4D7AB9-08CC-46DA-8048-A45F1D24C2C8}"/>
              </a:ext>
            </a:extLst>
          </p:cNvPr>
          <p:cNvSpPr txBox="1"/>
          <p:nvPr/>
        </p:nvSpPr>
        <p:spPr>
          <a:xfrm>
            <a:off x="0" y="0"/>
            <a:ext cx="9144000" cy="369332"/>
          </a:xfrm>
          <a:prstGeom prst="rect">
            <a:avLst/>
          </a:prstGeom>
          <a:solidFill>
            <a:srgbClr val="84FE72">
              <a:alpha val="98850"/>
            </a:srgbClr>
          </a:solidFill>
          <a:ln>
            <a:noFill/>
          </a:ln>
        </p:spPr>
        <p:txBody>
          <a:bodyPr lIns="91425" tIns="45700" rIns="91425" bIns="45700" anchor="t" anchorCtr="0">
            <a:noAutofit/>
          </a:bodyPr>
          <a:lstStyle/>
          <a:p>
            <a:pPr>
              <a:buSzPct val="25000"/>
            </a:pPr>
            <a:r>
              <a:rPr lang="en-GB" sz="1800" b="1" i="0" u="none" strike="noStrike" cap="none" dirty="0">
                <a:latin typeface="Comic Sans MS"/>
                <a:ea typeface="Comic Sans MS"/>
                <a:cs typeface="Comic Sans MS"/>
                <a:sym typeface="Comic Sans MS"/>
              </a:rPr>
              <a:t>Learning Outcome: </a:t>
            </a:r>
            <a:r>
              <a:rPr lang="en-GB" sz="1800" dirty="0">
                <a:latin typeface="Comic Sans MS"/>
                <a:ea typeface="Comic Sans MS"/>
                <a:cs typeface="Comic Sans MS"/>
                <a:sym typeface="Comic Sans MS"/>
              </a:rPr>
              <a:t>Define what is meant by temperature</a:t>
            </a:r>
            <a:endParaRPr lang="en-GB" sz="1800" b="1" i="0" u="none" strike="noStrike" cap="none" dirty="0">
              <a:latin typeface="Comic Sans MS"/>
              <a:ea typeface="Comic Sans MS"/>
              <a:cs typeface="Comic Sans MS"/>
              <a:sym typeface="Comic Sans MS"/>
            </a:endParaRPr>
          </a:p>
        </p:txBody>
      </p:sp>
    </p:spTree>
    <p:extLst>
      <p:ext uri="{BB962C8B-B14F-4D97-AF65-F5344CB8AC3E}">
        <p14:creationId xmlns:p14="http://schemas.microsoft.com/office/powerpoint/2010/main" val="323921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500"/>
                                        <p:tgtEl>
                                          <p:spTgt spid="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
                                            <p:txEl>
                                              <p:pRg st="2" end="2"/>
                                            </p:txEl>
                                          </p:spTgt>
                                        </p:tgtEl>
                                        <p:attrNameLst>
                                          <p:attrName>style.visibility</p:attrName>
                                        </p:attrNameLst>
                                      </p:cBhvr>
                                      <p:to>
                                        <p:strVal val="visible"/>
                                      </p:to>
                                    </p:set>
                                    <p:animEffect transition="in" filter="fade">
                                      <p:cBhvr>
                                        <p:cTn id="12" dur="500"/>
                                        <p:tgtEl>
                                          <p:spTgt spid="1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
                                            <p:txEl>
                                              <p:pRg st="4" end="4"/>
                                            </p:txEl>
                                          </p:spTgt>
                                        </p:tgtEl>
                                        <p:attrNameLst>
                                          <p:attrName>style.visibility</p:attrName>
                                        </p:attrNameLst>
                                      </p:cBhvr>
                                      <p:to>
                                        <p:strVal val="visible"/>
                                      </p:to>
                                    </p:set>
                                    <p:animEffect transition="in" filter="fade">
                                      <p:cBhvr>
                                        <p:cTn id="17" dur="500"/>
                                        <p:tgtEl>
                                          <p:spTgt spid="19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
                                            <p:txEl>
                                              <p:pRg st="6" end="6"/>
                                            </p:txEl>
                                          </p:spTgt>
                                        </p:tgtEl>
                                        <p:attrNameLst>
                                          <p:attrName>style.visibility</p:attrName>
                                        </p:attrNameLst>
                                      </p:cBhvr>
                                      <p:to>
                                        <p:strVal val="visible"/>
                                      </p:to>
                                    </p:set>
                                    <p:animEffect transition="in" filter="fade">
                                      <p:cBhvr>
                                        <p:cTn id="22" dur="500"/>
                                        <p:tgtEl>
                                          <p:spTgt spid="1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287550" y="846137"/>
            <a:ext cx="8568900" cy="5803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GB" sz="2600" dirty="0">
                <a:solidFill>
                  <a:schemeClr val="lt1"/>
                </a:solidFill>
              </a:rPr>
              <a:t>How do you increase temperature?</a:t>
            </a:r>
            <a:endParaRPr sz="2600" dirty="0">
              <a:solidFill>
                <a:schemeClr val="lt1"/>
              </a:solidFill>
            </a:endParaRPr>
          </a:p>
        </p:txBody>
      </p:sp>
      <p:sp>
        <p:nvSpPr>
          <p:cNvPr id="6" name="Shape 177">
            <a:extLst>
              <a:ext uri="{FF2B5EF4-FFF2-40B4-BE49-F238E27FC236}">
                <a16:creationId xmlns:a16="http://schemas.microsoft.com/office/drawing/2014/main" id="{C232C871-9FB5-416E-8477-0CC9521C33D1}"/>
              </a:ext>
            </a:extLst>
          </p:cNvPr>
          <p:cNvSpPr txBox="1"/>
          <p:nvPr/>
        </p:nvSpPr>
        <p:spPr>
          <a:xfrm>
            <a:off x="0" y="0"/>
            <a:ext cx="9144000" cy="369332"/>
          </a:xfrm>
          <a:prstGeom prst="rect">
            <a:avLst/>
          </a:prstGeom>
          <a:solidFill>
            <a:srgbClr val="84FE72">
              <a:alpha val="98850"/>
            </a:srgbClr>
          </a:solidFill>
          <a:ln>
            <a:noFill/>
          </a:ln>
        </p:spPr>
        <p:txBody>
          <a:bodyPr lIns="91425" tIns="45700" rIns="91425" bIns="45700" anchor="t" anchorCtr="0">
            <a:noAutofit/>
          </a:bodyPr>
          <a:lstStyle/>
          <a:p>
            <a:pPr>
              <a:buSzPct val="25000"/>
            </a:pPr>
            <a:r>
              <a:rPr lang="en-GB" sz="1800" b="1" i="0" u="none" strike="noStrike" cap="none" dirty="0">
                <a:latin typeface="Comic Sans MS"/>
                <a:ea typeface="Comic Sans MS"/>
                <a:cs typeface="Comic Sans MS"/>
                <a:sym typeface="Comic Sans MS"/>
              </a:rPr>
              <a:t>Learning Outcome: </a:t>
            </a:r>
            <a:r>
              <a:rPr lang="en-GB" sz="1800" dirty="0">
                <a:latin typeface="Comic Sans MS"/>
                <a:ea typeface="Comic Sans MS"/>
                <a:cs typeface="Comic Sans MS"/>
                <a:sym typeface="Comic Sans MS"/>
              </a:rPr>
              <a:t>Define what is meant by temperature</a:t>
            </a:r>
            <a:endParaRPr lang="en-GB" sz="1800" b="1" i="0" u="none" strike="noStrike" cap="none" dirty="0">
              <a:latin typeface="Comic Sans MS"/>
              <a:ea typeface="Comic Sans MS"/>
              <a:cs typeface="Comic Sans MS"/>
              <a:sym typeface="Comic Sans MS"/>
            </a:endParaRPr>
          </a:p>
        </p:txBody>
      </p:sp>
    </p:spTree>
    <p:extLst>
      <p:ext uri="{BB962C8B-B14F-4D97-AF65-F5344CB8AC3E}">
        <p14:creationId xmlns:p14="http://schemas.microsoft.com/office/powerpoint/2010/main" val="7188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287550" y="846137"/>
            <a:ext cx="8568900" cy="5803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GB" sz="2600" dirty="0">
                <a:solidFill>
                  <a:schemeClr val="lt1"/>
                </a:solidFill>
              </a:rPr>
              <a:t>How do you increase temperature?</a:t>
            </a:r>
          </a:p>
          <a:p>
            <a:pPr marL="0" marR="0" lvl="0" indent="0" algn="l" rtl="0">
              <a:spcBef>
                <a:spcPts val="0"/>
              </a:spcBef>
              <a:spcAft>
                <a:spcPts val="0"/>
              </a:spcAft>
              <a:buClr>
                <a:schemeClr val="lt1"/>
              </a:buClr>
              <a:buSzPct val="25000"/>
              <a:buFont typeface="Arial"/>
              <a:buNone/>
            </a:pPr>
            <a:endParaRPr lang="en-GB" sz="2600" dirty="0">
              <a:solidFill>
                <a:schemeClr val="lt1"/>
              </a:solidFill>
            </a:endParaRPr>
          </a:p>
          <a:p>
            <a:pPr marL="0" marR="0" lvl="0" indent="0" algn="l" rtl="0">
              <a:spcBef>
                <a:spcPts val="0"/>
              </a:spcBef>
              <a:spcAft>
                <a:spcPts val="0"/>
              </a:spcAft>
              <a:buClr>
                <a:schemeClr val="lt1"/>
              </a:buClr>
              <a:buSzPct val="25000"/>
              <a:buFont typeface="Arial"/>
              <a:buNone/>
            </a:pPr>
            <a:r>
              <a:rPr lang="en-GB" sz="2600" dirty="0">
                <a:solidFill>
                  <a:schemeClr val="lt1"/>
                </a:solidFill>
              </a:rPr>
              <a:t>Add heat/thermal energy?</a:t>
            </a:r>
          </a:p>
          <a:p>
            <a:pPr marL="0" marR="0" lvl="0" indent="0" algn="l" rtl="0">
              <a:spcBef>
                <a:spcPts val="0"/>
              </a:spcBef>
              <a:spcAft>
                <a:spcPts val="0"/>
              </a:spcAft>
              <a:buClr>
                <a:schemeClr val="lt1"/>
              </a:buClr>
              <a:buSzPct val="25000"/>
              <a:buFont typeface="Arial"/>
              <a:buNone/>
            </a:pPr>
            <a:endParaRPr lang="en-GB" sz="2600" dirty="0">
              <a:solidFill>
                <a:schemeClr val="lt1"/>
              </a:solidFill>
            </a:endParaRPr>
          </a:p>
          <a:p>
            <a:pPr marL="0" marR="0" lvl="0" indent="0" algn="l" rtl="0">
              <a:spcBef>
                <a:spcPts val="0"/>
              </a:spcBef>
              <a:spcAft>
                <a:spcPts val="0"/>
              </a:spcAft>
              <a:buClr>
                <a:schemeClr val="lt1"/>
              </a:buClr>
              <a:buSzPct val="25000"/>
              <a:buFont typeface="Arial"/>
              <a:buNone/>
            </a:pPr>
            <a:endParaRPr lang="en-GB" sz="2600" dirty="0">
              <a:solidFill>
                <a:schemeClr val="lt1"/>
              </a:solidFill>
            </a:endParaRPr>
          </a:p>
          <a:p>
            <a:pPr marL="0" marR="0" lvl="0" indent="0" algn="l" rtl="0">
              <a:spcBef>
                <a:spcPts val="0"/>
              </a:spcBef>
              <a:spcAft>
                <a:spcPts val="0"/>
              </a:spcAft>
              <a:buClr>
                <a:schemeClr val="lt1"/>
              </a:buClr>
              <a:buSzPct val="25000"/>
              <a:buFont typeface="Arial"/>
              <a:buNone/>
            </a:pPr>
            <a:r>
              <a:rPr lang="en-GB" sz="2600" dirty="0">
                <a:solidFill>
                  <a:schemeClr val="lt1"/>
                </a:solidFill>
              </a:rPr>
              <a:t>You have a beaker of 10 ml of water and another one of 100 ml of water. You put each one over a </a:t>
            </a:r>
            <a:r>
              <a:rPr lang="en-GB" sz="2600" dirty="0" err="1">
                <a:solidFill>
                  <a:schemeClr val="lt1"/>
                </a:solidFill>
              </a:rPr>
              <a:t>bunsen</a:t>
            </a:r>
            <a:r>
              <a:rPr lang="en-GB" sz="2600" dirty="0">
                <a:solidFill>
                  <a:schemeClr val="lt1"/>
                </a:solidFill>
              </a:rPr>
              <a:t> burner for 2 mins suppling a total of 2000 J of heat energy directly to the water. </a:t>
            </a:r>
          </a:p>
          <a:p>
            <a:pPr marL="0" marR="0" lvl="0" indent="0" algn="l" rtl="0">
              <a:spcBef>
                <a:spcPts val="0"/>
              </a:spcBef>
              <a:spcAft>
                <a:spcPts val="0"/>
              </a:spcAft>
              <a:buClr>
                <a:schemeClr val="lt1"/>
              </a:buClr>
              <a:buSzPct val="25000"/>
              <a:buFont typeface="Arial"/>
              <a:buNone/>
            </a:pPr>
            <a:endParaRPr lang="en-GB" sz="2600" dirty="0">
              <a:solidFill>
                <a:schemeClr val="lt1"/>
              </a:solidFill>
            </a:endParaRPr>
          </a:p>
          <a:p>
            <a:pPr marL="0" marR="0" lvl="0" indent="0" algn="l" rtl="0">
              <a:spcBef>
                <a:spcPts val="0"/>
              </a:spcBef>
              <a:spcAft>
                <a:spcPts val="0"/>
              </a:spcAft>
              <a:buClr>
                <a:schemeClr val="lt1"/>
              </a:buClr>
              <a:buSzPct val="25000"/>
              <a:buFont typeface="Arial"/>
              <a:buNone/>
            </a:pPr>
            <a:r>
              <a:rPr lang="en-GB" sz="2600" dirty="0">
                <a:solidFill>
                  <a:schemeClr val="lt1"/>
                </a:solidFill>
              </a:rPr>
              <a:t>The temperature of the 100 ml beaker rises by 2°C, how much will the temperature of the 10 ml beaker rise? Why?</a:t>
            </a:r>
            <a:endParaRPr sz="2600" dirty="0">
              <a:solidFill>
                <a:schemeClr val="lt1"/>
              </a:solidFill>
            </a:endParaRPr>
          </a:p>
        </p:txBody>
      </p:sp>
      <p:sp>
        <p:nvSpPr>
          <p:cNvPr id="6" name="Shape 177">
            <a:extLst>
              <a:ext uri="{FF2B5EF4-FFF2-40B4-BE49-F238E27FC236}">
                <a16:creationId xmlns:a16="http://schemas.microsoft.com/office/drawing/2014/main" id="{C232C871-9FB5-416E-8477-0CC9521C33D1}"/>
              </a:ext>
            </a:extLst>
          </p:cNvPr>
          <p:cNvSpPr txBox="1"/>
          <p:nvPr/>
        </p:nvSpPr>
        <p:spPr>
          <a:xfrm>
            <a:off x="0" y="0"/>
            <a:ext cx="9144000" cy="369332"/>
          </a:xfrm>
          <a:prstGeom prst="rect">
            <a:avLst/>
          </a:prstGeom>
          <a:solidFill>
            <a:srgbClr val="84FE72">
              <a:alpha val="98850"/>
            </a:srgbClr>
          </a:solidFill>
          <a:ln>
            <a:noFill/>
          </a:ln>
        </p:spPr>
        <p:txBody>
          <a:bodyPr lIns="91425" tIns="45700" rIns="91425" bIns="45700" anchor="t" anchorCtr="0">
            <a:noAutofit/>
          </a:bodyPr>
          <a:lstStyle/>
          <a:p>
            <a:pPr>
              <a:buSzPct val="25000"/>
            </a:pPr>
            <a:r>
              <a:rPr lang="en-GB" sz="1800" b="1" i="0" u="none" strike="noStrike" cap="none" dirty="0">
                <a:latin typeface="Comic Sans MS"/>
                <a:ea typeface="Comic Sans MS"/>
                <a:cs typeface="Comic Sans MS"/>
                <a:sym typeface="Comic Sans MS"/>
              </a:rPr>
              <a:t>Learning Outcome: </a:t>
            </a:r>
            <a:r>
              <a:rPr lang="en-GB" sz="1800" dirty="0">
                <a:latin typeface="Comic Sans MS"/>
                <a:ea typeface="Comic Sans MS"/>
                <a:cs typeface="Comic Sans MS"/>
                <a:sym typeface="Comic Sans MS"/>
              </a:rPr>
              <a:t>Define what is meant by temperature</a:t>
            </a:r>
            <a:endParaRPr lang="en-GB" sz="1800" b="1" i="0" u="none" strike="noStrike" cap="none" dirty="0">
              <a:latin typeface="Comic Sans MS"/>
              <a:ea typeface="Comic Sans MS"/>
              <a:cs typeface="Comic Sans MS"/>
              <a:sym typeface="Comic Sans MS"/>
            </a:endParaRPr>
          </a:p>
        </p:txBody>
      </p:sp>
    </p:spTree>
    <p:extLst>
      <p:ext uri="{BB962C8B-B14F-4D97-AF65-F5344CB8AC3E}">
        <p14:creationId xmlns:p14="http://schemas.microsoft.com/office/powerpoint/2010/main" val="173845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287550" y="846137"/>
            <a:ext cx="8568900" cy="5803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GB" sz="2600" dirty="0">
                <a:solidFill>
                  <a:schemeClr val="lt1"/>
                </a:solidFill>
              </a:rPr>
              <a:t>How do you increase temperature?</a:t>
            </a:r>
          </a:p>
          <a:p>
            <a:pPr marL="0" marR="0" lvl="0" indent="0" algn="l" rtl="0">
              <a:spcBef>
                <a:spcPts val="0"/>
              </a:spcBef>
              <a:spcAft>
                <a:spcPts val="0"/>
              </a:spcAft>
              <a:buClr>
                <a:schemeClr val="lt1"/>
              </a:buClr>
              <a:buSzPct val="25000"/>
              <a:buFont typeface="Arial"/>
              <a:buNone/>
            </a:pPr>
            <a:endParaRPr lang="en-GB" sz="2600" dirty="0">
              <a:solidFill>
                <a:schemeClr val="lt1"/>
              </a:solidFill>
            </a:endParaRPr>
          </a:p>
          <a:p>
            <a:pPr marL="0" marR="0" lvl="0" indent="0" algn="l" rtl="0">
              <a:spcBef>
                <a:spcPts val="0"/>
              </a:spcBef>
              <a:spcAft>
                <a:spcPts val="0"/>
              </a:spcAft>
              <a:buClr>
                <a:schemeClr val="lt1"/>
              </a:buClr>
              <a:buSzPct val="25000"/>
              <a:buFont typeface="Arial"/>
              <a:buNone/>
            </a:pPr>
            <a:r>
              <a:rPr lang="en-GB" sz="2600" dirty="0">
                <a:solidFill>
                  <a:schemeClr val="lt1"/>
                </a:solidFill>
              </a:rPr>
              <a:t>Add heat/thermal energy?</a:t>
            </a:r>
          </a:p>
          <a:p>
            <a:pPr marL="0" marR="0" lvl="0" indent="0" algn="l" rtl="0">
              <a:spcBef>
                <a:spcPts val="0"/>
              </a:spcBef>
              <a:spcAft>
                <a:spcPts val="0"/>
              </a:spcAft>
              <a:buClr>
                <a:schemeClr val="lt1"/>
              </a:buClr>
              <a:buSzPct val="25000"/>
              <a:buFont typeface="Arial"/>
              <a:buNone/>
            </a:pPr>
            <a:endParaRPr lang="en-GB" sz="2600" dirty="0">
              <a:solidFill>
                <a:schemeClr val="lt1"/>
              </a:solidFill>
            </a:endParaRPr>
          </a:p>
          <a:p>
            <a:pPr marL="0" marR="0" lvl="0" indent="0" algn="l" rtl="0">
              <a:spcBef>
                <a:spcPts val="0"/>
              </a:spcBef>
              <a:spcAft>
                <a:spcPts val="0"/>
              </a:spcAft>
              <a:buClr>
                <a:schemeClr val="lt1"/>
              </a:buClr>
              <a:buSzPct val="25000"/>
              <a:buFont typeface="Arial"/>
              <a:buNone/>
            </a:pPr>
            <a:endParaRPr lang="en-GB" sz="2600" dirty="0">
              <a:solidFill>
                <a:schemeClr val="lt1"/>
              </a:solidFill>
            </a:endParaRPr>
          </a:p>
          <a:p>
            <a:pPr marL="0" marR="0" lvl="0" indent="0" algn="l" rtl="0">
              <a:spcBef>
                <a:spcPts val="0"/>
              </a:spcBef>
              <a:spcAft>
                <a:spcPts val="0"/>
              </a:spcAft>
              <a:buClr>
                <a:schemeClr val="lt1"/>
              </a:buClr>
              <a:buSzPct val="25000"/>
              <a:buFont typeface="Arial"/>
              <a:buNone/>
            </a:pPr>
            <a:r>
              <a:rPr lang="en-GB" sz="2600" dirty="0">
                <a:solidFill>
                  <a:schemeClr val="lt1"/>
                </a:solidFill>
              </a:rPr>
              <a:t>You have a beaker of 100 ml of water and another one of 100 ml of oil. You put each one over a </a:t>
            </a:r>
            <a:r>
              <a:rPr lang="en-GB" sz="2600" dirty="0" err="1">
                <a:solidFill>
                  <a:schemeClr val="lt1"/>
                </a:solidFill>
              </a:rPr>
              <a:t>bunsen</a:t>
            </a:r>
            <a:r>
              <a:rPr lang="en-GB" sz="2600" dirty="0">
                <a:solidFill>
                  <a:schemeClr val="lt1"/>
                </a:solidFill>
              </a:rPr>
              <a:t> burner for 2 mins suppling a total of 2000 J of heat energy directly to the liquid. </a:t>
            </a:r>
          </a:p>
          <a:p>
            <a:pPr marL="0" marR="0" lvl="0" indent="0" algn="l" rtl="0">
              <a:spcBef>
                <a:spcPts val="0"/>
              </a:spcBef>
              <a:spcAft>
                <a:spcPts val="0"/>
              </a:spcAft>
              <a:buClr>
                <a:schemeClr val="lt1"/>
              </a:buClr>
              <a:buSzPct val="25000"/>
              <a:buFont typeface="Arial"/>
              <a:buNone/>
            </a:pPr>
            <a:endParaRPr lang="en-GB" sz="2600" dirty="0">
              <a:solidFill>
                <a:schemeClr val="lt1"/>
              </a:solidFill>
            </a:endParaRPr>
          </a:p>
          <a:p>
            <a:pPr marL="0" marR="0" lvl="0" indent="0" algn="l" rtl="0">
              <a:spcBef>
                <a:spcPts val="0"/>
              </a:spcBef>
              <a:spcAft>
                <a:spcPts val="0"/>
              </a:spcAft>
              <a:buClr>
                <a:schemeClr val="lt1"/>
              </a:buClr>
              <a:buSzPct val="25000"/>
              <a:buFont typeface="Arial"/>
              <a:buNone/>
            </a:pPr>
            <a:r>
              <a:rPr lang="en-GB" sz="2600" dirty="0">
                <a:solidFill>
                  <a:schemeClr val="lt1"/>
                </a:solidFill>
              </a:rPr>
              <a:t>Will the temperature change be the same? If not, why not?</a:t>
            </a:r>
          </a:p>
        </p:txBody>
      </p:sp>
      <p:sp>
        <p:nvSpPr>
          <p:cNvPr id="6" name="Shape 177">
            <a:extLst>
              <a:ext uri="{FF2B5EF4-FFF2-40B4-BE49-F238E27FC236}">
                <a16:creationId xmlns:a16="http://schemas.microsoft.com/office/drawing/2014/main" id="{C232C871-9FB5-416E-8477-0CC9521C33D1}"/>
              </a:ext>
            </a:extLst>
          </p:cNvPr>
          <p:cNvSpPr txBox="1"/>
          <p:nvPr/>
        </p:nvSpPr>
        <p:spPr>
          <a:xfrm>
            <a:off x="0" y="0"/>
            <a:ext cx="9144000" cy="369332"/>
          </a:xfrm>
          <a:prstGeom prst="rect">
            <a:avLst/>
          </a:prstGeom>
          <a:solidFill>
            <a:srgbClr val="84FE72">
              <a:alpha val="98850"/>
            </a:srgbClr>
          </a:solidFill>
          <a:ln>
            <a:noFill/>
          </a:ln>
        </p:spPr>
        <p:txBody>
          <a:bodyPr lIns="91425" tIns="45700" rIns="91425" bIns="45700" anchor="t" anchorCtr="0">
            <a:noAutofit/>
          </a:bodyPr>
          <a:lstStyle/>
          <a:p>
            <a:pPr>
              <a:buSzPct val="25000"/>
            </a:pPr>
            <a:r>
              <a:rPr lang="en-GB" sz="1800" b="1" i="0" u="none" strike="noStrike" cap="none" dirty="0">
                <a:latin typeface="Comic Sans MS"/>
                <a:ea typeface="Comic Sans MS"/>
                <a:cs typeface="Comic Sans MS"/>
                <a:sym typeface="Comic Sans MS"/>
              </a:rPr>
              <a:t>Learning Outcome: </a:t>
            </a:r>
            <a:r>
              <a:rPr lang="en-GB" sz="1800" dirty="0">
                <a:latin typeface="Comic Sans MS"/>
                <a:ea typeface="Comic Sans MS"/>
                <a:cs typeface="Comic Sans MS"/>
                <a:sym typeface="Comic Sans MS"/>
              </a:rPr>
              <a:t>Define what is meant by temperature</a:t>
            </a:r>
            <a:endParaRPr lang="en-GB" sz="1800" b="1" i="0" u="none" strike="noStrike" cap="none" dirty="0">
              <a:latin typeface="Comic Sans MS"/>
              <a:ea typeface="Comic Sans MS"/>
              <a:cs typeface="Comic Sans MS"/>
              <a:sym typeface="Comic Sans MS"/>
            </a:endParaRPr>
          </a:p>
        </p:txBody>
      </p:sp>
    </p:spTree>
    <p:extLst>
      <p:ext uri="{BB962C8B-B14F-4D97-AF65-F5344CB8AC3E}">
        <p14:creationId xmlns:p14="http://schemas.microsoft.com/office/powerpoint/2010/main" val="255023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13285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Specific Heat Capacity</a:t>
            </a:r>
          </a:p>
        </p:txBody>
      </p:sp>
      <p:sp>
        <p:nvSpPr>
          <p:cNvPr id="176" name="Shape 176"/>
          <p:cNvSpPr txBox="1">
            <a:spLocks noGrp="1"/>
          </p:cNvSpPr>
          <p:nvPr>
            <p:ph type="body" idx="1"/>
          </p:nvPr>
        </p:nvSpPr>
        <p:spPr>
          <a:xfrm>
            <a:off x="539552" y="836712"/>
            <a:ext cx="3096343" cy="72008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FFFF00"/>
              </a:buClr>
              <a:buSzPct val="25000"/>
              <a:buFont typeface="Arial"/>
              <a:buNone/>
            </a:pPr>
            <a:r>
              <a:rPr lang="en-GB" sz="3200" b="0" i="0" u="none" strike="noStrike" cap="none">
                <a:solidFill>
                  <a:srgbClr val="FFFF00"/>
                </a:solidFill>
                <a:latin typeface="Comic Sans MS"/>
                <a:ea typeface="Comic Sans MS"/>
                <a:cs typeface="Comic Sans MS"/>
                <a:sym typeface="Comic Sans MS"/>
              </a:rPr>
              <a:t>Per unit mass</a:t>
            </a:r>
          </a:p>
        </p:txBody>
      </p:sp>
      <p:sp>
        <p:nvSpPr>
          <p:cNvPr id="177" name="Shape 177"/>
          <p:cNvSpPr txBox="1"/>
          <p:nvPr/>
        </p:nvSpPr>
        <p:spPr>
          <a:xfrm>
            <a:off x="0" y="0"/>
            <a:ext cx="9144000" cy="369332"/>
          </a:xfrm>
          <a:prstGeom prst="rect">
            <a:avLst/>
          </a:prstGeom>
          <a:solidFill>
            <a:schemeClr val="accent1">
              <a:lumMod val="40000"/>
              <a:lumOff val="60000"/>
              <a:alpha val="98850"/>
            </a:schemeClr>
          </a:solidFill>
          <a:ln>
            <a:noFill/>
          </a:ln>
        </p:spPr>
        <p:txBody>
          <a:bodyPr lIns="91425" tIns="45700" rIns="91425" bIns="45700" anchor="t" anchorCtr="0">
            <a:noAutofit/>
          </a:bodyPr>
          <a:lstStyle/>
          <a:p>
            <a:pPr marL="0" marR="0" lvl="0" indent="0" algn="l" rtl="0">
              <a:spcBef>
                <a:spcPts val="0"/>
              </a:spcBef>
              <a:buSzPct val="25000"/>
              <a:buNone/>
            </a:pPr>
            <a:r>
              <a:rPr lang="en-GB" sz="1800" b="1" i="0" u="none" strike="noStrike" cap="none">
                <a:latin typeface="Comic Sans MS"/>
                <a:ea typeface="Comic Sans MS"/>
                <a:cs typeface="Comic Sans MS"/>
                <a:sym typeface="Comic Sans MS"/>
              </a:rPr>
              <a:t>Learning Outcome: Define and apply the concept of Specific Heat Capacity</a:t>
            </a:r>
          </a:p>
        </p:txBody>
      </p:sp>
      <p:sp>
        <p:nvSpPr>
          <p:cNvPr id="178" name="Shape 178"/>
          <p:cNvSpPr txBox="1"/>
          <p:nvPr/>
        </p:nvSpPr>
        <p:spPr>
          <a:xfrm>
            <a:off x="3162672" y="4077071"/>
            <a:ext cx="3137520" cy="72008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FFFF00"/>
              </a:buClr>
              <a:buSzPct val="25000"/>
              <a:buFont typeface="Arial"/>
              <a:buNone/>
            </a:pPr>
            <a:r>
              <a:rPr lang="en-GB" sz="2960" b="0" i="0" u="none" strike="noStrike" cap="none">
                <a:solidFill>
                  <a:srgbClr val="FFFF00"/>
                </a:solidFill>
                <a:latin typeface="Comic Sans MS"/>
                <a:ea typeface="Comic Sans MS"/>
                <a:cs typeface="Comic Sans MS"/>
                <a:sym typeface="Comic Sans MS"/>
              </a:rPr>
              <a:t>Thermal Energy</a:t>
            </a:r>
          </a:p>
        </p:txBody>
      </p:sp>
      <p:sp>
        <p:nvSpPr>
          <p:cNvPr id="179" name="Shape 179"/>
          <p:cNvSpPr txBox="1"/>
          <p:nvPr/>
        </p:nvSpPr>
        <p:spPr>
          <a:xfrm>
            <a:off x="5637730" y="780906"/>
            <a:ext cx="3384375" cy="72008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lt1"/>
              </a:buClr>
              <a:buSzPct val="25000"/>
              <a:buFont typeface="Arial"/>
              <a:buNone/>
            </a:pPr>
            <a:r>
              <a:rPr lang="en-GB" sz="3200" b="0" i="0" u="none" strike="noStrike" cap="none">
                <a:solidFill>
                  <a:schemeClr val="lt1"/>
                </a:solidFill>
                <a:latin typeface="Comic Sans MS"/>
                <a:ea typeface="Comic Sans MS"/>
                <a:cs typeface="Comic Sans MS"/>
                <a:sym typeface="Comic Sans MS"/>
              </a:rPr>
              <a:t>“Ability to Hold”</a:t>
            </a:r>
          </a:p>
        </p:txBody>
      </p:sp>
      <p:cxnSp>
        <p:nvCxnSpPr>
          <p:cNvPr id="180" name="Shape 180"/>
          <p:cNvCxnSpPr/>
          <p:nvPr/>
        </p:nvCxnSpPr>
        <p:spPr>
          <a:xfrm rot="10800000">
            <a:off x="2087723" y="1500986"/>
            <a:ext cx="396043" cy="847894"/>
          </a:xfrm>
          <a:prstGeom prst="straightConnector1">
            <a:avLst/>
          </a:prstGeom>
          <a:noFill/>
          <a:ln w="41275" cap="flat" cmpd="sng">
            <a:solidFill>
              <a:srgbClr val="FF0000"/>
            </a:solidFill>
            <a:prstDash val="solid"/>
            <a:round/>
            <a:headEnd type="none" w="med" len="med"/>
            <a:tailEnd type="stealth" w="lg" len="lg"/>
          </a:ln>
        </p:spPr>
      </p:cxnSp>
      <p:cxnSp>
        <p:nvCxnSpPr>
          <p:cNvPr id="181" name="Shape 181"/>
          <p:cNvCxnSpPr/>
          <p:nvPr/>
        </p:nvCxnSpPr>
        <p:spPr>
          <a:xfrm rot="10800000" flipH="1">
            <a:off x="6498214" y="1500987"/>
            <a:ext cx="522058" cy="847893"/>
          </a:xfrm>
          <a:prstGeom prst="straightConnector1">
            <a:avLst/>
          </a:prstGeom>
          <a:noFill/>
          <a:ln w="41275" cap="flat" cmpd="sng">
            <a:solidFill>
              <a:srgbClr val="FF0000"/>
            </a:solidFill>
            <a:prstDash val="solid"/>
            <a:round/>
            <a:headEnd type="none" w="med" len="med"/>
            <a:tailEnd type="stealth" w="lg" len="lg"/>
          </a:ln>
        </p:spPr>
      </p:cxnSp>
      <p:cxnSp>
        <p:nvCxnSpPr>
          <p:cNvPr id="182" name="Shape 182"/>
          <p:cNvCxnSpPr/>
          <p:nvPr/>
        </p:nvCxnSpPr>
        <p:spPr>
          <a:xfrm>
            <a:off x="4572000" y="3073151"/>
            <a:ext cx="0" cy="1003919"/>
          </a:xfrm>
          <a:prstGeom prst="straightConnector1">
            <a:avLst/>
          </a:prstGeom>
          <a:noFill/>
          <a:ln w="41275" cap="flat" cmpd="sng">
            <a:solidFill>
              <a:srgbClr val="FF0000"/>
            </a:solidFill>
            <a:prstDash val="solid"/>
            <a:round/>
            <a:headEnd type="none" w="med" len="med"/>
            <a:tailEnd type="stealth" w="lg" len="lg"/>
          </a:ln>
        </p:spPr>
      </p:cxnSp>
      <p:sp>
        <p:nvSpPr>
          <p:cNvPr id="183" name="Shape 183"/>
          <p:cNvSpPr txBox="1"/>
          <p:nvPr/>
        </p:nvSpPr>
        <p:spPr>
          <a:xfrm>
            <a:off x="147285" y="5169767"/>
            <a:ext cx="8784900" cy="1324800"/>
          </a:xfrm>
          <a:prstGeom prst="rect">
            <a:avLst/>
          </a:prstGeom>
          <a:solidFill>
            <a:srgbClr val="FFFFFF"/>
          </a:solid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25000"/>
              <a:buFont typeface="Arial"/>
              <a:buNone/>
            </a:pPr>
            <a:r>
              <a:rPr lang="en-GB" sz="2720" b="0" i="0" u="none" strike="noStrike" cap="none">
                <a:solidFill>
                  <a:schemeClr val="dk1"/>
                </a:solidFill>
                <a:latin typeface="Comic Sans MS"/>
                <a:ea typeface="Comic Sans MS"/>
                <a:cs typeface="Comic Sans MS"/>
                <a:sym typeface="Comic Sans MS"/>
              </a:rPr>
              <a:t>Specific Heat Capacity is the quantity of thermal energy required to raise the temperature of a unit mass of a substance by a unit temperature rise. </a:t>
            </a:r>
          </a:p>
        </p:txBody>
      </p:sp>
      <p:sp>
        <p:nvSpPr>
          <p:cNvPr id="184" name="Shape 184"/>
          <p:cNvSpPr txBox="1"/>
          <p:nvPr/>
        </p:nvSpPr>
        <p:spPr>
          <a:xfrm>
            <a:off x="5727517" y="3196482"/>
            <a:ext cx="3204800" cy="757259"/>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GB" sz="1800" b="0" i="0" u="none" strike="noStrike" cap="none">
                <a:latin typeface="Comic Sans MS"/>
                <a:ea typeface="Comic Sans MS"/>
                <a:cs typeface="Comic Sans MS"/>
                <a:sym typeface="Comic Sans MS"/>
              </a:rPr>
              <a:t> </a:t>
            </a:r>
          </a:p>
        </p:txBody>
      </p:sp>
      <p:sp>
        <p:nvSpPr>
          <p:cNvPr id="185" name="Shape 185"/>
          <p:cNvSpPr txBox="1"/>
          <p:nvPr/>
        </p:nvSpPr>
        <p:spPr>
          <a:xfrm>
            <a:off x="117794" y="3196482"/>
            <a:ext cx="3204800" cy="707886"/>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85191" y="36933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Specific Heat Capacity</a:t>
            </a:r>
          </a:p>
        </p:txBody>
      </p:sp>
      <p:sp>
        <p:nvSpPr>
          <p:cNvPr id="191" name="Shape 191"/>
          <p:cNvSpPr txBox="1"/>
          <p:nvPr/>
        </p:nvSpPr>
        <p:spPr>
          <a:xfrm>
            <a:off x="0" y="0"/>
            <a:ext cx="9144000" cy="369332"/>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rtl="0">
              <a:spcBef>
                <a:spcPts val="0"/>
              </a:spcBef>
              <a:buSzPct val="25000"/>
              <a:buNone/>
            </a:pPr>
            <a:r>
              <a:rPr lang="en-GB" sz="1800" b="1">
                <a:latin typeface="Comic Sans MS"/>
                <a:ea typeface="Comic Sans MS"/>
                <a:cs typeface="Comic Sans MS"/>
                <a:sym typeface="Comic Sans MS"/>
              </a:rPr>
              <a:t>Learning Outcome: Apply the equation for Specific Heat Capacity</a:t>
            </a:r>
          </a:p>
        </p:txBody>
      </p:sp>
      <p:sp>
        <p:nvSpPr>
          <p:cNvPr id="192" name="Shape 192"/>
          <p:cNvSpPr txBox="1"/>
          <p:nvPr/>
        </p:nvSpPr>
        <p:spPr>
          <a:xfrm>
            <a:off x="147285" y="1515162"/>
            <a:ext cx="8784900" cy="50145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FFFF00"/>
              </a:buClr>
              <a:buSzPct val="25000"/>
              <a:buFont typeface="Arial"/>
              <a:buNone/>
            </a:pPr>
            <a:r>
              <a:rPr lang="en-GB" sz="2600" dirty="0">
                <a:solidFill>
                  <a:srgbClr val="FFFF00"/>
                </a:solidFill>
                <a:latin typeface="Comic Sans MS"/>
                <a:ea typeface="Comic Sans MS"/>
                <a:cs typeface="Comic Sans MS"/>
                <a:sym typeface="Comic Sans MS"/>
              </a:rPr>
              <a:t>The quantity of hot water required for one part of the cycle in a dishwasher is 4.5 litre. The inlet temperature of the water on a cold day is only 5°C and is required in the machine at a temperature of 65°C. </a:t>
            </a:r>
          </a:p>
          <a:p>
            <a:pPr marL="0" marR="0" lvl="0" indent="0" algn="l" rtl="0">
              <a:lnSpc>
                <a:spcPct val="80000"/>
              </a:lnSpc>
              <a:spcBef>
                <a:spcPts val="592"/>
              </a:spcBef>
              <a:spcAft>
                <a:spcPts val="0"/>
              </a:spcAft>
              <a:buClr>
                <a:srgbClr val="FFFF00"/>
              </a:buClr>
              <a:buSzPct val="25000"/>
              <a:buFont typeface="Arial"/>
              <a:buNone/>
            </a:pPr>
            <a:r>
              <a:rPr lang="en-GB" sz="2600" dirty="0">
                <a:solidFill>
                  <a:srgbClr val="FFFF00"/>
                </a:solidFill>
                <a:latin typeface="Comic Sans MS"/>
                <a:ea typeface="Comic Sans MS"/>
                <a:cs typeface="Comic Sans MS"/>
                <a:sym typeface="Comic Sans MS"/>
              </a:rPr>
              <a:t>The time allowed for heating the water is 15 minutes. What power from the heater is required?</a:t>
            </a:r>
          </a:p>
          <a:p>
            <a:pPr marL="342900" marR="0" lvl="0" indent="-342900" algn="l" rtl="0">
              <a:lnSpc>
                <a:spcPct val="80000"/>
              </a:lnSpc>
              <a:spcBef>
                <a:spcPts val="592"/>
              </a:spcBef>
              <a:buClr>
                <a:schemeClr val="dk1"/>
              </a:buClr>
              <a:buFont typeface="Arial"/>
              <a:buNone/>
            </a:pPr>
            <a:endParaRPr sz="2600" dirty="0">
              <a:solidFill>
                <a:schemeClr val="lt1"/>
              </a:solidFill>
              <a:latin typeface="Comic Sans MS"/>
              <a:ea typeface="Comic Sans MS"/>
              <a:cs typeface="Comic Sans MS"/>
              <a:sym typeface="Comic Sans MS"/>
            </a:endParaRPr>
          </a:p>
        </p:txBody>
      </p:sp>
      <p:sp>
        <p:nvSpPr>
          <p:cNvPr id="3" name="Rectangle 2"/>
          <p:cNvSpPr/>
          <p:nvPr/>
        </p:nvSpPr>
        <p:spPr>
          <a:xfrm>
            <a:off x="256903" y="3677765"/>
            <a:ext cx="8591006" cy="732508"/>
          </a:xfrm>
          <a:prstGeom prst="rect">
            <a:avLst/>
          </a:prstGeom>
        </p:spPr>
        <p:txBody>
          <a:bodyPr wrap="square">
            <a:spAutoFit/>
          </a:bodyPr>
          <a:lstStyle/>
          <a:p>
            <a:pPr marL="342900" lvl="0" indent="-342900">
              <a:lnSpc>
                <a:spcPct val="80000"/>
              </a:lnSpc>
              <a:spcBef>
                <a:spcPts val="592"/>
              </a:spcBef>
              <a:buClr>
                <a:srgbClr val="FFFFFF"/>
              </a:buClr>
              <a:buSzPct val="25000"/>
            </a:pPr>
            <a:r>
              <a:rPr lang="en-GB" sz="2600" dirty="0">
                <a:solidFill>
                  <a:srgbClr val="FFFFFF"/>
                </a:solidFill>
                <a:latin typeface="Comic Sans MS"/>
                <a:ea typeface="Comic Sans MS"/>
                <a:cs typeface="Comic Sans MS"/>
                <a:sym typeface="Comic Sans MS"/>
              </a:rPr>
              <a:t>SHC of Water = 4200 Jkg</a:t>
            </a:r>
            <a:r>
              <a:rPr lang="en-GB" sz="2600" baseline="30000" dirty="0">
                <a:solidFill>
                  <a:srgbClr val="FFFFFF"/>
                </a:solidFill>
                <a:latin typeface="Comic Sans MS"/>
                <a:ea typeface="Comic Sans MS"/>
                <a:cs typeface="Comic Sans MS"/>
                <a:sym typeface="Comic Sans MS"/>
              </a:rPr>
              <a:t>-1</a:t>
            </a:r>
            <a:r>
              <a:rPr lang="en-GB" sz="2600" dirty="0">
                <a:solidFill>
                  <a:srgbClr val="FFFFFF"/>
                </a:solidFill>
                <a:latin typeface="Comic Sans MS"/>
                <a:ea typeface="Comic Sans MS"/>
                <a:cs typeface="Comic Sans MS"/>
                <a:sym typeface="Comic Sans MS"/>
              </a:rPr>
              <a:t>K</a:t>
            </a:r>
            <a:r>
              <a:rPr lang="en-GB" sz="2600" baseline="30000" dirty="0">
                <a:solidFill>
                  <a:srgbClr val="FFFFFF"/>
                </a:solidFill>
                <a:latin typeface="Comic Sans MS"/>
                <a:ea typeface="Comic Sans MS"/>
                <a:cs typeface="Comic Sans MS"/>
                <a:sym typeface="Comic Sans MS"/>
              </a:rPr>
              <a:t>-1</a:t>
            </a:r>
            <a:r>
              <a:rPr lang="en-GB" sz="2600" dirty="0">
                <a:solidFill>
                  <a:srgbClr val="FFFFFF"/>
                </a:solidFill>
                <a:latin typeface="Comic Sans MS"/>
                <a:ea typeface="Comic Sans MS"/>
                <a:cs typeface="Comic Sans MS"/>
                <a:sym typeface="Comic Sans MS"/>
              </a:rPr>
              <a:t>; 1 litre of water has a mass of 1kg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85191" y="36933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Specific Heat Capacity</a:t>
            </a:r>
          </a:p>
        </p:txBody>
      </p:sp>
      <p:sp>
        <p:nvSpPr>
          <p:cNvPr id="191" name="Shape 191"/>
          <p:cNvSpPr txBox="1"/>
          <p:nvPr/>
        </p:nvSpPr>
        <p:spPr>
          <a:xfrm>
            <a:off x="0" y="0"/>
            <a:ext cx="9144000" cy="369332"/>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rtl="0">
              <a:spcBef>
                <a:spcPts val="0"/>
              </a:spcBef>
              <a:buSzPct val="25000"/>
              <a:buNone/>
            </a:pPr>
            <a:r>
              <a:rPr lang="en-GB" sz="1800" b="1">
                <a:latin typeface="Comic Sans MS"/>
                <a:ea typeface="Comic Sans MS"/>
                <a:cs typeface="Comic Sans MS"/>
                <a:sym typeface="Comic Sans MS"/>
              </a:rPr>
              <a:t>Learning Outcome: Apply the equation for Specific Heat Capacity</a:t>
            </a:r>
          </a:p>
        </p:txBody>
      </p:sp>
      <p:sp>
        <p:nvSpPr>
          <p:cNvPr id="192" name="Shape 192"/>
          <p:cNvSpPr txBox="1"/>
          <p:nvPr/>
        </p:nvSpPr>
        <p:spPr>
          <a:xfrm>
            <a:off x="147285" y="1515162"/>
            <a:ext cx="8784900" cy="50145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FFFF00"/>
              </a:buClr>
              <a:buSzPct val="25000"/>
              <a:buFont typeface="Arial"/>
              <a:buNone/>
            </a:pPr>
            <a:r>
              <a:rPr lang="en-GB" sz="2600" dirty="0">
                <a:solidFill>
                  <a:srgbClr val="FFFF00"/>
                </a:solidFill>
                <a:latin typeface="Comic Sans MS"/>
                <a:ea typeface="Comic Sans MS"/>
                <a:cs typeface="Comic Sans MS"/>
                <a:sym typeface="Comic Sans MS"/>
              </a:rPr>
              <a:t>The quantity of hot water required for one part of the cycle in a dishwasher is 4.5 litre. The inlet temperature of the water on a cold day is only 5°C and is required in the machine at a temperature of 65°C. </a:t>
            </a:r>
          </a:p>
          <a:p>
            <a:pPr marL="0" marR="0" lvl="0" indent="0" algn="l" rtl="0">
              <a:lnSpc>
                <a:spcPct val="80000"/>
              </a:lnSpc>
              <a:spcBef>
                <a:spcPts val="592"/>
              </a:spcBef>
              <a:spcAft>
                <a:spcPts val="0"/>
              </a:spcAft>
              <a:buClr>
                <a:srgbClr val="FFFF00"/>
              </a:buClr>
              <a:buSzPct val="25000"/>
              <a:buFont typeface="Arial"/>
              <a:buNone/>
            </a:pPr>
            <a:r>
              <a:rPr lang="en-GB" sz="2600" dirty="0">
                <a:solidFill>
                  <a:srgbClr val="FFFF00"/>
                </a:solidFill>
                <a:latin typeface="Comic Sans MS"/>
                <a:ea typeface="Comic Sans MS"/>
                <a:cs typeface="Comic Sans MS"/>
                <a:sym typeface="Comic Sans MS"/>
              </a:rPr>
              <a:t>The time allowed for heating the water is 15 minutes. What power from the heater is required?</a:t>
            </a:r>
          </a:p>
          <a:p>
            <a:pPr marL="342900" marR="0" lvl="0" indent="-342900" algn="l" rtl="0">
              <a:lnSpc>
                <a:spcPct val="80000"/>
              </a:lnSpc>
              <a:spcBef>
                <a:spcPts val="592"/>
              </a:spcBef>
              <a:spcAft>
                <a:spcPts val="0"/>
              </a:spcAft>
              <a:buClr>
                <a:schemeClr val="lt1"/>
              </a:buClr>
              <a:buSzPct val="25000"/>
              <a:buFont typeface="Arial"/>
              <a:buNone/>
            </a:pPr>
            <a:r>
              <a:rPr lang="en-GB" sz="2600" dirty="0">
                <a:solidFill>
                  <a:schemeClr val="lt1"/>
                </a:solidFill>
                <a:latin typeface="Comic Sans MS"/>
                <a:ea typeface="Comic Sans MS"/>
                <a:cs typeface="Comic Sans MS"/>
                <a:sym typeface="Comic Sans MS"/>
              </a:rPr>
              <a:t>SHC of Water = 4200 Jkg</a:t>
            </a:r>
            <a:r>
              <a:rPr lang="en-GB" sz="2600" baseline="30000" dirty="0">
                <a:solidFill>
                  <a:schemeClr val="lt1"/>
                </a:solidFill>
                <a:latin typeface="Comic Sans MS"/>
                <a:ea typeface="Comic Sans MS"/>
                <a:cs typeface="Comic Sans MS"/>
                <a:sym typeface="Comic Sans MS"/>
              </a:rPr>
              <a:t>-1</a:t>
            </a:r>
            <a:r>
              <a:rPr lang="en-GB" sz="2600" dirty="0">
                <a:solidFill>
                  <a:schemeClr val="lt1"/>
                </a:solidFill>
                <a:latin typeface="Comic Sans MS"/>
                <a:ea typeface="Comic Sans MS"/>
                <a:cs typeface="Comic Sans MS"/>
                <a:sym typeface="Comic Sans MS"/>
              </a:rPr>
              <a:t>K</a:t>
            </a:r>
            <a:r>
              <a:rPr lang="en-GB" sz="2600" baseline="30000" dirty="0">
                <a:solidFill>
                  <a:schemeClr val="lt1"/>
                </a:solidFill>
                <a:latin typeface="Comic Sans MS"/>
                <a:ea typeface="Comic Sans MS"/>
                <a:cs typeface="Comic Sans MS"/>
                <a:sym typeface="Comic Sans MS"/>
              </a:rPr>
              <a:t>-1</a:t>
            </a:r>
            <a:r>
              <a:rPr lang="en-GB" sz="2600" dirty="0">
                <a:solidFill>
                  <a:schemeClr val="lt1"/>
                </a:solidFill>
                <a:latin typeface="Comic Sans MS"/>
                <a:ea typeface="Comic Sans MS"/>
                <a:cs typeface="Comic Sans MS"/>
                <a:sym typeface="Comic Sans MS"/>
              </a:rPr>
              <a:t>; 1 litre of water has a mass of 1kg</a:t>
            </a:r>
          </a:p>
          <a:p>
            <a:pPr marL="342900" marR="0" lvl="0" indent="-342900" algn="l" rtl="0">
              <a:lnSpc>
                <a:spcPct val="80000"/>
              </a:lnSpc>
              <a:spcBef>
                <a:spcPts val="592"/>
              </a:spcBef>
              <a:spcAft>
                <a:spcPts val="0"/>
              </a:spcAft>
              <a:buClr>
                <a:schemeClr val="lt1"/>
              </a:buClr>
              <a:buSzPct val="25000"/>
              <a:buFont typeface="Arial"/>
              <a:buNone/>
            </a:pPr>
            <a:r>
              <a:rPr lang="en-GB" sz="2600" dirty="0">
                <a:solidFill>
                  <a:schemeClr val="lt1"/>
                </a:solidFill>
                <a:latin typeface="Comic Sans MS"/>
                <a:ea typeface="Comic Sans MS"/>
                <a:cs typeface="Comic Sans MS"/>
                <a:sym typeface="Comic Sans MS"/>
              </a:rPr>
              <a:t>E = 4.5 x 4200 x 60 = 1.134 x 10</a:t>
            </a:r>
            <a:r>
              <a:rPr lang="en-GB" sz="2600" baseline="30000" dirty="0">
                <a:solidFill>
                  <a:schemeClr val="lt1"/>
                </a:solidFill>
                <a:latin typeface="Comic Sans MS"/>
                <a:ea typeface="Comic Sans MS"/>
                <a:cs typeface="Comic Sans MS"/>
                <a:sym typeface="Comic Sans MS"/>
              </a:rPr>
              <a:t>6</a:t>
            </a:r>
            <a:r>
              <a:rPr lang="en-GB" sz="2600" dirty="0">
                <a:solidFill>
                  <a:schemeClr val="lt1"/>
                </a:solidFill>
                <a:latin typeface="Comic Sans MS"/>
                <a:ea typeface="Comic Sans MS"/>
                <a:cs typeface="Comic Sans MS"/>
                <a:sym typeface="Comic Sans MS"/>
              </a:rPr>
              <a:t> J</a:t>
            </a:r>
          </a:p>
          <a:p>
            <a:pPr marL="342900" marR="0" lvl="0" indent="-342900" algn="l" rtl="0">
              <a:lnSpc>
                <a:spcPct val="80000"/>
              </a:lnSpc>
              <a:spcBef>
                <a:spcPts val="592"/>
              </a:spcBef>
              <a:spcAft>
                <a:spcPts val="0"/>
              </a:spcAft>
              <a:buClr>
                <a:schemeClr val="lt1"/>
              </a:buClr>
              <a:buSzPct val="25000"/>
              <a:buFont typeface="Arial"/>
              <a:buNone/>
            </a:pPr>
            <a:r>
              <a:rPr lang="en-GB" sz="2600" dirty="0">
                <a:solidFill>
                  <a:schemeClr val="lt1"/>
                </a:solidFill>
                <a:latin typeface="Comic Sans MS"/>
                <a:ea typeface="Comic Sans MS"/>
                <a:cs typeface="Comic Sans MS"/>
                <a:sym typeface="Comic Sans MS"/>
              </a:rPr>
              <a:t>t = 15 x 60 = 900s</a:t>
            </a:r>
          </a:p>
          <a:p>
            <a:pPr marL="342900" marR="0" lvl="0" indent="-342900" algn="l" rtl="0">
              <a:lnSpc>
                <a:spcPct val="80000"/>
              </a:lnSpc>
              <a:spcBef>
                <a:spcPts val="592"/>
              </a:spcBef>
              <a:spcAft>
                <a:spcPts val="0"/>
              </a:spcAft>
              <a:buClr>
                <a:schemeClr val="lt1"/>
              </a:buClr>
              <a:buSzPct val="25000"/>
              <a:buFont typeface="Arial"/>
              <a:buNone/>
            </a:pPr>
            <a:r>
              <a:rPr lang="en-GB" sz="2600" dirty="0">
                <a:solidFill>
                  <a:schemeClr val="lt1"/>
                </a:solidFill>
                <a:latin typeface="Comic Sans MS"/>
                <a:ea typeface="Comic Sans MS"/>
                <a:cs typeface="Comic Sans MS"/>
                <a:sym typeface="Comic Sans MS"/>
              </a:rPr>
              <a:t>1.134 x 10</a:t>
            </a:r>
            <a:r>
              <a:rPr lang="en-GB" sz="2600" baseline="30000" dirty="0">
                <a:solidFill>
                  <a:schemeClr val="lt1"/>
                </a:solidFill>
                <a:latin typeface="Comic Sans MS"/>
                <a:ea typeface="Comic Sans MS"/>
                <a:cs typeface="Comic Sans MS"/>
                <a:sym typeface="Comic Sans MS"/>
              </a:rPr>
              <a:t>6</a:t>
            </a:r>
            <a:r>
              <a:rPr lang="en-GB" sz="2600" dirty="0">
                <a:solidFill>
                  <a:schemeClr val="lt1"/>
                </a:solidFill>
                <a:latin typeface="Comic Sans MS"/>
                <a:ea typeface="Comic Sans MS"/>
                <a:cs typeface="Comic Sans MS"/>
                <a:sym typeface="Comic Sans MS"/>
              </a:rPr>
              <a:t> / 900 = 1260W</a:t>
            </a:r>
          </a:p>
          <a:p>
            <a:pPr marL="342900" marR="0" lvl="0" indent="-342900" algn="l" rtl="0">
              <a:lnSpc>
                <a:spcPct val="80000"/>
              </a:lnSpc>
              <a:spcBef>
                <a:spcPts val="592"/>
              </a:spcBef>
              <a:buClr>
                <a:schemeClr val="dk1"/>
              </a:buClr>
              <a:buFont typeface="Arial"/>
              <a:buNone/>
            </a:pPr>
            <a:endParaRPr sz="2600" dirty="0">
              <a:solidFill>
                <a:schemeClr val="lt1"/>
              </a:solidFill>
              <a:latin typeface="Comic Sans MS"/>
              <a:ea typeface="Comic Sans MS"/>
              <a:cs typeface="Comic Sans MS"/>
              <a:sym typeface="Comic Sans MS"/>
            </a:endParaRPr>
          </a:p>
        </p:txBody>
      </p:sp>
    </p:spTree>
    <p:extLst>
      <p:ext uri="{BB962C8B-B14F-4D97-AF65-F5344CB8AC3E}">
        <p14:creationId xmlns:p14="http://schemas.microsoft.com/office/powerpoint/2010/main" val="332325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00398" y="168232"/>
            <a:ext cx="90123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Deducing the Specific Heat Capacity</a:t>
            </a:r>
          </a:p>
        </p:txBody>
      </p:sp>
      <p:sp>
        <p:nvSpPr>
          <p:cNvPr id="198" name="Shape 198"/>
          <p:cNvSpPr txBox="1">
            <a:spLocks noGrp="1"/>
          </p:cNvSpPr>
          <p:nvPr>
            <p:ph type="body" idx="1"/>
          </p:nvPr>
        </p:nvSpPr>
        <p:spPr>
          <a:xfrm>
            <a:off x="107504" y="1251991"/>
            <a:ext cx="5688600" cy="38883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25000"/>
              <a:buFont typeface="Arial"/>
              <a:buNone/>
            </a:pPr>
            <a:r>
              <a:rPr lang="en-GB" sz="2720" b="0" i="0" u="none" strike="noStrike" cap="none">
                <a:solidFill>
                  <a:schemeClr val="lt1"/>
                </a:solidFill>
                <a:latin typeface="Comic Sans MS"/>
                <a:ea typeface="Comic Sans MS"/>
                <a:cs typeface="Comic Sans MS"/>
                <a:sym typeface="Comic Sans MS"/>
              </a:rPr>
              <a:t>On the base of an electric kettle, you can see its power. </a:t>
            </a:r>
          </a:p>
          <a:p>
            <a:pPr marL="342900" marR="0" lvl="0" indent="-342900" algn="l" rtl="0">
              <a:lnSpc>
                <a:spcPct val="90000"/>
              </a:lnSpc>
              <a:spcBef>
                <a:spcPts val="544"/>
              </a:spcBef>
              <a:spcAft>
                <a:spcPts val="0"/>
              </a:spcAft>
              <a:buClr>
                <a:schemeClr val="lt1"/>
              </a:buClr>
              <a:buSzPct val="25000"/>
              <a:buFont typeface="Arial"/>
              <a:buNone/>
            </a:pPr>
            <a:r>
              <a:rPr lang="en-GB" sz="2720" b="0" i="0" u="none" strike="noStrike" cap="none">
                <a:solidFill>
                  <a:schemeClr val="lt1"/>
                </a:solidFill>
                <a:latin typeface="Comic Sans MS"/>
                <a:ea typeface="Comic Sans MS"/>
                <a:cs typeface="Comic Sans MS"/>
                <a:sym typeface="Comic Sans MS"/>
              </a:rPr>
              <a:t>If a known mass of water at a known temperature is placed in the kettle and it is switched on, the time taken for it to reach 100°C can be found. </a:t>
            </a:r>
          </a:p>
          <a:p>
            <a:pPr marL="342900" marR="0" lvl="0" indent="-342900" algn="l" rtl="0">
              <a:lnSpc>
                <a:spcPct val="90000"/>
              </a:lnSpc>
              <a:spcBef>
                <a:spcPts val="544"/>
              </a:spcBef>
              <a:buClr>
                <a:schemeClr val="lt1"/>
              </a:buClr>
              <a:buSzPct val="25000"/>
              <a:buFont typeface="Arial"/>
              <a:buNone/>
            </a:pPr>
            <a:r>
              <a:rPr lang="en-GB" sz="2720" b="0" i="0" u="none" strike="noStrike" cap="none">
                <a:solidFill>
                  <a:schemeClr val="lt1"/>
                </a:solidFill>
                <a:latin typeface="Comic Sans MS"/>
                <a:ea typeface="Comic Sans MS"/>
                <a:cs typeface="Comic Sans MS"/>
                <a:sym typeface="Comic Sans MS"/>
              </a:rPr>
              <a:t>This gives all the information required to find c. </a:t>
            </a:r>
          </a:p>
        </p:txBody>
      </p:sp>
      <p:pic>
        <p:nvPicPr>
          <p:cNvPr id="199" name="Shape 199" descr="http://ecx.images-amazon.com/images/I/81Z9SVWyh3L._SL1500_.jpg"/>
          <p:cNvPicPr preferRelativeResize="0"/>
          <p:nvPr/>
        </p:nvPicPr>
        <p:blipFill rotWithShape="1">
          <a:blip r:embed="rId3">
            <a:alphaModFix/>
          </a:blip>
          <a:srcRect/>
          <a:stretch/>
        </p:blipFill>
        <p:spPr>
          <a:xfrm>
            <a:off x="5797089" y="1340767"/>
            <a:ext cx="3111657" cy="3816424"/>
          </a:xfrm>
          <a:prstGeom prst="rect">
            <a:avLst/>
          </a:prstGeom>
          <a:noFill/>
          <a:ln>
            <a:noFill/>
          </a:ln>
        </p:spPr>
      </p:pic>
      <p:sp>
        <p:nvSpPr>
          <p:cNvPr id="200" name="Shape 200"/>
          <p:cNvSpPr txBox="1"/>
          <p:nvPr/>
        </p:nvSpPr>
        <p:spPr>
          <a:xfrm>
            <a:off x="247328" y="5297016"/>
            <a:ext cx="8712900" cy="1376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FFFF00"/>
              </a:buClr>
              <a:buSzPct val="25000"/>
              <a:buFont typeface="Arial"/>
              <a:buNone/>
            </a:pPr>
            <a:r>
              <a:rPr lang="en-GB" sz="2720">
                <a:solidFill>
                  <a:srgbClr val="FFFF00"/>
                </a:solidFill>
                <a:latin typeface="Comic Sans MS"/>
                <a:ea typeface="Comic Sans MS"/>
                <a:cs typeface="Comic Sans MS"/>
                <a:sym typeface="Comic Sans MS"/>
              </a:rPr>
              <a:t>If this kettle has a power of 1.2kW and it takes 233 seconds to boil 0.88kg of water from 25°C, calculate the specific heat capacity of water?</a:t>
            </a:r>
          </a:p>
        </p:txBody>
      </p:sp>
      <p:sp>
        <p:nvSpPr>
          <p:cNvPr id="201" name="Shape 201"/>
          <p:cNvSpPr txBox="1"/>
          <p:nvPr/>
        </p:nvSpPr>
        <p:spPr>
          <a:xfrm>
            <a:off x="0" y="0"/>
            <a:ext cx="9144000" cy="3693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rtl="0">
              <a:spcBef>
                <a:spcPts val="0"/>
              </a:spcBef>
              <a:buSzPct val="25000"/>
              <a:buNone/>
            </a:pPr>
            <a:r>
              <a:rPr lang="en-GB" sz="1800" b="1">
                <a:latin typeface="Comic Sans MS"/>
                <a:ea typeface="Comic Sans MS"/>
                <a:cs typeface="Comic Sans MS"/>
                <a:sym typeface="Comic Sans MS"/>
              </a:rPr>
              <a:t>Learning Outcome: Apply the equation for Specific Heat Capacity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00398" y="168232"/>
            <a:ext cx="90123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Deducing the Specific Heat Capacity</a:t>
            </a:r>
          </a:p>
        </p:txBody>
      </p:sp>
      <p:pic>
        <p:nvPicPr>
          <p:cNvPr id="207" name="Shape 207" descr="http://ecx.images-amazon.com/images/I/81Z9SVWyh3L._SL1500_.jpg"/>
          <p:cNvPicPr preferRelativeResize="0"/>
          <p:nvPr/>
        </p:nvPicPr>
        <p:blipFill rotWithShape="1">
          <a:blip r:embed="rId3">
            <a:alphaModFix/>
          </a:blip>
          <a:srcRect/>
          <a:stretch/>
        </p:blipFill>
        <p:spPr>
          <a:xfrm>
            <a:off x="5797089" y="1340767"/>
            <a:ext cx="3111600" cy="3816300"/>
          </a:xfrm>
          <a:prstGeom prst="rect">
            <a:avLst/>
          </a:prstGeom>
          <a:noFill/>
          <a:ln>
            <a:noFill/>
          </a:ln>
        </p:spPr>
      </p:pic>
      <p:sp>
        <p:nvSpPr>
          <p:cNvPr id="208" name="Shape 208"/>
          <p:cNvSpPr txBox="1"/>
          <p:nvPr/>
        </p:nvSpPr>
        <p:spPr>
          <a:xfrm>
            <a:off x="100399" y="1402025"/>
            <a:ext cx="5696700" cy="38163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FFFF00"/>
              </a:buClr>
              <a:buSzPct val="25000"/>
              <a:buFont typeface="Arial"/>
              <a:buNone/>
            </a:pPr>
            <a:r>
              <a:rPr lang="en-GB" sz="2720">
                <a:solidFill>
                  <a:srgbClr val="FFFF00"/>
                </a:solidFill>
                <a:latin typeface="Comic Sans MS"/>
                <a:ea typeface="Comic Sans MS"/>
                <a:cs typeface="Comic Sans MS"/>
                <a:sym typeface="Comic Sans MS"/>
              </a:rPr>
              <a:t>If this kettle has a power of 1.2kW and it takes 233 seconds to boil 0.88kg of water from 25°C, calculate the specific heat capacity of water?</a:t>
            </a:r>
          </a:p>
          <a:p>
            <a:pPr marL="0" marR="0" lvl="0" indent="0" algn="l" rtl="0">
              <a:lnSpc>
                <a:spcPct val="90000"/>
              </a:lnSpc>
              <a:spcBef>
                <a:spcPts val="0"/>
              </a:spcBef>
              <a:buClr>
                <a:srgbClr val="FFFF00"/>
              </a:buClr>
              <a:buFont typeface="Arial"/>
              <a:buNone/>
            </a:pPr>
            <a:endParaRPr sz="2720">
              <a:solidFill>
                <a:schemeClr val="lt1"/>
              </a:solidFill>
              <a:latin typeface="Comic Sans MS"/>
              <a:ea typeface="Comic Sans MS"/>
              <a:cs typeface="Comic Sans MS"/>
              <a:sym typeface="Comic Sans MS"/>
            </a:endParaRPr>
          </a:p>
          <a:p>
            <a:pPr marL="0" marR="0" lvl="0" indent="0" algn="l" rtl="0">
              <a:lnSpc>
                <a:spcPct val="90000"/>
              </a:lnSpc>
              <a:spcBef>
                <a:spcPts val="0"/>
              </a:spcBef>
              <a:buClr>
                <a:srgbClr val="FFFF00"/>
              </a:buClr>
              <a:buSzPct val="25000"/>
              <a:buFont typeface="Arial"/>
              <a:buNone/>
            </a:pPr>
            <a:r>
              <a:rPr lang="en-GB" sz="2720">
                <a:solidFill>
                  <a:schemeClr val="lt1"/>
                </a:solidFill>
                <a:latin typeface="Comic Sans MS"/>
                <a:ea typeface="Comic Sans MS"/>
                <a:cs typeface="Comic Sans MS"/>
                <a:sym typeface="Comic Sans MS"/>
              </a:rPr>
              <a:t>c= </a:t>
            </a:r>
            <a:r>
              <a:rPr lang="en-GB" sz="2720" u="sng">
                <a:solidFill>
                  <a:schemeClr val="lt1"/>
                </a:solidFill>
                <a:latin typeface="Comic Sans MS"/>
                <a:ea typeface="Comic Sans MS"/>
                <a:cs typeface="Comic Sans MS"/>
                <a:sym typeface="Comic Sans MS"/>
              </a:rPr>
              <a:t>   E   </a:t>
            </a:r>
            <a:r>
              <a:rPr lang="en-GB" sz="2720">
                <a:solidFill>
                  <a:schemeClr val="lt1"/>
                </a:solidFill>
                <a:latin typeface="Comic Sans MS"/>
                <a:ea typeface="Comic Sans MS"/>
                <a:cs typeface="Comic Sans MS"/>
                <a:sym typeface="Comic Sans MS"/>
              </a:rPr>
              <a:t>    E = Pt</a:t>
            </a:r>
          </a:p>
          <a:p>
            <a:pPr marL="0" marR="0" lvl="0" indent="457200" algn="l" rtl="0">
              <a:lnSpc>
                <a:spcPct val="90000"/>
              </a:lnSpc>
              <a:spcBef>
                <a:spcPts val="0"/>
              </a:spcBef>
              <a:buClr>
                <a:srgbClr val="FFFF00"/>
              </a:buClr>
              <a:buSzPct val="25000"/>
              <a:buFont typeface="Arial"/>
              <a:buNone/>
            </a:pPr>
            <a:r>
              <a:rPr lang="en-GB" sz="2720">
                <a:solidFill>
                  <a:schemeClr val="lt1"/>
                </a:solidFill>
                <a:latin typeface="Comic Sans MS"/>
                <a:ea typeface="Comic Sans MS"/>
                <a:cs typeface="Comic Sans MS"/>
                <a:sym typeface="Comic Sans MS"/>
              </a:rPr>
              <a:t>mΔT</a:t>
            </a:r>
          </a:p>
          <a:p>
            <a:pPr marL="0" marR="0" lvl="0" indent="457200" algn="l" rtl="0">
              <a:lnSpc>
                <a:spcPct val="90000"/>
              </a:lnSpc>
              <a:spcBef>
                <a:spcPts val="0"/>
              </a:spcBef>
              <a:buClr>
                <a:srgbClr val="FFFF00"/>
              </a:buClr>
              <a:buFont typeface="Arial"/>
              <a:buNone/>
            </a:pPr>
            <a:endParaRPr sz="2720">
              <a:solidFill>
                <a:schemeClr val="lt1"/>
              </a:solidFill>
              <a:latin typeface="Comic Sans MS"/>
              <a:ea typeface="Comic Sans MS"/>
              <a:cs typeface="Comic Sans MS"/>
              <a:sym typeface="Comic Sans MS"/>
            </a:endParaRPr>
          </a:p>
          <a:p>
            <a:pPr marL="0" marR="0" lvl="0" indent="0" algn="l" rtl="0">
              <a:lnSpc>
                <a:spcPct val="90000"/>
              </a:lnSpc>
              <a:spcBef>
                <a:spcPts val="0"/>
              </a:spcBef>
              <a:buClr>
                <a:srgbClr val="FFFF00"/>
              </a:buClr>
              <a:buSzPct val="25000"/>
              <a:buFont typeface="Arial"/>
              <a:buNone/>
            </a:pPr>
            <a:r>
              <a:rPr lang="en-GB" sz="2720">
                <a:solidFill>
                  <a:schemeClr val="lt1"/>
                </a:solidFill>
                <a:latin typeface="Comic Sans MS"/>
                <a:ea typeface="Comic Sans MS"/>
                <a:cs typeface="Comic Sans MS"/>
                <a:sym typeface="Comic Sans MS"/>
              </a:rPr>
              <a:t>c = </a:t>
            </a:r>
            <a:r>
              <a:rPr lang="en-GB" sz="2720" u="sng">
                <a:solidFill>
                  <a:schemeClr val="lt1"/>
                </a:solidFill>
                <a:latin typeface="Comic Sans MS"/>
                <a:ea typeface="Comic Sans MS"/>
                <a:cs typeface="Comic Sans MS"/>
                <a:sym typeface="Comic Sans MS"/>
              </a:rPr>
              <a:t>1200 x 233 </a:t>
            </a:r>
            <a:r>
              <a:rPr lang="en-GB" sz="2720">
                <a:solidFill>
                  <a:schemeClr val="lt1"/>
                </a:solidFill>
                <a:latin typeface="Comic Sans MS"/>
                <a:ea typeface="Comic Sans MS"/>
                <a:cs typeface="Comic Sans MS"/>
                <a:sym typeface="Comic Sans MS"/>
              </a:rPr>
              <a:t> =  4236.4 </a:t>
            </a:r>
            <a:r>
              <a:rPr lang="en-GB" sz="2600">
                <a:solidFill>
                  <a:schemeClr val="lt1"/>
                </a:solidFill>
                <a:latin typeface="Comic Sans MS"/>
                <a:ea typeface="Comic Sans MS"/>
                <a:cs typeface="Comic Sans MS"/>
                <a:sym typeface="Comic Sans MS"/>
              </a:rPr>
              <a:t>Jkg</a:t>
            </a:r>
            <a:r>
              <a:rPr lang="en-GB" sz="2600" baseline="30000">
                <a:solidFill>
                  <a:schemeClr val="lt1"/>
                </a:solidFill>
                <a:latin typeface="Comic Sans MS"/>
                <a:ea typeface="Comic Sans MS"/>
                <a:cs typeface="Comic Sans MS"/>
                <a:sym typeface="Comic Sans MS"/>
              </a:rPr>
              <a:t>-1</a:t>
            </a:r>
            <a:r>
              <a:rPr lang="en-GB" sz="2600">
                <a:solidFill>
                  <a:schemeClr val="lt1"/>
                </a:solidFill>
                <a:latin typeface="Comic Sans MS"/>
                <a:ea typeface="Comic Sans MS"/>
                <a:cs typeface="Comic Sans MS"/>
                <a:sym typeface="Comic Sans MS"/>
              </a:rPr>
              <a:t>K</a:t>
            </a:r>
            <a:r>
              <a:rPr lang="en-GB" sz="2600" baseline="30000">
                <a:solidFill>
                  <a:schemeClr val="lt1"/>
                </a:solidFill>
                <a:latin typeface="Comic Sans MS"/>
                <a:ea typeface="Comic Sans MS"/>
                <a:cs typeface="Comic Sans MS"/>
                <a:sym typeface="Comic Sans MS"/>
              </a:rPr>
              <a:t>-1</a:t>
            </a:r>
          </a:p>
          <a:p>
            <a:pPr marL="0" marR="0" lvl="0" indent="0" algn="l" rtl="0">
              <a:lnSpc>
                <a:spcPct val="90000"/>
              </a:lnSpc>
              <a:spcBef>
                <a:spcPts val="0"/>
              </a:spcBef>
              <a:buClr>
                <a:srgbClr val="FFFF00"/>
              </a:buClr>
              <a:buSzPct val="25000"/>
              <a:buFont typeface="Arial"/>
              <a:buNone/>
            </a:pPr>
            <a:r>
              <a:rPr lang="en-GB" sz="2720">
                <a:solidFill>
                  <a:schemeClr val="lt1"/>
                </a:solidFill>
                <a:latin typeface="Comic Sans MS"/>
                <a:ea typeface="Comic Sans MS"/>
                <a:cs typeface="Comic Sans MS"/>
                <a:sym typeface="Comic Sans MS"/>
              </a:rPr>
              <a:t>       0.88 x 75</a:t>
            </a:r>
          </a:p>
          <a:p>
            <a:pPr marL="0" marR="0" lvl="0" indent="0" algn="l" rtl="0">
              <a:lnSpc>
                <a:spcPct val="90000"/>
              </a:lnSpc>
              <a:spcBef>
                <a:spcPts val="0"/>
              </a:spcBef>
              <a:buClr>
                <a:srgbClr val="FFFF00"/>
              </a:buClr>
              <a:buSzPct val="25000"/>
              <a:buFont typeface="Arial"/>
              <a:buNone/>
            </a:pPr>
            <a:r>
              <a:rPr lang="en-GB" sz="2720">
                <a:solidFill>
                  <a:srgbClr val="FFFF00"/>
                </a:solidFill>
                <a:latin typeface="Comic Sans MS"/>
                <a:ea typeface="Comic Sans MS"/>
                <a:cs typeface="Comic Sans MS"/>
                <a:sym typeface="Comic Sans MS"/>
              </a:rPr>
              <a:t>	</a:t>
            </a:r>
          </a:p>
        </p:txBody>
      </p:sp>
      <p:sp>
        <p:nvSpPr>
          <p:cNvPr id="209" name="Shape 209"/>
          <p:cNvSpPr txBox="1"/>
          <p:nvPr/>
        </p:nvSpPr>
        <p:spPr>
          <a:xfrm>
            <a:off x="0" y="0"/>
            <a:ext cx="9144000" cy="3693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rtl="0">
              <a:spcBef>
                <a:spcPts val="0"/>
              </a:spcBef>
              <a:buSzPct val="25000"/>
              <a:buNone/>
            </a:pPr>
            <a:r>
              <a:rPr lang="en-GB" sz="1800" b="1">
                <a:latin typeface="Comic Sans MS"/>
                <a:ea typeface="Comic Sans MS"/>
                <a:cs typeface="Comic Sans MS"/>
                <a:sym typeface="Comic Sans MS"/>
              </a:rPr>
              <a:t>Learning Outcome: Apply the equation for Specific Heat Capacity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24197" y="396832"/>
            <a:ext cx="5978283"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2600" b="0" i="0" u="none" strike="noStrike" cap="none">
                <a:solidFill>
                  <a:schemeClr val="lt1"/>
                </a:solidFill>
                <a:latin typeface="Comic Sans MS"/>
                <a:ea typeface="Comic Sans MS"/>
                <a:cs typeface="Comic Sans MS"/>
                <a:sym typeface="Comic Sans MS"/>
              </a:rPr>
              <a:t>Deducing the Specific Heat Capacity</a:t>
            </a:r>
          </a:p>
        </p:txBody>
      </p:sp>
      <p:sp>
        <p:nvSpPr>
          <p:cNvPr id="215" name="Shape 215"/>
          <p:cNvSpPr txBox="1">
            <a:spLocks noGrp="1"/>
          </p:cNvSpPr>
          <p:nvPr>
            <p:ph type="body" idx="1"/>
          </p:nvPr>
        </p:nvSpPr>
        <p:spPr>
          <a:xfrm>
            <a:off x="24199" y="1206200"/>
            <a:ext cx="5817300" cy="38883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lt1"/>
              </a:buClr>
              <a:buSzPct val="25000"/>
              <a:buFont typeface="Arial"/>
              <a:buNone/>
            </a:pPr>
            <a:r>
              <a:rPr lang="en-GB" sz="2480" b="0" i="0" u="none" strike="noStrike" cap="none">
                <a:solidFill>
                  <a:schemeClr val="lt1"/>
                </a:solidFill>
                <a:latin typeface="Comic Sans MS"/>
                <a:ea typeface="Comic Sans MS"/>
                <a:cs typeface="Comic Sans MS"/>
                <a:sym typeface="Comic Sans MS"/>
              </a:rPr>
              <a:t>A Block of metal of mass, m has two holes drilled into it: one for an </a:t>
            </a:r>
            <a:r>
              <a:rPr lang="en-GB" sz="2480" b="0" i="0" u="none" strike="noStrike" cap="none">
                <a:solidFill>
                  <a:srgbClr val="FFFF00"/>
                </a:solidFill>
                <a:latin typeface="Comic Sans MS"/>
                <a:ea typeface="Comic Sans MS"/>
                <a:cs typeface="Comic Sans MS"/>
                <a:sym typeface="Comic Sans MS"/>
              </a:rPr>
              <a:t>electrical heater </a:t>
            </a:r>
            <a:r>
              <a:rPr lang="en-GB" sz="2480" b="0" i="0" u="none" strike="noStrike" cap="none">
                <a:solidFill>
                  <a:schemeClr val="lt1"/>
                </a:solidFill>
                <a:latin typeface="Comic Sans MS"/>
                <a:ea typeface="Comic Sans MS"/>
                <a:cs typeface="Comic Sans MS"/>
                <a:sym typeface="Comic Sans MS"/>
              </a:rPr>
              <a:t>and the other for a temperature sensor that can be connected to a data logger. The metal is well lagged, and the heater is switched on.</a:t>
            </a:r>
          </a:p>
          <a:p>
            <a:pPr marL="0" marR="0" lvl="0" indent="0" algn="l" rtl="0">
              <a:lnSpc>
                <a:spcPct val="80000"/>
              </a:lnSpc>
              <a:spcBef>
                <a:spcPts val="496"/>
              </a:spcBef>
              <a:buClr>
                <a:schemeClr val="lt1"/>
              </a:buClr>
              <a:buSzPct val="25000"/>
              <a:buFont typeface="Arial"/>
              <a:buNone/>
            </a:pPr>
            <a:r>
              <a:rPr lang="en-GB" sz="2480" b="0" i="0" u="none" strike="noStrike" cap="none">
                <a:solidFill>
                  <a:schemeClr val="lt1"/>
                </a:solidFill>
                <a:latin typeface="Comic Sans MS"/>
                <a:ea typeface="Comic Sans MS"/>
                <a:cs typeface="Comic Sans MS"/>
                <a:sym typeface="Comic Sans MS"/>
              </a:rPr>
              <a:t>Either the </a:t>
            </a:r>
            <a:r>
              <a:rPr lang="en-GB" sz="2480" b="0" i="0" u="none" strike="noStrike" cap="none">
                <a:solidFill>
                  <a:srgbClr val="FFFF00"/>
                </a:solidFill>
                <a:latin typeface="Comic Sans MS"/>
                <a:ea typeface="Comic Sans MS"/>
                <a:cs typeface="Comic Sans MS"/>
                <a:sym typeface="Comic Sans MS"/>
              </a:rPr>
              <a:t>power </a:t>
            </a:r>
            <a:r>
              <a:rPr lang="en-GB" sz="2480" b="0" i="0" u="none" strike="noStrike" cap="none">
                <a:solidFill>
                  <a:schemeClr val="lt1"/>
                </a:solidFill>
                <a:latin typeface="Comic Sans MS"/>
                <a:ea typeface="Comic Sans MS"/>
                <a:cs typeface="Comic Sans MS"/>
                <a:sym typeface="Comic Sans MS"/>
              </a:rPr>
              <a:t>of the heater needs to be known or both the </a:t>
            </a:r>
            <a:r>
              <a:rPr lang="en-GB" sz="2480" b="0" i="0" u="none" strike="noStrike" cap="none">
                <a:solidFill>
                  <a:srgbClr val="FFFF00"/>
                </a:solidFill>
                <a:latin typeface="Comic Sans MS"/>
                <a:ea typeface="Comic Sans MS"/>
                <a:cs typeface="Comic Sans MS"/>
                <a:sym typeface="Comic Sans MS"/>
              </a:rPr>
              <a:t>current I and the potential difference across the heater V need to be measured</a:t>
            </a:r>
            <a:r>
              <a:rPr lang="en-GB" sz="2480" b="0" i="0" u="none" strike="noStrike" cap="none">
                <a:solidFill>
                  <a:schemeClr val="lt1"/>
                </a:solidFill>
                <a:latin typeface="Comic Sans MS"/>
                <a:ea typeface="Comic Sans MS"/>
                <a:cs typeface="Comic Sans MS"/>
                <a:sym typeface="Comic Sans MS"/>
              </a:rPr>
              <a:t>.</a:t>
            </a:r>
          </a:p>
        </p:txBody>
      </p:sp>
      <p:sp>
        <p:nvSpPr>
          <p:cNvPr id="216" name="Shape 216"/>
          <p:cNvSpPr txBox="1"/>
          <p:nvPr/>
        </p:nvSpPr>
        <p:spPr>
          <a:xfrm>
            <a:off x="0" y="0"/>
            <a:ext cx="9144000" cy="646331"/>
          </a:xfrm>
          <a:prstGeom prst="rect">
            <a:avLst/>
          </a:prstGeom>
          <a:solidFill>
            <a:srgbClr val="EAD1DC"/>
          </a:solidFill>
          <a:ln>
            <a:noFill/>
          </a:ln>
        </p:spPr>
        <p:txBody>
          <a:bodyPr lIns="91425" tIns="45700" rIns="91425" bIns="45700" anchor="t" anchorCtr="0">
            <a:noAutofit/>
          </a:bodyPr>
          <a:lstStyle/>
          <a:p>
            <a:pPr marL="0" marR="0" lvl="0" indent="0" algn="l" rtl="0">
              <a:spcBef>
                <a:spcPts val="0"/>
              </a:spcBef>
              <a:buSzPct val="25000"/>
              <a:buNone/>
            </a:pPr>
            <a:r>
              <a:rPr lang="en-GB" sz="1800" b="1">
                <a:latin typeface="Comic Sans MS"/>
                <a:ea typeface="Comic Sans MS"/>
                <a:cs typeface="Comic Sans MS"/>
                <a:sym typeface="Comic Sans MS"/>
              </a:rPr>
              <a:t>Learning Outcome: Describe an electrical experiment to determine the specific heat capacity of a solid or a liquid</a:t>
            </a:r>
          </a:p>
        </p:txBody>
      </p:sp>
      <p:sp>
        <p:nvSpPr>
          <p:cNvPr id="217" name="Shape 217"/>
          <p:cNvSpPr/>
          <p:nvPr/>
        </p:nvSpPr>
        <p:spPr>
          <a:xfrm>
            <a:off x="5873425" y="2764940"/>
            <a:ext cx="3207797" cy="923329"/>
          </a:xfrm>
          <a:prstGeom prst="rect">
            <a:avLst/>
          </a:prstGeom>
          <a:noFill/>
          <a:ln>
            <a:noFill/>
          </a:ln>
        </p:spPr>
        <p:txBody>
          <a:bodyPr lIns="91425" tIns="45700" rIns="91425" bIns="45700" anchor="t" anchorCtr="0">
            <a:noAutofit/>
          </a:bodyPr>
          <a:lstStyle/>
          <a:p>
            <a:pPr marL="363538" marR="0" lvl="0" indent="-363538" algn="l" rtl="0">
              <a:spcBef>
                <a:spcPts val="0"/>
              </a:spcBef>
              <a:buClr>
                <a:schemeClr val="lt1"/>
              </a:buClr>
              <a:buSzPct val="25000"/>
              <a:buFont typeface="Arial"/>
              <a:buNone/>
            </a:pPr>
            <a:r>
              <a:rPr lang="en-GB" sz="1800" i="1">
                <a:solidFill>
                  <a:schemeClr val="lt1"/>
                </a:solidFill>
                <a:latin typeface="Comic Sans MS"/>
                <a:ea typeface="Comic Sans MS"/>
                <a:cs typeface="Comic Sans MS"/>
                <a:sym typeface="Comic Sans MS"/>
              </a:rPr>
              <a:t>The apparatus used for measuring the specific heat capacity of a metal</a:t>
            </a:r>
          </a:p>
        </p:txBody>
      </p:sp>
      <p:pic>
        <p:nvPicPr>
          <p:cNvPr id="218" name="Shape 218" descr="01"/>
          <p:cNvPicPr preferRelativeResize="0"/>
          <p:nvPr/>
        </p:nvPicPr>
        <p:blipFill rotWithShape="1">
          <a:blip r:embed="rId3">
            <a:alphaModFix/>
          </a:blip>
          <a:srcRect/>
          <a:stretch/>
        </p:blipFill>
        <p:spPr>
          <a:xfrm>
            <a:off x="5973167" y="764704"/>
            <a:ext cx="3008313" cy="1946275"/>
          </a:xfrm>
          <a:prstGeom prst="rect">
            <a:avLst/>
          </a:prstGeom>
          <a:noFill/>
          <a:ln>
            <a:noFill/>
          </a:ln>
        </p:spPr>
      </p:pic>
      <p:pic>
        <p:nvPicPr>
          <p:cNvPr id="219" name="Shape 219" descr="01"/>
          <p:cNvPicPr preferRelativeResize="0"/>
          <p:nvPr/>
        </p:nvPicPr>
        <p:blipFill rotWithShape="1">
          <a:blip r:embed="rId4">
            <a:alphaModFix/>
          </a:blip>
          <a:srcRect/>
          <a:stretch/>
        </p:blipFill>
        <p:spPr>
          <a:xfrm>
            <a:off x="6061032" y="3696910"/>
            <a:ext cx="3261000" cy="3104999"/>
          </a:xfrm>
          <a:prstGeom prst="rect">
            <a:avLst/>
          </a:prstGeom>
          <a:noFill/>
          <a:ln>
            <a:noFill/>
          </a:ln>
        </p:spPr>
      </p:pic>
      <p:sp>
        <p:nvSpPr>
          <p:cNvPr id="220" name="Shape 220"/>
          <p:cNvSpPr txBox="1"/>
          <p:nvPr/>
        </p:nvSpPr>
        <p:spPr>
          <a:xfrm>
            <a:off x="52681" y="5756453"/>
            <a:ext cx="3151200" cy="1017600"/>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 </a:t>
            </a:r>
          </a:p>
        </p:txBody>
      </p:sp>
      <p:sp>
        <p:nvSpPr>
          <p:cNvPr id="221" name="Shape 221"/>
          <p:cNvSpPr txBox="1"/>
          <p:nvPr/>
        </p:nvSpPr>
        <p:spPr>
          <a:xfrm>
            <a:off x="3275849" y="5784175"/>
            <a:ext cx="2785200" cy="1017600"/>
          </a:xfrm>
          <a:prstGeom prst="rect">
            <a:avLst/>
          </a:prstGeom>
          <a:blipFill rotWithShape="1">
            <a:blip r:embed="rId6">
              <a:alphaModFix/>
            </a:blip>
            <a:stretch>
              <a:fillRect r="-12064"/>
            </a:stretch>
          </a:blip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par>
                                <p:cTn id="8" presetID="10" presetClass="entr" presetSubtype="0" fill="hold" nodeType="with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1000"/>
                                        <p:tgtEl>
                                          <p:spTgt spid="2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animEffect transition="in" filter="fade">
                                      <p:cBhvr>
                                        <p:cTn id="15" dur="1000"/>
                                        <p:tgtEl>
                                          <p:spTgt spid="2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7">
                                            <p:txEl>
                                              <p:pRg st="0" end="0"/>
                                            </p:txEl>
                                          </p:spTgt>
                                        </p:tgtEl>
                                        <p:attrNameLst>
                                          <p:attrName>style.visibility</p:attrName>
                                        </p:attrNameLst>
                                      </p:cBhvr>
                                      <p:to>
                                        <p:strVal val="visible"/>
                                      </p:to>
                                    </p:set>
                                    <p:animEffect transition="in" filter="fade">
                                      <p:cBhvr>
                                        <p:cTn id="20" dur="1000"/>
                                        <p:tgtEl>
                                          <p:spTgt spid="2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0"/>
                                        </p:tgtEl>
                                        <p:attrNameLst>
                                          <p:attrName>style.visibility</p:attrName>
                                        </p:attrNameLst>
                                      </p:cBhvr>
                                      <p:to>
                                        <p:strVal val="visible"/>
                                      </p:to>
                                    </p:set>
                                    <p:animEffect transition="in" filter="fade">
                                      <p:cBhvr>
                                        <p:cTn id="25" dur="1000"/>
                                        <p:tgtEl>
                                          <p:spTgt spid="2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1"/>
                                        </p:tgtEl>
                                        <p:attrNameLst>
                                          <p:attrName>style.visibility</p:attrName>
                                        </p:attrNameLst>
                                      </p:cBhvr>
                                      <p:to>
                                        <p:strVal val="visible"/>
                                      </p:to>
                                    </p:set>
                                    <p:animEffect transition="in" filter="fade">
                                      <p:cBhvr>
                                        <p:cTn id="30"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87725" y="116625"/>
            <a:ext cx="8949300" cy="1257900"/>
          </a:xfrm>
          <a:prstGeom prst="rect">
            <a:avLst/>
          </a:prstGeom>
          <a:solidFill>
            <a:srgbClr val="FFFFFF"/>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dirty="0">
                <a:solidFill>
                  <a:schemeClr val="lt1"/>
                </a:solidFill>
                <a:latin typeface="Comic Sans MS"/>
                <a:ea typeface="Comic Sans MS"/>
                <a:cs typeface="Comic Sans MS"/>
                <a:sym typeface="Comic Sans MS"/>
              </a:rPr>
              <a:t> </a:t>
            </a:r>
            <a:r>
              <a:rPr lang="en-GB" dirty="0">
                <a:solidFill>
                  <a:srgbClr val="000000"/>
                </a:solidFill>
              </a:rPr>
              <a:t>States of matter and Brownian motion</a:t>
            </a:r>
          </a:p>
        </p:txBody>
      </p:sp>
      <p:grpSp>
        <p:nvGrpSpPr>
          <p:cNvPr id="193" name="Shape 193"/>
          <p:cNvGrpSpPr/>
          <p:nvPr/>
        </p:nvGrpSpPr>
        <p:grpSpPr>
          <a:xfrm>
            <a:off x="355019" y="1770047"/>
            <a:ext cx="8330679" cy="4823662"/>
            <a:chOff x="435644" y="26164"/>
            <a:chExt cx="7719310" cy="4706471"/>
          </a:xfrm>
        </p:grpSpPr>
        <p:sp>
          <p:nvSpPr>
            <p:cNvPr id="194" name="Shape 194"/>
            <p:cNvSpPr/>
            <p:nvPr/>
          </p:nvSpPr>
          <p:spPr>
            <a:xfrm>
              <a:off x="435655" y="26164"/>
              <a:ext cx="7719300" cy="1442400"/>
            </a:xfrm>
            <a:prstGeom prst="roundRect">
              <a:avLst>
                <a:gd name="adj" fmla="val 16667"/>
              </a:avLst>
            </a:prstGeom>
            <a:solidFill>
              <a:srgbClr val="00B050"/>
            </a:solidFill>
            <a:ln>
              <a:noFill/>
            </a:ln>
          </p:spPr>
          <p:txBody>
            <a:bodyPr lIns="91425" tIns="91425" rIns="91425" bIns="91425" anchor="ctr" anchorCtr="0">
              <a:noAutofit/>
            </a:bodyPr>
            <a:lstStyle/>
            <a:p>
              <a:pPr lvl="0">
                <a:spcBef>
                  <a:spcPts val="0"/>
                </a:spcBef>
                <a:buNone/>
              </a:pPr>
              <a:endParaRPr/>
            </a:p>
          </p:txBody>
        </p:sp>
        <p:sp>
          <p:nvSpPr>
            <p:cNvPr id="195" name="Shape 195"/>
            <p:cNvSpPr txBox="1"/>
            <p:nvPr/>
          </p:nvSpPr>
          <p:spPr>
            <a:xfrm>
              <a:off x="513105" y="62065"/>
              <a:ext cx="7564200" cy="1322100"/>
            </a:xfrm>
            <a:prstGeom prst="rect">
              <a:avLst/>
            </a:prstGeom>
            <a:solidFill>
              <a:srgbClr val="84FE72">
                <a:alpha val="98850"/>
              </a:srgbClr>
            </a:solidFill>
            <a:ln>
              <a:noFill/>
            </a:ln>
          </p:spPr>
          <p:txBody>
            <a:bodyPr lIns="230525" tIns="0" rIns="230525" bIns="0" anchor="ctr" anchorCtr="0">
              <a:noAutofit/>
            </a:bodyPr>
            <a:lstStyle/>
            <a:p>
              <a:pPr lvl="0" rtl="0">
                <a:lnSpc>
                  <a:spcPct val="90000"/>
                </a:lnSpc>
                <a:spcBef>
                  <a:spcPts val="0"/>
                </a:spcBef>
                <a:buClr>
                  <a:schemeClr val="dk1"/>
                </a:buClr>
                <a:buSzPct val="25000"/>
                <a:buFont typeface="Arial"/>
                <a:buNone/>
              </a:pPr>
              <a:r>
                <a:rPr lang="en-GB" sz="3200">
                  <a:solidFill>
                    <a:schemeClr val="dk1"/>
                  </a:solidFill>
                  <a:latin typeface="Comic Sans MS"/>
                  <a:ea typeface="Comic Sans MS"/>
                  <a:cs typeface="Comic Sans MS"/>
                  <a:sym typeface="Comic Sans MS"/>
                </a:rPr>
                <a:t>Explain the kinetic model of matter</a:t>
              </a:r>
            </a:p>
          </p:txBody>
        </p:sp>
        <p:sp>
          <p:nvSpPr>
            <p:cNvPr id="196" name="Shape 196"/>
            <p:cNvSpPr/>
            <p:nvPr/>
          </p:nvSpPr>
          <p:spPr>
            <a:xfrm>
              <a:off x="435655" y="1850765"/>
              <a:ext cx="7719300" cy="1322100"/>
            </a:xfrm>
            <a:prstGeom prst="roundRect">
              <a:avLst>
                <a:gd name="adj" fmla="val 16667"/>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97" name="Shape 197"/>
            <p:cNvSpPr txBox="1"/>
            <p:nvPr/>
          </p:nvSpPr>
          <p:spPr>
            <a:xfrm>
              <a:off x="516180" y="1913327"/>
              <a:ext cx="7564200" cy="1204200"/>
            </a:xfrm>
            <a:prstGeom prst="rect">
              <a:avLst/>
            </a:prstGeom>
            <a:solidFill>
              <a:srgbClr val="CFE2F3"/>
            </a:solidFill>
            <a:ln>
              <a:noFill/>
            </a:ln>
          </p:spPr>
          <p:txBody>
            <a:bodyPr lIns="230525" tIns="0" rIns="230525" bIns="0" anchor="ctr" anchorCtr="0">
              <a:noAutofit/>
            </a:bodyPr>
            <a:lstStyle/>
            <a:p>
              <a:pPr lvl="0" rtl="0">
                <a:lnSpc>
                  <a:spcPct val="90000"/>
                </a:lnSpc>
                <a:spcBef>
                  <a:spcPts val="0"/>
                </a:spcBef>
                <a:buSzPct val="34375"/>
                <a:buNone/>
              </a:pPr>
              <a:r>
                <a:rPr lang="en-GB" sz="3200" dirty="0">
                  <a:solidFill>
                    <a:schemeClr val="dk1"/>
                  </a:solidFill>
                  <a:latin typeface="Comic Sans MS"/>
                  <a:ea typeface="Comic Sans MS"/>
                  <a:cs typeface="Comic Sans MS"/>
                  <a:sym typeface="Comic Sans MS"/>
                </a:rPr>
                <a:t>Analyse the density of Solids, Liquids and Gases</a:t>
              </a:r>
            </a:p>
          </p:txBody>
        </p:sp>
        <p:sp>
          <p:nvSpPr>
            <p:cNvPr id="198" name="Shape 198"/>
            <p:cNvSpPr/>
            <p:nvPr/>
          </p:nvSpPr>
          <p:spPr>
            <a:xfrm>
              <a:off x="435644" y="3410535"/>
              <a:ext cx="7719300" cy="1322100"/>
            </a:xfrm>
            <a:prstGeom prst="roundRect">
              <a:avLst>
                <a:gd name="adj" fmla="val 16667"/>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199" name="Shape 199"/>
            <p:cNvSpPr txBox="1"/>
            <p:nvPr/>
          </p:nvSpPr>
          <p:spPr>
            <a:xfrm>
              <a:off x="546352" y="3469497"/>
              <a:ext cx="7530900" cy="1204200"/>
            </a:xfrm>
            <a:prstGeom prst="rect">
              <a:avLst/>
            </a:prstGeom>
            <a:solidFill>
              <a:srgbClr val="EAD1DC"/>
            </a:solidFill>
            <a:ln>
              <a:noFill/>
            </a:ln>
          </p:spPr>
          <p:txBody>
            <a:bodyPr lIns="230525" tIns="0" rIns="230525" bIns="0" anchor="ctr" anchorCtr="0">
              <a:noAutofit/>
            </a:bodyPr>
            <a:lstStyle/>
            <a:p>
              <a:pPr lvl="0" rtl="0">
                <a:lnSpc>
                  <a:spcPct val="90000"/>
                </a:lnSpc>
                <a:spcBef>
                  <a:spcPts val="0"/>
                </a:spcBef>
                <a:buSzPct val="34375"/>
                <a:buNone/>
              </a:pPr>
              <a:r>
                <a:rPr lang="en-GB" sz="3200" dirty="0">
                  <a:solidFill>
                    <a:schemeClr val="dk1"/>
                  </a:solidFill>
                  <a:latin typeface="Comic Sans MS"/>
                  <a:ea typeface="Comic Sans MS"/>
                  <a:cs typeface="Comic Sans MS"/>
                  <a:sym typeface="Comic Sans MS"/>
                </a:rPr>
                <a:t>Describe Brownian motion in each state and experiments that show this</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0" y="0"/>
            <a:ext cx="9144000" cy="646331"/>
          </a:xfrm>
          <a:prstGeom prst="rect">
            <a:avLst/>
          </a:prstGeom>
          <a:solidFill>
            <a:srgbClr val="EAD1DC"/>
          </a:solidFill>
          <a:ln>
            <a:noFill/>
          </a:ln>
        </p:spPr>
        <p:txBody>
          <a:bodyPr lIns="91425" tIns="45700" rIns="91425" bIns="45700" anchor="t" anchorCtr="0">
            <a:noAutofit/>
          </a:bodyPr>
          <a:lstStyle/>
          <a:p>
            <a:pPr marL="0" marR="0" lvl="0" indent="0" algn="l" rtl="0">
              <a:spcBef>
                <a:spcPts val="0"/>
              </a:spcBef>
              <a:buSzPct val="25000"/>
              <a:buNone/>
            </a:pPr>
            <a:r>
              <a:rPr lang="en-GB" sz="1800" b="1">
                <a:latin typeface="Comic Sans MS"/>
                <a:ea typeface="Comic Sans MS"/>
                <a:cs typeface="Comic Sans MS"/>
                <a:sym typeface="Comic Sans MS"/>
              </a:rPr>
              <a:t>Learning Outcome: Describe an electrical experiment to determine the specific heat capacity of a solid or a liquid</a:t>
            </a:r>
          </a:p>
        </p:txBody>
      </p:sp>
      <p:pic>
        <p:nvPicPr>
          <p:cNvPr id="227" name="Shape 227"/>
          <p:cNvPicPr preferRelativeResize="0"/>
          <p:nvPr/>
        </p:nvPicPr>
        <p:blipFill rotWithShape="1">
          <a:blip r:embed="rId3">
            <a:alphaModFix/>
          </a:blip>
          <a:srcRect l="19418" t="40567" r="15658" b="20934"/>
          <a:stretch/>
        </p:blipFill>
        <p:spPr>
          <a:xfrm>
            <a:off x="187718" y="2452400"/>
            <a:ext cx="8856983" cy="4392488"/>
          </a:xfrm>
          <a:prstGeom prst="rect">
            <a:avLst/>
          </a:prstGeom>
          <a:noFill/>
          <a:ln>
            <a:noFill/>
          </a:ln>
        </p:spPr>
      </p:pic>
      <p:pic>
        <p:nvPicPr>
          <p:cNvPr id="228" name="Shape 228"/>
          <p:cNvPicPr preferRelativeResize="0"/>
          <p:nvPr/>
        </p:nvPicPr>
        <p:blipFill rotWithShape="1">
          <a:blip r:embed="rId4">
            <a:alphaModFix/>
          </a:blip>
          <a:srcRect l="21314" t="12828" r="19711" b="63227"/>
          <a:stretch/>
        </p:blipFill>
        <p:spPr>
          <a:xfrm>
            <a:off x="755575" y="646329"/>
            <a:ext cx="7560839" cy="18060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5" name="Shape 155"/>
          <p:cNvSpPr txBox="1">
            <a:spLocks noGrp="1"/>
          </p:cNvSpPr>
          <p:nvPr>
            <p:ph type="title" idx="4294967295"/>
          </p:nvPr>
        </p:nvSpPr>
        <p:spPr>
          <a:xfrm>
            <a:off x="-88777" y="0"/>
            <a:ext cx="9232777" cy="903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sz="3600" b="1" dirty="0">
                <a:solidFill>
                  <a:srgbClr val="FFFFFF"/>
                </a:solidFill>
              </a:rPr>
              <a:t>Specific latent heat and internal energy</a:t>
            </a:r>
          </a:p>
        </p:txBody>
      </p:sp>
      <p:graphicFrame>
        <p:nvGraphicFramePr>
          <p:cNvPr id="156" name="Shape 156"/>
          <p:cNvGraphicFramePr/>
          <p:nvPr/>
        </p:nvGraphicFramePr>
        <p:xfrm>
          <a:off x="194975" y="1280200"/>
          <a:ext cx="2301225" cy="21945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57" name="Shape 157"/>
          <p:cNvGraphicFramePr/>
          <p:nvPr/>
        </p:nvGraphicFramePr>
        <p:xfrm>
          <a:off x="2739150" y="1280200"/>
          <a:ext cx="2301225" cy="36718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806800">
                <a:tc>
                  <a:txBody>
                    <a:bodyPr/>
                    <a:lstStyle/>
                    <a:p>
                      <a:pPr lvl="0" rtl="0">
                        <a:spcBef>
                          <a:spcPts val="0"/>
                        </a:spcBef>
                        <a:buNone/>
                      </a:pPr>
                      <a:r>
                        <a:rPr lang="en-GB" sz="2000">
                          <a:solidFill>
                            <a:srgbClr val="FFFFFF"/>
                          </a:solidFill>
                          <a:latin typeface="Comic Sans MS"/>
                          <a:ea typeface="Comic Sans MS"/>
                          <a:cs typeface="Comic Sans MS"/>
                          <a:sym typeface="Comic Sans MS"/>
                        </a:rPr>
                        <a:t>5.1: Thermal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5.2: Circular Motion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a:latin typeface="Comic Sans MS"/>
                          <a:ea typeface="Comic Sans MS"/>
                          <a:cs typeface="Comic Sans MS"/>
                          <a:sym typeface="Comic Sans MS"/>
                        </a:rPr>
                        <a:t>5.3: Oscillation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5.4 Gravitational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a:latin typeface="Comic Sans MS"/>
                          <a:ea typeface="Comic Sans MS"/>
                          <a:cs typeface="Comic Sans MS"/>
                          <a:sym typeface="Comic Sans MS"/>
                        </a:rPr>
                        <a:t>5.5 Astrophysics and cosmology</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7" name="Shape 177">
            <a:extLst>
              <a:ext uri="{FF2B5EF4-FFF2-40B4-BE49-F238E27FC236}">
                <a16:creationId xmlns:a16="http://schemas.microsoft.com/office/drawing/2014/main" id="{A1EBABAE-02B4-4672-969D-ED7AC3F33628}"/>
              </a:ext>
            </a:extLst>
          </p:cNvPr>
          <p:cNvGraphicFramePr/>
          <p:nvPr/>
        </p:nvGraphicFramePr>
        <p:xfrm>
          <a:off x="5243925" y="969264"/>
          <a:ext cx="3705100" cy="5815584"/>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38725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States of matter and Brownian motion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Specific heat capacity and temperature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Investigating specific heat capacity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92028803"/>
                  </a:ext>
                </a:extLst>
              </a:tr>
              <a:tr h="381000">
                <a:tc>
                  <a:txBody>
                    <a:bodyPr/>
                    <a:lstStyle/>
                    <a:p>
                      <a:pPr lvl="0" rtl="0">
                        <a:lnSpc>
                          <a:spcPct val="115000"/>
                        </a:lnSpc>
                        <a:spcBef>
                          <a:spcPts val="0"/>
                        </a:spcBef>
                        <a:buNone/>
                      </a:pPr>
                      <a:r>
                        <a:rPr lang="en-GB" sz="2000" dirty="0">
                          <a:solidFill>
                            <a:schemeClr val="bg1"/>
                          </a:solidFill>
                          <a:latin typeface="Comic Sans MS"/>
                          <a:ea typeface="Comic Sans MS"/>
                          <a:cs typeface="Comic Sans MS"/>
                          <a:sym typeface="Comic Sans MS"/>
                        </a:rPr>
                        <a:t>Specific latent heat and internal energy</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Amount of substance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3"/>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kinetic theory and pressure of a gas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4"/>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 Investigating gases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5"/>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Boyle’s Law and finding absolute zero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866534879"/>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ideal gas equation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7"/>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Boltzmann constant</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45614" y="93333"/>
            <a:ext cx="8949300" cy="1257900"/>
          </a:xfrm>
          <a:prstGeom prst="rect">
            <a:avLst/>
          </a:prstGeom>
          <a:solidFill>
            <a:srgbClr val="FFFFFF">
              <a:alpha val="62310"/>
            </a:srgbClr>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dirty="0">
                <a:solidFill>
                  <a:schemeClr val="lt1"/>
                </a:solidFill>
                <a:latin typeface="Comic Sans MS"/>
                <a:ea typeface="Comic Sans MS"/>
                <a:cs typeface="Comic Sans MS"/>
                <a:sym typeface="Comic Sans MS"/>
              </a:rPr>
              <a:t> </a:t>
            </a:r>
            <a:r>
              <a:rPr lang="en-GB" b="1" dirty="0">
                <a:solidFill>
                  <a:srgbClr val="000000"/>
                </a:solidFill>
              </a:rPr>
              <a:t>Specific latent heat and internal energy</a:t>
            </a:r>
          </a:p>
        </p:txBody>
      </p:sp>
      <p:sp>
        <p:nvSpPr>
          <p:cNvPr id="164" name="Shape 164"/>
          <p:cNvSpPr/>
          <p:nvPr/>
        </p:nvSpPr>
        <p:spPr>
          <a:xfrm>
            <a:off x="355030" y="1693847"/>
            <a:ext cx="8330700" cy="1478400"/>
          </a:xfrm>
          <a:prstGeom prst="roundRect">
            <a:avLst>
              <a:gd name="adj" fmla="val 16667"/>
            </a:avLst>
          </a:prstGeom>
          <a:solidFill>
            <a:srgbClr val="00B050"/>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Shape 165"/>
          <p:cNvSpPr txBox="1"/>
          <p:nvPr/>
        </p:nvSpPr>
        <p:spPr>
          <a:xfrm>
            <a:off x="438614" y="1730642"/>
            <a:ext cx="8163300" cy="1355100"/>
          </a:xfrm>
          <a:prstGeom prst="rect">
            <a:avLst/>
          </a:prstGeom>
          <a:solidFill>
            <a:srgbClr val="84FE72">
              <a:alpha val="98850"/>
            </a:srgbClr>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Tx/>
              <a:buNone/>
              <a:tabLst/>
              <a:defRPr/>
            </a:pPr>
            <a:r>
              <a:rPr kumimoji="0" lang="en-GB" sz="2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Analyse heating and cooling curves and explain various sections of the graph linking to internal energy</a:t>
            </a:r>
          </a:p>
        </p:txBody>
      </p:sp>
      <p:sp>
        <p:nvSpPr>
          <p:cNvPr id="166" name="Shape 166"/>
          <p:cNvSpPr/>
          <p:nvPr/>
        </p:nvSpPr>
        <p:spPr>
          <a:xfrm>
            <a:off x="355030" y="3487682"/>
            <a:ext cx="8330700" cy="1355100"/>
          </a:xfrm>
          <a:prstGeom prst="roundRect">
            <a:avLst>
              <a:gd name="adj" fmla="val 16667"/>
            </a:avLst>
          </a:prstGeom>
          <a:solidFill>
            <a:schemeClr val="dk2"/>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Shape 167"/>
          <p:cNvSpPr txBox="1"/>
          <p:nvPr/>
        </p:nvSpPr>
        <p:spPr>
          <a:xfrm>
            <a:off x="441933" y="3551801"/>
            <a:ext cx="8163300" cy="1234200"/>
          </a:xfrm>
          <a:prstGeom prst="rect">
            <a:avLst/>
          </a:prstGeom>
          <a:solidFill>
            <a:srgbClr val="CFE2F3"/>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Tx/>
              <a:buNone/>
              <a:tabLst/>
              <a:defRPr/>
            </a:pPr>
            <a:r>
              <a:rPr kumimoji="0" lang="en-GB" sz="2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Define Latent Heat of Fusion and Latent Heat of Vaporisation and how to calculate these</a:t>
            </a:r>
          </a:p>
        </p:txBody>
      </p:sp>
      <p:sp>
        <p:nvSpPr>
          <p:cNvPr id="168" name="Shape 168"/>
          <p:cNvSpPr/>
          <p:nvPr/>
        </p:nvSpPr>
        <p:spPr>
          <a:xfrm>
            <a:off x="355025" y="5115375"/>
            <a:ext cx="8330668" cy="1574246"/>
          </a:xfrm>
          <a:prstGeom prst="roundRect">
            <a:avLst>
              <a:gd name="adj" fmla="val 16667"/>
            </a:avLst>
          </a:prstGeom>
          <a:solidFill>
            <a:schemeClr val="accent4"/>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Shape 169"/>
          <p:cNvSpPr txBox="1"/>
          <p:nvPr/>
        </p:nvSpPr>
        <p:spPr>
          <a:xfrm>
            <a:off x="422499" y="5163337"/>
            <a:ext cx="8127347" cy="1478315"/>
          </a:xfrm>
          <a:prstGeom prst="rect">
            <a:avLst/>
          </a:prstGeom>
          <a:solidFill>
            <a:srgbClr val="EAD1DC"/>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Tx/>
              <a:buNone/>
              <a:tabLst/>
              <a:defRPr/>
            </a:pPr>
            <a:r>
              <a:rPr kumimoji="0" lang="en-GB" sz="2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experiments to show Latent Heat of Fusion and Latent Heat of Vaporisation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pic>
        <p:nvPicPr>
          <p:cNvPr id="282" name="Shape 282" descr="graph"/>
          <p:cNvPicPr preferRelativeResize="0"/>
          <p:nvPr/>
        </p:nvPicPr>
        <p:blipFill rotWithShape="1">
          <a:blip r:embed="rId3">
            <a:alphaModFix/>
          </a:blip>
          <a:srcRect/>
          <a:stretch/>
        </p:blipFill>
        <p:spPr>
          <a:xfrm>
            <a:off x="4502" y="908720"/>
            <a:ext cx="9139597" cy="5328591"/>
          </a:xfrm>
          <a:prstGeom prst="rect">
            <a:avLst/>
          </a:prstGeom>
          <a:noFill/>
          <a:ln>
            <a:noFill/>
          </a:ln>
        </p:spPr>
      </p:pic>
      <p:sp>
        <p:nvSpPr>
          <p:cNvPr id="283" name="Shape 283"/>
          <p:cNvSpPr txBox="1"/>
          <p:nvPr/>
        </p:nvSpPr>
        <p:spPr>
          <a:xfrm>
            <a:off x="4087091" y="2957944"/>
            <a:ext cx="18473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84" name="Shape 284"/>
          <p:cNvSpPr txBox="1"/>
          <p:nvPr/>
        </p:nvSpPr>
        <p:spPr>
          <a:xfrm>
            <a:off x="2232601" y="4797151"/>
            <a:ext cx="6249547" cy="1631215"/>
          </a:xfrm>
          <a:prstGeom prst="rect">
            <a:avLst/>
          </a:prstGeom>
          <a:solidFill>
            <a:schemeClr val="dk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As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Heat energy is transferred </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to the material the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particles gain kinetic energy</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and therefore the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temperature increases</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Changes in temperature are linked to the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specific heat capacity </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of an object. </a:t>
            </a:r>
          </a:p>
        </p:txBody>
      </p:sp>
      <p:cxnSp>
        <p:nvCxnSpPr>
          <p:cNvPr id="286" name="Shape 286"/>
          <p:cNvCxnSpPr/>
          <p:nvPr/>
        </p:nvCxnSpPr>
        <p:spPr>
          <a:xfrm rot="10800000">
            <a:off x="1691679" y="4005063"/>
            <a:ext cx="864095" cy="792087"/>
          </a:xfrm>
          <a:prstGeom prst="straightConnector1">
            <a:avLst/>
          </a:prstGeom>
          <a:noFill/>
          <a:ln w="25400" cap="flat" cmpd="sng">
            <a:solidFill>
              <a:srgbClr val="E20000"/>
            </a:solidFill>
            <a:prstDash val="solid"/>
            <a:round/>
            <a:headEnd type="none" w="med" len="med"/>
            <a:tailEnd type="stealth" w="lg" len="lg"/>
          </a:ln>
        </p:spPr>
      </p:cxnSp>
      <p:sp>
        <p:nvSpPr>
          <p:cNvPr id="7" name="Shape 177"/>
          <p:cNvSpPr txBox="1"/>
          <p:nvPr/>
        </p:nvSpPr>
        <p:spPr>
          <a:xfrm>
            <a:off x="0" y="0"/>
            <a:ext cx="9144000" cy="3387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Analyse heating and cooling curves and link to internal energy</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65280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gtEl>
                                        <p:attrNameLst>
                                          <p:attrName>style.visibility</p:attrName>
                                        </p:attrNameLst>
                                      </p:cBhvr>
                                      <p:to>
                                        <p:strVal val="visible"/>
                                      </p:to>
                                    </p:set>
                                    <p:animEffect transition="in" filter="fade">
                                      <p:cBhvr>
                                        <p:cTn id="12" dur="500"/>
                                        <p:tgtEl>
                                          <p:spTgt spid="2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
                                        </p:tgtEl>
                                        <p:attrNameLst>
                                          <p:attrName>style.visibility</p:attrName>
                                        </p:attrNameLst>
                                      </p:cBhvr>
                                      <p:to>
                                        <p:strVal val="visible"/>
                                      </p:to>
                                    </p:set>
                                    <p:animEffect transition="in" filter="fade">
                                      <p:cBhvr>
                                        <p:cTn id="17"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pic>
        <p:nvPicPr>
          <p:cNvPr id="282" name="Shape 282" descr="graph"/>
          <p:cNvPicPr preferRelativeResize="0"/>
          <p:nvPr/>
        </p:nvPicPr>
        <p:blipFill rotWithShape="1">
          <a:blip r:embed="rId3">
            <a:alphaModFix/>
          </a:blip>
          <a:srcRect/>
          <a:stretch/>
        </p:blipFill>
        <p:spPr>
          <a:xfrm>
            <a:off x="4502" y="908720"/>
            <a:ext cx="9139597" cy="5328591"/>
          </a:xfrm>
          <a:prstGeom prst="rect">
            <a:avLst/>
          </a:prstGeom>
          <a:noFill/>
          <a:ln>
            <a:noFill/>
          </a:ln>
        </p:spPr>
      </p:pic>
      <p:sp>
        <p:nvSpPr>
          <p:cNvPr id="283" name="Shape 283"/>
          <p:cNvSpPr txBox="1"/>
          <p:nvPr/>
        </p:nvSpPr>
        <p:spPr>
          <a:xfrm>
            <a:off x="4087091" y="2957944"/>
            <a:ext cx="18473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85" name="Shape 285"/>
          <p:cNvSpPr txBox="1"/>
          <p:nvPr/>
        </p:nvSpPr>
        <p:spPr>
          <a:xfrm>
            <a:off x="739180" y="338700"/>
            <a:ext cx="6695821" cy="1869341"/>
          </a:xfrm>
          <a:prstGeom prst="rect">
            <a:avLst/>
          </a:prstGeom>
          <a:solidFill>
            <a:schemeClr val="dk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Heat energy is also transferred </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to the material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whilst it is changing state but </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the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temperature DOES NOT CHANGE </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because the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energy </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is being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used to move the particles further apart against the intermolecular forces, </a:t>
            </a:r>
            <a:r>
              <a:rPr kumimoji="0" lang="en-GB" sz="2000" b="0" i="1" u="none" strike="noStrike" kern="0" cap="none" spc="0" normalizeH="0" baseline="0" noProof="0" dirty="0">
                <a:ln>
                  <a:noFill/>
                </a:ln>
                <a:solidFill>
                  <a:srgbClr val="FFFF00"/>
                </a:solidFill>
                <a:effectLst/>
                <a:uLnTx/>
                <a:uFillTx/>
                <a:latin typeface="Comic Sans MS"/>
                <a:ea typeface="Comic Sans MS"/>
                <a:cs typeface="Comic Sans MS"/>
                <a:sym typeface="Comic Sans MS"/>
              </a:rPr>
              <a:t>increasing the potential energy</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This is the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Latent Heat Energy. </a:t>
            </a:r>
          </a:p>
        </p:txBody>
      </p:sp>
      <p:cxnSp>
        <p:nvCxnSpPr>
          <p:cNvPr id="286" name="Shape 286"/>
          <p:cNvCxnSpPr/>
          <p:nvPr/>
        </p:nvCxnSpPr>
        <p:spPr>
          <a:xfrm flipH="1" flipV="1">
            <a:off x="1724297" y="3826632"/>
            <a:ext cx="831478" cy="970519"/>
          </a:xfrm>
          <a:prstGeom prst="straightConnector1">
            <a:avLst/>
          </a:prstGeom>
          <a:noFill/>
          <a:ln w="25400" cap="flat" cmpd="sng">
            <a:solidFill>
              <a:srgbClr val="E20000"/>
            </a:solidFill>
            <a:prstDash val="solid"/>
            <a:round/>
            <a:headEnd type="none" w="med" len="med"/>
            <a:tailEnd type="stealth" w="lg" len="lg"/>
          </a:ln>
        </p:spPr>
      </p:cxnSp>
      <p:cxnSp>
        <p:nvCxnSpPr>
          <p:cNvPr id="287" name="Shape 287"/>
          <p:cNvCxnSpPr/>
          <p:nvPr/>
        </p:nvCxnSpPr>
        <p:spPr>
          <a:xfrm flipH="1">
            <a:off x="3387634" y="2208041"/>
            <a:ext cx="221858" cy="1119235"/>
          </a:xfrm>
          <a:prstGeom prst="straightConnector1">
            <a:avLst/>
          </a:prstGeom>
          <a:noFill/>
          <a:ln w="25400" cap="flat" cmpd="sng">
            <a:solidFill>
              <a:srgbClr val="E20000"/>
            </a:solidFill>
            <a:prstDash val="solid"/>
            <a:round/>
            <a:headEnd type="none" w="med" len="med"/>
            <a:tailEnd type="stealth" w="lg" len="lg"/>
          </a:ln>
        </p:spPr>
      </p:cxnSp>
      <p:sp>
        <p:nvSpPr>
          <p:cNvPr id="10" name="Shape 284"/>
          <p:cNvSpPr txBox="1"/>
          <p:nvPr/>
        </p:nvSpPr>
        <p:spPr>
          <a:xfrm>
            <a:off x="2232601" y="4797151"/>
            <a:ext cx="6249547" cy="1631215"/>
          </a:xfrm>
          <a:prstGeom prst="rect">
            <a:avLst/>
          </a:prstGeom>
          <a:solidFill>
            <a:schemeClr val="dk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As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Heat energy is transferred </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to the material the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particles gain kinetic energy</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and therefore the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temperature increases</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Changes in temperature are linked to the </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specific heat capacity </a:t>
            </a: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of an object. </a:t>
            </a:r>
            <a:endPar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endParaRPr>
          </a:p>
        </p:txBody>
      </p:sp>
      <p:sp>
        <p:nvSpPr>
          <p:cNvPr id="11" name="Shape 177">
            <a:extLst>
              <a:ext uri="{FF2B5EF4-FFF2-40B4-BE49-F238E27FC236}">
                <a16:creationId xmlns:a16="http://schemas.microsoft.com/office/drawing/2014/main" id="{67B849B8-0F6B-4939-AE4C-8C2DDC9EF809}"/>
              </a:ext>
            </a:extLst>
          </p:cNvPr>
          <p:cNvSpPr txBox="1"/>
          <p:nvPr/>
        </p:nvSpPr>
        <p:spPr>
          <a:xfrm>
            <a:off x="0" y="0"/>
            <a:ext cx="9144000" cy="3387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Analyse heating and cooling curves and link to internal energy</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30275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gtEl>
                                        <p:attrNameLst>
                                          <p:attrName>style.visibility</p:attrName>
                                        </p:attrNameLst>
                                      </p:cBhvr>
                                      <p:to>
                                        <p:strVal val="visible"/>
                                      </p:to>
                                    </p:set>
                                    <p:animEffect transition="in" filter="fade">
                                      <p:cBhvr>
                                        <p:cTn id="12" dur="500"/>
                                        <p:tgtEl>
                                          <p:spTgt spid="2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5"/>
                                        </p:tgtEl>
                                        <p:attrNameLst>
                                          <p:attrName>style.visibility</p:attrName>
                                        </p:attrNameLst>
                                      </p:cBhvr>
                                      <p:to>
                                        <p:strVal val="visible"/>
                                      </p:to>
                                    </p:set>
                                    <p:animEffect transition="in" filter="fade">
                                      <p:cBhvr>
                                        <p:cTn id="22" dur="500"/>
                                        <p:tgtEl>
                                          <p:spTgt spid="2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175" y="456554"/>
            <a:ext cx="8229600" cy="7713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Defining Internal Energy</a:t>
            </a:r>
          </a:p>
        </p:txBody>
      </p:sp>
      <p:sp>
        <p:nvSpPr>
          <p:cNvPr id="177" name="Shape 177"/>
          <p:cNvSpPr txBox="1"/>
          <p:nvPr/>
        </p:nvSpPr>
        <p:spPr>
          <a:xfrm>
            <a:off x="251525" y="1328201"/>
            <a:ext cx="8640900" cy="1162450"/>
          </a:xfrm>
          <a:prstGeom prst="rect">
            <a:avLst/>
          </a:prstGeom>
          <a:solidFill>
            <a:schemeClr val="lt1">
              <a:alpha val="75686"/>
            </a:schemeClr>
          </a:solid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ct val="25000"/>
              <a:buFont typeface="Arial"/>
              <a:buNone/>
              <a:tabLst/>
              <a:defRPr/>
            </a:pPr>
            <a:r>
              <a:rPr kumimoji="0" lang="en-GB" sz="296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The </a:t>
            </a:r>
            <a:r>
              <a:rPr kumimoji="0" lang="en-GB" sz="296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internal energy</a:t>
            </a:r>
            <a:r>
              <a:rPr kumimoji="0" lang="en-GB" sz="296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of a body is the sum of the </a:t>
            </a:r>
            <a:r>
              <a:rPr kumimoji="0" lang="en-GB" sz="296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random distributions</a:t>
            </a:r>
            <a:r>
              <a:rPr kumimoji="0" lang="en-GB" sz="296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of </a:t>
            </a:r>
            <a:r>
              <a:rPr kumimoji="0" lang="en-GB" sz="296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kinetic and potential</a:t>
            </a:r>
            <a:r>
              <a:rPr kumimoji="0" lang="en-GB" sz="296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energies of all of the molecules in the body.</a:t>
            </a:r>
          </a:p>
        </p:txBody>
      </p:sp>
      <p:sp>
        <p:nvSpPr>
          <p:cNvPr id="178" name="Shape 178"/>
          <p:cNvSpPr txBox="1"/>
          <p:nvPr/>
        </p:nvSpPr>
        <p:spPr>
          <a:xfrm>
            <a:off x="251525" y="2667570"/>
            <a:ext cx="8640900" cy="1223356"/>
          </a:xfrm>
          <a:prstGeom prst="rect">
            <a:avLst/>
          </a:prstGeom>
          <a:solidFill>
            <a:schemeClr val="lt1">
              <a:alpha val="75690"/>
            </a:schemeClr>
          </a:solid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ct val="25000"/>
              <a:buFont typeface="Arial"/>
              <a:buNone/>
              <a:tabLst/>
              <a:defRPr/>
            </a:pPr>
            <a:r>
              <a:rPr kumimoji="0" lang="en-GB" sz="296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Electrostatic Potential energy</a:t>
            </a:r>
            <a:r>
              <a:rPr kumimoji="0" lang="en-GB" sz="296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is energy resulting from </a:t>
            </a:r>
            <a:r>
              <a:rPr kumimoji="0" lang="en-GB" sz="296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forces</a:t>
            </a:r>
            <a:r>
              <a:rPr kumimoji="0" lang="en-GB" sz="296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between particles and the separation of these particles</a:t>
            </a:r>
          </a:p>
        </p:txBody>
      </p:sp>
      <p:sp>
        <p:nvSpPr>
          <p:cNvPr id="179" name="Shape 179"/>
          <p:cNvSpPr txBox="1"/>
          <p:nvPr/>
        </p:nvSpPr>
        <p:spPr>
          <a:xfrm>
            <a:off x="251525" y="4067845"/>
            <a:ext cx="8640900" cy="1200841"/>
          </a:xfrm>
          <a:prstGeom prst="rect">
            <a:avLst/>
          </a:prstGeom>
          <a:solidFill>
            <a:schemeClr val="lt1">
              <a:alpha val="75690"/>
            </a:schemeClr>
          </a:solid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ct val="25000"/>
              <a:buFont typeface="Arial"/>
              <a:buNone/>
              <a:tabLst/>
              <a:defRPr/>
            </a:pPr>
            <a:r>
              <a:rPr kumimoji="0" lang="en-GB" sz="296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Kinetic energy</a:t>
            </a:r>
            <a:r>
              <a:rPr kumimoji="0" lang="en-GB" sz="296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is energy from </a:t>
            </a:r>
            <a:r>
              <a:rPr kumimoji="0" lang="en-GB" sz="296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movement</a:t>
            </a:r>
            <a:r>
              <a:rPr kumimoji="0" lang="en-GB" sz="296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of particles which can be v</a:t>
            </a:r>
            <a:r>
              <a:rPr kumimoji="0" lang="en-GB" sz="2960" b="0" i="0" u="none" strike="noStrike" kern="0" cap="none" spc="0" normalizeH="0" baseline="0" noProof="0" dirty="0">
                <a:ln>
                  <a:noFill/>
                </a:ln>
                <a:solidFill>
                  <a:srgbClr val="0000FF"/>
                </a:solidFill>
                <a:effectLst/>
                <a:uLnTx/>
                <a:uFillTx/>
                <a:latin typeface="Comic Sans MS"/>
                <a:ea typeface="Comic Sans MS"/>
                <a:cs typeface="Comic Sans MS"/>
                <a:sym typeface="Comic Sans MS"/>
              </a:rPr>
              <a:t>ibrational or translational</a:t>
            </a:r>
          </a:p>
        </p:txBody>
      </p:sp>
      <p:sp>
        <p:nvSpPr>
          <p:cNvPr id="180" name="Shape 180"/>
          <p:cNvSpPr txBox="1"/>
          <p:nvPr/>
        </p:nvSpPr>
        <p:spPr>
          <a:xfrm>
            <a:off x="251525" y="5496050"/>
            <a:ext cx="8640900" cy="975771"/>
          </a:xfrm>
          <a:prstGeom prst="rect">
            <a:avLst/>
          </a:prstGeom>
          <a:solidFill>
            <a:srgbClr val="0000FF"/>
          </a:solid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ct val="25000"/>
              <a:buFont typeface="Arial"/>
              <a:buNone/>
              <a:tabLst/>
              <a:defRPr/>
            </a:pPr>
            <a:r>
              <a:rPr kumimoji="0" lang="en-GB" sz="2400" b="1"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Remember</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it is the </a:t>
            </a:r>
            <a:r>
              <a:rPr kumimoji="0" lang="en-GB" sz="2400" b="0" i="1" u="none" strike="noStrike" kern="0" cap="none" spc="0" normalizeH="0" baseline="0" noProof="0" dirty="0">
                <a:ln>
                  <a:noFill/>
                </a:ln>
                <a:solidFill>
                  <a:srgbClr val="FFFF00"/>
                </a:solidFill>
                <a:effectLst/>
                <a:uLnTx/>
                <a:uFillTx/>
                <a:latin typeface="Comic Sans MS"/>
                <a:ea typeface="Comic Sans MS"/>
                <a:cs typeface="Comic Sans MS"/>
                <a:sym typeface="Comic Sans MS"/>
              </a:rPr>
              <a:t>random</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kinetic and potential energy </a:t>
            </a:r>
            <a:r>
              <a:rPr kumimoji="0" lang="en-GB" sz="2400" b="0" i="1" u="none" strike="noStrike" kern="0" cap="none" spc="0" normalizeH="0" baseline="0" noProof="0" dirty="0">
                <a:ln>
                  <a:noFill/>
                </a:ln>
                <a:solidFill>
                  <a:srgbClr val="FFFF00"/>
                </a:solidFill>
                <a:effectLst/>
                <a:uLnTx/>
                <a:uFillTx/>
                <a:latin typeface="Comic Sans MS"/>
                <a:ea typeface="Comic Sans MS"/>
                <a:cs typeface="Comic Sans MS"/>
                <a:sym typeface="Comic Sans MS"/>
              </a:rPr>
              <a:t>within </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the system. Changes that affect the kinetic or potential energy of the </a:t>
            </a:r>
            <a:r>
              <a:rPr kumimoji="0" lang="en-GB" sz="2400" b="0" i="1" u="none" strike="noStrike" kern="0" cap="none" spc="0" normalizeH="0" baseline="0" noProof="0" dirty="0">
                <a:ln>
                  <a:noFill/>
                </a:ln>
                <a:solidFill>
                  <a:srgbClr val="FFFF00"/>
                </a:solidFill>
                <a:effectLst/>
                <a:uLnTx/>
                <a:uFillTx/>
                <a:latin typeface="Comic Sans MS"/>
                <a:ea typeface="Comic Sans MS"/>
                <a:cs typeface="Comic Sans MS"/>
                <a:sym typeface="Comic Sans MS"/>
              </a:rPr>
              <a:t>whole</a:t>
            </a:r>
            <a:r>
              <a:rPr kumimoji="0" lang="en-GB" sz="24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system do not count!</a:t>
            </a:r>
          </a:p>
        </p:txBody>
      </p:sp>
      <p:sp>
        <p:nvSpPr>
          <p:cNvPr id="8" name="Shape 177">
            <a:extLst>
              <a:ext uri="{FF2B5EF4-FFF2-40B4-BE49-F238E27FC236}">
                <a16:creationId xmlns:a16="http://schemas.microsoft.com/office/drawing/2014/main" id="{6E9FEFA3-6050-4576-A1CD-AB9A53F4B675}"/>
              </a:ext>
            </a:extLst>
          </p:cNvPr>
          <p:cNvSpPr txBox="1"/>
          <p:nvPr/>
        </p:nvSpPr>
        <p:spPr>
          <a:xfrm>
            <a:off x="0" y="0"/>
            <a:ext cx="9144000" cy="3387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Analyse heating and cooling curves and link to internal energy</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10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07AA769-C41C-46B5-B3A2-D3820DAA2A70}"/>
              </a:ext>
            </a:extLst>
          </p:cNvPr>
          <p:cNvCxnSpPr/>
          <p:nvPr/>
        </p:nvCxnSpPr>
        <p:spPr>
          <a:xfrm>
            <a:off x="1873188" y="6441924"/>
            <a:ext cx="6187736"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282" name="Shape 282" descr="graph"/>
          <p:cNvPicPr preferRelativeResize="0"/>
          <p:nvPr/>
        </p:nvPicPr>
        <p:blipFill rotWithShape="1">
          <a:blip r:embed="rId3">
            <a:alphaModFix/>
          </a:blip>
          <a:srcRect/>
          <a:stretch/>
        </p:blipFill>
        <p:spPr>
          <a:xfrm>
            <a:off x="4502" y="908720"/>
            <a:ext cx="9139597" cy="5328591"/>
          </a:xfrm>
          <a:prstGeom prst="rect">
            <a:avLst/>
          </a:prstGeom>
          <a:noFill/>
          <a:ln>
            <a:noFill/>
          </a:ln>
        </p:spPr>
      </p:pic>
      <p:sp>
        <p:nvSpPr>
          <p:cNvPr id="283" name="Shape 283"/>
          <p:cNvSpPr txBox="1"/>
          <p:nvPr/>
        </p:nvSpPr>
        <p:spPr>
          <a:xfrm>
            <a:off x="4087091" y="2957944"/>
            <a:ext cx="18473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85" name="Shape 285"/>
          <p:cNvSpPr txBox="1"/>
          <p:nvPr/>
        </p:nvSpPr>
        <p:spPr>
          <a:xfrm>
            <a:off x="1979720" y="908721"/>
            <a:ext cx="2716161" cy="1314286"/>
          </a:xfrm>
          <a:prstGeom prst="rect">
            <a:avLst/>
          </a:prstGeom>
          <a:solidFill>
            <a:schemeClr val="dk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Potential energy increases significantly, but not kinetic energy</a:t>
            </a:r>
          </a:p>
        </p:txBody>
      </p:sp>
      <p:cxnSp>
        <p:nvCxnSpPr>
          <p:cNvPr id="286" name="Shape 286"/>
          <p:cNvCxnSpPr/>
          <p:nvPr/>
        </p:nvCxnSpPr>
        <p:spPr>
          <a:xfrm flipH="1" flipV="1">
            <a:off x="1724297" y="3826632"/>
            <a:ext cx="831478" cy="970519"/>
          </a:xfrm>
          <a:prstGeom prst="straightConnector1">
            <a:avLst/>
          </a:prstGeom>
          <a:noFill/>
          <a:ln w="25400" cap="flat" cmpd="sng">
            <a:solidFill>
              <a:srgbClr val="E20000"/>
            </a:solidFill>
            <a:prstDash val="solid"/>
            <a:round/>
            <a:headEnd type="none" w="med" len="med"/>
            <a:tailEnd type="stealth" w="lg" len="lg"/>
          </a:ln>
        </p:spPr>
      </p:cxnSp>
      <p:cxnSp>
        <p:nvCxnSpPr>
          <p:cNvPr id="287" name="Shape 287"/>
          <p:cNvCxnSpPr/>
          <p:nvPr/>
        </p:nvCxnSpPr>
        <p:spPr>
          <a:xfrm flipH="1">
            <a:off x="3387634" y="2208041"/>
            <a:ext cx="221858" cy="1119235"/>
          </a:xfrm>
          <a:prstGeom prst="straightConnector1">
            <a:avLst/>
          </a:prstGeom>
          <a:noFill/>
          <a:ln w="25400" cap="flat" cmpd="sng">
            <a:solidFill>
              <a:srgbClr val="E20000"/>
            </a:solidFill>
            <a:prstDash val="solid"/>
            <a:round/>
            <a:headEnd type="none" w="med" len="med"/>
            <a:tailEnd type="stealth" w="lg" len="lg"/>
          </a:ln>
        </p:spPr>
      </p:cxnSp>
      <p:sp>
        <p:nvSpPr>
          <p:cNvPr id="10" name="Shape 284"/>
          <p:cNvSpPr txBox="1"/>
          <p:nvPr/>
        </p:nvSpPr>
        <p:spPr>
          <a:xfrm>
            <a:off x="2196665" y="4570546"/>
            <a:ext cx="4319119" cy="1119235"/>
          </a:xfrm>
          <a:prstGeom prst="rect">
            <a:avLst/>
          </a:prstGeom>
          <a:solidFill>
            <a:schemeClr val="dk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Kinetic energy increases, and potential energy increases slightly (as particles move apart slightly)</a:t>
            </a:r>
            <a:endPar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endParaRPr>
          </a:p>
        </p:txBody>
      </p:sp>
      <p:sp>
        <p:nvSpPr>
          <p:cNvPr id="11" name="Shape 177">
            <a:extLst>
              <a:ext uri="{FF2B5EF4-FFF2-40B4-BE49-F238E27FC236}">
                <a16:creationId xmlns:a16="http://schemas.microsoft.com/office/drawing/2014/main" id="{67B849B8-0F6B-4939-AE4C-8C2DDC9EF809}"/>
              </a:ext>
            </a:extLst>
          </p:cNvPr>
          <p:cNvSpPr txBox="1"/>
          <p:nvPr/>
        </p:nvSpPr>
        <p:spPr>
          <a:xfrm>
            <a:off x="0" y="0"/>
            <a:ext cx="9144000" cy="3387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6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Analyse heating and cooling curves and link to internal energy</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9" name="Shape 284">
            <a:extLst>
              <a:ext uri="{FF2B5EF4-FFF2-40B4-BE49-F238E27FC236}">
                <a16:creationId xmlns:a16="http://schemas.microsoft.com/office/drawing/2014/main" id="{7724280A-0B0F-436A-86E6-CF164E2FA60A}"/>
              </a:ext>
            </a:extLst>
          </p:cNvPr>
          <p:cNvSpPr txBox="1"/>
          <p:nvPr/>
        </p:nvSpPr>
        <p:spPr>
          <a:xfrm>
            <a:off x="2784071" y="6233414"/>
            <a:ext cx="4406842" cy="417021"/>
          </a:xfrm>
          <a:prstGeom prst="rect">
            <a:avLst/>
          </a:prstGeom>
          <a:solidFill>
            <a:schemeClr val="dk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INTERNAL ENERGY INCREASES</a:t>
            </a:r>
            <a:endPar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31200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gtEl>
                                        <p:attrNameLst>
                                          <p:attrName>style.visibility</p:attrName>
                                        </p:attrNameLst>
                                      </p:cBhvr>
                                      <p:to>
                                        <p:strVal val="visible"/>
                                      </p:to>
                                    </p:set>
                                    <p:animEffect transition="in" filter="fade">
                                      <p:cBhvr>
                                        <p:cTn id="12" dur="500"/>
                                        <p:tgtEl>
                                          <p:spTgt spid="2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5"/>
                                        </p:tgtEl>
                                        <p:attrNameLst>
                                          <p:attrName>style.visibility</p:attrName>
                                        </p:attrNameLst>
                                      </p:cBhvr>
                                      <p:to>
                                        <p:strVal val="visible"/>
                                      </p:to>
                                    </p:set>
                                    <p:animEffect transition="in" filter="fade">
                                      <p:cBhvr>
                                        <p:cTn id="22" dur="500"/>
                                        <p:tgtEl>
                                          <p:spTgt spid="2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3" name="Shape 283"/>
          <p:cNvSpPr txBox="1"/>
          <p:nvPr/>
        </p:nvSpPr>
        <p:spPr>
          <a:xfrm>
            <a:off x="4087091" y="2957944"/>
            <a:ext cx="18473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9" name="Shape 177"/>
          <p:cNvSpPr txBox="1"/>
          <p:nvPr/>
        </p:nvSpPr>
        <p:spPr>
          <a:xfrm>
            <a:off x="0" y="0"/>
            <a:ext cx="9144000" cy="3387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Latent Heat of Fusion and Latent Heat of Vaporisation</a:t>
            </a:r>
          </a:p>
        </p:txBody>
      </p:sp>
      <p:graphicFrame>
        <p:nvGraphicFramePr>
          <p:cNvPr id="15" name="Shape 176"/>
          <p:cNvGraphicFramePr/>
          <p:nvPr/>
        </p:nvGraphicFramePr>
        <p:xfrm>
          <a:off x="179500" y="2390313"/>
          <a:ext cx="8785000" cy="2397810"/>
        </p:xfrm>
        <a:graphic>
          <a:graphicData uri="http://schemas.openxmlformats.org/drawingml/2006/table">
            <a:tbl>
              <a:tblPr firstRow="1" bandRow="1">
                <a:noFill/>
              </a:tblPr>
              <a:tblGrid>
                <a:gridCol w="1944225">
                  <a:extLst>
                    <a:ext uri="{9D8B030D-6E8A-4147-A177-3AD203B41FA5}">
                      <a16:colId xmlns:a16="http://schemas.microsoft.com/office/drawing/2014/main" val="20000"/>
                    </a:ext>
                  </a:extLst>
                </a:gridCol>
                <a:gridCol w="2140800">
                  <a:extLst>
                    <a:ext uri="{9D8B030D-6E8A-4147-A177-3AD203B41FA5}">
                      <a16:colId xmlns:a16="http://schemas.microsoft.com/office/drawing/2014/main" val="20001"/>
                    </a:ext>
                  </a:extLst>
                </a:gridCol>
                <a:gridCol w="2503725">
                  <a:extLst>
                    <a:ext uri="{9D8B030D-6E8A-4147-A177-3AD203B41FA5}">
                      <a16:colId xmlns:a16="http://schemas.microsoft.com/office/drawing/2014/main" val="20002"/>
                    </a:ext>
                  </a:extLst>
                </a:gridCol>
                <a:gridCol w="2196250">
                  <a:extLst>
                    <a:ext uri="{9D8B030D-6E8A-4147-A177-3AD203B41FA5}">
                      <a16:colId xmlns:a16="http://schemas.microsoft.com/office/drawing/2014/main" val="20003"/>
                    </a:ext>
                  </a:extLst>
                </a:gridCol>
              </a:tblGrid>
              <a:tr h="370850">
                <a:tc>
                  <a:txBody>
                    <a:bodyPr/>
                    <a:lstStyle/>
                    <a:p>
                      <a:pPr marL="0" marR="0" lvl="0" indent="0" algn="l" rtl="0">
                        <a:spcBef>
                          <a:spcPts val="0"/>
                        </a:spcBef>
                        <a:buSzPct val="25000"/>
                        <a:buNone/>
                      </a:pPr>
                      <a:endParaRPr sz="1800" dirty="0"/>
                    </a:p>
                  </a:txBody>
                  <a:tcPr marL="91450" marR="91450" marT="45725" marB="45725"/>
                </a:tc>
                <a:tc>
                  <a:txBody>
                    <a:bodyPr/>
                    <a:lstStyle/>
                    <a:p>
                      <a:pPr marL="0" marR="0" lvl="0" indent="0" algn="l" rtl="0">
                        <a:spcBef>
                          <a:spcPts val="0"/>
                        </a:spcBef>
                        <a:buSzPct val="25000"/>
                        <a:buNone/>
                      </a:pPr>
                      <a:r>
                        <a:rPr lang="en-GB" sz="1800" dirty="0"/>
                        <a:t>Internal Kinetic Energy per kilogram/J</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Internal Potential  Energy per kilogram/J</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Total Internal Energy per kilogram/J</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GB" sz="1800"/>
                        <a:t>Ice at 0°C</a:t>
                      </a:r>
                    </a:p>
                  </a:txBody>
                  <a:tcPr marL="91450" marR="91450" marT="45725" marB="45725"/>
                </a:tc>
                <a:tc>
                  <a:txBody>
                    <a:bodyPr/>
                    <a:lstStyle/>
                    <a:p>
                      <a:pPr marL="0" marR="0" lvl="0" indent="0" algn="l" rtl="0">
                        <a:spcBef>
                          <a:spcPts val="0"/>
                        </a:spcBef>
                        <a:buSzPct val="25000"/>
                        <a:buNone/>
                      </a:pPr>
                      <a:r>
                        <a:rPr lang="en-GB" sz="1800"/>
                        <a:t>1.9 x 10</a:t>
                      </a:r>
                      <a:r>
                        <a:rPr lang="en-GB" sz="1800" baseline="30000"/>
                        <a:t>5</a:t>
                      </a:r>
                    </a:p>
                  </a:txBody>
                  <a:tcPr marL="91450" marR="91450" marT="45725" marB="45725"/>
                </a:tc>
                <a:tc>
                  <a:txBody>
                    <a:bodyPr/>
                    <a:lstStyle/>
                    <a:p>
                      <a:pPr marL="0" marR="0" lvl="0" indent="0" algn="l" rtl="0">
                        <a:spcBef>
                          <a:spcPts val="0"/>
                        </a:spcBef>
                        <a:buSzPct val="25000"/>
                        <a:buNone/>
                      </a:pPr>
                      <a:r>
                        <a:rPr lang="en-GB" sz="1800"/>
                        <a:t>Reference Zero</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1.9 x 10</a:t>
                      </a:r>
                      <a:r>
                        <a:rPr lang="en-GB" sz="1800" baseline="30000"/>
                        <a:t>5</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GB" sz="1800"/>
                        <a:t>Water at 0°C</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1.9 x 10</a:t>
                      </a:r>
                      <a:r>
                        <a:rPr lang="en-GB" sz="1800" baseline="30000"/>
                        <a:t>5</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3.3 x 10</a:t>
                      </a:r>
                      <a:r>
                        <a:rPr lang="en-GB" sz="1800" baseline="30000"/>
                        <a:t>5</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5.2 x 10</a:t>
                      </a:r>
                      <a:r>
                        <a:rPr lang="en-GB" sz="1800" baseline="30000"/>
                        <a:t>5</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GB" sz="1800"/>
                        <a:t>Water at 100°C</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2.6 x 10</a:t>
                      </a:r>
                      <a:r>
                        <a:rPr lang="en-GB" sz="1800" baseline="30000"/>
                        <a:t>5</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6.8 x 10</a:t>
                      </a:r>
                      <a:r>
                        <a:rPr lang="en-GB" sz="1800" baseline="30000"/>
                        <a:t>5</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9.4 x 10</a:t>
                      </a:r>
                      <a:r>
                        <a:rPr lang="en-GB" sz="1800" baseline="30000"/>
                        <a:t>5</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GB" sz="1800"/>
                        <a:t>Steam at 100°C</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dirty="0"/>
                        <a:t>2.6 x 10</a:t>
                      </a:r>
                      <a:r>
                        <a:rPr lang="en-GB" sz="1800" baseline="30000" dirty="0"/>
                        <a:t>5</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a:t>27.8 x 10</a:t>
                      </a:r>
                      <a:r>
                        <a:rPr lang="en-GB" sz="1800" baseline="30000"/>
                        <a:t>5</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1800" dirty="0"/>
                        <a:t>30.4 x 10</a:t>
                      </a:r>
                      <a:r>
                        <a:rPr lang="en-GB" sz="1800" baseline="30000" dirty="0"/>
                        <a:t>5</a:t>
                      </a:r>
                    </a:p>
                  </a:txBody>
                  <a:tcPr marL="91450" marR="91450"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70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type="body" idx="1"/>
          </p:nvPr>
        </p:nvSpPr>
        <p:spPr>
          <a:xfrm>
            <a:off x="304801" y="3250684"/>
            <a:ext cx="8460900" cy="1152000"/>
          </a:xfrm>
          <a:prstGeom prst="rect">
            <a:avLst/>
          </a:prstGeom>
          <a:solidFill>
            <a:schemeClr val="lt1">
              <a:alpha val="62750"/>
            </a:schemeClr>
          </a:solid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25000"/>
              <a:buFont typeface="Arial"/>
              <a:buNone/>
            </a:pPr>
            <a:r>
              <a:rPr lang="en-GB" sz="2480" b="0" i="0" u="none" strike="noStrike" cap="none" dirty="0">
                <a:solidFill>
                  <a:schemeClr val="dk1"/>
                </a:solidFill>
                <a:latin typeface="Comic Sans MS"/>
                <a:ea typeface="Comic Sans MS"/>
                <a:cs typeface="Comic Sans MS"/>
                <a:sym typeface="Comic Sans MS"/>
              </a:rPr>
              <a:t>The Latent Heat of Fusion of a substance is the quantity of energy per unit mass required to change it at </a:t>
            </a:r>
            <a:r>
              <a:rPr lang="en-GB" sz="2480" b="0" i="1" u="none" strike="noStrike" cap="none" dirty="0">
                <a:solidFill>
                  <a:schemeClr val="dk1"/>
                </a:solidFill>
                <a:latin typeface="Comic Sans MS"/>
                <a:ea typeface="Comic Sans MS"/>
                <a:cs typeface="Comic Sans MS"/>
                <a:sym typeface="Comic Sans MS"/>
              </a:rPr>
              <a:t>constant temperature</a:t>
            </a:r>
            <a:r>
              <a:rPr lang="en-GB" sz="2480" b="0" i="0" u="none" strike="noStrike" cap="none" dirty="0">
                <a:solidFill>
                  <a:schemeClr val="dk1"/>
                </a:solidFill>
                <a:latin typeface="Comic Sans MS"/>
                <a:ea typeface="Comic Sans MS"/>
                <a:cs typeface="Comic Sans MS"/>
                <a:sym typeface="Comic Sans MS"/>
              </a:rPr>
              <a:t> from a solid to a liquid.</a:t>
            </a:r>
          </a:p>
        </p:txBody>
      </p:sp>
      <p:sp>
        <p:nvSpPr>
          <p:cNvPr id="192" name="Shape 192"/>
          <p:cNvSpPr txBox="1"/>
          <p:nvPr/>
        </p:nvSpPr>
        <p:spPr>
          <a:xfrm>
            <a:off x="0" y="0"/>
            <a:ext cx="9144000" cy="338700"/>
          </a:xfrm>
          <a:prstGeom prst="rect">
            <a:avLst/>
          </a:prstGeom>
          <a:solidFill>
            <a:schemeClr val="accent1">
              <a:lumMod val="40000"/>
              <a:lumOff val="60000"/>
              <a:alpha val="9885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Define Latent Heat of Fusion and Latent Heat of Vaporisation</a:t>
            </a:r>
          </a:p>
        </p:txBody>
      </p:sp>
      <p:pic>
        <p:nvPicPr>
          <p:cNvPr id="7" name="Shape 185"/>
          <p:cNvPicPr preferRelativeResize="0"/>
          <p:nvPr/>
        </p:nvPicPr>
        <p:blipFill rotWithShape="1">
          <a:blip r:embed="rId3">
            <a:alphaModFix/>
          </a:blip>
          <a:srcRect/>
          <a:stretch/>
        </p:blipFill>
        <p:spPr>
          <a:xfrm>
            <a:off x="0" y="5910600"/>
            <a:ext cx="9144000" cy="947400"/>
          </a:xfrm>
          <a:prstGeom prst="rect">
            <a:avLst/>
          </a:prstGeom>
          <a:noFill/>
          <a:ln>
            <a:noFill/>
          </a:ln>
        </p:spPr>
      </p:pic>
      <p:sp>
        <p:nvSpPr>
          <p:cNvPr id="10" name="Shape 200"/>
          <p:cNvSpPr txBox="1"/>
          <p:nvPr/>
        </p:nvSpPr>
        <p:spPr>
          <a:xfrm>
            <a:off x="304801" y="4693441"/>
            <a:ext cx="8460900" cy="1010673"/>
          </a:xfrm>
          <a:prstGeom prst="rect">
            <a:avLst/>
          </a:prstGeom>
          <a:solidFill>
            <a:schemeClr val="lt1">
              <a:alpha val="62745"/>
            </a:schemeClr>
          </a:solidFill>
          <a:ln>
            <a:noFill/>
          </a:ln>
        </p:spPr>
        <p:txBody>
          <a:bodyPr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000000"/>
              </a:buClr>
              <a:buSzPct val="25000"/>
              <a:buFont typeface="Arial"/>
              <a:buNone/>
              <a:tabLst/>
              <a:defRPr/>
            </a:pPr>
            <a:r>
              <a:rPr kumimoji="0" lang="en-GB" sz="248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The Latent Heat of vaporisation of a substance is the quantity of energy per unit mass required to change it at </a:t>
            </a:r>
            <a:r>
              <a:rPr kumimoji="0" lang="en-GB" sz="248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constant temperature</a:t>
            </a:r>
            <a:r>
              <a:rPr kumimoji="0" lang="en-GB" sz="248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from a liquid to a vapour.</a:t>
            </a:r>
          </a:p>
        </p:txBody>
      </p:sp>
      <p:sp>
        <p:nvSpPr>
          <p:cNvPr id="11" name="Shape 246"/>
          <p:cNvSpPr txBox="1"/>
          <p:nvPr/>
        </p:nvSpPr>
        <p:spPr>
          <a:xfrm>
            <a:off x="327001" y="532368"/>
            <a:ext cx="8416500" cy="1584300"/>
          </a:xfrm>
          <a:prstGeom prst="rect">
            <a:avLst/>
          </a:prstGeom>
          <a:solidFill>
            <a:srgbClr val="3C78D8"/>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00"/>
              </a:buClr>
              <a:buSzPct val="25000"/>
              <a:buFont typeface="Arial"/>
              <a:buNone/>
              <a:tabLst/>
              <a:defRPr/>
            </a:pP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Specific Heat Capacity </a:t>
            </a: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is the amount of </a:t>
            </a: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energy</a:t>
            </a: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needed to </a:t>
            </a: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raise the temperature </a:t>
            </a: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of </a:t>
            </a: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1kg</a:t>
            </a: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of a substance </a:t>
            </a:r>
            <a:r>
              <a:rPr kumimoji="0" lang="en-GB" sz="32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by 1°C</a:t>
            </a:r>
            <a:r>
              <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a:t>
            </a:r>
          </a:p>
        </p:txBody>
      </p:sp>
      <p:sp>
        <p:nvSpPr>
          <p:cNvPr id="12" name="Shape 247"/>
          <p:cNvSpPr txBox="1"/>
          <p:nvPr/>
        </p:nvSpPr>
        <p:spPr>
          <a:xfrm>
            <a:off x="107550" y="2331420"/>
            <a:ext cx="8928900" cy="369300"/>
          </a:xfrm>
          <a:prstGeom prst="rect">
            <a:avLst/>
          </a:prstGeom>
          <a:blipFill rotWithShape="1">
            <a:blip r:embed="rId4">
              <a:alphaModFix/>
            </a:blip>
            <a:stretch>
              <a:fillRect l="-204" t="-116657" b="-181653"/>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994121"/>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Scalds from water and steam</a:t>
            </a:r>
          </a:p>
        </p:txBody>
      </p:sp>
      <p:sp>
        <p:nvSpPr>
          <p:cNvPr id="221" name="Shape 221"/>
          <p:cNvSpPr/>
          <p:nvPr/>
        </p:nvSpPr>
        <p:spPr>
          <a:xfrm>
            <a:off x="192056" y="1124744"/>
            <a:ext cx="8784976" cy="5570756"/>
          </a:xfrm>
          <a:prstGeom prst="rect">
            <a:avLst/>
          </a:prstGeom>
          <a:noFill/>
          <a:ln>
            <a:noFill/>
          </a:ln>
        </p:spPr>
        <p:txBody>
          <a:bodyPr lIns="91425" tIns="45700" rIns="91425" bIns="45700" anchor="t" anchorCtr="0">
            <a:noAutofit/>
          </a:bodyPr>
          <a:lstStyle/>
          <a:p>
            <a:pPr marL="400050" marR="0" lvl="0" indent="-400050" algn="l" defTabSz="914400" rtl="0" eaLnBrk="1" fontAlgn="auto" latinLnBrk="0" hangingPunct="1">
              <a:lnSpc>
                <a:spcPct val="100000"/>
              </a:lnSpc>
              <a:spcBef>
                <a:spcPts val="0"/>
              </a:spcBef>
              <a:spcAft>
                <a:spcPts val="0"/>
              </a:spcAft>
              <a:buClr>
                <a:srgbClr val="FFFF00"/>
              </a:buClr>
              <a:buSzPct val="100000"/>
              <a:buFont typeface="Comic Sans MS"/>
              <a:buAutoNum type="romanLcParenR"/>
              <a:tabLst/>
              <a:defRPr/>
            </a:pP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We assume that our hand is at 37 </a:t>
            </a:r>
            <a:r>
              <a:rPr kumimoji="0" lang="en-GB" sz="2000" b="0" i="0" u="none" strike="noStrike" kern="0" cap="none" spc="0" normalizeH="0" baseline="30000" noProof="0" dirty="0" err="1">
                <a:ln>
                  <a:noFill/>
                </a:ln>
                <a:solidFill>
                  <a:srgbClr val="FFFF00"/>
                </a:solidFill>
                <a:effectLst/>
                <a:uLnTx/>
                <a:uFillTx/>
                <a:latin typeface="Comic Sans MS"/>
                <a:ea typeface="Comic Sans MS"/>
                <a:cs typeface="Comic Sans MS"/>
                <a:sym typeface="Comic Sans MS"/>
              </a:rPr>
              <a:t>o</a:t>
            </a:r>
            <a:r>
              <a:rPr kumimoji="0" lang="en-GB" sz="2000" b="0" i="0" u="none" strike="noStrike" kern="0" cap="none" spc="0" normalizeH="0" baseline="0" noProof="0" dirty="0" err="1">
                <a:ln>
                  <a:noFill/>
                </a:ln>
                <a:solidFill>
                  <a:srgbClr val="FFFF00"/>
                </a:solidFill>
                <a:effectLst/>
                <a:uLnTx/>
                <a:uFillTx/>
                <a:latin typeface="Comic Sans MS"/>
                <a:ea typeface="Comic Sans MS"/>
                <a:cs typeface="Comic Sans MS"/>
                <a:sym typeface="Comic Sans MS"/>
              </a:rPr>
              <a:t>C</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and that we put 10 g of water at 100 </a:t>
            </a:r>
            <a:r>
              <a:rPr kumimoji="0" lang="en-GB" sz="2000" b="0" i="0" u="none" strike="noStrike" kern="0" cap="none" spc="0" normalizeH="0" baseline="30000" noProof="0" dirty="0" err="1">
                <a:ln>
                  <a:noFill/>
                </a:ln>
                <a:solidFill>
                  <a:srgbClr val="FFFF00"/>
                </a:solidFill>
                <a:effectLst/>
                <a:uLnTx/>
                <a:uFillTx/>
                <a:latin typeface="Comic Sans MS"/>
                <a:ea typeface="Comic Sans MS"/>
                <a:cs typeface="Comic Sans MS"/>
                <a:sym typeface="Comic Sans MS"/>
              </a:rPr>
              <a:t>o</a:t>
            </a:r>
            <a:r>
              <a:rPr kumimoji="0" lang="en-GB" sz="2000" b="0" i="0" u="none" strike="noStrike" kern="0" cap="none" spc="0" normalizeH="0" baseline="0" noProof="0" dirty="0" err="1">
                <a:ln>
                  <a:noFill/>
                </a:ln>
                <a:solidFill>
                  <a:srgbClr val="FFFF00"/>
                </a:solidFill>
                <a:effectLst/>
                <a:uLnTx/>
                <a:uFillTx/>
                <a:latin typeface="Comic Sans MS"/>
                <a:ea typeface="Comic Sans MS"/>
                <a:cs typeface="Comic Sans MS"/>
                <a:sym typeface="Comic Sans MS"/>
              </a:rPr>
              <a:t>C</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accidentally on our hand.  The water will cool to 37</a:t>
            </a:r>
            <a:r>
              <a:rPr kumimoji="0" lang="en-GB" sz="200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rPr>
              <a:t> </a:t>
            </a:r>
            <a:r>
              <a:rPr kumimoji="0" lang="en-GB" sz="2000" b="0" i="0" u="none" strike="noStrike" kern="0" cap="none" spc="0" normalizeH="0" baseline="30000" noProof="0" dirty="0" err="1">
                <a:ln>
                  <a:noFill/>
                </a:ln>
                <a:solidFill>
                  <a:srgbClr val="FFFF00"/>
                </a:solidFill>
                <a:effectLst/>
                <a:uLnTx/>
                <a:uFillTx/>
                <a:latin typeface="Comic Sans MS"/>
                <a:ea typeface="Comic Sans MS"/>
                <a:cs typeface="Comic Sans MS"/>
                <a:sym typeface="Comic Sans MS"/>
              </a:rPr>
              <a:t>o</a:t>
            </a:r>
            <a:r>
              <a:rPr kumimoji="0" lang="en-GB" sz="2000" b="0" i="0" u="none" strike="noStrike" kern="0" cap="none" spc="0" normalizeH="0" baseline="0" noProof="0" dirty="0" err="1">
                <a:ln>
                  <a:noFill/>
                </a:ln>
                <a:solidFill>
                  <a:srgbClr val="FFFF00"/>
                </a:solidFill>
                <a:effectLst/>
                <a:uLnTx/>
                <a:uFillTx/>
                <a:latin typeface="Comic Sans MS"/>
                <a:ea typeface="Comic Sans MS"/>
                <a:cs typeface="Comic Sans MS"/>
                <a:sym typeface="Comic Sans MS"/>
              </a:rPr>
              <a:t>C.</a:t>
            </a: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Assuming that all the heat energy "lost" by the water will be gained by our hand, How much energy will be gained?</a:t>
            </a:r>
          </a:p>
          <a:p>
            <a:pPr marL="400050" marR="0" lvl="0" indent="-400050" algn="l" defTabSz="914400" rtl="0" eaLnBrk="1" fontAlgn="auto" latinLnBrk="0" hangingPunct="1">
              <a:lnSpc>
                <a:spcPct val="100000"/>
              </a:lnSpc>
              <a:spcBef>
                <a:spcPts val="0"/>
              </a:spcBef>
              <a:spcAft>
                <a:spcPts val="0"/>
              </a:spcAft>
              <a:buClr>
                <a:srgbClr val="FFFF00"/>
              </a:buClr>
              <a:buSzPct val="100000"/>
              <a:buFont typeface="Comic Sans MS"/>
              <a:buAutoNum type="romanLcParenR"/>
              <a:tabLst/>
              <a:defRPr/>
            </a:pPr>
            <a:r>
              <a:rPr kumimoji="0" lang="en-GB" sz="200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If the same 10g had been steam therefore would have to condense first, give the latent heat of vaporisation 2260000 J/kg. What would be the difference in energy?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p>
        </p:txBody>
      </p:sp>
      <p:sp>
        <p:nvSpPr>
          <p:cNvPr id="222" name="Shape 222"/>
          <p:cNvSpPr txBox="1"/>
          <p:nvPr/>
        </p:nvSpPr>
        <p:spPr>
          <a:xfrm>
            <a:off x="0" y="0"/>
            <a:ext cx="9144000" cy="338700"/>
          </a:xfrm>
          <a:prstGeom prst="rect">
            <a:avLst/>
          </a:prstGeom>
          <a:solidFill>
            <a:schemeClr val="accent1">
              <a:lumMod val="40000"/>
              <a:lumOff val="60000"/>
              <a:alpha val="9885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Latent Heat of Fusion and Latent Heat of Vaporisation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548679"/>
            <a:ext cx="82296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4400" b="0" i="0" u="none" strike="noStrike" cap="none" dirty="0">
                <a:solidFill>
                  <a:srgbClr val="000000"/>
                </a:solidFill>
                <a:latin typeface="Comic Sans MS"/>
                <a:ea typeface="Comic Sans MS"/>
                <a:cs typeface="Comic Sans MS"/>
                <a:sym typeface="Comic Sans MS"/>
              </a:rPr>
              <a:t>The kinetic model</a:t>
            </a:r>
          </a:p>
        </p:txBody>
      </p:sp>
      <p:sp>
        <p:nvSpPr>
          <p:cNvPr id="205" name="Shape 205"/>
          <p:cNvSpPr txBox="1"/>
          <p:nvPr/>
        </p:nvSpPr>
        <p:spPr>
          <a:xfrm>
            <a:off x="0" y="0"/>
            <a:ext cx="9144000" cy="387300"/>
          </a:xfrm>
          <a:prstGeom prst="rect">
            <a:avLst/>
          </a:prstGeom>
          <a:solidFill>
            <a:srgbClr val="84FE72">
              <a:alpha val="98850"/>
            </a:srgbClr>
          </a:solid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Learning Outcome: Explain the kinetic model of matter</a:t>
            </a:r>
          </a:p>
        </p:txBody>
      </p:sp>
      <p:pic>
        <p:nvPicPr>
          <p:cNvPr id="1026" name="Picture 2" descr="Image result for particles in solids liquids and g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50070"/>
            <a:ext cx="8063126" cy="28924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994121"/>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Scalds from water and steam</a:t>
            </a:r>
          </a:p>
        </p:txBody>
      </p:sp>
      <p:sp>
        <p:nvSpPr>
          <p:cNvPr id="221" name="Shape 221"/>
          <p:cNvSpPr/>
          <p:nvPr/>
        </p:nvSpPr>
        <p:spPr>
          <a:xfrm>
            <a:off x="192056" y="1124744"/>
            <a:ext cx="8784976" cy="5570756"/>
          </a:xfrm>
          <a:prstGeom prst="rect">
            <a:avLst/>
          </a:prstGeom>
          <a:noFill/>
          <a:ln>
            <a:noFill/>
          </a:ln>
        </p:spPr>
        <p:txBody>
          <a:bodyPr lIns="91425" tIns="45700" rIns="91425" bIns="45700" anchor="t" anchorCtr="0">
            <a:noAutofit/>
          </a:bodyPr>
          <a:lstStyle/>
          <a:p>
            <a:pPr marL="400050" marR="0" lvl="0" indent="-400050" algn="l" defTabSz="914400" rtl="0" eaLnBrk="1" fontAlgn="auto" latinLnBrk="0" hangingPunct="1">
              <a:lnSpc>
                <a:spcPct val="100000"/>
              </a:lnSpc>
              <a:spcBef>
                <a:spcPts val="0"/>
              </a:spcBef>
              <a:spcAft>
                <a:spcPts val="0"/>
              </a:spcAft>
              <a:buClr>
                <a:srgbClr val="FFFF00"/>
              </a:buClr>
              <a:buSzPct val="100000"/>
              <a:buFont typeface="Comic Sans MS"/>
              <a:buAutoNum type="romanLcParenR"/>
              <a:tabLst/>
              <a:defRPr/>
            </a:pPr>
            <a:r>
              <a:rPr kumimoji="0" lang="en-GB" sz="2000" b="0" i="0" u="none" strike="noStrike" kern="0" cap="none" spc="0" normalizeH="0" baseline="0" noProof="0">
                <a:ln>
                  <a:noFill/>
                </a:ln>
                <a:solidFill>
                  <a:srgbClr val="FFFF00"/>
                </a:solidFill>
                <a:effectLst/>
                <a:uLnTx/>
                <a:uFillTx/>
                <a:latin typeface="Comic Sans MS"/>
                <a:ea typeface="Comic Sans MS"/>
                <a:cs typeface="Comic Sans MS"/>
                <a:sym typeface="Comic Sans MS"/>
              </a:rPr>
              <a:t>We assume that our hand is at 37 </a:t>
            </a:r>
            <a:r>
              <a:rPr kumimoji="0" lang="en-GB" sz="2000" b="0" i="0" u="none" strike="noStrike" kern="0" cap="none" spc="0" normalizeH="0" baseline="30000" noProof="0">
                <a:ln>
                  <a:noFill/>
                </a:ln>
                <a:solidFill>
                  <a:srgbClr val="FFFF00"/>
                </a:solidFill>
                <a:effectLst/>
                <a:uLnTx/>
                <a:uFillTx/>
                <a:latin typeface="Comic Sans MS"/>
                <a:ea typeface="Comic Sans MS"/>
                <a:cs typeface="Comic Sans MS"/>
                <a:sym typeface="Comic Sans MS"/>
              </a:rPr>
              <a:t>o</a:t>
            </a:r>
            <a:r>
              <a:rPr kumimoji="0" lang="en-GB" sz="2000" b="0" i="0" u="none" strike="noStrike" kern="0" cap="none" spc="0" normalizeH="0" baseline="0" noProof="0">
                <a:ln>
                  <a:noFill/>
                </a:ln>
                <a:solidFill>
                  <a:srgbClr val="FFFF00"/>
                </a:solidFill>
                <a:effectLst/>
                <a:uLnTx/>
                <a:uFillTx/>
                <a:latin typeface="Comic Sans MS"/>
                <a:ea typeface="Comic Sans MS"/>
                <a:cs typeface="Comic Sans MS"/>
                <a:sym typeface="Comic Sans MS"/>
              </a:rPr>
              <a:t>C, and that we put 10 g of water at 100 </a:t>
            </a:r>
            <a:r>
              <a:rPr kumimoji="0" lang="en-GB" sz="2000" b="0" i="0" u="none" strike="noStrike" kern="0" cap="none" spc="0" normalizeH="0" baseline="30000" noProof="0">
                <a:ln>
                  <a:noFill/>
                </a:ln>
                <a:solidFill>
                  <a:srgbClr val="FFFF00"/>
                </a:solidFill>
                <a:effectLst/>
                <a:uLnTx/>
                <a:uFillTx/>
                <a:latin typeface="Comic Sans MS"/>
                <a:ea typeface="Comic Sans MS"/>
                <a:cs typeface="Comic Sans MS"/>
                <a:sym typeface="Comic Sans MS"/>
              </a:rPr>
              <a:t>o</a:t>
            </a:r>
            <a:r>
              <a:rPr kumimoji="0" lang="en-GB" sz="2000" b="0" i="0" u="none" strike="noStrike" kern="0" cap="none" spc="0" normalizeH="0" baseline="0" noProof="0">
                <a:ln>
                  <a:noFill/>
                </a:ln>
                <a:solidFill>
                  <a:srgbClr val="FFFF00"/>
                </a:solidFill>
                <a:effectLst/>
                <a:uLnTx/>
                <a:uFillTx/>
                <a:latin typeface="Comic Sans MS"/>
                <a:ea typeface="Comic Sans MS"/>
                <a:cs typeface="Comic Sans MS"/>
                <a:sym typeface="Comic Sans MS"/>
              </a:rPr>
              <a:t>C accidentally on our hand.  The water will cool to 37</a:t>
            </a:r>
            <a:r>
              <a:rPr kumimoji="0" lang="en-GB" sz="2000" b="0" i="0" u="none" strike="noStrike" kern="0" cap="none" spc="0" normalizeH="0" baseline="30000" noProof="0">
                <a:ln>
                  <a:noFill/>
                </a:ln>
                <a:solidFill>
                  <a:srgbClr val="FFFF00"/>
                </a:solidFill>
                <a:effectLst/>
                <a:uLnTx/>
                <a:uFillTx/>
                <a:latin typeface="Comic Sans MS"/>
                <a:ea typeface="Comic Sans MS"/>
                <a:cs typeface="Comic Sans MS"/>
                <a:sym typeface="Comic Sans MS"/>
              </a:rPr>
              <a:t> o</a:t>
            </a:r>
            <a:r>
              <a:rPr kumimoji="0" lang="en-GB" sz="2000" b="0" i="0" u="none" strike="noStrike" kern="0" cap="none" spc="0" normalizeH="0" baseline="0" noProof="0">
                <a:ln>
                  <a:noFill/>
                </a:ln>
                <a:solidFill>
                  <a:srgbClr val="FFFF00"/>
                </a:solidFill>
                <a:effectLst/>
                <a:uLnTx/>
                <a:uFillTx/>
                <a:latin typeface="Comic Sans MS"/>
                <a:ea typeface="Comic Sans MS"/>
                <a:cs typeface="Comic Sans MS"/>
                <a:sym typeface="Comic Sans MS"/>
              </a:rPr>
              <a:t>C. Assuming that all the heat energy "lost" by the water will be gained by our hand, How much energy will be gained?</a:t>
            </a:r>
          </a:p>
          <a:p>
            <a:pPr marL="400050" marR="0" lvl="0" indent="-400050" algn="l" defTabSz="914400" rtl="0" eaLnBrk="1" fontAlgn="auto" latinLnBrk="0" hangingPunct="1">
              <a:lnSpc>
                <a:spcPct val="100000"/>
              </a:lnSpc>
              <a:spcBef>
                <a:spcPts val="0"/>
              </a:spcBef>
              <a:spcAft>
                <a:spcPts val="0"/>
              </a:spcAft>
              <a:buClr>
                <a:srgbClr val="FFFF00"/>
              </a:buClr>
              <a:buSzPct val="100000"/>
              <a:buFont typeface="Comic Sans MS"/>
              <a:buAutoNum type="romanLcParenR"/>
              <a:tabLst/>
              <a:defRPr/>
            </a:pPr>
            <a:r>
              <a:rPr kumimoji="0" lang="en-GB" sz="2000" b="0" i="0" u="none" strike="noStrike" kern="0" cap="none" spc="0" normalizeH="0" baseline="0" noProof="0">
                <a:ln>
                  <a:noFill/>
                </a:ln>
                <a:solidFill>
                  <a:srgbClr val="FFFF00"/>
                </a:solidFill>
                <a:effectLst/>
                <a:uLnTx/>
                <a:uFillTx/>
                <a:latin typeface="Comic Sans MS"/>
                <a:ea typeface="Comic Sans MS"/>
                <a:cs typeface="Comic Sans MS"/>
                <a:sym typeface="Comic Sans MS"/>
              </a:rPr>
              <a:t>If the same 10g had been steam therefore would have to condense first, give the latent heat of vaporisation 2260000 J/kg. What would be the difference in energy?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Heat "lost" by water = </a:t>
            </a:r>
            <a:r>
              <a:rPr kumimoji="0" lang="en-GB" sz="2400" b="0" i="1" u="none" strike="noStrike" kern="0" cap="none" spc="0" normalizeH="0" baseline="0" noProof="0">
                <a:ln>
                  <a:noFill/>
                </a:ln>
                <a:solidFill>
                  <a:srgbClr val="FFFFFF"/>
                </a:solidFill>
                <a:effectLst/>
                <a:uLnTx/>
                <a:uFillTx/>
                <a:latin typeface="Comic Sans MS"/>
                <a:ea typeface="Comic Sans MS"/>
                <a:cs typeface="Comic Sans MS"/>
                <a:sym typeface="Comic Sans MS"/>
              </a:rPr>
              <a:t>m c</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Δ</a:t>
            </a:r>
            <a:r>
              <a:rPr kumimoji="0" lang="en-GB" sz="2400" b="0" i="1" u="none" strike="noStrike" kern="0" cap="none" spc="0" normalizeH="0" baseline="0" noProof="0">
                <a:ln>
                  <a:noFill/>
                </a:ln>
                <a:solidFill>
                  <a:srgbClr val="FFFFFF"/>
                </a:solidFill>
                <a:effectLst/>
                <a:uLnTx/>
                <a:uFillTx/>
                <a:latin typeface="Comic Sans MS"/>
                <a:ea typeface="Comic Sans MS"/>
                <a:cs typeface="Comic Sans MS"/>
                <a:sym typeface="Comic Sans MS"/>
              </a:rPr>
              <a:t>θ</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0.01 x 4200 x 63 =2,646 J.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But if the 10 g had been steam then the steam would first have to condense.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Heat "lost" in condensing = </a:t>
            </a:r>
            <a:r>
              <a:rPr kumimoji="0" lang="en-GB" sz="2400" b="0" i="1" u="none" strike="noStrike" kern="0" cap="none" spc="0" normalizeH="0" baseline="0" noProof="0">
                <a:ln>
                  <a:noFill/>
                </a:ln>
                <a:solidFill>
                  <a:srgbClr val="FFFFFF"/>
                </a:solidFill>
                <a:effectLst/>
                <a:uLnTx/>
                <a:uFillTx/>
                <a:latin typeface="Comic Sans MS"/>
                <a:ea typeface="Comic Sans MS"/>
                <a:cs typeface="Comic Sans MS"/>
                <a:sym typeface="Comic Sans MS"/>
              </a:rPr>
              <a:t>ml</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0.01 x 2260000 = 22,600 J</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So the heat lost in 10 g of steam turning to water at 37 </a:t>
            </a:r>
            <a:r>
              <a:rPr kumimoji="0" lang="en-GB" sz="2400" b="0" i="0" u="none" strike="noStrike" kern="0" cap="none" spc="0" normalizeH="0" baseline="30000" noProof="0">
                <a:ln>
                  <a:noFill/>
                </a:ln>
                <a:solidFill>
                  <a:srgbClr val="FFFFFF"/>
                </a:solidFill>
                <a:effectLst/>
                <a:uLnTx/>
                <a:uFillTx/>
                <a:latin typeface="Comic Sans MS"/>
                <a:ea typeface="Comic Sans MS"/>
                <a:cs typeface="Comic Sans MS"/>
                <a:sym typeface="Comic Sans MS"/>
              </a:rPr>
              <a:t>o</a:t>
            </a: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is 22,600 + 2,646 = 25,246 J.</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This is nearly ten times as much as the water alone!</a:t>
            </a:r>
          </a:p>
        </p:txBody>
      </p:sp>
      <p:sp>
        <p:nvSpPr>
          <p:cNvPr id="222" name="Shape 222"/>
          <p:cNvSpPr txBox="1"/>
          <p:nvPr/>
        </p:nvSpPr>
        <p:spPr>
          <a:xfrm>
            <a:off x="0" y="0"/>
            <a:ext cx="9144000" cy="338700"/>
          </a:xfrm>
          <a:prstGeom prst="rect">
            <a:avLst/>
          </a:prstGeom>
          <a:solidFill>
            <a:schemeClr val="accent1">
              <a:lumMod val="40000"/>
              <a:lumOff val="60000"/>
              <a:alpha val="9885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Latent Heat of Fusion and Latent Heat of Vaporisation</a:t>
            </a:r>
          </a:p>
        </p:txBody>
      </p:sp>
    </p:spTree>
    <p:extLst>
      <p:ext uri="{BB962C8B-B14F-4D97-AF65-F5344CB8AC3E}">
        <p14:creationId xmlns:p14="http://schemas.microsoft.com/office/powerpoint/2010/main" val="807122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0" y="0"/>
            <a:ext cx="9144000" cy="3387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 experiments to show latent heat of fusion</a:t>
            </a:r>
          </a:p>
        </p:txBody>
      </p:sp>
      <p:pic>
        <p:nvPicPr>
          <p:cNvPr id="234" name="Shape 234"/>
          <p:cNvPicPr preferRelativeResize="0"/>
          <p:nvPr/>
        </p:nvPicPr>
        <p:blipFill>
          <a:blip r:embed="rId3">
            <a:alphaModFix/>
          </a:blip>
          <a:stretch>
            <a:fillRect/>
          </a:stretch>
        </p:blipFill>
        <p:spPr>
          <a:xfrm>
            <a:off x="1415625" y="1429874"/>
            <a:ext cx="6539549" cy="5114749"/>
          </a:xfrm>
          <a:prstGeom prst="rect">
            <a:avLst/>
          </a:prstGeom>
          <a:noFill/>
          <a:ln>
            <a:noFill/>
          </a:ln>
        </p:spPr>
      </p:pic>
      <p:sp>
        <p:nvSpPr>
          <p:cNvPr id="235" name="Shape 235"/>
          <p:cNvSpPr txBox="1">
            <a:spLocks noGrp="1"/>
          </p:cNvSpPr>
          <p:nvPr>
            <p:ph type="body" idx="1"/>
          </p:nvPr>
        </p:nvSpPr>
        <p:spPr>
          <a:xfrm>
            <a:off x="262050" y="595375"/>
            <a:ext cx="8706000" cy="624600"/>
          </a:xfrm>
          <a:prstGeom prst="rect">
            <a:avLst/>
          </a:prstGeom>
          <a:noFill/>
          <a:ln>
            <a:noFill/>
          </a:ln>
        </p:spPr>
        <p:txBody>
          <a:bodyPr lIns="91425" tIns="45700" rIns="91425" bIns="45700" anchor="t" anchorCtr="0">
            <a:noAutofit/>
          </a:bodyPr>
          <a:lstStyle/>
          <a:p>
            <a:pPr marL="0" marR="0" lvl="0" indent="0" algn="l" rtl="0">
              <a:lnSpc>
                <a:spcPct val="80000"/>
              </a:lnSpc>
              <a:spcBef>
                <a:spcPts val="448"/>
              </a:spcBef>
              <a:buClr>
                <a:schemeClr val="lt1"/>
              </a:buClr>
              <a:buSzPct val="25000"/>
              <a:buFont typeface="Arial"/>
              <a:buNone/>
            </a:pPr>
            <a:r>
              <a:rPr lang="en-GB" sz="2600" b="1">
                <a:solidFill>
                  <a:schemeClr val="lt1"/>
                </a:solidFill>
              </a:rPr>
              <a:t>Experiment to show the latent heat of 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p:nvPr/>
        </p:nvSpPr>
        <p:spPr>
          <a:xfrm>
            <a:off x="0" y="0"/>
            <a:ext cx="9144000" cy="3387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 experiments to show latent heat of fusion</a:t>
            </a:r>
          </a:p>
        </p:txBody>
      </p:sp>
      <p:pic>
        <p:nvPicPr>
          <p:cNvPr id="241" name="Shape 241"/>
          <p:cNvPicPr preferRelativeResize="0"/>
          <p:nvPr/>
        </p:nvPicPr>
        <p:blipFill>
          <a:blip r:embed="rId3">
            <a:alphaModFix/>
          </a:blip>
          <a:stretch>
            <a:fillRect/>
          </a:stretch>
        </p:blipFill>
        <p:spPr>
          <a:xfrm>
            <a:off x="215850" y="1774075"/>
            <a:ext cx="4758599" cy="3721824"/>
          </a:xfrm>
          <a:prstGeom prst="rect">
            <a:avLst/>
          </a:prstGeom>
          <a:noFill/>
          <a:ln>
            <a:noFill/>
          </a:ln>
        </p:spPr>
      </p:pic>
      <p:sp>
        <p:nvSpPr>
          <p:cNvPr id="242" name="Shape 242"/>
          <p:cNvSpPr txBox="1">
            <a:spLocks noGrp="1"/>
          </p:cNvSpPr>
          <p:nvPr>
            <p:ph type="body" idx="1"/>
          </p:nvPr>
        </p:nvSpPr>
        <p:spPr>
          <a:xfrm>
            <a:off x="262050" y="595375"/>
            <a:ext cx="7520400" cy="624600"/>
          </a:xfrm>
          <a:prstGeom prst="rect">
            <a:avLst/>
          </a:prstGeom>
          <a:noFill/>
          <a:ln>
            <a:noFill/>
          </a:ln>
        </p:spPr>
        <p:txBody>
          <a:bodyPr lIns="91425" tIns="45700" rIns="91425" bIns="45700" anchor="t" anchorCtr="0">
            <a:noAutofit/>
          </a:bodyPr>
          <a:lstStyle/>
          <a:p>
            <a:pPr marL="0" marR="0" lvl="0" indent="0" algn="l" rtl="0">
              <a:lnSpc>
                <a:spcPct val="80000"/>
              </a:lnSpc>
              <a:spcBef>
                <a:spcPts val="448"/>
              </a:spcBef>
              <a:buClr>
                <a:schemeClr val="lt1"/>
              </a:buClr>
              <a:buSzPct val="25000"/>
              <a:buFont typeface="Arial"/>
              <a:buNone/>
            </a:pPr>
            <a:r>
              <a:rPr lang="en-GB" sz="2600">
                <a:solidFill>
                  <a:schemeClr val="lt1"/>
                </a:solidFill>
              </a:rPr>
              <a:t>Experiment to show the latent heat of fusion</a:t>
            </a:r>
          </a:p>
        </p:txBody>
      </p:sp>
      <p:sp>
        <p:nvSpPr>
          <p:cNvPr id="243" name="Shape 243"/>
          <p:cNvSpPr txBox="1">
            <a:spLocks noGrp="1"/>
          </p:cNvSpPr>
          <p:nvPr>
            <p:ph type="body" idx="1"/>
          </p:nvPr>
        </p:nvSpPr>
        <p:spPr>
          <a:xfrm>
            <a:off x="5226800" y="1481425"/>
            <a:ext cx="3491400" cy="1856700"/>
          </a:xfrm>
          <a:prstGeom prst="rect">
            <a:avLst/>
          </a:prstGeom>
          <a:noFill/>
          <a:ln>
            <a:noFill/>
          </a:ln>
        </p:spPr>
        <p:txBody>
          <a:bodyPr lIns="91425" tIns="45700" rIns="91425" bIns="45700" anchor="t" anchorCtr="0">
            <a:noAutofit/>
          </a:bodyPr>
          <a:lstStyle/>
          <a:p>
            <a:pPr marL="0" marR="0" lvl="0" indent="0" algn="l" rtl="0">
              <a:lnSpc>
                <a:spcPct val="80000"/>
              </a:lnSpc>
              <a:spcBef>
                <a:spcPts val="448"/>
              </a:spcBef>
              <a:buNone/>
            </a:pPr>
            <a:r>
              <a:rPr lang="en-GB" sz="2240" dirty="0">
                <a:solidFill>
                  <a:srgbClr val="FFFFFF"/>
                </a:solidFill>
              </a:rPr>
              <a:t>1) E= </a:t>
            </a:r>
            <a:r>
              <a:rPr lang="en-GB" sz="2240" dirty="0" err="1">
                <a:solidFill>
                  <a:srgbClr val="FFFFFF"/>
                </a:solidFill>
              </a:rPr>
              <a:t>mL</a:t>
            </a:r>
            <a:r>
              <a:rPr lang="en-GB" sz="2240" baseline="-25000" dirty="0" err="1">
                <a:solidFill>
                  <a:srgbClr val="FFFFFF"/>
                </a:solidFill>
              </a:rPr>
              <a:t>f</a:t>
            </a:r>
            <a:endParaRPr lang="en-GB" sz="2240" baseline="-25000" dirty="0">
              <a:solidFill>
                <a:srgbClr val="FFFFFF"/>
              </a:solidFill>
            </a:endParaRPr>
          </a:p>
          <a:p>
            <a:pPr marL="0" marR="0" lvl="0" indent="0" algn="l" rtl="0">
              <a:lnSpc>
                <a:spcPct val="80000"/>
              </a:lnSpc>
              <a:spcBef>
                <a:spcPts val="448"/>
              </a:spcBef>
              <a:buClr>
                <a:schemeClr val="lt1"/>
              </a:buClr>
              <a:buSzPct val="25000"/>
              <a:buFont typeface="Arial"/>
              <a:buNone/>
            </a:pPr>
            <a:endParaRPr sz="2240" dirty="0">
              <a:solidFill>
                <a:srgbClr val="FFFFFF"/>
              </a:solidFill>
            </a:endParaRPr>
          </a:p>
          <a:p>
            <a:pPr marL="0" marR="0" lvl="0" indent="0" algn="l" rtl="0">
              <a:lnSpc>
                <a:spcPct val="80000"/>
              </a:lnSpc>
              <a:spcBef>
                <a:spcPts val="448"/>
              </a:spcBef>
              <a:buClr>
                <a:schemeClr val="lt1"/>
              </a:buClr>
              <a:buSzPct val="25000"/>
              <a:buFont typeface="Arial"/>
              <a:buNone/>
            </a:pPr>
            <a:r>
              <a:rPr lang="en-GB" sz="2240" dirty="0">
                <a:solidFill>
                  <a:srgbClr val="FFFFFF"/>
                </a:solidFill>
              </a:rPr>
              <a:t>2) E = Pt		</a:t>
            </a:r>
          </a:p>
          <a:p>
            <a:pPr marL="0" marR="0" lvl="0" indent="0" algn="l" rtl="0">
              <a:lnSpc>
                <a:spcPct val="80000"/>
              </a:lnSpc>
              <a:spcBef>
                <a:spcPts val="448"/>
              </a:spcBef>
              <a:buClr>
                <a:schemeClr val="lt1"/>
              </a:buClr>
              <a:buSzPct val="25000"/>
              <a:buFont typeface="Arial"/>
              <a:buNone/>
            </a:pPr>
            <a:endParaRPr lang="en-GB" sz="2240" dirty="0">
              <a:solidFill>
                <a:srgbClr val="FFFFFF"/>
              </a:solidFill>
            </a:endParaRPr>
          </a:p>
          <a:p>
            <a:pPr marL="0" marR="0" lvl="0" indent="0" algn="l" rtl="0">
              <a:lnSpc>
                <a:spcPct val="80000"/>
              </a:lnSpc>
              <a:spcBef>
                <a:spcPts val="448"/>
              </a:spcBef>
              <a:buClr>
                <a:schemeClr val="lt1"/>
              </a:buClr>
              <a:buSzPct val="25000"/>
              <a:buFont typeface="Arial"/>
              <a:buNone/>
            </a:pPr>
            <a:r>
              <a:rPr lang="en-GB" sz="2240" dirty="0">
                <a:solidFill>
                  <a:srgbClr val="FFFFFF"/>
                </a:solidFill>
              </a:rPr>
              <a:t>3) P=VI</a:t>
            </a:r>
          </a:p>
          <a:p>
            <a:pPr marL="0" marR="0" lvl="0" indent="0" algn="l" rtl="0">
              <a:lnSpc>
                <a:spcPct val="80000"/>
              </a:lnSpc>
              <a:spcBef>
                <a:spcPts val="448"/>
              </a:spcBef>
              <a:buClr>
                <a:schemeClr val="lt1"/>
              </a:buClr>
              <a:buSzPct val="25000"/>
              <a:buFont typeface="Arial"/>
              <a:buNone/>
            </a:pPr>
            <a:endParaRPr sz="2240" dirty="0">
              <a:solidFill>
                <a:srgbClr val="FFFFFF"/>
              </a:solidFill>
            </a:endParaRPr>
          </a:p>
          <a:p>
            <a:pPr marL="0" marR="0" lvl="0" indent="0" algn="l" rtl="0">
              <a:lnSpc>
                <a:spcPct val="80000"/>
              </a:lnSpc>
              <a:spcBef>
                <a:spcPts val="448"/>
              </a:spcBef>
              <a:buClr>
                <a:schemeClr val="lt1"/>
              </a:buClr>
              <a:buSzPct val="25000"/>
              <a:buFont typeface="Arial"/>
              <a:buNone/>
            </a:pPr>
            <a:r>
              <a:rPr lang="en-GB" sz="2240" dirty="0">
                <a:solidFill>
                  <a:srgbClr val="FFFFFF"/>
                </a:solidFill>
              </a:rPr>
              <a:t>4) E = </a:t>
            </a:r>
            <a:r>
              <a:rPr lang="en-GB" sz="2240" dirty="0" err="1">
                <a:solidFill>
                  <a:srgbClr val="FFFFFF"/>
                </a:solidFill>
              </a:rPr>
              <a:t>VIt</a:t>
            </a:r>
            <a:endParaRPr lang="en-GB" sz="2240" dirty="0">
              <a:solidFill>
                <a:srgbClr val="FFFFFF"/>
              </a:solidFill>
            </a:endParaRPr>
          </a:p>
          <a:p>
            <a:pPr marL="0" marR="0" lvl="0" indent="0" algn="l" rtl="0">
              <a:lnSpc>
                <a:spcPct val="80000"/>
              </a:lnSpc>
              <a:spcBef>
                <a:spcPts val="448"/>
              </a:spcBef>
              <a:buClr>
                <a:schemeClr val="lt1"/>
              </a:buClr>
              <a:buSzPct val="25000"/>
              <a:buFont typeface="Arial"/>
              <a:buNone/>
            </a:pPr>
            <a:endParaRPr sz="2240" dirty="0">
              <a:solidFill>
                <a:srgbClr val="FFFFFF"/>
              </a:solidFill>
            </a:endParaRPr>
          </a:p>
          <a:p>
            <a:pPr marL="0" marR="0" lvl="0" indent="0" algn="l" rtl="0">
              <a:lnSpc>
                <a:spcPct val="80000"/>
              </a:lnSpc>
              <a:spcBef>
                <a:spcPts val="448"/>
              </a:spcBef>
              <a:buClr>
                <a:schemeClr val="lt1"/>
              </a:buClr>
              <a:buSzPct val="25000"/>
              <a:buFont typeface="Arial"/>
              <a:buNone/>
            </a:pPr>
            <a:r>
              <a:rPr lang="en-GB" sz="2240" dirty="0">
                <a:solidFill>
                  <a:srgbClr val="FFFFFF"/>
                </a:solidFill>
              </a:rPr>
              <a:t>Substitute 4) into 1):</a:t>
            </a:r>
          </a:p>
          <a:p>
            <a:pPr marL="0" marR="0" lvl="0" indent="0" algn="l" rtl="0">
              <a:lnSpc>
                <a:spcPct val="80000"/>
              </a:lnSpc>
              <a:spcBef>
                <a:spcPts val="448"/>
              </a:spcBef>
              <a:buClr>
                <a:schemeClr val="lt1"/>
              </a:buClr>
              <a:buSzPct val="25000"/>
              <a:buFont typeface="Arial"/>
              <a:buNone/>
            </a:pPr>
            <a:endParaRPr sz="2240" dirty="0">
              <a:solidFill>
                <a:srgbClr val="FFFFFF"/>
              </a:solidFill>
            </a:endParaRPr>
          </a:p>
          <a:p>
            <a:pPr marL="0" marR="0" lvl="0" indent="0" algn="l" rtl="0">
              <a:lnSpc>
                <a:spcPct val="80000"/>
              </a:lnSpc>
              <a:spcBef>
                <a:spcPts val="448"/>
              </a:spcBef>
              <a:buClr>
                <a:schemeClr val="lt1"/>
              </a:buClr>
              <a:buSzPct val="25000"/>
              <a:buFont typeface="Arial"/>
              <a:buNone/>
            </a:pPr>
            <a:r>
              <a:rPr lang="en-GB" sz="2240" dirty="0">
                <a:solidFill>
                  <a:srgbClr val="FFFFFF"/>
                </a:solidFill>
              </a:rPr>
              <a:t>5) </a:t>
            </a:r>
            <a:r>
              <a:rPr lang="en-GB" sz="2240" dirty="0" err="1">
                <a:solidFill>
                  <a:srgbClr val="FFFFFF"/>
                </a:solidFill>
              </a:rPr>
              <a:t>VIt</a:t>
            </a:r>
            <a:r>
              <a:rPr lang="en-GB" sz="2240" dirty="0">
                <a:solidFill>
                  <a:srgbClr val="FFFFFF"/>
                </a:solidFill>
              </a:rPr>
              <a:t> = </a:t>
            </a:r>
            <a:r>
              <a:rPr lang="en-GB" sz="2240" dirty="0" err="1">
                <a:solidFill>
                  <a:srgbClr val="FFFFFF"/>
                </a:solidFill>
              </a:rPr>
              <a:t>mL</a:t>
            </a:r>
            <a:r>
              <a:rPr lang="en-GB" sz="2240" baseline="-25000" dirty="0" err="1">
                <a:solidFill>
                  <a:srgbClr val="FFFFFF"/>
                </a:solidFill>
              </a:rPr>
              <a:t>f</a:t>
            </a:r>
            <a:endParaRPr lang="en-GB" sz="2240" baseline="-25000" dirty="0">
              <a:solidFill>
                <a:srgbClr val="FFFFFF"/>
              </a:solidFill>
            </a:endParaRPr>
          </a:p>
          <a:p>
            <a:pPr marL="0" marR="0" lvl="0" indent="0" algn="l" rtl="0">
              <a:lnSpc>
                <a:spcPct val="80000"/>
              </a:lnSpc>
              <a:spcBef>
                <a:spcPts val="448"/>
              </a:spcBef>
              <a:buClr>
                <a:schemeClr val="lt1"/>
              </a:buClr>
              <a:buSzPct val="25000"/>
              <a:buFont typeface="Arial"/>
              <a:buNone/>
            </a:pPr>
            <a:endParaRPr sz="2240" dirty="0">
              <a:solidFill>
                <a:srgbClr val="FFFFFF"/>
              </a:solidFill>
            </a:endParaRPr>
          </a:p>
          <a:p>
            <a:pPr marL="0" lvl="0" indent="0" rtl="0">
              <a:lnSpc>
                <a:spcPct val="80000"/>
              </a:lnSpc>
              <a:spcBef>
                <a:spcPts val="448"/>
              </a:spcBef>
              <a:buClr>
                <a:schemeClr val="lt1"/>
              </a:buClr>
              <a:buSzPct val="25000"/>
              <a:buFont typeface="Arial"/>
              <a:buNone/>
            </a:pPr>
            <a:r>
              <a:rPr lang="en-GB" sz="2240" dirty="0">
                <a:solidFill>
                  <a:srgbClr val="FFFFFF"/>
                </a:solidFill>
              </a:rPr>
              <a:t>6) L</a:t>
            </a:r>
            <a:r>
              <a:rPr lang="en-GB" sz="2240" baseline="-25000" dirty="0">
                <a:solidFill>
                  <a:srgbClr val="FFFFFF"/>
                </a:solidFill>
              </a:rPr>
              <a:t>f</a:t>
            </a:r>
            <a:r>
              <a:rPr lang="en-GB" sz="2240" dirty="0">
                <a:solidFill>
                  <a:srgbClr val="FFFFFF"/>
                </a:solidFill>
              </a:rPr>
              <a:t> = </a:t>
            </a:r>
            <a:r>
              <a:rPr lang="en-GB" sz="2240" u="sng" dirty="0" err="1">
                <a:solidFill>
                  <a:srgbClr val="FFFFFF"/>
                </a:solidFill>
              </a:rPr>
              <a:t>VIt</a:t>
            </a:r>
            <a:endParaRPr lang="en-GB" sz="2240" u="sng" dirty="0">
              <a:solidFill>
                <a:srgbClr val="FFFFFF"/>
              </a:solidFill>
            </a:endParaRPr>
          </a:p>
          <a:p>
            <a:pPr marL="0" lvl="0" indent="0" rtl="0">
              <a:lnSpc>
                <a:spcPct val="80000"/>
              </a:lnSpc>
              <a:spcBef>
                <a:spcPts val="448"/>
              </a:spcBef>
              <a:buClr>
                <a:schemeClr val="lt1"/>
              </a:buClr>
              <a:buSzPct val="25000"/>
              <a:buFont typeface="Arial"/>
              <a:buNone/>
            </a:pPr>
            <a:r>
              <a:rPr lang="en-GB" sz="2240" dirty="0">
                <a:solidFill>
                  <a:srgbClr val="FFFFFF"/>
                </a:solidFill>
              </a:rPr>
              <a:t>          m</a:t>
            </a:r>
            <a:r>
              <a:rPr lang="en-GB" sz="2240" baseline="-25000" dirty="0">
                <a:solidFill>
                  <a:srgbClr val="FFFFFF"/>
                </a:solidFill>
              </a:rPr>
              <a:t>a</a:t>
            </a:r>
            <a:r>
              <a:rPr lang="en-GB" sz="2240" dirty="0">
                <a:solidFill>
                  <a:srgbClr val="FFFFFF"/>
                </a:solidFill>
              </a:rPr>
              <a:t>-</a:t>
            </a:r>
            <a:r>
              <a:rPr lang="en-GB" sz="2240" dirty="0" err="1">
                <a:solidFill>
                  <a:srgbClr val="FFFFFF"/>
                </a:solidFill>
              </a:rPr>
              <a:t>m</a:t>
            </a:r>
            <a:r>
              <a:rPr lang="en-GB" sz="2240" baseline="-25000" dirty="0" err="1">
                <a:solidFill>
                  <a:srgbClr val="FFFFFF"/>
                </a:solidFill>
              </a:rPr>
              <a:t>b</a:t>
            </a:r>
            <a:r>
              <a:rPr lang="en-GB" sz="2240" dirty="0">
                <a:solidFill>
                  <a:srgbClr val="FFFFFF"/>
                </a:solidFill>
              </a:rPr>
              <a:t> </a:t>
            </a:r>
          </a:p>
          <a:p>
            <a:pPr marL="0" marR="0" lvl="0" indent="0" algn="l" rtl="0">
              <a:lnSpc>
                <a:spcPct val="80000"/>
              </a:lnSpc>
              <a:spcBef>
                <a:spcPts val="448"/>
              </a:spcBef>
              <a:buClr>
                <a:schemeClr val="lt1"/>
              </a:buClr>
              <a:buSzPct val="25000"/>
              <a:buFont typeface="Arial"/>
              <a:buNone/>
            </a:pPr>
            <a:endParaRPr sz="2240" dirty="0">
              <a:solidFill>
                <a:srgbClr val="FFFFFF"/>
              </a:solidFill>
            </a:endParaRPr>
          </a:p>
          <a:p>
            <a:pPr marL="0" marR="0" lvl="0" indent="0" algn="l" rtl="0">
              <a:lnSpc>
                <a:spcPct val="80000"/>
              </a:lnSpc>
              <a:spcBef>
                <a:spcPts val="448"/>
              </a:spcBef>
              <a:buClr>
                <a:schemeClr val="lt1"/>
              </a:buClr>
              <a:buSzPct val="25000"/>
              <a:buFont typeface="Arial"/>
              <a:buNone/>
            </a:pPr>
            <a:r>
              <a:rPr lang="en-GB" sz="2240" dirty="0">
                <a:solidFill>
                  <a:srgbClr val="FFFFFF"/>
                </a:solidFill>
              </a:rPr>
              <a:t>    </a:t>
            </a:r>
          </a:p>
          <a:p>
            <a:pPr marL="0" marR="0" lvl="0" indent="0" algn="l" rtl="0">
              <a:lnSpc>
                <a:spcPct val="80000"/>
              </a:lnSpc>
              <a:spcBef>
                <a:spcPts val="448"/>
              </a:spcBef>
              <a:buClr>
                <a:schemeClr val="lt1"/>
              </a:buClr>
              <a:buSzPct val="25000"/>
              <a:buFont typeface="Arial"/>
              <a:buNone/>
            </a:pPr>
            <a:endParaRPr sz="2240" dirty="0">
              <a:solidFill>
                <a:srgbClr val="FFFFFF"/>
              </a:solidFill>
            </a:endParaRPr>
          </a:p>
          <a:p>
            <a:pPr marL="0" marR="0" lvl="0" indent="0" algn="l" rtl="0">
              <a:lnSpc>
                <a:spcPct val="80000"/>
              </a:lnSpc>
              <a:spcBef>
                <a:spcPts val="448"/>
              </a:spcBef>
              <a:buClr>
                <a:schemeClr val="lt1"/>
              </a:buClr>
              <a:buSzPct val="25000"/>
              <a:buFont typeface="Arial"/>
              <a:buNone/>
            </a:pPr>
            <a:endParaRPr sz="2240" dirty="0">
              <a:solidFill>
                <a:srgbClr val="FFFFFF"/>
              </a:solidFill>
            </a:endParaRPr>
          </a:p>
          <a:p>
            <a:pPr marL="0" marR="0" lvl="0" indent="0" algn="l" rtl="0">
              <a:lnSpc>
                <a:spcPct val="80000"/>
              </a:lnSpc>
              <a:spcBef>
                <a:spcPts val="448"/>
              </a:spcBef>
              <a:buClr>
                <a:schemeClr val="lt1"/>
              </a:buClr>
              <a:buSzPct val="25000"/>
              <a:buFont typeface="Arial"/>
              <a:buNone/>
            </a:pPr>
            <a:endParaRPr sz="224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10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1000"/>
                                        <p:tgtEl>
                                          <p:spTgt spid="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4" end="4"/>
                                            </p:txEl>
                                          </p:spTgt>
                                        </p:tgtEl>
                                        <p:attrNameLst>
                                          <p:attrName>style.visibility</p:attrName>
                                        </p:attrNameLst>
                                      </p:cBhvr>
                                      <p:to>
                                        <p:strVal val="visible"/>
                                      </p:to>
                                    </p:set>
                                    <p:animEffect transition="in" filter="fade">
                                      <p:cBhvr>
                                        <p:cTn id="17" dur="1000"/>
                                        <p:tgtEl>
                                          <p:spTgt spid="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6" end="6"/>
                                            </p:txEl>
                                          </p:spTgt>
                                        </p:tgtEl>
                                        <p:attrNameLst>
                                          <p:attrName>style.visibility</p:attrName>
                                        </p:attrNameLst>
                                      </p:cBhvr>
                                      <p:to>
                                        <p:strVal val="visible"/>
                                      </p:to>
                                    </p:set>
                                    <p:animEffect transition="in" filter="fade">
                                      <p:cBhvr>
                                        <p:cTn id="22" dur="1000"/>
                                        <p:tgtEl>
                                          <p:spTgt spid="24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xEl>
                                              <p:pRg st="8" end="8"/>
                                            </p:txEl>
                                          </p:spTgt>
                                        </p:tgtEl>
                                        <p:attrNameLst>
                                          <p:attrName>style.visibility</p:attrName>
                                        </p:attrNameLst>
                                      </p:cBhvr>
                                      <p:to>
                                        <p:strVal val="visible"/>
                                      </p:to>
                                    </p:set>
                                    <p:animEffect transition="in" filter="fade">
                                      <p:cBhvr>
                                        <p:cTn id="27" dur="1000"/>
                                        <p:tgtEl>
                                          <p:spTgt spid="24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3">
                                            <p:txEl>
                                              <p:pRg st="10" end="10"/>
                                            </p:txEl>
                                          </p:spTgt>
                                        </p:tgtEl>
                                        <p:attrNameLst>
                                          <p:attrName>style.visibility</p:attrName>
                                        </p:attrNameLst>
                                      </p:cBhvr>
                                      <p:to>
                                        <p:strVal val="visible"/>
                                      </p:to>
                                    </p:set>
                                    <p:animEffect transition="in" filter="fade">
                                      <p:cBhvr>
                                        <p:cTn id="32" dur="1000"/>
                                        <p:tgtEl>
                                          <p:spTgt spid="24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3">
                                            <p:txEl>
                                              <p:pRg st="12" end="12"/>
                                            </p:txEl>
                                          </p:spTgt>
                                        </p:tgtEl>
                                        <p:attrNameLst>
                                          <p:attrName>style.visibility</p:attrName>
                                        </p:attrNameLst>
                                      </p:cBhvr>
                                      <p:to>
                                        <p:strVal val="visible"/>
                                      </p:to>
                                    </p:set>
                                    <p:animEffect transition="in" filter="fade">
                                      <p:cBhvr>
                                        <p:cTn id="37" dur="1000"/>
                                        <p:tgtEl>
                                          <p:spTgt spid="24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3">
                                            <p:txEl>
                                              <p:pRg st="13" end="13"/>
                                            </p:txEl>
                                          </p:spTgt>
                                        </p:tgtEl>
                                        <p:attrNameLst>
                                          <p:attrName>style.visibility</p:attrName>
                                        </p:attrNameLst>
                                      </p:cBhvr>
                                      <p:to>
                                        <p:strVal val="visible"/>
                                      </p:to>
                                    </p:set>
                                    <p:animEffect transition="in" filter="fade">
                                      <p:cBhvr>
                                        <p:cTn id="42" dur="1000"/>
                                        <p:tgtEl>
                                          <p:spTgt spid="24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3">
                                            <p:txEl>
                                              <p:pRg st="15" end="15"/>
                                            </p:txEl>
                                          </p:spTgt>
                                        </p:tgtEl>
                                        <p:attrNameLst>
                                          <p:attrName>style.visibility</p:attrName>
                                        </p:attrNameLst>
                                      </p:cBhvr>
                                      <p:to>
                                        <p:strVal val="visible"/>
                                      </p:to>
                                    </p:set>
                                    <p:animEffect transition="in" filter="fade">
                                      <p:cBhvr>
                                        <p:cTn id="47" dur="1000"/>
                                        <p:tgtEl>
                                          <p:spTgt spid="24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a:blip r:embed="rId3">
            <a:alphaModFix/>
          </a:blip>
          <a:stretch>
            <a:fillRect/>
          </a:stretch>
        </p:blipFill>
        <p:spPr>
          <a:xfrm>
            <a:off x="909513" y="338699"/>
            <a:ext cx="7482510" cy="6519300"/>
          </a:xfrm>
          <a:prstGeom prst="rect">
            <a:avLst/>
          </a:prstGeom>
          <a:noFill/>
          <a:ln>
            <a:noFill/>
          </a:ln>
        </p:spPr>
      </p:pic>
      <p:sp>
        <p:nvSpPr>
          <p:cNvPr id="249" name="Shape 249"/>
          <p:cNvSpPr txBox="1"/>
          <p:nvPr/>
        </p:nvSpPr>
        <p:spPr>
          <a:xfrm>
            <a:off x="0" y="0"/>
            <a:ext cx="9144000" cy="3387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 experiments to show latent heat of vaporisation</a:t>
            </a:r>
          </a:p>
        </p:txBody>
      </p:sp>
      <p:sp>
        <p:nvSpPr>
          <p:cNvPr id="250" name="Shape 250"/>
          <p:cNvSpPr txBox="1">
            <a:spLocks noGrp="1"/>
          </p:cNvSpPr>
          <p:nvPr>
            <p:ph type="body" idx="1"/>
          </p:nvPr>
        </p:nvSpPr>
        <p:spPr>
          <a:xfrm>
            <a:off x="3939725" y="387775"/>
            <a:ext cx="4347300" cy="910800"/>
          </a:xfrm>
          <a:prstGeom prst="rect">
            <a:avLst/>
          </a:prstGeom>
          <a:noFill/>
          <a:ln>
            <a:noFill/>
          </a:ln>
        </p:spPr>
        <p:txBody>
          <a:bodyPr lIns="91425" tIns="45700" rIns="91425" bIns="45700" anchor="t" anchorCtr="0">
            <a:noAutofit/>
          </a:bodyPr>
          <a:lstStyle/>
          <a:p>
            <a:pPr marL="0" marR="0" lvl="0" indent="0" algn="l" rtl="0">
              <a:lnSpc>
                <a:spcPct val="80000"/>
              </a:lnSpc>
              <a:spcBef>
                <a:spcPts val="448"/>
              </a:spcBef>
              <a:buClr>
                <a:schemeClr val="lt1"/>
              </a:buClr>
              <a:buSzPct val="25000"/>
              <a:buFont typeface="Arial"/>
              <a:buNone/>
            </a:pPr>
            <a:r>
              <a:rPr lang="en-GB" sz="2240" b="1">
                <a:solidFill>
                  <a:srgbClr val="000000"/>
                </a:solidFill>
              </a:rPr>
              <a:t>Experiment to show the latent heat of vapourisation</a:t>
            </a:r>
          </a:p>
        </p:txBody>
      </p:sp>
      <p:sp>
        <p:nvSpPr>
          <p:cNvPr id="251" name="Shape 251"/>
          <p:cNvSpPr txBox="1">
            <a:spLocks noGrp="1"/>
          </p:cNvSpPr>
          <p:nvPr>
            <p:ph type="body" idx="1"/>
          </p:nvPr>
        </p:nvSpPr>
        <p:spPr>
          <a:xfrm>
            <a:off x="4368100" y="5947200"/>
            <a:ext cx="3918900" cy="910800"/>
          </a:xfrm>
          <a:prstGeom prst="rect">
            <a:avLst/>
          </a:prstGeom>
          <a:noFill/>
          <a:ln>
            <a:noFill/>
          </a:ln>
        </p:spPr>
        <p:txBody>
          <a:bodyPr lIns="91425" tIns="45700" rIns="91425" bIns="45700" anchor="t" anchorCtr="0">
            <a:noAutofit/>
          </a:bodyPr>
          <a:lstStyle/>
          <a:p>
            <a:pPr marL="0" marR="0" lvl="0" indent="0" algn="l" rtl="0">
              <a:lnSpc>
                <a:spcPct val="80000"/>
              </a:lnSpc>
              <a:spcBef>
                <a:spcPts val="448"/>
              </a:spcBef>
              <a:buClr>
                <a:schemeClr val="lt1"/>
              </a:buClr>
              <a:buSzPct val="25000"/>
              <a:buFont typeface="Arial"/>
              <a:buNone/>
            </a:pPr>
            <a:r>
              <a:rPr lang="en-GB" sz="2240">
                <a:solidFill>
                  <a:srgbClr val="000000"/>
                </a:solidFill>
              </a:rPr>
              <a:t>How could you eliminate the heat lost to surroundings?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p:nvPr/>
        </p:nvSpPr>
        <p:spPr>
          <a:xfrm>
            <a:off x="0" y="0"/>
            <a:ext cx="9144000" cy="3387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 experiments to show latent heat of vaporisation</a:t>
            </a:r>
          </a:p>
        </p:txBody>
      </p:sp>
      <p:sp>
        <p:nvSpPr>
          <p:cNvPr id="257" name="Shape 257"/>
          <p:cNvSpPr txBox="1">
            <a:spLocks noGrp="1"/>
          </p:cNvSpPr>
          <p:nvPr>
            <p:ph type="body" idx="1"/>
          </p:nvPr>
        </p:nvSpPr>
        <p:spPr>
          <a:xfrm>
            <a:off x="147175" y="387775"/>
            <a:ext cx="8904900" cy="910800"/>
          </a:xfrm>
          <a:prstGeom prst="rect">
            <a:avLst/>
          </a:prstGeom>
          <a:noFill/>
          <a:ln>
            <a:noFill/>
          </a:ln>
        </p:spPr>
        <p:txBody>
          <a:bodyPr lIns="91425" tIns="45700" rIns="91425" bIns="45700" anchor="t" anchorCtr="0">
            <a:noAutofit/>
          </a:bodyPr>
          <a:lstStyle/>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r>
              <a:rPr lang="en-GB" sz="2240">
                <a:solidFill>
                  <a:srgbClr val="FFFFFF"/>
                </a:solidFill>
              </a:rPr>
              <a:t>Need to repeat at 2 different V and I</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r>
              <a:rPr lang="en-GB" sz="2240">
                <a:solidFill>
                  <a:srgbClr val="FFFFFF"/>
                </a:solidFill>
              </a:rPr>
              <a:t>From first set of data collection you will get:</a:t>
            </a:r>
          </a:p>
          <a:p>
            <a:pPr marL="457200" marR="0" lvl="0" indent="-370840" algn="l" rtl="0">
              <a:lnSpc>
                <a:spcPct val="80000"/>
              </a:lnSpc>
              <a:spcBef>
                <a:spcPts val="448"/>
              </a:spcBef>
              <a:buClr>
                <a:srgbClr val="FFFFFF"/>
              </a:buClr>
              <a:buSzPct val="101818"/>
              <a:buAutoNum type="arabicParenR"/>
            </a:pPr>
            <a:r>
              <a:rPr lang="en-GB" sz="2240">
                <a:solidFill>
                  <a:srgbClr val="FFFFFF"/>
                </a:solidFill>
              </a:rPr>
              <a:t>V</a:t>
            </a:r>
            <a:r>
              <a:rPr lang="en-GB" sz="2240" baseline="-25000">
                <a:solidFill>
                  <a:srgbClr val="FFFFFF"/>
                </a:solidFill>
              </a:rPr>
              <a:t>1</a:t>
            </a:r>
            <a:r>
              <a:rPr lang="en-GB" sz="2240">
                <a:solidFill>
                  <a:srgbClr val="FFFFFF"/>
                </a:solidFill>
              </a:rPr>
              <a:t>I</a:t>
            </a:r>
            <a:r>
              <a:rPr lang="en-GB" sz="2240" baseline="-25000">
                <a:solidFill>
                  <a:srgbClr val="FFFFFF"/>
                </a:solidFill>
              </a:rPr>
              <a:t>1</a:t>
            </a:r>
            <a:r>
              <a:rPr lang="en-GB" sz="2240">
                <a:solidFill>
                  <a:srgbClr val="FFFFFF"/>
                </a:solidFill>
              </a:rPr>
              <a:t>t = m</a:t>
            </a:r>
            <a:r>
              <a:rPr lang="en-GB" sz="2240" baseline="-25000">
                <a:solidFill>
                  <a:srgbClr val="FFFFFF"/>
                </a:solidFill>
              </a:rPr>
              <a:t>1</a:t>
            </a:r>
            <a:r>
              <a:rPr lang="en-GB" sz="2240">
                <a:solidFill>
                  <a:srgbClr val="FFFFFF"/>
                </a:solidFill>
              </a:rPr>
              <a:t> L</a:t>
            </a:r>
            <a:r>
              <a:rPr lang="en-GB" sz="2240" baseline="-25000">
                <a:solidFill>
                  <a:srgbClr val="FFFFFF"/>
                </a:solidFill>
              </a:rPr>
              <a:t>v</a:t>
            </a:r>
            <a:r>
              <a:rPr lang="en-GB" sz="2240">
                <a:solidFill>
                  <a:srgbClr val="FFFFFF"/>
                </a:solidFill>
              </a:rPr>
              <a:t> + Q (where Q is energy transferred to surroundings)</a:t>
            </a:r>
          </a:p>
          <a:p>
            <a:pPr marL="0" marR="0" lvl="0" indent="0" algn="l" rtl="0">
              <a:lnSpc>
                <a:spcPct val="80000"/>
              </a:lnSpc>
              <a:spcBef>
                <a:spcPts val="448"/>
              </a:spcBef>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r>
              <a:rPr lang="en-GB" sz="2240">
                <a:solidFill>
                  <a:srgbClr val="FFFFFF"/>
                </a:solidFill>
              </a:rPr>
              <a:t>From second set of data collection you will get:</a:t>
            </a:r>
          </a:p>
          <a:p>
            <a:pPr marL="0" marR="0" lvl="0" indent="0" algn="l" rtl="0">
              <a:lnSpc>
                <a:spcPct val="80000"/>
              </a:lnSpc>
              <a:spcBef>
                <a:spcPts val="448"/>
              </a:spcBef>
              <a:buClr>
                <a:schemeClr val="lt1"/>
              </a:buClr>
              <a:buSzPct val="25000"/>
              <a:buFont typeface="Arial"/>
              <a:buNone/>
            </a:pPr>
            <a:r>
              <a:rPr lang="en-GB" sz="2240">
                <a:solidFill>
                  <a:srgbClr val="FFFFFF"/>
                </a:solidFill>
              </a:rPr>
              <a:t>2) V</a:t>
            </a:r>
            <a:r>
              <a:rPr lang="en-GB" sz="2240" baseline="-25000">
                <a:solidFill>
                  <a:srgbClr val="FFFFFF"/>
                </a:solidFill>
              </a:rPr>
              <a:t>2</a:t>
            </a:r>
            <a:r>
              <a:rPr lang="en-GB" sz="2240">
                <a:solidFill>
                  <a:srgbClr val="FFFFFF"/>
                </a:solidFill>
              </a:rPr>
              <a:t>I</a:t>
            </a:r>
            <a:r>
              <a:rPr lang="en-GB" sz="2240" baseline="-25000">
                <a:solidFill>
                  <a:srgbClr val="FFFFFF"/>
                </a:solidFill>
              </a:rPr>
              <a:t>2</a:t>
            </a:r>
            <a:r>
              <a:rPr lang="en-GB" sz="2240">
                <a:solidFill>
                  <a:srgbClr val="FFFFFF"/>
                </a:solidFill>
              </a:rPr>
              <a:t>t =m</a:t>
            </a:r>
            <a:r>
              <a:rPr lang="en-GB" sz="2240" baseline="-25000">
                <a:solidFill>
                  <a:srgbClr val="FFFFFF"/>
                </a:solidFill>
              </a:rPr>
              <a:t>2</a:t>
            </a:r>
            <a:r>
              <a:rPr lang="en-GB" sz="2240">
                <a:solidFill>
                  <a:srgbClr val="FFFFFF"/>
                </a:solidFill>
              </a:rPr>
              <a:t>L</a:t>
            </a:r>
            <a:r>
              <a:rPr lang="en-GB" sz="2240" baseline="-25000">
                <a:solidFill>
                  <a:srgbClr val="FFFFFF"/>
                </a:solidFill>
              </a:rPr>
              <a:t>v</a:t>
            </a:r>
            <a:r>
              <a:rPr lang="en-GB" sz="2240">
                <a:solidFill>
                  <a:srgbClr val="FFFFFF"/>
                </a:solidFill>
              </a:rPr>
              <a:t> + Q </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r>
              <a:rPr lang="en-GB" sz="2240">
                <a:solidFill>
                  <a:srgbClr val="FFFFFF"/>
                </a:solidFill>
              </a:rPr>
              <a:t>Substituting 1 into 2 will give:</a:t>
            </a:r>
          </a:p>
          <a:p>
            <a:pPr marL="0" marR="0" lvl="0" indent="0" algn="l" rtl="0">
              <a:lnSpc>
                <a:spcPct val="80000"/>
              </a:lnSpc>
              <a:spcBef>
                <a:spcPts val="448"/>
              </a:spcBef>
              <a:buClr>
                <a:schemeClr val="lt1"/>
              </a:buClr>
              <a:buSzPct val="25000"/>
              <a:buFont typeface="Arial"/>
              <a:buNone/>
            </a:pPr>
            <a:r>
              <a:rPr lang="en-GB" sz="2240">
                <a:solidFill>
                  <a:srgbClr val="FFFFFF"/>
                </a:solidFill>
              </a:rPr>
              <a:t>(V</a:t>
            </a:r>
            <a:r>
              <a:rPr lang="en-GB" sz="2240" baseline="-25000">
                <a:solidFill>
                  <a:srgbClr val="FFFFFF"/>
                </a:solidFill>
              </a:rPr>
              <a:t>2</a:t>
            </a:r>
            <a:r>
              <a:rPr lang="en-GB" sz="2240">
                <a:solidFill>
                  <a:srgbClr val="FFFFFF"/>
                </a:solidFill>
              </a:rPr>
              <a:t>I</a:t>
            </a:r>
            <a:r>
              <a:rPr lang="en-GB" sz="2240" baseline="-25000">
                <a:solidFill>
                  <a:srgbClr val="FFFFFF"/>
                </a:solidFill>
              </a:rPr>
              <a:t>2</a:t>
            </a:r>
            <a:r>
              <a:rPr lang="en-GB" sz="2240">
                <a:solidFill>
                  <a:srgbClr val="FFFFFF"/>
                </a:solidFill>
              </a:rPr>
              <a:t>-V</a:t>
            </a:r>
            <a:r>
              <a:rPr lang="en-GB" sz="2240" baseline="-25000">
                <a:solidFill>
                  <a:srgbClr val="FFFFFF"/>
                </a:solidFill>
              </a:rPr>
              <a:t>1</a:t>
            </a:r>
            <a:r>
              <a:rPr lang="en-GB" sz="2240">
                <a:solidFill>
                  <a:srgbClr val="FFFFFF"/>
                </a:solidFill>
              </a:rPr>
              <a:t>I</a:t>
            </a:r>
            <a:r>
              <a:rPr lang="en-GB" sz="2240" baseline="-25000">
                <a:solidFill>
                  <a:srgbClr val="FFFFFF"/>
                </a:solidFill>
              </a:rPr>
              <a:t>1</a:t>
            </a:r>
            <a:r>
              <a:rPr lang="en-GB" sz="2240">
                <a:solidFill>
                  <a:srgbClr val="FFFFFF"/>
                </a:solidFill>
              </a:rPr>
              <a:t>)t=(m</a:t>
            </a:r>
            <a:r>
              <a:rPr lang="en-GB" sz="2240" baseline="-25000">
                <a:solidFill>
                  <a:srgbClr val="FFFFFF"/>
                </a:solidFill>
              </a:rPr>
              <a:t>2</a:t>
            </a:r>
            <a:r>
              <a:rPr lang="en-GB" sz="2240">
                <a:solidFill>
                  <a:srgbClr val="FFFFFF"/>
                </a:solidFill>
              </a:rPr>
              <a:t>-m</a:t>
            </a:r>
            <a:r>
              <a:rPr lang="en-GB" sz="2240" baseline="-25000">
                <a:solidFill>
                  <a:srgbClr val="FFFFFF"/>
                </a:solidFill>
              </a:rPr>
              <a:t>1</a:t>
            </a:r>
            <a:r>
              <a:rPr lang="en-GB" sz="2240">
                <a:solidFill>
                  <a:srgbClr val="FFFFFF"/>
                </a:solidFill>
              </a:rPr>
              <a:t>)L</a:t>
            </a:r>
            <a:r>
              <a:rPr lang="en-GB" sz="2240" baseline="-25000">
                <a:solidFill>
                  <a:srgbClr val="FFFFFF"/>
                </a:solidFill>
              </a:rPr>
              <a:t>v</a:t>
            </a:r>
          </a:p>
          <a:p>
            <a:pPr marL="0" marR="0" lvl="0" indent="0" algn="l" rtl="0">
              <a:lnSpc>
                <a:spcPct val="80000"/>
              </a:lnSpc>
              <a:spcBef>
                <a:spcPts val="448"/>
              </a:spcBef>
              <a:buClr>
                <a:schemeClr val="lt1"/>
              </a:buClr>
              <a:buSzPct val="25000"/>
              <a:buFont typeface="Arial"/>
              <a:buNone/>
            </a:pPr>
            <a:r>
              <a:rPr lang="en-GB" sz="2240">
                <a:solidFill>
                  <a:srgbClr val="FFFFFF"/>
                </a:solidFill>
              </a:rPr>
              <a:t>So L</a:t>
            </a:r>
            <a:r>
              <a:rPr lang="en-GB" sz="2240" baseline="-25000">
                <a:solidFill>
                  <a:srgbClr val="FFFFFF"/>
                </a:solidFill>
              </a:rPr>
              <a:t>v</a:t>
            </a:r>
            <a:r>
              <a:rPr lang="en-GB" sz="2240">
                <a:solidFill>
                  <a:srgbClr val="FFFFFF"/>
                </a:solidFill>
              </a:rPr>
              <a:t> can be found</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endParaRPr sz="224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1000"/>
                                        <p:tgtEl>
                                          <p:spTgt spid="2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xEl>
                                              <p:pRg st="1" end="1"/>
                                            </p:txEl>
                                          </p:spTgt>
                                        </p:tgtEl>
                                        <p:attrNameLst>
                                          <p:attrName>style.visibility</p:attrName>
                                        </p:attrNameLst>
                                      </p:cBhvr>
                                      <p:to>
                                        <p:strVal val="visible"/>
                                      </p:to>
                                    </p:set>
                                    <p:animEffect transition="in" filter="fade">
                                      <p:cBhvr>
                                        <p:cTn id="12" dur="1000"/>
                                        <p:tgtEl>
                                          <p:spTgt spid="2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xEl>
                                              <p:pRg st="2" end="2"/>
                                            </p:txEl>
                                          </p:spTgt>
                                        </p:tgtEl>
                                        <p:attrNameLst>
                                          <p:attrName>style.visibility</p:attrName>
                                        </p:attrNameLst>
                                      </p:cBhvr>
                                      <p:to>
                                        <p:strVal val="visible"/>
                                      </p:to>
                                    </p:set>
                                    <p:animEffect transition="in" filter="fade">
                                      <p:cBhvr>
                                        <p:cTn id="17" dur="1000"/>
                                        <p:tgtEl>
                                          <p:spTgt spid="2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xEl>
                                              <p:pRg st="3" end="3"/>
                                            </p:txEl>
                                          </p:spTgt>
                                        </p:tgtEl>
                                        <p:attrNameLst>
                                          <p:attrName>style.visibility</p:attrName>
                                        </p:attrNameLst>
                                      </p:cBhvr>
                                      <p:to>
                                        <p:strVal val="visible"/>
                                      </p:to>
                                    </p:set>
                                    <p:animEffect transition="in" filter="fade">
                                      <p:cBhvr>
                                        <p:cTn id="22" dur="1000"/>
                                        <p:tgtEl>
                                          <p:spTgt spid="2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7">
                                            <p:txEl>
                                              <p:pRg st="4" end="4"/>
                                            </p:txEl>
                                          </p:spTgt>
                                        </p:tgtEl>
                                        <p:attrNameLst>
                                          <p:attrName>style.visibility</p:attrName>
                                        </p:attrNameLst>
                                      </p:cBhvr>
                                      <p:to>
                                        <p:strVal val="visible"/>
                                      </p:to>
                                    </p:set>
                                    <p:animEffect transition="in" filter="fade">
                                      <p:cBhvr>
                                        <p:cTn id="27" dur="1000"/>
                                        <p:tgtEl>
                                          <p:spTgt spid="2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7">
                                            <p:txEl>
                                              <p:pRg st="5" end="5"/>
                                            </p:txEl>
                                          </p:spTgt>
                                        </p:tgtEl>
                                        <p:attrNameLst>
                                          <p:attrName>style.visibility</p:attrName>
                                        </p:attrNameLst>
                                      </p:cBhvr>
                                      <p:to>
                                        <p:strVal val="visible"/>
                                      </p:to>
                                    </p:set>
                                    <p:animEffect transition="in" filter="fade">
                                      <p:cBhvr>
                                        <p:cTn id="32" dur="1000"/>
                                        <p:tgtEl>
                                          <p:spTgt spid="2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7">
                                            <p:txEl>
                                              <p:pRg st="6" end="6"/>
                                            </p:txEl>
                                          </p:spTgt>
                                        </p:tgtEl>
                                        <p:attrNameLst>
                                          <p:attrName>style.visibility</p:attrName>
                                        </p:attrNameLst>
                                      </p:cBhvr>
                                      <p:to>
                                        <p:strVal val="visible"/>
                                      </p:to>
                                    </p:set>
                                    <p:animEffect transition="in" filter="fade">
                                      <p:cBhvr>
                                        <p:cTn id="37" dur="1000"/>
                                        <p:tgtEl>
                                          <p:spTgt spid="2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7">
                                            <p:txEl>
                                              <p:pRg st="7" end="7"/>
                                            </p:txEl>
                                          </p:spTgt>
                                        </p:tgtEl>
                                        <p:attrNameLst>
                                          <p:attrName>style.visibility</p:attrName>
                                        </p:attrNameLst>
                                      </p:cBhvr>
                                      <p:to>
                                        <p:strVal val="visible"/>
                                      </p:to>
                                    </p:set>
                                    <p:animEffect transition="in" filter="fade">
                                      <p:cBhvr>
                                        <p:cTn id="42" dur="1000"/>
                                        <p:tgtEl>
                                          <p:spTgt spid="2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7">
                                            <p:txEl>
                                              <p:pRg st="8" end="8"/>
                                            </p:txEl>
                                          </p:spTgt>
                                        </p:tgtEl>
                                        <p:attrNameLst>
                                          <p:attrName>style.visibility</p:attrName>
                                        </p:attrNameLst>
                                      </p:cBhvr>
                                      <p:to>
                                        <p:strVal val="visible"/>
                                      </p:to>
                                    </p:set>
                                    <p:animEffect transition="in" filter="fade">
                                      <p:cBhvr>
                                        <p:cTn id="47" dur="1000"/>
                                        <p:tgtEl>
                                          <p:spTgt spid="2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7">
                                            <p:txEl>
                                              <p:pRg st="9" end="9"/>
                                            </p:txEl>
                                          </p:spTgt>
                                        </p:tgtEl>
                                        <p:attrNameLst>
                                          <p:attrName>style.visibility</p:attrName>
                                        </p:attrNameLst>
                                      </p:cBhvr>
                                      <p:to>
                                        <p:strVal val="visible"/>
                                      </p:to>
                                    </p:set>
                                    <p:animEffect transition="in" filter="fade">
                                      <p:cBhvr>
                                        <p:cTn id="52" dur="1000"/>
                                        <p:tgtEl>
                                          <p:spTgt spid="2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7">
                                            <p:txEl>
                                              <p:pRg st="10" end="10"/>
                                            </p:txEl>
                                          </p:spTgt>
                                        </p:tgtEl>
                                        <p:attrNameLst>
                                          <p:attrName>style.visibility</p:attrName>
                                        </p:attrNameLst>
                                      </p:cBhvr>
                                      <p:to>
                                        <p:strVal val="visible"/>
                                      </p:to>
                                    </p:set>
                                    <p:animEffect transition="in" filter="fade">
                                      <p:cBhvr>
                                        <p:cTn id="57" dur="1000"/>
                                        <p:tgtEl>
                                          <p:spTgt spid="25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7">
                                            <p:txEl>
                                              <p:pRg st="11" end="11"/>
                                            </p:txEl>
                                          </p:spTgt>
                                        </p:tgtEl>
                                        <p:attrNameLst>
                                          <p:attrName>style.visibility</p:attrName>
                                        </p:attrNameLst>
                                      </p:cBhvr>
                                      <p:to>
                                        <p:strVal val="visible"/>
                                      </p:to>
                                    </p:set>
                                    <p:animEffect transition="in" filter="fade">
                                      <p:cBhvr>
                                        <p:cTn id="62" dur="1000"/>
                                        <p:tgtEl>
                                          <p:spTgt spid="25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7">
                                            <p:txEl>
                                              <p:pRg st="12" end="12"/>
                                            </p:txEl>
                                          </p:spTgt>
                                        </p:tgtEl>
                                        <p:attrNameLst>
                                          <p:attrName>style.visibility</p:attrName>
                                        </p:attrNameLst>
                                      </p:cBhvr>
                                      <p:to>
                                        <p:strVal val="visible"/>
                                      </p:to>
                                    </p:set>
                                    <p:animEffect transition="in" filter="fade">
                                      <p:cBhvr>
                                        <p:cTn id="67" dur="1000"/>
                                        <p:tgtEl>
                                          <p:spTgt spid="25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7">
                                            <p:txEl>
                                              <p:pRg st="13" end="13"/>
                                            </p:txEl>
                                          </p:spTgt>
                                        </p:tgtEl>
                                        <p:attrNameLst>
                                          <p:attrName>style.visibility</p:attrName>
                                        </p:attrNameLst>
                                      </p:cBhvr>
                                      <p:to>
                                        <p:strVal val="visible"/>
                                      </p:to>
                                    </p:set>
                                    <p:animEffect transition="in" filter="fade">
                                      <p:cBhvr>
                                        <p:cTn id="72" dur="1000"/>
                                        <p:tgtEl>
                                          <p:spTgt spid="25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7">
                                            <p:txEl>
                                              <p:pRg st="14" end="14"/>
                                            </p:txEl>
                                          </p:spTgt>
                                        </p:tgtEl>
                                        <p:attrNameLst>
                                          <p:attrName>style.visibility</p:attrName>
                                        </p:attrNameLst>
                                      </p:cBhvr>
                                      <p:to>
                                        <p:strVal val="visible"/>
                                      </p:to>
                                    </p:set>
                                    <p:animEffect transition="in" filter="fade">
                                      <p:cBhvr>
                                        <p:cTn id="77" dur="1000"/>
                                        <p:tgtEl>
                                          <p:spTgt spid="25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57">
                                            <p:txEl>
                                              <p:pRg st="15" end="15"/>
                                            </p:txEl>
                                          </p:spTgt>
                                        </p:tgtEl>
                                        <p:attrNameLst>
                                          <p:attrName>style.visibility</p:attrName>
                                        </p:attrNameLst>
                                      </p:cBhvr>
                                      <p:to>
                                        <p:strVal val="visible"/>
                                      </p:to>
                                    </p:set>
                                    <p:animEffect transition="in" filter="fade">
                                      <p:cBhvr>
                                        <p:cTn id="82" dur="1000"/>
                                        <p:tgtEl>
                                          <p:spTgt spid="25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0" y="0"/>
            <a:ext cx="9144000" cy="3387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 experiments to show latent heat of vaporisation</a:t>
            </a:r>
          </a:p>
        </p:txBody>
      </p:sp>
      <p:sp>
        <p:nvSpPr>
          <p:cNvPr id="263" name="Shape 263"/>
          <p:cNvSpPr txBox="1">
            <a:spLocks noGrp="1"/>
          </p:cNvSpPr>
          <p:nvPr>
            <p:ph type="body" idx="1"/>
          </p:nvPr>
        </p:nvSpPr>
        <p:spPr>
          <a:xfrm>
            <a:off x="147175" y="387775"/>
            <a:ext cx="8904900" cy="910800"/>
          </a:xfrm>
          <a:prstGeom prst="rect">
            <a:avLst/>
          </a:prstGeom>
          <a:noFill/>
          <a:ln>
            <a:noFill/>
          </a:ln>
        </p:spPr>
        <p:txBody>
          <a:bodyPr lIns="91425" tIns="45700" rIns="91425" bIns="45700" anchor="t" anchorCtr="0">
            <a:noAutofit/>
          </a:bodyPr>
          <a:lstStyle/>
          <a:p>
            <a:pPr marL="0" marR="0" lvl="0" indent="0" algn="l" rtl="0">
              <a:lnSpc>
                <a:spcPct val="80000"/>
              </a:lnSpc>
              <a:spcBef>
                <a:spcPts val="448"/>
              </a:spcBef>
              <a:buClr>
                <a:schemeClr val="lt1"/>
              </a:buClr>
              <a:buSzPct val="25000"/>
              <a:buFont typeface="Arial"/>
              <a:buNone/>
            </a:pPr>
            <a:r>
              <a:rPr lang="en-GB" sz="2240">
                <a:solidFill>
                  <a:srgbClr val="FFFFFF"/>
                </a:solidFill>
              </a:rPr>
              <a:t>Describe an experiment to calculate the specific latent heat of vaporisation?</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r>
              <a:rPr lang="en-GB" sz="2240">
                <a:solidFill>
                  <a:srgbClr val="FFFFFF"/>
                </a:solidFill>
              </a:rPr>
              <a:t>Include in your answer:</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457200" marR="0" lvl="0" indent="-370840" algn="l" rtl="0">
              <a:lnSpc>
                <a:spcPct val="80000"/>
              </a:lnSpc>
              <a:spcBef>
                <a:spcPts val="448"/>
              </a:spcBef>
              <a:buClr>
                <a:srgbClr val="FFFFFF"/>
              </a:buClr>
              <a:buSzPct val="101818"/>
            </a:pPr>
            <a:r>
              <a:rPr lang="en-GB" sz="2240">
                <a:solidFill>
                  <a:srgbClr val="FFFFFF"/>
                </a:solidFill>
              </a:rPr>
              <a:t>A labelled diagram of arrangement or description</a:t>
            </a:r>
          </a:p>
          <a:p>
            <a:pPr marL="457200" marR="0" lvl="0" indent="-370840" algn="l" rtl="0">
              <a:lnSpc>
                <a:spcPct val="80000"/>
              </a:lnSpc>
              <a:spcBef>
                <a:spcPts val="448"/>
              </a:spcBef>
              <a:buClr>
                <a:srgbClr val="FFFFFF"/>
              </a:buClr>
              <a:buSzPct val="101818"/>
            </a:pPr>
            <a:r>
              <a:rPr lang="en-GB" sz="2240">
                <a:solidFill>
                  <a:srgbClr val="FFFFFF"/>
                </a:solidFill>
              </a:rPr>
              <a:t>List of measurements to be taken</a:t>
            </a:r>
          </a:p>
          <a:p>
            <a:pPr marL="457200" marR="0" lvl="0" indent="-370840" algn="l" rtl="0">
              <a:lnSpc>
                <a:spcPct val="80000"/>
              </a:lnSpc>
              <a:spcBef>
                <a:spcPts val="448"/>
              </a:spcBef>
              <a:buClr>
                <a:srgbClr val="FFFFFF"/>
              </a:buClr>
              <a:buSzPct val="101818"/>
            </a:pPr>
            <a:r>
              <a:rPr lang="en-GB" sz="2240">
                <a:solidFill>
                  <a:srgbClr val="FFFFFF"/>
                </a:solidFill>
              </a:rPr>
              <a:t>Explanation of how to calculate Specific latent heat of vapourisation</a:t>
            </a:r>
          </a:p>
          <a:p>
            <a:pPr marL="0" marR="0" lvl="0" indent="0" algn="l" rtl="0">
              <a:lnSpc>
                <a:spcPct val="80000"/>
              </a:lnSpc>
              <a:spcBef>
                <a:spcPts val="448"/>
              </a:spcBef>
              <a:buNone/>
            </a:pPr>
            <a:endParaRPr sz="2240">
              <a:solidFill>
                <a:srgbClr val="FFFFFF"/>
              </a:solidFill>
            </a:endParaRPr>
          </a:p>
          <a:p>
            <a:pPr marL="0" marR="0" lvl="0" indent="0" algn="l" rtl="0">
              <a:lnSpc>
                <a:spcPct val="80000"/>
              </a:lnSpc>
              <a:spcBef>
                <a:spcPts val="448"/>
              </a:spcBef>
              <a:buNone/>
            </a:pPr>
            <a:r>
              <a:rPr lang="en-GB" sz="2240">
                <a:solidFill>
                  <a:srgbClr val="FFFFFF"/>
                </a:solidFill>
              </a:rPr>
              <a:t>8 marks</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endParaRPr sz="2240">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0" y="0"/>
            <a:ext cx="9144000" cy="3387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 experiments to show latent heat of vaporisation</a:t>
            </a:r>
          </a:p>
        </p:txBody>
      </p:sp>
      <p:sp>
        <p:nvSpPr>
          <p:cNvPr id="269" name="Shape 269"/>
          <p:cNvSpPr txBox="1">
            <a:spLocks noGrp="1"/>
          </p:cNvSpPr>
          <p:nvPr>
            <p:ph type="body" idx="1"/>
          </p:nvPr>
        </p:nvSpPr>
        <p:spPr>
          <a:xfrm>
            <a:off x="147175" y="387775"/>
            <a:ext cx="8904900" cy="910800"/>
          </a:xfrm>
          <a:prstGeom prst="rect">
            <a:avLst/>
          </a:prstGeom>
          <a:noFill/>
          <a:ln>
            <a:noFill/>
          </a:ln>
        </p:spPr>
        <p:txBody>
          <a:bodyPr lIns="91425" tIns="45700" rIns="91425" bIns="45700" anchor="t" anchorCtr="0">
            <a:noAutofit/>
          </a:bodyPr>
          <a:lstStyle/>
          <a:p>
            <a:pPr marL="0" marR="0" lvl="0" indent="0" algn="l" rtl="0">
              <a:lnSpc>
                <a:spcPct val="80000"/>
              </a:lnSpc>
              <a:spcBef>
                <a:spcPts val="448"/>
              </a:spcBef>
              <a:buClr>
                <a:schemeClr val="lt1"/>
              </a:buClr>
              <a:buSzPct val="25000"/>
              <a:buFont typeface="Arial"/>
              <a:buNone/>
            </a:pPr>
            <a:r>
              <a:rPr lang="en-GB" sz="2240">
                <a:solidFill>
                  <a:srgbClr val="FFFFFF"/>
                </a:solidFill>
              </a:rPr>
              <a:t>Describe an experiment to calculate the specific latent heat of vaporisation?</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r>
              <a:rPr lang="en-GB" sz="2240">
                <a:solidFill>
                  <a:srgbClr val="FFFFFF"/>
                </a:solidFill>
              </a:rPr>
              <a:t>Equipment (Description or diagram) 2 marks</a:t>
            </a:r>
          </a:p>
          <a:p>
            <a:pPr marL="0" marR="0" lvl="0" indent="0" algn="l" rtl="0">
              <a:lnSpc>
                <a:spcPct val="80000"/>
              </a:lnSpc>
              <a:spcBef>
                <a:spcPts val="448"/>
              </a:spcBef>
              <a:buClr>
                <a:schemeClr val="lt1"/>
              </a:buClr>
              <a:buSzPct val="25000"/>
              <a:buFont typeface="Arial"/>
              <a:buNone/>
            </a:pPr>
            <a:r>
              <a:rPr lang="en-GB" sz="2000">
                <a:solidFill>
                  <a:srgbClr val="FFFFFF"/>
                </a:solidFill>
              </a:rPr>
              <a:t>liquid in vessel with holes for vapour to escape</a:t>
            </a:r>
          </a:p>
          <a:p>
            <a:pPr marL="0" marR="0" lvl="0" indent="0" algn="l" rtl="0">
              <a:lnSpc>
                <a:spcPct val="80000"/>
              </a:lnSpc>
              <a:spcBef>
                <a:spcPts val="448"/>
              </a:spcBef>
              <a:buClr>
                <a:schemeClr val="lt1"/>
              </a:buClr>
              <a:buSzPct val="25000"/>
              <a:buFont typeface="Arial"/>
              <a:buNone/>
            </a:pPr>
            <a:r>
              <a:rPr lang="en-GB" sz="2000">
                <a:solidFill>
                  <a:srgbClr val="FFFFFF"/>
                </a:solidFill>
              </a:rPr>
              <a:t>Heater in vapour</a:t>
            </a:r>
          </a:p>
          <a:p>
            <a:pPr marL="0" marR="0" lvl="0" indent="0" algn="l" rtl="0">
              <a:lnSpc>
                <a:spcPct val="80000"/>
              </a:lnSpc>
              <a:spcBef>
                <a:spcPts val="448"/>
              </a:spcBef>
              <a:buClr>
                <a:schemeClr val="lt1"/>
              </a:buClr>
              <a:buSzPct val="25000"/>
              <a:buFont typeface="Arial"/>
              <a:buNone/>
            </a:pPr>
            <a:r>
              <a:rPr lang="en-GB" sz="2000">
                <a:solidFill>
                  <a:srgbClr val="FFFFFF"/>
                </a:solidFill>
              </a:rPr>
              <a:t>Condenser below liquid vessel</a:t>
            </a:r>
          </a:p>
          <a:p>
            <a:pPr marL="0" marR="0" lvl="0" indent="0" algn="l" rtl="0">
              <a:lnSpc>
                <a:spcPct val="80000"/>
              </a:lnSpc>
              <a:spcBef>
                <a:spcPts val="448"/>
              </a:spcBef>
              <a:buClr>
                <a:schemeClr val="lt1"/>
              </a:buClr>
              <a:buSzPct val="25000"/>
              <a:buFont typeface="Arial"/>
              <a:buNone/>
            </a:pPr>
            <a:r>
              <a:rPr lang="en-GB" sz="2000">
                <a:solidFill>
                  <a:srgbClr val="FFFFFF"/>
                </a:solidFill>
              </a:rPr>
              <a:t>Container to collect condensed water </a:t>
            </a:r>
          </a:p>
          <a:p>
            <a:pPr marL="0" marR="0" lvl="0" indent="0" algn="l" rtl="0">
              <a:lnSpc>
                <a:spcPct val="80000"/>
              </a:lnSpc>
              <a:spcBef>
                <a:spcPts val="448"/>
              </a:spcBef>
              <a:buClr>
                <a:schemeClr val="lt1"/>
              </a:buClr>
              <a:buSzPct val="25000"/>
              <a:buFont typeface="Arial"/>
              <a:buNone/>
            </a:pPr>
            <a:r>
              <a:rPr lang="en-GB" sz="2000">
                <a:solidFill>
                  <a:srgbClr val="FFFFFF"/>
                </a:solidFill>
              </a:rPr>
              <a:t>Voltmeter connected in parallel with heater</a:t>
            </a:r>
          </a:p>
          <a:p>
            <a:pPr marL="0" marR="0" lvl="0" indent="0" algn="l" rtl="0">
              <a:lnSpc>
                <a:spcPct val="80000"/>
              </a:lnSpc>
              <a:spcBef>
                <a:spcPts val="448"/>
              </a:spcBef>
              <a:buClr>
                <a:schemeClr val="lt1"/>
              </a:buClr>
              <a:buSzPct val="25000"/>
              <a:buFont typeface="Arial"/>
              <a:buNone/>
            </a:pPr>
            <a:r>
              <a:rPr lang="en-GB" sz="2000">
                <a:solidFill>
                  <a:srgbClr val="FFFFFF"/>
                </a:solidFill>
              </a:rPr>
              <a:t>Ammeter connected in series with heater</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r>
              <a:rPr lang="en-GB" sz="2240">
                <a:solidFill>
                  <a:srgbClr val="FFFFFF"/>
                </a:solidFill>
              </a:rPr>
              <a:t>Measurements 3 marks</a:t>
            </a:r>
          </a:p>
          <a:p>
            <a:pPr marL="0" marR="0" lvl="0" indent="0" algn="l" rtl="0">
              <a:lnSpc>
                <a:spcPct val="80000"/>
              </a:lnSpc>
              <a:spcBef>
                <a:spcPts val="448"/>
              </a:spcBef>
              <a:buClr>
                <a:schemeClr val="lt1"/>
              </a:buClr>
              <a:buSzPct val="25000"/>
              <a:buFont typeface="Arial"/>
              <a:buNone/>
            </a:pPr>
            <a:r>
              <a:rPr lang="en-GB" sz="2000">
                <a:solidFill>
                  <a:srgbClr val="FFFFFF"/>
                </a:solidFill>
              </a:rPr>
              <a:t>Heat water to boiling point</a:t>
            </a:r>
          </a:p>
          <a:p>
            <a:pPr marL="0" marR="0" lvl="0" indent="0" algn="l" rtl="0">
              <a:lnSpc>
                <a:spcPct val="80000"/>
              </a:lnSpc>
              <a:spcBef>
                <a:spcPts val="448"/>
              </a:spcBef>
              <a:buClr>
                <a:schemeClr val="lt1"/>
              </a:buClr>
              <a:buSzPct val="25000"/>
              <a:buFont typeface="Arial"/>
              <a:buNone/>
            </a:pPr>
            <a:r>
              <a:rPr lang="en-GB" sz="2000">
                <a:solidFill>
                  <a:srgbClr val="FFFFFF"/>
                </a:solidFill>
              </a:rPr>
              <a:t>Measure voltage, current and mass of water water vapour collected over time </a:t>
            </a:r>
          </a:p>
          <a:p>
            <a:pPr marL="0" marR="0" lvl="0" indent="0" algn="l" rtl="0">
              <a:lnSpc>
                <a:spcPct val="80000"/>
              </a:lnSpc>
              <a:spcBef>
                <a:spcPts val="448"/>
              </a:spcBef>
              <a:buClr>
                <a:schemeClr val="lt1"/>
              </a:buClr>
              <a:buSzPct val="25000"/>
              <a:buFont typeface="Arial"/>
              <a:buNone/>
            </a:pPr>
            <a:r>
              <a:rPr lang="en-GB" sz="2000">
                <a:solidFill>
                  <a:srgbClr val="FFFFFF"/>
                </a:solidFill>
              </a:rPr>
              <a:t>Change voltage and current then measure voltage, current and mass of water water vapour collected over same time </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endParaRPr sz="224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0" y="0"/>
            <a:ext cx="9144000" cy="3387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600" b="1"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Describe experiments to show latent heat of vaporisation</a:t>
            </a:r>
          </a:p>
        </p:txBody>
      </p:sp>
      <p:sp>
        <p:nvSpPr>
          <p:cNvPr id="275" name="Shape 275"/>
          <p:cNvSpPr txBox="1">
            <a:spLocks noGrp="1"/>
          </p:cNvSpPr>
          <p:nvPr>
            <p:ph type="body" idx="1"/>
          </p:nvPr>
        </p:nvSpPr>
        <p:spPr>
          <a:xfrm>
            <a:off x="147175" y="387775"/>
            <a:ext cx="8904900" cy="910800"/>
          </a:xfrm>
          <a:prstGeom prst="rect">
            <a:avLst/>
          </a:prstGeom>
          <a:noFill/>
          <a:ln>
            <a:noFill/>
          </a:ln>
        </p:spPr>
        <p:txBody>
          <a:bodyPr lIns="91425" tIns="45700" rIns="91425" bIns="45700" anchor="t" anchorCtr="0">
            <a:noAutofit/>
          </a:bodyPr>
          <a:lstStyle/>
          <a:p>
            <a:pPr marL="0" marR="0" lvl="0" indent="0" algn="l" rtl="0">
              <a:lnSpc>
                <a:spcPct val="80000"/>
              </a:lnSpc>
              <a:spcBef>
                <a:spcPts val="448"/>
              </a:spcBef>
              <a:buClr>
                <a:schemeClr val="lt1"/>
              </a:buClr>
              <a:buSzPct val="25000"/>
              <a:buFont typeface="Arial"/>
              <a:buNone/>
            </a:pPr>
            <a:r>
              <a:rPr lang="en-GB" sz="2240">
                <a:solidFill>
                  <a:srgbClr val="FFFFFF"/>
                </a:solidFill>
              </a:rPr>
              <a:t>Describe an experiment to calculate the specific latent heat of vaporisation?</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r>
              <a:rPr lang="en-GB" sz="2240">
                <a:solidFill>
                  <a:srgbClr val="FFFFFF"/>
                </a:solidFill>
              </a:rPr>
              <a:t>Explanation 3 marks</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r>
              <a:rPr lang="en-GB" sz="2240">
                <a:solidFill>
                  <a:srgbClr val="FFFFFF"/>
                </a:solidFill>
              </a:rPr>
              <a:t>From first set of data collection you will get:</a:t>
            </a:r>
          </a:p>
          <a:p>
            <a:pPr marL="457200" marR="0" lvl="0" indent="-370840" algn="l" rtl="0">
              <a:lnSpc>
                <a:spcPct val="80000"/>
              </a:lnSpc>
              <a:spcBef>
                <a:spcPts val="448"/>
              </a:spcBef>
              <a:buClr>
                <a:srgbClr val="FFFFFF"/>
              </a:buClr>
              <a:buSzPct val="101818"/>
              <a:buAutoNum type="arabicParenR"/>
            </a:pPr>
            <a:r>
              <a:rPr lang="en-GB" sz="2240">
                <a:solidFill>
                  <a:srgbClr val="FFFFFF"/>
                </a:solidFill>
              </a:rPr>
              <a:t>V</a:t>
            </a:r>
            <a:r>
              <a:rPr lang="en-GB" sz="2240" baseline="-25000">
                <a:solidFill>
                  <a:srgbClr val="FFFFFF"/>
                </a:solidFill>
              </a:rPr>
              <a:t>1</a:t>
            </a:r>
            <a:r>
              <a:rPr lang="en-GB" sz="2240">
                <a:solidFill>
                  <a:srgbClr val="FFFFFF"/>
                </a:solidFill>
              </a:rPr>
              <a:t>I</a:t>
            </a:r>
            <a:r>
              <a:rPr lang="en-GB" sz="2240" baseline="-25000">
                <a:solidFill>
                  <a:srgbClr val="FFFFFF"/>
                </a:solidFill>
              </a:rPr>
              <a:t>1</a:t>
            </a:r>
            <a:r>
              <a:rPr lang="en-GB" sz="2240">
                <a:solidFill>
                  <a:srgbClr val="FFFFFF"/>
                </a:solidFill>
              </a:rPr>
              <a:t>t = m</a:t>
            </a:r>
            <a:r>
              <a:rPr lang="en-GB" sz="2240" baseline="-25000">
                <a:solidFill>
                  <a:srgbClr val="FFFFFF"/>
                </a:solidFill>
              </a:rPr>
              <a:t>1</a:t>
            </a:r>
            <a:r>
              <a:rPr lang="en-GB" sz="2240">
                <a:solidFill>
                  <a:srgbClr val="FFFFFF"/>
                </a:solidFill>
              </a:rPr>
              <a:t> L</a:t>
            </a:r>
            <a:r>
              <a:rPr lang="en-GB" sz="2240" baseline="-25000">
                <a:solidFill>
                  <a:srgbClr val="FFFFFF"/>
                </a:solidFill>
              </a:rPr>
              <a:t>v</a:t>
            </a:r>
            <a:r>
              <a:rPr lang="en-GB" sz="2240">
                <a:solidFill>
                  <a:srgbClr val="FFFFFF"/>
                </a:solidFill>
              </a:rPr>
              <a:t> + Q (where Q is energy transferred to surroundings)</a:t>
            </a:r>
          </a:p>
          <a:p>
            <a:pPr marL="0" marR="0" lvl="0" indent="0" algn="l" rtl="0">
              <a:lnSpc>
                <a:spcPct val="80000"/>
              </a:lnSpc>
              <a:spcBef>
                <a:spcPts val="448"/>
              </a:spcBef>
              <a:buClr>
                <a:schemeClr val="lt1"/>
              </a:buClr>
              <a:buSzPct val="25000"/>
              <a:buFont typeface="Arial"/>
              <a:buNone/>
            </a:pPr>
            <a:r>
              <a:rPr lang="en-GB" sz="2240">
                <a:solidFill>
                  <a:srgbClr val="FFFFFF"/>
                </a:solidFill>
              </a:rPr>
              <a:t>From second set of data collection you will get:</a:t>
            </a:r>
          </a:p>
          <a:p>
            <a:pPr marL="0" marR="0" lvl="0" indent="0" algn="l" rtl="0">
              <a:lnSpc>
                <a:spcPct val="80000"/>
              </a:lnSpc>
              <a:spcBef>
                <a:spcPts val="448"/>
              </a:spcBef>
              <a:buClr>
                <a:schemeClr val="lt1"/>
              </a:buClr>
              <a:buSzPct val="25000"/>
              <a:buFont typeface="Arial"/>
              <a:buNone/>
            </a:pPr>
            <a:r>
              <a:rPr lang="en-GB" sz="2240">
                <a:solidFill>
                  <a:srgbClr val="FFFFFF"/>
                </a:solidFill>
              </a:rPr>
              <a:t>2) V</a:t>
            </a:r>
            <a:r>
              <a:rPr lang="en-GB" sz="2240" baseline="-25000">
                <a:solidFill>
                  <a:srgbClr val="FFFFFF"/>
                </a:solidFill>
              </a:rPr>
              <a:t>2</a:t>
            </a:r>
            <a:r>
              <a:rPr lang="en-GB" sz="2240">
                <a:solidFill>
                  <a:srgbClr val="FFFFFF"/>
                </a:solidFill>
              </a:rPr>
              <a:t>I</a:t>
            </a:r>
            <a:r>
              <a:rPr lang="en-GB" sz="2240" baseline="-25000">
                <a:solidFill>
                  <a:srgbClr val="FFFFFF"/>
                </a:solidFill>
              </a:rPr>
              <a:t>2</a:t>
            </a:r>
            <a:r>
              <a:rPr lang="en-GB" sz="2240">
                <a:solidFill>
                  <a:srgbClr val="FFFFFF"/>
                </a:solidFill>
              </a:rPr>
              <a:t>t =m</a:t>
            </a:r>
            <a:r>
              <a:rPr lang="en-GB" sz="2240" baseline="-25000">
                <a:solidFill>
                  <a:srgbClr val="FFFFFF"/>
                </a:solidFill>
              </a:rPr>
              <a:t>2</a:t>
            </a:r>
            <a:r>
              <a:rPr lang="en-GB" sz="2240">
                <a:solidFill>
                  <a:srgbClr val="FFFFFF"/>
                </a:solidFill>
              </a:rPr>
              <a:t>L</a:t>
            </a:r>
            <a:r>
              <a:rPr lang="en-GB" sz="2240" baseline="-25000">
                <a:solidFill>
                  <a:srgbClr val="FFFFFF"/>
                </a:solidFill>
              </a:rPr>
              <a:t>v</a:t>
            </a:r>
            <a:r>
              <a:rPr lang="en-GB" sz="2240">
                <a:solidFill>
                  <a:srgbClr val="FFFFFF"/>
                </a:solidFill>
              </a:rPr>
              <a:t> + Q </a:t>
            </a:r>
          </a:p>
          <a:p>
            <a:pPr marL="0" marR="0" lvl="0" indent="0" algn="l" rtl="0">
              <a:lnSpc>
                <a:spcPct val="80000"/>
              </a:lnSpc>
              <a:spcBef>
                <a:spcPts val="448"/>
              </a:spcBef>
              <a:buClr>
                <a:schemeClr val="lt1"/>
              </a:buClr>
              <a:buSzPct val="25000"/>
              <a:buFont typeface="Arial"/>
              <a:buNone/>
            </a:pPr>
            <a:r>
              <a:rPr lang="en-GB" sz="2240">
                <a:solidFill>
                  <a:srgbClr val="FFFFFF"/>
                </a:solidFill>
              </a:rPr>
              <a:t>Substituting 1 into 2 will give:</a:t>
            </a:r>
          </a:p>
          <a:p>
            <a:pPr marL="0" marR="0" lvl="0" indent="0" algn="l" rtl="0">
              <a:lnSpc>
                <a:spcPct val="80000"/>
              </a:lnSpc>
              <a:spcBef>
                <a:spcPts val="448"/>
              </a:spcBef>
              <a:buClr>
                <a:schemeClr val="lt1"/>
              </a:buClr>
              <a:buSzPct val="25000"/>
              <a:buFont typeface="Arial"/>
              <a:buNone/>
            </a:pPr>
            <a:r>
              <a:rPr lang="en-GB" sz="2240">
                <a:solidFill>
                  <a:srgbClr val="FFFFFF"/>
                </a:solidFill>
              </a:rPr>
              <a:t>(V</a:t>
            </a:r>
            <a:r>
              <a:rPr lang="en-GB" sz="2240" baseline="-25000">
                <a:solidFill>
                  <a:srgbClr val="FFFFFF"/>
                </a:solidFill>
              </a:rPr>
              <a:t>2</a:t>
            </a:r>
            <a:r>
              <a:rPr lang="en-GB" sz="2240">
                <a:solidFill>
                  <a:srgbClr val="FFFFFF"/>
                </a:solidFill>
              </a:rPr>
              <a:t>I</a:t>
            </a:r>
            <a:r>
              <a:rPr lang="en-GB" sz="2240" baseline="-25000">
                <a:solidFill>
                  <a:srgbClr val="FFFFFF"/>
                </a:solidFill>
              </a:rPr>
              <a:t>2</a:t>
            </a:r>
            <a:r>
              <a:rPr lang="en-GB" sz="2240">
                <a:solidFill>
                  <a:srgbClr val="FFFFFF"/>
                </a:solidFill>
              </a:rPr>
              <a:t>-V</a:t>
            </a:r>
            <a:r>
              <a:rPr lang="en-GB" sz="2240" baseline="-25000">
                <a:solidFill>
                  <a:srgbClr val="FFFFFF"/>
                </a:solidFill>
              </a:rPr>
              <a:t>1</a:t>
            </a:r>
            <a:r>
              <a:rPr lang="en-GB" sz="2240">
                <a:solidFill>
                  <a:srgbClr val="FFFFFF"/>
                </a:solidFill>
              </a:rPr>
              <a:t>I</a:t>
            </a:r>
            <a:r>
              <a:rPr lang="en-GB" sz="2240" baseline="-25000">
                <a:solidFill>
                  <a:srgbClr val="FFFFFF"/>
                </a:solidFill>
              </a:rPr>
              <a:t>1</a:t>
            </a:r>
            <a:r>
              <a:rPr lang="en-GB" sz="2240">
                <a:solidFill>
                  <a:srgbClr val="FFFFFF"/>
                </a:solidFill>
              </a:rPr>
              <a:t>)t=(m</a:t>
            </a:r>
            <a:r>
              <a:rPr lang="en-GB" sz="2240" baseline="-25000">
                <a:solidFill>
                  <a:srgbClr val="FFFFFF"/>
                </a:solidFill>
              </a:rPr>
              <a:t>2</a:t>
            </a:r>
            <a:r>
              <a:rPr lang="en-GB" sz="2240">
                <a:solidFill>
                  <a:srgbClr val="FFFFFF"/>
                </a:solidFill>
              </a:rPr>
              <a:t>-m</a:t>
            </a:r>
            <a:r>
              <a:rPr lang="en-GB" sz="2240" baseline="-25000">
                <a:solidFill>
                  <a:srgbClr val="FFFFFF"/>
                </a:solidFill>
              </a:rPr>
              <a:t>1</a:t>
            </a:r>
            <a:r>
              <a:rPr lang="en-GB" sz="2240">
                <a:solidFill>
                  <a:srgbClr val="FFFFFF"/>
                </a:solidFill>
              </a:rPr>
              <a:t>)L</a:t>
            </a:r>
            <a:r>
              <a:rPr lang="en-GB" sz="2240" baseline="-25000">
                <a:solidFill>
                  <a:srgbClr val="FFFFFF"/>
                </a:solidFill>
              </a:rPr>
              <a:t>v</a:t>
            </a:r>
          </a:p>
          <a:p>
            <a:pPr marL="0" marR="0" lvl="0" indent="0" algn="l" rtl="0">
              <a:lnSpc>
                <a:spcPct val="80000"/>
              </a:lnSpc>
              <a:spcBef>
                <a:spcPts val="448"/>
              </a:spcBef>
              <a:buClr>
                <a:schemeClr val="lt1"/>
              </a:buClr>
              <a:buSzPct val="25000"/>
              <a:buFont typeface="Arial"/>
              <a:buNone/>
            </a:pPr>
            <a:r>
              <a:rPr lang="en-GB" sz="2240">
                <a:solidFill>
                  <a:srgbClr val="FFFFFF"/>
                </a:solidFill>
              </a:rPr>
              <a:t>So L</a:t>
            </a:r>
            <a:r>
              <a:rPr lang="en-GB" sz="2240" baseline="-25000">
                <a:solidFill>
                  <a:srgbClr val="FFFFFF"/>
                </a:solidFill>
              </a:rPr>
              <a:t>v</a:t>
            </a:r>
            <a:r>
              <a:rPr lang="en-GB" sz="2240">
                <a:solidFill>
                  <a:srgbClr val="FFFFFF"/>
                </a:solidFill>
              </a:rPr>
              <a:t> can be found</a:t>
            </a: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endParaRPr sz="2240">
              <a:solidFill>
                <a:srgbClr val="FFFFFF"/>
              </a:solidFill>
            </a:endParaRPr>
          </a:p>
          <a:p>
            <a:pPr marL="0" marR="0" lvl="0" indent="0" algn="l" rtl="0">
              <a:lnSpc>
                <a:spcPct val="80000"/>
              </a:lnSpc>
              <a:spcBef>
                <a:spcPts val="448"/>
              </a:spcBef>
              <a:buClr>
                <a:schemeClr val="lt1"/>
              </a:buClr>
              <a:buSzPct val="25000"/>
              <a:buFont typeface="Arial"/>
              <a:buNone/>
            </a:pPr>
            <a:endParaRPr sz="2240">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
          <p:cNvSpPr txBox="1">
            <a:spLocks noGrp="1"/>
          </p:cNvSpPr>
          <p:nvPr>
            <p:ph type="ctrTitle"/>
          </p:nvPr>
        </p:nvSpPr>
        <p:spPr>
          <a:xfrm>
            <a:off x="2343800" y="6073750"/>
            <a:ext cx="4666800" cy="692700"/>
          </a:xfrm>
          <a:prstGeom prst="rect">
            <a:avLst/>
          </a:prstGeom>
          <a:solidFill>
            <a:schemeClr val="lt1">
              <a:alpha val="5843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90"/>
              <a:buFont typeface="Comic Sans MS"/>
              <a:buNone/>
            </a:pPr>
            <a:r>
              <a:rPr lang="en-GB" sz="3959" b="0" i="0" u="none" strike="noStrike" cap="none">
                <a:solidFill>
                  <a:schemeClr val="dk1"/>
                </a:solidFill>
                <a:latin typeface="Comic Sans MS"/>
                <a:ea typeface="Comic Sans MS"/>
                <a:cs typeface="Comic Sans MS"/>
                <a:sym typeface="Comic Sans MS"/>
              </a:rPr>
              <a:t>Thermal Physics</a:t>
            </a:r>
            <a:endParaRPr/>
          </a:p>
        </p:txBody>
      </p:sp>
      <p:sp>
        <p:nvSpPr>
          <p:cNvPr id="162" name="Google Shape;162;p2"/>
          <p:cNvSpPr txBox="1">
            <a:spLocks noGrp="1"/>
          </p:cNvSpPr>
          <p:nvPr>
            <p:ph type="title" idx="4294967295"/>
          </p:nvPr>
        </p:nvSpPr>
        <p:spPr>
          <a:xfrm>
            <a:off x="0" y="0"/>
            <a:ext cx="9144000" cy="903600"/>
          </a:xfrm>
          <a:prstGeom prst="rect">
            <a:avLst/>
          </a:prstGeom>
          <a:solidFill>
            <a:srgbClr val="1C4587"/>
          </a:solidFill>
          <a:ln w="9525" cap="flat" cmpd="sng">
            <a:solidFill>
              <a:srgbClr val="FFFFFF">
                <a:alpha val="0"/>
              </a:srgbClr>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1100"/>
              <a:buFont typeface="Comic Sans MS"/>
              <a:buNone/>
            </a:pPr>
            <a:r>
              <a:rPr lang="en-GB" b="1">
                <a:solidFill>
                  <a:srgbClr val="FFFFFF"/>
                </a:solidFill>
              </a:rPr>
              <a:t>The amount of substance</a:t>
            </a:r>
            <a:endParaRPr/>
          </a:p>
        </p:txBody>
      </p:sp>
      <p:graphicFrame>
        <p:nvGraphicFramePr>
          <p:cNvPr id="163" name="Google Shape;163;p2"/>
          <p:cNvGraphicFramePr/>
          <p:nvPr/>
        </p:nvGraphicFramePr>
        <p:xfrm>
          <a:off x="194975" y="1280200"/>
          <a:ext cx="2301225" cy="21945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FFFFFF"/>
                        </a:buClr>
                        <a:buSzPts val="2000"/>
                        <a:buFont typeface="Comic Sans MS"/>
                        <a:buNone/>
                      </a:pPr>
                      <a:r>
                        <a:rPr lang="en-GB" sz="2000" u="none" strike="noStrike" cap="none">
                          <a:solidFill>
                            <a:srgbClr val="FFFFFF"/>
                          </a:solidFill>
                          <a:latin typeface="Comic Sans MS"/>
                          <a:ea typeface="Comic Sans MS"/>
                          <a:cs typeface="Comic Sans MS"/>
                          <a:sym typeface="Comic Sans MS"/>
                        </a:rPr>
                        <a:t>Module 5: Newtonian world and astrophysics</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Module 6: Particles and medical physics</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graphicFrame>
        <p:nvGraphicFramePr>
          <p:cNvPr id="164" name="Google Shape;164;p2"/>
          <p:cNvGraphicFramePr/>
          <p:nvPr/>
        </p:nvGraphicFramePr>
        <p:xfrm>
          <a:off x="2739150" y="1280200"/>
          <a:ext cx="2301225" cy="36718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806800">
                <a:tc>
                  <a:txBody>
                    <a:bodyPr/>
                    <a:lstStyle/>
                    <a:p>
                      <a:pPr marL="0" marR="0" lvl="0" indent="0" algn="l" rtl="0">
                        <a:lnSpc>
                          <a:spcPct val="100000"/>
                        </a:lnSpc>
                        <a:spcBef>
                          <a:spcPts val="0"/>
                        </a:spcBef>
                        <a:spcAft>
                          <a:spcPts val="0"/>
                        </a:spcAft>
                        <a:buClr>
                          <a:srgbClr val="FFFFFF"/>
                        </a:buClr>
                        <a:buSzPts val="2000"/>
                        <a:buFont typeface="Comic Sans MS"/>
                        <a:buNone/>
                      </a:pPr>
                      <a:r>
                        <a:rPr lang="en-GB" sz="2000" u="none" strike="noStrike" cap="none">
                          <a:solidFill>
                            <a:srgbClr val="FFFFFF"/>
                          </a:solidFill>
                          <a:latin typeface="Comic Sans MS"/>
                          <a:ea typeface="Comic Sans MS"/>
                          <a:cs typeface="Comic Sans MS"/>
                          <a:sym typeface="Comic Sans MS"/>
                        </a:rPr>
                        <a:t>5.1: Thermal Physics</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1155CC"/>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5.2: Circular Motion</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5.3: Oscillation</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5.4 Gravitational fields</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5.5 Astrophysics and cosmology</a:t>
                      </a: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bl>
          </a:graphicData>
        </a:graphic>
      </p:graphicFrame>
      <p:graphicFrame>
        <p:nvGraphicFramePr>
          <p:cNvPr id="165" name="Google Shape;165;p2"/>
          <p:cNvGraphicFramePr/>
          <p:nvPr/>
        </p:nvGraphicFramePr>
        <p:xfrm>
          <a:off x="5243925" y="969264"/>
          <a:ext cx="3705100" cy="5808348"/>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387250">
                <a:tc>
                  <a:txBody>
                    <a:bodyPr/>
                    <a:lstStyle/>
                    <a:p>
                      <a:pPr marL="0" marR="0" lvl="0" indent="0" algn="l" rtl="0">
                        <a:lnSpc>
                          <a:spcPct val="115000"/>
                        </a:lnSpc>
                        <a:spcBef>
                          <a:spcPts val="0"/>
                        </a:spcBef>
                        <a:spcAft>
                          <a:spcPts val="0"/>
                        </a:spcAft>
                        <a:buClr>
                          <a:schemeClr val="dk1"/>
                        </a:buClr>
                        <a:buSzPts val="2000"/>
                        <a:buFont typeface="Comic Sans MS"/>
                        <a:buNone/>
                      </a:pPr>
                      <a:r>
                        <a:rPr lang="en-GB" sz="2000" u="none" strike="noStrike" cap="none">
                          <a:solidFill>
                            <a:schemeClr val="dk1"/>
                          </a:solidFill>
                          <a:latin typeface="Comic Sans MS"/>
                          <a:ea typeface="Comic Sans MS"/>
                          <a:cs typeface="Comic Sans MS"/>
                          <a:sym typeface="Comic Sans MS"/>
                        </a:rPr>
                        <a:t>States of matter and Brownian motion</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7CCE4"/>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chemeClr val="dk1"/>
                        </a:buClr>
                        <a:buSzPts val="2000"/>
                        <a:buFont typeface="Comic Sans MS"/>
                        <a:buNone/>
                      </a:pPr>
                      <a:r>
                        <a:rPr lang="en-GB" sz="2000" u="none" strike="noStrike" cap="none">
                          <a:solidFill>
                            <a:schemeClr val="dk1"/>
                          </a:solidFill>
                          <a:latin typeface="Comic Sans MS"/>
                          <a:ea typeface="Comic Sans MS"/>
                          <a:cs typeface="Comic Sans MS"/>
                          <a:sym typeface="Comic Sans MS"/>
                        </a:rPr>
                        <a:t>Specific heat capacity and temperature</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7CCE4"/>
                    </a:solidFill>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chemeClr val="dk1"/>
                        </a:buClr>
                        <a:buSzPts val="2000"/>
                        <a:buFont typeface="Comic Sans MS"/>
                        <a:buNone/>
                      </a:pPr>
                      <a:r>
                        <a:rPr lang="en-GB" sz="2000" u="none" strike="noStrike" cap="none">
                          <a:solidFill>
                            <a:schemeClr val="dk1"/>
                          </a:solidFill>
                          <a:latin typeface="Comic Sans MS"/>
                          <a:ea typeface="Comic Sans MS"/>
                          <a:cs typeface="Comic Sans MS"/>
                          <a:sym typeface="Comic Sans MS"/>
                        </a:rPr>
                        <a:t>Investigating specific heat capacity PAG</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7CCE4"/>
                    </a:solidFill>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chemeClr val="dk1"/>
                        </a:buClr>
                        <a:buSzPts val="2000"/>
                        <a:buFont typeface="Comic Sans MS"/>
                        <a:buNone/>
                      </a:pPr>
                      <a:r>
                        <a:rPr lang="en-GB" sz="2000" u="none" strike="noStrike" cap="none">
                          <a:solidFill>
                            <a:schemeClr val="dk1"/>
                          </a:solidFill>
                          <a:latin typeface="Comic Sans MS"/>
                          <a:ea typeface="Comic Sans MS"/>
                          <a:cs typeface="Comic Sans MS"/>
                          <a:sym typeface="Comic Sans MS"/>
                        </a:rPr>
                        <a:t>Specific latent heat and internal energy</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7CCE4"/>
                    </a:solidFill>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chemeClr val="lt1"/>
                        </a:buClr>
                        <a:buSzPts val="2000"/>
                        <a:buFont typeface="Comic Sans MS"/>
                        <a:buNone/>
                      </a:pPr>
                      <a:r>
                        <a:rPr lang="en-GB" sz="2000" u="none" strike="noStrike" cap="none">
                          <a:solidFill>
                            <a:schemeClr val="lt1"/>
                          </a:solidFill>
                          <a:latin typeface="Comic Sans MS"/>
                          <a:ea typeface="Comic Sans MS"/>
                          <a:cs typeface="Comic Sans MS"/>
                          <a:sym typeface="Comic Sans MS"/>
                        </a:rPr>
                        <a:t>Amount of substance</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538CD5"/>
                    </a:solidFill>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The kinetic theory and pressure of a gas</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 Investigating gases</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Boyle’s Law and finding absolute zero PAG</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7"/>
                  </a:ext>
                </a:extLst>
              </a:tr>
              <a:tr h="381000">
                <a:tc>
                  <a:txBody>
                    <a:bodyPr/>
                    <a:lstStyle/>
                    <a:p>
                      <a:pPr marL="0" marR="0" lvl="0" indent="0" algn="l" rtl="0">
                        <a:lnSpc>
                          <a:spcPct val="115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The ideal gas equation</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8"/>
                  </a:ext>
                </a:extLst>
              </a:tr>
              <a:tr h="381000">
                <a:tc>
                  <a:txBody>
                    <a:bodyPr/>
                    <a:lstStyle/>
                    <a:p>
                      <a:pPr marL="0" marR="0" lvl="0" indent="0" algn="l" rtl="0">
                        <a:lnSpc>
                          <a:spcPct val="115000"/>
                        </a:lnSpc>
                        <a:spcBef>
                          <a:spcPts val="0"/>
                        </a:spcBef>
                        <a:spcAft>
                          <a:spcPts val="0"/>
                        </a:spcAft>
                        <a:buClr>
                          <a:srgbClr val="000000"/>
                        </a:buClr>
                        <a:buSzPts val="2000"/>
                        <a:buFont typeface="Comic Sans MS"/>
                        <a:buNone/>
                      </a:pPr>
                      <a:r>
                        <a:rPr lang="en-GB" sz="2000" u="none" strike="noStrike" cap="none">
                          <a:latin typeface="Comic Sans MS"/>
                          <a:ea typeface="Comic Sans MS"/>
                          <a:cs typeface="Comic Sans MS"/>
                          <a:sym typeface="Comic Sans MS"/>
                        </a:rPr>
                        <a:t>The Boltzmann constant</a:t>
                      </a:r>
                      <a:endParaRPr/>
                    </a:p>
                  </a:txBody>
                  <a:tcPr marL="28575" marR="28575" marT="19050" marB="19050" anchor="b">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3"/>
          <p:cNvSpPr txBox="1">
            <a:spLocks noGrp="1"/>
          </p:cNvSpPr>
          <p:nvPr>
            <p:ph type="ctrTitle"/>
          </p:nvPr>
        </p:nvSpPr>
        <p:spPr>
          <a:xfrm>
            <a:off x="87725" y="116625"/>
            <a:ext cx="8949300" cy="1257900"/>
          </a:xfrm>
          <a:prstGeom prst="rect">
            <a:avLst/>
          </a:prstGeom>
          <a:solidFill>
            <a:srgbClr val="FFFFFF">
              <a:alpha val="61960"/>
            </a:srgbClr>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omic Sans MS"/>
              <a:buNone/>
            </a:pPr>
            <a:r>
              <a:rPr lang="en-GB" sz="4400" b="0" i="0" u="none" strike="noStrike" cap="none">
                <a:solidFill>
                  <a:schemeClr val="lt1"/>
                </a:solidFill>
                <a:latin typeface="Comic Sans MS"/>
                <a:ea typeface="Comic Sans MS"/>
                <a:cs typeface="Comic Sans MS"/>
                <a:sym typeface="Comic Sans MS"/>
              </a:rPr>
              <a:t> </a:t>
            </a:r>
            <a:r>
              <a:rPr lang="en-GB" b="1">
                <a:solidFill>
                  <a:srgbClr val="000000"/>
                </a:solidFill>
              </a:rPr>
              <a:t>The amount of substance</a:t>
            </a:r>
            <a:endParaRPr/>
          </a:p>
        </p:txBody>
      </p:sp>
      <p:sp>
        <p:nvSpPr>
          <p:cNvPr id="171" name="Google Shape;171;p3"/>
          <p:cNvSpPr/>
          <p:nvPr/>
        </p:nvSpPr>
        <p:spPr>
          <a:xfrm>
            <a:off x="355030" y="1693847"/>
            <a:ext cx="8330700" cy="14784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172;p3"/>
          <p:cNvSpPr txBox="1"/>
          <p:nvPr/>
        </p:nvSpPr>
        <p:spPr>
          <a:xfrm>
            <a:off x="438614" y="1730642"/>
            <a:ext cx="8163300" cy="1355100"/>
          </a:xfrm>
          <a:prstGeom prst="rect">
            <a:avLst/>
          </a:prstGeom>
          <a:solidFill>
            <a:srgbClr val="84FE72">
              <a:alpha val="98823"/>
            </a:srgbClr>
          </a:solidFill>
          <a:ln>
            <a:noFill/>
          </a:ln>
        </p:spPr>
        <p:txBody>
          <a:bodyPr spcFirstLastPara="1" wrap="square"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8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Define a mole and avogadro’s constant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3"/>
          <p:cNvSpPr/>
          <p:nvPr/>
        </p:nvSpPr>
        <p:spPr>
          <a:xfrm>
            <a:off x="355030" y="3487682"/>
            <a:ext cx="8330700" cy="13551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174;p3"/>
          <p:cNvSpPr txBox="1"/>
          <p:nvPr/>
        </p:nvSpPr>
        <p:spPr>
          <a:xfrm>
            <a:off x="441933" y="3551801"/>
            <a:ext cx="8163300" cy="1234200"/>
          </a:xfrm>
          <a:prstGeom prst="rect">
            <a:avLst/>
          </a:prstGeom>
          <a:solidFill>
            <a:srgbClr val="CFE2F3"/>
          </a:solidFill>
          <a:ln>
            <a:noFill/>
          </a:ln>
        </p:spPr>
        <p:txBody>
          <a:bodyPr spcFirstLastPara="1" wrap="square"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800"/>
              <a:buFont typeface="Comic Sans MS"/>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what is meant by a “particle”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3"/>
          <p:cNvSpPr/>
          <p:nvPr/>
        </p:nvSpPr>
        <p:spPr>
          <a:xfrm>
            <a:off x="355025" y="5115375"/>
            <a:ext cx="8330668" cy="1574246"/>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176;p3"/>
          <p:cNvSpPr txBox="1"/>
          <p:nvPr/>
        </p:nvSpPr>
        <p:spPr>
          <a:xfrm>
            <a:off x="422499" y="5163337"/>
            <a:ext cx="8127347" cy="1478315"/>
          </a:xfrm>
          <a:prstGeom prst="rect">
            <a:avLst/>
          </a:prstGeom>
          <a:solidFill>
            <a:srgbClr val="EAD1DC"/>
          </a:solidFill>
          <a:ln>
            <a:noFill/>
          </a:ln>
        </p:spPr>
        <p:txBody>
          <a:bodyPr spcFirstLastPara="1" wrap="square"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750"/>
              <a:buFont typeface="Arial"/>
              <a:buNone/>
              <a:tabLst/>
              <a:defRPr/>
            </a:pPr>
            <a:r>
              <a:rPr kumimoji="0" lang="en-GB" sz="30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Calculate number of particles and moles in substances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5"/>
        <p:cNvGrpSpPr/>
        <p:nvPr/>
      </p:nvGrpSpPr>
      <p:grpSpPr>
        <a:xfrm>
          <a:off x="0" y="0"/>
          <a:ext cx="0" cy="0"/>
          <a:chOff x="0" y="0"/>
          <a:chExt cx="0" cy="0"/>
        </a:xfrm>
      </p:grpSpPr>
      <p:graphicFrame>
        <p:nvGraphicFramePr>
          <p:cNvPr id="226" name="Shape 226"/>
          <p:cNvGraphicFramePr/>
          <p:nvPr>
            <p:extLst>
              <p:ext uri="{D42A27DB-BD31-4B8C-83A1-F6EECF244321}">
                <p14:modId xmlns:p14="http://schemas.microsoft.com/office/powerpoint/2010/main" val="598899633"/>
              </p:ext>
            </p:extLst>
          </p:nvPr>
        </p:nvGraphicFramePr>
        <p:xfrm>
          <a:off x="231800" y="225750"/>
          <a:ext cx="8738700" cy="6472125"/>
        </p:xfrm>
        <a:graphic>
          <a:graphicData uri="http://schemas.openxmlformats.org/drawingml/2006/table">
            <a:tbl>
              <a:tblPr>
                <a:noFill/>
                <a:tableStyleId>{C83A88B3-5E05-4E30-A016-711F05F9DE8D}</a:tableStyleId>
              </a:tblPr>
              <a:tblGrid>
                <a:gridCol w="2184675">
                  <a:extLst>
                    <a:ext uri="{9D8B030D-6E8A-4147-A177-3AD203B41FA5}">
                      <a16:colId xmlns:a16="http://schemas.microsoft.com/office/drawing/2014/main" val="20000"/>
                    </a:ext>
                  </a:extLst>
                </a:gridCol>
                <a:gridCol w="2184675">
                  <a:extLst>
                    <a:ext uri="{9D8B030D-6E8A-4147-A177-3AD203B41FA5}">
                      <a16:colId xmlns:a16="http://schemas.microsoft.com/office/drawing/2014/main" val="20001"/>
                    </a:ext>
                  </a:extLst>
                </a:gridCol>
                <a:gridCol w="2184675">
                  <a:extLst>
                    <a:ext uri="{9D8B030D-6E8A-4147-A177-3AD203B41FA5}">
                      <a16:colId xmlns:a16="http://schemas.microsoft.com/office/drawing/2014/main" val="20002"/>
                    </a:ext>
                  </a:extLst>
                </a:gridCol>
                <a:gridCol w="2184675">
                  <a:extLst>
                    <a:ext uri="{9D8B030D-6E8A-4147-A177-3AD203B41FA5}">
                      <a16:colId xmlns:a16="http://schemas.microsoft.com/office/drawing/2014/main" val="20003"/>
                    </a:ext>
                  </a:extLst>
                </a:gridCol>
              </a:tblGrid>
              <a:tr h="756875">
                <a:tc>
                  <a:txBody>
                    <a:bodyPr/>
                    <a:lstStyle/>
                    <a:p>
                      <a:pPr lvl="0" rtl="0">
                        <a:spcBef>
                          <a:spcPts val="0"/>
                        </a:spcBef>
                        <a:buNone/>
                      </a:pPr>
                      <a:r>
                        <a:rPr lang="en-GB" sz="2000" b="1">
                          <a:latin typeface="Comic Sans MS"/>
                          <a:ea typeface="Comic Sans MS"/>
                          <a:cs typeface="Comic Sans MS"/>
                          <a:sym typeface="Comic Sans MS"/>
                        </a:rPr>
                        <a:t>Property</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b="1">
                          <a:latin typeface="Comic Sans MS"/>
                          <a:ea typeface="Comic Sans MS"/>
                          <a:cs typeface="Comic Sans MS"/>
                          <a:sym typeface="Comic Sans MS"/>
                        </a:rPr>
                        <a:t>Solid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b="1">
                          <a:latin typeface="Comic Sans MS"/>
                          <a:ea typeface="Comic Sans MS"/>
                          <a:cs typeface="Comic Sans MS"/>
                          <a:sym typeface="Comic Sans MS"/>
                        </a:rPr>
                        <a:t>Liquid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b="1">
                          <a:latin typeface="Comic Sans MS"/>
                          <a:ea typeface="Comic Sans MS"/>
                          <a:cs typeface="Comic Sans MS"/>
                          <a:sym typeface="Comic Sans MS"/>
                        </a:rPr>
                        <a:t>Gas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43050">
                <a:tc>
                  <a:txBody>
                    <a:bodyPr/>
                    <a:lstStyle/>
                    <a:p>
                      <a:pPr lvl="0" rtl="0">
                        <a:spcBef>
                          <a:spcPts val="0"/>
                        </a:spcBef>
                        <a:buNone/>
                      </a:pPr>
                      <a:r>
                        <a:rPr lang="en-GB" sz="2000" b="1">
                          <a:latin typeface="Comic Sans MS"/>
                          <a:ea typeface="Comic Sans MS"/>
                          <a:cs typeface="Comic Sans MS"/>
                          <a:sym typeface="Comic Sans MS"/>
                        </a:rPr>
                        <a:t>Arrangement of particles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Regular</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Random</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Random</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43050">
                <a:tc>
                  <a:txBody>
                    <a:bodyPr/>
                    <a:lstStyle/>
                    <a:p>
                      <a:pPr lvl="0" rtl="0">
                        <a:spcBef>
                          <a:spcPts val="0"/>
                        </a:spcBef>
                        <a:buNone/>
                      </a:pPr>
                      <a:r>
                        <a:rPr lang="en-GB" sz="2000" b="1">
                          <a:latin typeface="Comic Sans MS"/>
                          <a:ea typeface="Comic Sans MS"/>
                          <a:cs typeface="Comic Sans MS"/>
                          <a:sym typeface="Comic Sans MS"/>
                        </a:rPr>
                        <a:t>Particle movement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Vibrate around a fixed position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Move around each other</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Quick, in all directions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43050">
                <a:tc>
                  <a:txBody>
                    <a:bodyPr/>
                    <a:lstStyle/>
                    <a:p>
                      <a:pPr lvl="0" rtl="0">
                        <a:spcBef>
                          <a:spcPts val="0"/>
                        </a:spcBef>
                        <a:buNone/>
                      </a:pPr>
                      <a:r>
                        <a:rPr lang="en-GB" sz="2000" b="1">
                          <a:latin typeface="Comic Sans MS"/>
                          <a:ea typeface="Comic Sans MS"/>
                          <a:cs typeface="Comic Sans MS"/>
                          <a:sym typeface="Comic Sans MS"/>
                        </a:rPr>
                        <a:t>Particle closeness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Very close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Close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Far apart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43050">
                <a:tc>
                  <a:txBody>
                    <a:bodyPr/>
                    <a:lstStyle/>
                    <a:p>
                      <a:pPr lvl="0" rtl="0">
                        <a:spcBef>
                          <a:spcPts val="0"/>
                        </a:spcBef>
                        <a:buNone/>
                      </a:pPr>
                      <a:r>
                        <a:rPr lang="en-GB" sz="2000" b="1">
                          <a:latin typeface="Comic Sans MS"/>
                          <a:ea typeface="Comic Sans MS"/>
                          <a:cs typeface="Comic Sans MS"/>
                          <a:sym typeface="Comic Sans MS"/>
                        </a:rPr>
                        <a:t>Density</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dirty="0">
                          <a:latin typeface="Comic Sans MS"/>
                          <a:ea typeface="Comic Sans MS"/>
                          <a:cs typeface="Comic Sans MS"/>
                          <a:sym typeface="Comic Sans MS"/>
                        </a:rPr>
                        <a:t>Larger than a liquid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dirty="0">
                          <a:latin typeface="Comic Sans MS"/>
                          <a:ea typeface="Comic Sans MS"/>
                          <a:cs typeface="Comic Sans MS"/>
                          <a:sym typeface="Comic Sans MS"/>
                        </a:rPr>
                        <a:t>Slightly smaller than a solid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1000’s of times smaller than a solid or liquid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43050">
                <a:tc>
                  <a:txBody>
                    <a:bodyPr/>
                    <a:lstStyle/>
                    <a:p>
                      <a:pPr lvl="0" rtl="0">
                        <a:spcBef>
                          <a:spcPts val="0"/>
                        </a:spcBef>
                        <a:buNone/>
                      </a:pPr>
                      <a:r>
                        <a:rPr lang="en-GB" sz="2000" b="1">
                          <a:latin typeface="Comic Sans MS"/>
                          <a:ea typeface="Comic Sans MS"/>
                          <a:cs typeface="Comic Sans MS"/>
                          <a:sym typeface="Comic Sans MS"/>
                        </a:rPr>
                        <a:t>Intermolecular forces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Very strong</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a:latin typeface="Comic Sans MS"/>
                          <a:ea typeface="Comic Sans MS"/>
                          <a:cs typeface="Comic Sans MS"/>
                          <a:sym typeface="Comic Sans MS"/>
                        </a:rPr>
                        <a:t>Strong</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GB" sz="2000" dirty="0">
                          <a:latin typeface="Comic Sans MS"/>
                          <a:ea typeface="Comic Sans MS"/>
                          <a:cs typeface="Comic Sans MS"/>
                          <a:sym typeface="Comic Sans MS"/>
                        </a:rPr>
                        <a:t>Weak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457200" y="538682"/>
            <a:ext cx="8229600" cy="7712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omic Sans MS"/>
              <a:buNone/>
            </a:pPr>
            <a:r>
              <a:rPr lang="en-GB" sz="4400" b="0" i="0" u="none" strike="noStrike" cap="none">
                <a:solidFill>
                  <a:schemeClr val="lt1"/>
                </a:solidFill>
                <a:latin typeface="Comic Sans MS"/>
                <a:ea typeface="Comic Sans MS"/>
                <a:cs typeface="Comic Sans MS"/>
                <a:sym typeface="Comic Sans MS"/>
              </a:rPr>
              <a:t>Avogadro Constant</a:t>
            </a:r>
            <a:endParaRPr/>
          </a:p>
        </p:txBody>
      </p:sp>
      <p:sp>
        <p:nvSpPr>
          <p:cNvPr id="182" name="Google Shape;182;p4"/>
          <p:cNvSpPr txBox="1">
            <a:spLocks noGrp="1"/>
          </p:cNvSpPr>
          <p:nvPr>
            <p:ph type="body" idx="1"/>
          </p:nvPr>
        </p:nvSpPr>
        <p:spPr>
          <a:xfrm>
            <a:off x="179511" y="1484783"/>
            <a:ext cx="8640960" cy="452596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620"/>
              <a:buFont typeface="Arial"/>
              <a:buNone/>
            </a:pPr>
            <a:r>
              <a:rPr lang="en-GB" sz="2480" b="0" i="0" u="none" strike="noStrike" cap="none">
                <a:solidFill>
                  <a:schemeClr val="lt1"/>
                </a:solidFill>
                <a:latin typeface="Comic Sans MS"/>
                <a:ea typeface="Comic Sans MS"/>
                <a:cs typeface="Comic Sans MS"/>
                <a:sym typeface="Comic Sans MS"/>
              </a:rPr>
              <a:t>We use Avogadro’s constant to </a:t>
            </a:r>
            <a:r>
              <a:rPr lang="en-GB" sz="2480" b="0" i="0" u="none" strike="noStrike" cap="none">
                <a:solidFill>
                  <a:srgbClr val="FFFF00"/>
                </a:solidFill>
                <a:latin typeface="Comic Sans MS"/>
                <a:ea typeface="Comic Sans MS"/>
                <a:cs typeface="Comic Sans MS"/>
                <a:sym typeface="Comic Sans MS"/>
              </a:rPr>
              <a:t>determine the number of molecules </a:t>
            </a:r>
            <a:r>
              <a:rPr lang="en-GB" sz="2480" b="0" i="0" u="none" strike="noStrike" cap="none">
                <a:solidFill>
                  <a:schemeClr val="lt1"/>
                </a:solidFill>
                <a:latin typeface="Comic Sans MS"/>
                <a:ea typeface="Comic Sans MS"/>
                <a:cs typeface="Comic Sans MS"/>
                <a:sym typeface="Comic Sans MS"/>
              </a:rPr>
              <a:t>of any quantity of any substance.</a:t>
            </a:r>
            <a:endParaRPr/>
          </a:p>
          <a:p>
            <a:pPr marL="0" marR="0" lvl="0" indent="0" algn="l" rtl="0">
              <a:lnSpc>
                <a:spcPct val="80000"/>
              </a:lnSpc>
              <a:spcBef>
                <a:spcPts val="496"/>
              </a:spcBef>
              <a:spcAft>
                <a:spcPts val="0"/>
              </a:spcAft>
              <a:buClr>
                <a:schemeClr val="lt1"/>
              </a:buClr>
              <a:buSzPts val="620"/>
              <a:buFont typeface="Arial"/>
              <a:buNone/>
            </a:pPr>
            <a:endParaRPr sz="2480">
              <a:solidFill>
                <a:schemeClr val="lt1"/>
              </a:solidFill>
            </a:endParaRPr>
          </a:p>
          <a:p>
            <a:pPr marL="0" marR="0" lvl="0" indent="0" algn="l" rtl="0">
              <a:lnSpc>
                <a:spcPct val="80000"/>
              </a:lnSpc>
              <a:spcBef>
                <a:spcPts val="496"/>
              </a:spcBef>
              <a:spcAft>
                <a:spcPts val="0"/>
              </a:spcAft>
              <a:buClr>
                <a:schemeClr val="lt1"/>
              </a:buClr>
              <a:buSzPts val="620"/>
              <a:buFont typeface="Arial"/>
              <a:buNone/>
            </a:pPr>
            <a:r>
              <a:rPr lang="en-GB" sz="2480" b="0" i="0" u="none" strike="noStrike" cap="none">
                <a:solidFill>
                  <a:schemeClr val="lt1"/>
                </a:solidFill>
                <a:latin typeface="Comic Sans MS"/>
                <a:ea typeface="Comic Sans MS"/>
                <a:cs typeface="Comic Sans MS"/>
                <a:sym typeface="Comic Sans MS"/>
              </a:rPr>
              <a:t>The mass of 12 grams of an isotope of carbon called </a:t>
            </a:r>
            <a:r>
              <a:rPr lang="en-GB" sz="2480" b="0" i="0" u="none" strike="noStrike" cap="none">
                <a:solidFill>
                  <a:srgbClr val="FFFF00"/>
                </a:solidFill>
                <a:latin typeface="Comic Sans MS"/>
                <a:ea typeface="Comic Sans MS"/>
                <a:cs typeface="Comic Sans MS"/>
                <a:sym typeface="Comic Sans MS"/>
              </a:rPr>
              <a:t>carbon-12 </a:t>
            </a:r>
            <a:r>
              <a:rPr lang="en-GB" sz="2480">
                <a:solidFill>
                  <a:schemeClr val="lt1"/>
                </a:solidFill>
              </a:rPr>
              <a:t>i</a:t>
            </a:r>
            <a:r>
              <a:rPr lang="en-GB" sz="2480" b="0" i="0" u="none" strike="noStrike" cap="none">
                <a:solidFill>
                  <a:schemeClr val="lt1"/>
                </a:solidFill>
                <a:latin typeface="Comic Sans MS"/>
                <a:ea typeface="Comic Sans MS"/>
                <a:cs typeface="Comic Sans MS"/>
                <a:sym typeface="Comic Sans MS"/>
              </a:rPr>
              <a:t>s used as a reference.</a:t>
            </a:r>
            <a:endParaRPr/>
          </a:p>
          <a:p>
            <a:pPr marL="342900" marR="0" lvl="0" indent="-342900" algn="l" rtl="0">
              <a:lnSpc>
                <a:spcPct val="80000"/>
              </a:lnSpc>
              <a:spcBef>
                <a:spcPts val="496"/>
              </a:spcBef>
              <a:spcAft>
                <a:spcPts val="0"/>
              </a:spcAft>
              <a:buClr>
                <a:schemeClr val="lt1"/>
              </a:buClr>
              <a:buSzPts val="620"/>
              <a:buFont typeface="Arial"/>
              <a:buNone/>
            </a:pPr>
            <a:endParaRPr sz="2480">
              <a:solidFill>
                <a:schemeClr val="lt1"/>
              </a:solidFill>
            </a:endParaRPr>
          </a:p>
          <a:p>
            <a:pPr marL="342900" marR="0" lvl="0" indent="-342900" algn="l" rtl="0">
              <a:lnSpc>
                <a:spcPct val="80000"/>
              </a:lnSpc>
              <a:spcBef>
                <a:spcPts val="496"/>
              </a:spcBef>
              <a:spcAft>
                <a:spcPts val="0"/>
              </a:spcAft>
              <a:buClr>
                <a:schemeClr val="lt1"/>
              </a:buClr>
              <a:buSzPts val="620"/>
              <a:buFont typeface="Arial"/>
              <a:buNone/>
            </a:pPr>
            <a:r>
              <a:rPr lang="en-GB" sz="2480" b="0" i="0" u="none" strike="noStrike" cap="none">
                <a:solidFill>
                  <a:schemeClr val="lt1"/>
                </a:solidFill>
                <a:latin typeface="Comic Sans MS"/>
                <a:ea typeface="Comic Sans MS"/>
                <a:cs typeface="Comic Sans MS"/>
                <a:sym typeface="Comic Sans MS"/>
              </a:rPr>
              <a:t>It contains </a:t>
            </a:r>
            <a:r>
              <a:rPr lang="en-GB" sz="2480" b="0" i="0" u="none" strike="noStrike" cap="none">
                <a:solidFill>
                  <a:srgbClr val="FFFF00"/>
                </a:solidFill>
                <a:latin typeface="Comic Sans MS"/>
                <a:ea typeface="Comic Sans MS"/>
                <a:cs typeface="Comic Sans MS"/>
                <a:sym typeface="Comic Sans MS"/>
              </a:rPr>
              <a:t>6.02214 x 10</a:t>
            </a:r>
            <a:r>
              <a:rPr lang="en-GB" sz="2480" b="0" i="0" u="none" strike="noStrike" cap="none" baseline="30000">
                <a:solidFill>
                  <a:srgbClr val="FFFF00"/>
                </a:solidFill>
                <a:latin typeface="Comic Sans MS"/>
                <a:ea typeface="Comic Sans MS"/>
                <a:cs typeface="Comic Sans MS"/>
                <a:sym typeface="Comic Sans MS"/>
              </a:rPr>
              <a:t>23</a:t>
            </a:r>
            <a:r>
              <a:rPr lang="en-GB" sz="2480" b="0" i="0" u="none" strike="noStrike" cap="none">
                <a:solidFill>
                  <a:srgbClr val="FFFF00"/>
                </a:solidFill>
                <a:latin typeface="Comic Sans MS"/>
                <a:ea typeface="Comic Sans MS"/>
                <a:cs typeface="Comic Sans MS"/>
                <a:sym typeface="Comic Sans MS"/>
              </a:rPr>
              <a:t> atoms.</a:t>
            </a:r>
            <a:endParaRPr/>
          </a:p>
          <a:p>
            <a:pPr marL="0" marR="0" lvl="0" indent="0" algn="l" rtl="0">
              <a:lnSpc>
                <a:spcPct val="80000"/>
              </a:lnSpc>
              <a:spcBef>
                <a:spcPts val="496"/>
              </a:spcBef>
              <a:spcAft>
                <a:spcPts val="0"/>
              </a:spcAft>
              <a:buClr>
                <a:schemeClr val="lt1"/>
              </a:buClr>
              <a:buSzPts val="620"/>
              <a:buFont typeface="Arial"/>
              <a:buNone/>
            </a:pPr>
            <a:endParaRPr sz="2480">
              <a:solidFill>
                <a:schemeClr val="lt1"/>
              </a:solidFill>
            </a:endParaRPr>
          </a:p>
          <a:p>
            <a:pPr marL="0" marR="0" lvl="0" indent="0" algn="l" rtl="0">
              <a:lnSpc>
                <a:spcPct val="80000"/>
              </a:lnSpc>
              <a:spcBef>
                <a:spcPts val="496"/>
              </a:spcBef>
              <a:spcAft>
                <a:spcPts val="0"/>
              </a:spcAft>
              <a:buClr>
                <a:schemeClr val="lt1"/>
              </a:buClr>
              <a:buSzPts val="620"/>
              <a:buFont typeface="Arial"/>
              <a:buNone/>
            </a:pPr>
            <a:r>
              <a:rPr lang="en-GB" sz="2480" b="0" i="0" u="none" strike="noStrike" cap="none">
                <a:solidFill>
                  <a:schemeClr val="lt1"/>
                </a:solidFill>
                <a:latin typeface="Comic Sans MS"/>
                <a:ea typeface="Comic Sans MS"/>
                <a:cs typeface="Comic Sans MS"/>
                <a:sym typeface="Comic Sans MS"/>
              </a:rPr>
              <a:t>This number is called Avogadro constant and is represented by the symbol, </a:t>
            </a:r>
            <a:r>
              <a:rPr lang="en-GB" sz="2480" b="0" i="0" u="none" strike="noStrike" cap="none">
                <a:solidFill>
                  <a:srgbClr val="FFFF00"/>
                </a:solidFill>
                <a:latin typeface="Comic Sans MS"/>
                <a:ea typeface="Comic Sans MS"/>
                <a:cs typeface="Comic Sans MS"/>
                <a:sym typeface="Comic Sans MS"/>
              </a:rPr>
              <a:t>N</a:t>
            </a:r>
            <a:r>
              <a:rPr lang="en-GB" sz="2480" b="0" i="0" u="none" strike="noStrike" cap="none" baseline="-25000">
                <a:solidFill>
                  <a:srgbClr val="FFFF00"/>
                </a:solidFill>
                <a:latin typeface="Comic Sans MS"/>
                <a:ea typeface="Comic Sans MS"/>
                <a:cs typeface="Comic Sans MS"/>
                <a:sym typeface="Comic Sans MS"/>
              </a:rPr>
              <a:t>A</a:t>
            </a:r>
            <a:r>
              <a:rPr lang="en-GB" sz="2480" b="0" i="0" u="none" strike="noStrike" cap="none">
                <a:solidFill>
                  <a:schemeClr val="lt1"/>
                </a:solidFill>
                <a:latin typeface="Comic Sans MS"/>
                <a:ea typeface="Comic Sans MS"/>
                <a:cs typeface="Comic Sans MS"/>
                <a:sym typeface="Comic Sans MS"/>
              </a:rPr>
              <a:t>.</a:t>
            </a:r>
            <a:endParaRPr/>
          </a:p>
        </p:txBody>
      </p:sp>
      <p:sp>
        <p:nvSpPr>
          <p:cNvPr id="183" name="Google Shape;183;p4"/>
          <p:cNvSpPr txBox="1"/>
          <p:nvPr/>
        </p:nvSpPr>
        <p:spPr>
          <a:xfrm>
            <a:off x="0" y="0"/>
            <a:ext cx="9144000" cy="363900"/>
          </a:xfrm>
          <a:prstGeom prst="rect">
            <a:avLst/>
          </a:prstGeom>
          <a:solidFill>
            <a:srgbClr val="84FE72">
              <a:alpha val="9882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a mole of a substance and the Avogadro constant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title"/>
          </p:nvPr>
        </p:nvSpPr>
        <p:spPr>
          <a:xfrm>
            <a:off x="457200" y="287695"/>
            <a:ext cx="8229600" cy="7712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omic Sans MS"/>
              <a:buNone/>
            </a:pPr>
            <a:r>
              <a:rPr lang="en-GB" sz="4400" b="0" i="0" u="none" strike="noStrike" cap="none">
                <a:solidFill>
                  <a:schemeClr val="lt1"/>
                </a:solidFill>
                <a:latin typeface="Comic Sans MS"/>
                <a:ea typeface="Comic Sans MS"/>
                <a:cs typeface="Comic Sans MS"/>
                <a:sym typeface="Comic Sans MS"/>
              </a:rPr>
              <a:t>Avogadro Constant</a:t>
            </a:r>
            <a:endParaRPr/>
          </a:p>
        </p:txBody>
      </p:sp>
      <p:sp>
        <p:nvSpPr>
          <p:cNvPr id="189" name="Google Shape;189;p5"/>
          <p:cNvSpPr txBox="1">
            <a:spLocks noGrp="1"/>
          </p:cNvSpPr>
          <p:nvPr>
            <p:ph type="body" idx="1"/>
          </p:nvPr>
        </p:nvSpPr>
        <p:spPr>
          <a:xfrm>
            <a:off x="179512" y="1212372"/>
            <a:ext cx="8640900" cy="25923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680"/>
              <a:buFont typeface="Arial"/>
              <a:buNone/>
            </a:pPr>
            <a:r>
              <a:rPr lang="en-GB" sz="2720" b="0" i="0" u="none" strike="noStrike" cap="none">
                <a:solidFill>
                  <a:schemeClr val="lt1"/>
                </a:solidFill>
                <a:latin typeface="Comic Sans MS"/>
                <a:ea typeface="Comic Sans MS"/>
                <a:cs typeface="Comic Sans MS"/>
                <a:sym typeface="Comic Sans MS"/>
              </a:rPr>
              <a:t>In most scientific experiments even small quantities of material contain vast numbers of individual molecules.</a:t>
            </a:r>
            <a:endParaRPr/>
          </a:p>
          <a:p>
            <a:pPr marL="0" marR="0" lvl="0" indent="0" algn="l" rtl="0">
              <a:lnSpc>
                <a:spcPct val="80000"/>
              </a:lnSpc>
              <a:spcBef>
                <a:spcPts val="0"/>
              </a:spcBef>
              <a:spcAft>
                <a:spcPts val="0"/>
              </a:spcAft>
              <a:buClr>
                <a:schemeClr val="lt1"/>
              </a:buClr>
              <a:buSzPts val="680"/>
              <a:buFont typeface="Arial"/>
              <a:buNone/>
            </a:pPr>
            <a:endParaRPr sz="2720">
              <a:solidFill>
                <a:schemeClr val="lt1"/>
              </a:solidFill>
            </a:endParaRPr>
          </a:p>
          <a:p>
            <a:pPr marL="0" marR="0" lvl="0" indent="0" algn="l" rtl="0">
              <a:lnSpc>
                <a:spcPct val="80000"/>
              </a:lnSpc>
              <a:spcBef>
                <a:spcPts val="544"/>
              </a:spcBef>
              <a:spcAft>
                <a:spcPts val="0"/>
              </a:spcAft>
              <a:buClr>
                <a:schemeClr val="lt1"/>
              </a:buClr>
              <a:buSzPts val="680"/>
              <a:buFont typeface="Arial"/>
              <a:buNone/>
            </a:pPr>
            <a:r>
              <a:rPr lang="en-GB" sz="2720" b="0" i="0" u="none" strike="noStrike" cap="none">
                <a:solidFill>
                  <a:schemeClr val="lt1"/>
                </a:solidFill>
                <a:latin typeface="Comic Sans MS"/>
                <a:ea typeface="Comic Sans MS"/>
                <a:cs typeface="Comic Sans MS"/>
                <a:sym typeface="Comic Sans MS"/>
              </a:rPr>
              <a:t>Because working with very large numbers can lead to unnecessary mistakes, a new quantity called the </a:t>
            </a:r>
            <a:r>
              <a:rPr lang="en-GB" sz="2720" b="0" i="1" u="none" strike="noStrike" cap="none">
                <a:solidFill>
                  <a:srgbClr val="FFFF00"/>
                </a:solidFill>
                <a:latin typeface="Comic Sans MS"/>
                <a:ea typeface="Comic Sans MS"/>
                <a:cs typeface="Comic Sans MS"/>
                <a:sym typeface="Comic Sans MS"/>
              </a:rPr>
              <a:t>amount of substance </a:t>
            </a:r>
            <a:r>
              <a:rPr lang="en-GB" sz="2720" b="0" i="0" u="none" strike="noStrike" cap="none">
                <a:solidFill>
                  <a:schemeClr val="lt1"/>
                </a:solidFill>
                <a:latin typeface="Comic Sans MS"/>
                <a:ea typeface="Comic Sans MS"/>
                <a:cs typeface="Comic Sans MS"/>
                <a:sym typeface="Comic Sans MS"/>
              </a:rPr>
              <a:t>was introduced into the system. </a:t>
            </a:r>
            <a:endParaRPr/>
          </a:p>
          <a:p>
            <a:pPr marL="0" marR="0" lvl="0" indent="0" algn="l" rtl="0">
              <a:lnSpc>
                <a:spcPct val="80000"/>
              </a:lnSpc>
              <a:spcBef>
                <a:spcPts val="544"/>
              </a:spcBef>
              <a:spcAft>
                <a:spcPts val="0"/>
              </a:spcAft>
              <a:buClr>
                <a:schemeClr val="lt1"/>
              </a:buClr>
              <a:buSzPts val="680"/>
              <a:buFont typeface="Arial"/>
              <a:buNone/>
            </a:pPr>
            <a:endParaRPr sz="2720">
              <a:solidFill>
                <a:schemeClr val="lt1"/>
              </a:solidFill>
            </a:endParaRPr>
          </a:p>
          <a:p>
            <a:pPr marL="0" marR="0" lvl="0" indent="0" algn="l" rtl="0">
              <a:lnSpc>
                <a:spcPct val="80000"/>
              </a:lnSpc>
              <a:spcBef>
                <a:spcPts val="544"/>
              </a:spcBef>
              <a:spcAft>
                <a:spcPts val="0"/>
              </a:spcAft>
              <a:buClr>
                <a:schemeClr val="lt1"/>
              </a:buClr>
              <a:buSzPts val="680"/>
              <a:buFont typeface="Arial"/>
              <a:buNone/>
            </a:pPr>
            <a:r>
              <a:rPr lang="en-GB" sz="2720" b="0" i="0" u="none" strike="noStrike" cap="none">
                <a:solidFill>
                  <a:schemeClr val="lt1"/>
                </a:solidFill>
                <a:latin typeface="Comic Sans MS"/>
                <a:ea typeface="Comic Sans MS"/>
                <a:cs typeface="Comic Sans MS"/>
                <a:sym typeface="Comic Sans MS"/>
              </a:rPr>
              <a:t>Its </a:t>
            </a:r>
            <a:r>
              <a:rPr lang="en-GB" sz="2720" b="0" i="0" u="none" strike="noStrike" cap="none">
                <a:solidFill>
                  <a:srgbClr val="FFFF00"/>
                </a:solidFill>
                <a:latin typeface="Comic Sans MS"/>
                <a:ea typeface="Comic Sans MS"/>
                <a:cs typeface="Comic Sans MS"/>
                <a:sym typeface="Comic Sans MS"/>
              </a:rPr>
              <a:t>unit is a mole</a:t>
            </a:r>
            <a:r>
              <a:rPr lang="en-GB" sz="2720" b="0" i="0" u="none" strike="noStrike" cap="none">
                <a:solidFill>
                  <a:schemeClr val="lt1"/>
                </a:solidFill>
                <a:latin typeface="Comic Sans MS"/>
                <a:ea typeface="Comic Sans MS"/>
                <a:cs typeface="Comic Sans MS"/>
                <a:sym typeface="Comic Sans MS"/>
              </a:rPr>
              <a:t> (mol) and is defined as</a:t>
            </a:r>
            <a:r>
              <a:rPr lang="en-GB" sz="2720">
                <a:solidFill>
                  <a:schemeClr val="lt1"/>
                </a:solidFill>
              </a:rPr>
              <a:t>:</a:t>
            </a:r>
            <a:endParaRPr/>
          </a:p>
        </p:txBody>
      </p:sp>
      <p:sp>
        <p:nvSpPr>
          <p:cNvPr id="190" name="Google Shape;190;p5"/>
          <p:cNvSpPr txBox="1"/>
          <p:nvPr/>
        </p:nvSpPr>
        <p:spPr>
          <a:xfrm>
            <a:off x="107554" y="5985289"/>
            <a:ext cx="8928900" cy="492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5"/>
          <p:cNvSpPr txBox="1"/>
          <p:nvPr/>
        </p:nvSpPr>
        <p:spPr>
          <a:xfrm>
            <a:off x="0" y="0"/>
            <a:ext cx="9144000" cy="363900"/>
          </a:xfrm>
          <a:prstGeom prst="rect">
            <a:avLst/>
          </a:prstGeom>
          <a:solidFill>
            <a:srgbClr val="84FE72">
              <a:alpha val="9882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a mole of a substance and the Avogadro constant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6"/>
          <p:cNvSpPr txBox="1">
            <a:spLocks noGrp="1"/>
          </p:cNvSpPr>
          <p:nvPr>
            <p:ph type="title"/>
          </p:nvPr>
        </p:nvSpPr>
        <p:spPr>
          <a:xfrm>
            <a:off x="497475" y="363895"/>
            <a:ext cx="8229600" cy="7712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omic Sans MS"/>
              <a:buNone/>
            </a:pPr>
            <a:r>
              <a:rPr lang="en-GB" sz="4400" b="0" i="0" u="none" strike="noStrike" cap="none">
                <a:solidFill>
                  <a:schemeClr val="lt1"/>
                </a:solidFill>
                <a:latin typeface="Comic Sans MS"/>
                <a:ea typeface="Comic Sans MS"/>
                <a:cs typeface="Comic Sans MS"/>
                <a:sym typeface="Comic Sans MS"/>
              </a:rPr>
              <a:t>Avogadro</a:t>
            </a:r>
            <a:r>
              <a:rPr lang="en-GB">
                <a:solidFill>
                  <a:schemeClr val="lt1"/>
                </a:solidFill>
              </a:rPr>
              <a:t>’s</a:t>
            </a:r>
            <a:r>
              <a:rPr lang="en-GB" sz="4400" b="0" i="0" u="none" strike="noStrike" cap="none">
                <a:solidFill>
                  <a:schemeClr val="lt1"/>
                </a:solidFill>
                <a:latin typeface="Comic Sans MS"/>
                <a:ea typeface="Comic Sans MS"/>
                <a:cs typeface="Comic Sans MS"/>
                <a:sym typeface="Comic Sans MS"/>
              </a:rPr>
              <a:t> Constant</a:t>
            </a:r>
            <a:endParaRPr/>
          </a:p>
        </p:txBody>
      </p:sp>
      <p:sp>
        <p:nvSpPr>
          <p:cNvPr id="197" name="Google Shape;197;p6"/>
          <p:cNvSpPr txBox="1"/>
          <p:nvPr/>
        </p:nvSpPr>
        <p:spPr>
          <a:xfrm>
            <a:off x="0" y="0"/>
            <a:ext cx="9144000" cy="363900"/>
          </a:xfrm>
          <a:prstGeom prst="rect">
            <a:avLst/>
          </a:prstGeom>
          <a:solidFill>
            <a:srgbClr val="84FE72">
              <a:alpha val="9882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a mole of a substance and the Avogadro constant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1"/>
        <p:cNvGrpSpPr/>
        <p:nvPr/>
      </p:nvGrpSpPr>
      <p:grpSpPr>
        <a:xfrm>
          <a:off x="0" y="0"/>
          <a:ext cx="0" cy="0"/>
          <a:chOff x="0" y="0"/>
          <a:chExt cx="0" cy="0"/>
        </a:xfrm>
      </p:grpSpPr>
      <p:sp>
        <p:nvSpPr>
          <p:cNvPr id="202" name="Google Shape;202;p7"/>
          <p:cNvSpPr txBox="1">
            <a:spLocks noGrp="1"/>
          </p:cNvSpPr>
          <p:nvPr>
            <p:ph type="title"/>
          </p:nvPr>
        </p:nvSpPr>
        <p:spPr>
          <a:xfrm>
            <a:off x="497475" y="363895"/>
            <a:ext cx="8229600" cy="7712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omic Sans MS"/>
              <a:buNone/>
            </a:pPr>
            <a:r>
              <a:rPr lang="en-GB" sz="4400" b="0" i="0" u="none" strike="noStrike" cap="none">
                <a:solidFill>
                  <a:schemeClr val="lt1"/>
                </a:solidFill>
                <a:latin typeface="Comic Sans MS"/>
                <a:ea typeface="Comic Sans MS"/>
                <a:cs typeface="Comic Sans MS"/>
                <a:sym typeface="Comic Sans MS"/>
              </a:rPr>
              <a:t>Avogadro Constant</a:t>
            </a:r>
            <a:endParaRPr/>
          </a:p>
        </p:txBody>
      </p:sp>
      <p:sp>
        <p:nvSpPr>
          <p:cNvPr id="203" name="Google Shape;203;p7"/>
          <p:cNvSpPr txBox="1"/>
          <p:nvPr/>
        </p:nvSpPr>
        <p:spPr>
          <a:xfrm>
            <a:off x="0" y="0"/>
            <a:ext cx="9144000" cy="363900"/>
          </a:xfrm>
          <a:prstGeom prst="rect">
            <a:avLst/>
          </a:prstGeom>
          <a:solidFill>
            <a:srgbClr val="84FE72">
              <a:alpha val="9882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a mole of a substance and the Avogadro constant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04" name="Google Shape;204;p7"/>
          <p:cNvPicPr preferRelativeResize="0"/>
          <p:nvPr/>
        </p:nvPicPr>
        <p:blipFill rotWithShape="1">
          <a:blip r:embed="rId3">
            <a:alphaModFix/>
          </a:blip>
          <a:srcRect/>
          <a:stretch/>
        </p:blipFill>
        <p:spPr>
          <a:xfrm>
            <a:off x="843075" y="1235599"/>
            <a:ext cx="7312248" cy="4837324"/>
          </a:xfrm>
          <a:prstGeom prst="rect">
            <a:avLst/>
          </a:prstGeom>
          <a:noFill/>
          <a:ln w="38100" cap="flat" cmpd="sng">
            <a:solidFill>
              <a:srgbClr val="FFFFFF"/>
            </a:solidFill>
            <a:prstDash val="solid"/>
            <a:round/>
            <a:headEnd type="none" w="sm" len="sm"/>
            <a:tailEnd type="none" w="sm" len="sm"/>
          </a:ln>
        </p:spPr>
      </p:pic>
      <p:sp>
        <p:nvSpPr>
          <p:cNvPr id="205" name="Google Shape;205;p7"/>
          <p:cNvSpPr txBox="1">
            <a:spLocks noGrp="1"/>
          </p:cNvSpPr>
          <p:nvPr>
            <p:ph type="body" idx="1"/>
          </p:nvPr>
        </p:nvSpPr>
        <p:spPr>
          <a:xfrm>
            <a:off x="345075" y="6149125"/>
            <a:ext cx="8355300" cy="622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680"/>
              <a:buFont typeface="Arial"/>
              <a:buNone/>
            </a:pPr>
            <a:r>
              <a:rPr lang="en-GB" sz="2720">
                <a:solidFill>
                  <a:schemeClr val="lt1"/>
                </a:solidFill>
              </a:rPr>
              <a:t>If these are all 1 mole, why the different masses?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9"/>
        <p:cNvGrpSpPr/>
        <p:nvPr/>
      </p:nvGrpSpPr>
      <p:grpSpPr>
        <a:xfrm>
          <a:off x="0" y="0"/>
          <a:ext cx="0" cy="0"/>
          <a:chOff x="0" y="0"/>
          <a:chExt cx="0" cy="0"/>
        </a:xfrm>
      </p:grpSpPr>
      <p:sp>
        <p:nvSpPr>
          <p:cNvPr id="210" name="Google Shape;210;p8"/>
          <p:cNvSpPr txBox="1">
            <a:spLocks noGrp="1"/>
          </p:cNvSpPr>
          <p:nvPr>
            <p:ph type="title"/>
          </p:nvPr>
        </p:nvSpPr>
        <p:spPr>
          <a:xfrm>
            <a:off x="497475" y="363895"/>
            <a:ext cx="8229600" cy="7712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omic Sans MS"/>
              <a:buNone/>
            </a:pPr>
            <a:r>
              <a:rPr lang="en-GB" sz="4400" b="0" i="0" u="none" strike="noStrike" cap="none">
                <a:solidFill>
                  <a:schemeClr val="lt1"/>
                </a:solidFill>
                <a:latin typeface="Comic Sans MS"/>
                <a:ea typeface="Comic Sans MS"/>
                <a:cs typeface="Comic Sans MS"/>
                <a:sym typeface="Comic Sans MS"/>
              </a:rPr>
              <a:t>Avogadro Constant</a:t>
            </a:r>
            <a:endParaRPr/>
          </a:p>
        </p:txBody>
      </p:sp>
      <p:sp>
        <p:nvSpPr>
          <p:cNvPr id="211" name="Google Shape;211;p8"/>
          <p:cNvSpPr txBox="1"/>
          <p:nvPr/>
        </p:nvSpPr>
        <p:spPr>
          <a:xfrm>
            <a:off x="0" y="0"/>
            <a:ext cx="9144000" cy="363900"/>
          </a:xfrm>
          <a:prstGeom prst="rect">
            <a:avLst/>
          </a:prstGeom>
          <a:solidFill>
            <a:srgbClr val="84FE72">
              <a:alpha val="9882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Define a mole of a substance and the Avogadro constant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12" name="Google Shape;212;p8"/>
          <p:cNvPicPr preferRelativeResize="0"/>
          <p:nvPr/>
        </p:nvPicPr>
        <p:blipFill rotWithShape="1">
          <a:blip r:embed="rId3">
            <a:alphaModFix/>
          </a:blip>
          <a:srcRect/>
          <a:stretch/>
        </p:blipFill>
        <p:spPr>
          <a:xfrm>
            <a:off x="843075" y="1235599"/>
            <a:ext cx="7312248" cy="4837324"/>
          </a:xfrm>
          <a:prstGeom prst="rect">
            <a:avLst/>
          </a:prstGeom>
          <a:noFill/>
          <a:ln w="38100" cap="flat" cmpd="sng">
            <a:solidFill>
              <a:srgbClr val="FFFFFF"/>
            </a:solidFill>
            <a:prstDash val="solid"/>
            <a:round/>
            <a:headEnd type="none" w="sm" len="sm"/>
            <a:tailEnd type="none" w="sm" len="sm"/>
          </a:ln>
        </p:spPr>
      </p:pic>
      <p:sp>
        <p:nvSpPr>
          <p:cNvPr id="213" name="Google Shape;213;p8"/>
          <p:cNvSpPr txBox="1">
            <a:spLocks noGrp="1"/>
          </p:cNvSpPr>
          <p:nvPr>
            <p:ph type="body" idx="1"/>
          </p:nvPr>
        </p:nvSpPr>
        <p:spPr>
          <a:xfrm>
            <a:off x="573675" y="6173323"/>
            <a:ext cx="8640900" cy="6222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680"/>
              <a:buFont typeface="Arial"/>
              <a:buNone/>
            </a:pPr>
            <a:r>
              <a:rPr lang="en-GB" sz="2720">
                <a:solidFill>
                  <a:schemeClr val="lt1"/>
                </a:solidFill>
              </a:rPr>
              <a:t>1 mol = The atomic mass of the element (1 a.u.)</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p:nvPr/>
        </p:nvSpPr>
        <p:spPr>
          <a:xfrm>
            <a:off x="251538" y="1566310"/>
            <a:ext cx="8640900" cy="2016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many particles does </a:t>
            </a:r>
            <a:r>
              <a:rPr kumimoji="0" lang="en-GB" sz="2720" b="0" i="0" u="none" strike="noStrike" kern="0" cap="none" spc="0" normalizeH="0" baseline="0" noProof="0">
                <a:ln>
                  <a:noFill/>
                </a:ln>
                <a:solidFill>
                  <a:srgbClr val="FFFF00"/>
                </a:solidFill>
                <a:effectLst/>
                <a:uLnTx/>
                <a:uFillTx/>
                <a:latin typeface="Comic Sans MS"/>
                <a:ea typeface="Comic Sans MS"/>
                <a:cs typeface="Comic Sans MS"/>
                <a:sym typeface="Comic Sans MS"/>
              </a:rPr>
              <a:t>1 mole of Hydrogen contain compared to 1 mole of Oxygen?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0"/>
              </a:spcBef>
              <a:spcAft>
                <a:spcPts val="0"/>
              </a:spcAft>
              <a:buClr>
                <a:srgbClr val="FFFFFF"/>
              </a:buClr>
              <a:buSzPts val="2720"/>
              <a:buFont typeface="Arial"/>
              <a:buNone/>
              <a:tabLst/>
              <a:defRPr/>
            </a:pPr>
            <a:endParaRPr kumimoji="0" sz="272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about 1 mole of water?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does this compare to the number of atoms?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FFFFFF"/>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544"/>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many atoms in </a:t>
            </a:r>
            <a:r>
              <a:rPr kumimoji="0" lang="en-GB" sz="2720" b="0" i="0" u="none" strike="noStrike" kern="0" cap="none" spc="0" normalizeH="0" baseline="0" noProof="0">
                <a:ln>
                  <a:noFill/>
                </a:ln>
                <a:solidFill>
                  <a:srgbClr val="FFFF00"/>
                </a:solidFill>
                <a:effectLst/>
                <a:uLnTx/>
                <a:uFillTx/>
                <a:latin typeface="Comic Sans MS"/>
                <a:ea typeface="Comic Sans MS"/>
                <a:cs typeface="Comic Sans MS"/>
                <a:sym typeface="Comic Sans MS"/>
              </a:rPr>
              <a:t>1 mole of Nitrogen atoms and 1 mole of Nitrogen molecules?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p:txBody>
      </p:sp>
      <p:sp>
        <p:nvSpPr>
          <p:cNvPr id="219" name="Google Shape;219;p9"/>
          <p:cNvSpPr txBox="1"/>
          <p:nvPr/>
        </p:nvSpPr>
        <p:spPr>
          <a:xfrm>
            <a:off x="0" y="0"/>
            <a:ext cx="9144000" cy="363900"/>
          </a:xfrm>
          <a:prstGeom prst="rect">
            <a:avLst/>
          </a:prstGeom>
          <a:solidFill>
            <a:srgbClr val="CFE2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what is meant by a particle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9"/>
          <p:cNvSpPr txBox="1"/>
          <p:nvPr/>
        </p:nvSpPr>
        <p:spPr>
          <a:xfrm>
            <a:off x="107554" y="830864"/>
            <a:ext cx="8928900" cy="492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1000"/>
                                        <p:tgtEl>
                                          <p:spTgt spid="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xEl>
                                              <p:pRg st="1" end="1"/>
                                            </p:txEl>
                                          </p:spTgt>
                                        </p:tgtEl>
                                        <p:attrNameLst>
                                          <p:attrName>style.visibility</p:attrName>
                                        </p:attrNameLst>
                                      </p:cBhvr>
                                      <p:to>
                                        <p:strVal val="visible"/>
                                      </p:to>
                                    </p:set>
                                    <p:animEffect transition="in" filter="fade">
                                      <p:cBhvr>
                                        <p:cTn id="12" dur="1000"/>
                                        <p:tgtEl>
                                          <p:spTgt spid="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xEl>
                                              <p:pRg st="2" end="2"/>
                                            </p:txEl>
                                          </p:spTgt>
                                        </p:tgtEl>
                                        <p:attrNameLst>
                                          <p:attrName>style.visibility</p:attrName>
                                        </p:attrNameLst>
                                      </p:cBhvr>
                                      <p:to>
                                        <p:strVal val="visible"/>
                                      </p:to>
                                    </p:set>
                                    <p:animEffect transition="in" filter="fade">
                                      <p:cBhvr>
                                        <p:cTn id="17" dur="1000"/>
                                        <p:tgtEl>
                                          <p:spTgt spid="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8">
                                            <p:txEl>
                                              <p:pRg st="3" end="3"/>
                                            </p:txEl>
                                          </p:spTgt>
                                        </p:tgtEl>
                                        <p:attrNameLst>
                                          <p:attrName>style.visibility</p:attrName>
                                        </p:attrNameLst>
                                      </p:cBhvr>
                                      <p:to>
                                        <p:strVal val="visible"/>
                                      </p:to>
                                    </p:set>
                                    <p:animEffect transition="in" filter="fade">
                                      <p:cBhvr>
                                        <p:cTn id="22" dur="1000"/>
                                        <p:tgtEl>
                                          <p:spTgt spid="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
                                            <p:txEl>
                                              <p:pRg st="4" end="4"/>
                                            </p:txEl>
                                          </p:spTgt>
                                        </p:tgtEl>
                                        <p:attrNameLst>
                                          <p:attrName>style.visibility</p:attrName>
                                        </p:attrNameLst>
                                      </p:cBhvr>
                                      <p:to>
                                        <p:strVal val="visible"/>
                                      </p:to>
                                    </p:set>
                                    <p:animEffect transition="in" filter="fade">
                                      <p:cBhvr>
                                        <p:cTn id="27" dur="1000"/>
                                        <p:tgtEl>
                                          <p:spTgt spid="2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8">
                                            <p:txEl>
                                              <p:pRg st="5" end="5"/>
                                            </p:txEl>
                                          </p:spTgt>
                                        </p:tgtEl>
                                        <p:attrNameLst>
                                          <p:attrName>style.visibility</p:attrName>
                                        </p:attrNameLst>
                                      </p:cBhvr>
                                      <p:to>
                                        <p:strVal val="visible"/>
                                      </p:to>
                                    </p:set>
                                    <p:animEffect transition="in" filter="fade">
                                      <p:cBhvr>
                                        <p:cTn id="32" dur="1000"/>
                                        <p:tgtEl>
                                          <p:spTgt spid="2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8">
                                            <p:txEl>
                                              <p:pRg st="6" end="6"/>
                                            </p:txEl>
                                          </p:spTgt>
                                        </p:tgtEl>
                                        <p:attrNameLst>
                                          <p:attrName>style.visibility</p:attrName>
                                        </p:attrNameLst>
                                      </p:cBhvr>
                                      <p:to>
                                        <p:strVal val="visible"/>
                                      </p:to>
                                    </p:set>
                                    <p:animEffect transition="in" filter="fade">
                                      <p:cBhvr>
                                        <p:cTn id="37" dur="1000"/>
                                        <p:tgtEl>
                                          <p:spTgt spid="2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p:nvPr/>
        </p:nvSpPr>
        <p:spPr>
          <a:xfrm>
            <a:off x="251538" y="1566310"/>
            <a:ext cx="8640900" cy="2016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many particles does </a:t>
            </a:r>
            <a:r>
              <a:rPr kumimoji="0" lang="en-GB" sz="2720" b="0" i="0" u="none" strike="noStrike" kern="0" cap="none" spc="0" normalizeH="0" baseline="0" noProof="0">
                <a:ln>
                  <a:noFill/>
                </a:ln>
                <a:solidFill>
                  <a:srgbClr val="FFFF00"/>
                </a:solidFill>
                <a:effectLst/>
                <a:uLnTx/>
                <a:uFillTx/>
                <a:latin typeface="Comic Sans MS"/>
                <a:ea typeface="Comic Sans MS"/>
                <a:cs typeface="Comic Sans MS"/>
                <a:sym typeface="Comic Sans MS"/>
              </a:rPr>
              <a:t>1 mole of Hydrogen contain compared to 1 mole of Oxygen?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0"/>
              </a:spcBef>
              <a:spcAft>
                <a:spcPts val="0"/>
              </a:spcAft>
              <a:buClr>
                <a:srgbClr val="FFFFFF"/>
              </a:buClr>
              <a:buSzPts val="2720"/>
              <a:buFont typeface="Arial"/>
              <a:buNone/>
              <a:tabLst/>
              <a:defRPr/>
            </a:pPr>
            <a:endParaRPr kumimoji="0" sz="272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about 1 mole of water?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does this compare to the number of atoms?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FFFFFF"/>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544"/>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many particles in </a:t>
            </a:r>
            <a:r>
              <a:rPr kumimoji="0" lang="en-GB" sz="2720" b="0" i="0" u="none" strike="noStrike" kern="0" cap="none" spc="0" normalizeH="0" baseline="0" noProof="0">
                <a:ln>
                  <a:noFill/>
                </a:ln>
                <a:solidFill>
                  <a:srgbClr val="FFFF00"/>
                </a:solidFill>
                <a:effectLst/>
                <a:uLnTx/>
                <a:uFillTx/>
                <a:latin typeface="Comic Sans MS"/>
                <a:ea typeface="Comic Sans MS"/>
                <a:cs typeface="Comic Sans MS"/>
                <a:sym typeface="Comic Sans MS"/>
              </a:rPr>
              <a:t>1 mole of Nitrogen atoms and 1 mole of Nitrogen molecules?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p:txBody>
      </p:sp>
      <p:sp>
        <p:nvSpPr>
          <p:cNvPr id="226" name="Google Shape;226;p10"/>
          <p:cNvSpPr txBox="1"/>
          <p:nvPr/>
        </p:nvSpPr>
        <p:spPr>
          <a:xfrm>
            <a:off x="0" y="0"/>
            <a:ext cx="9144000" cy="363900"/>
          </a:xfrm>
          <a:prstGeom prst="rect">
            <a:avLst/>
          </a:prstGeom>
          <a:solidFill>
            <a:srgbClr val="CFE2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what is meant by a particle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10"/>
          <p:cNvSpPr txBox="1"/>
          <p:nvPr/>
        </p:nvSpPr>
        <p:spPr>
          <a:xfrm>
            <a:off x="107554" y="830864"/>
            <a:ext cx="8928900" cy="492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0"/>
          <p:cNvSpPr txBox="1"/>
          <p:nvPr/>
        </p:nvSpPr>
        <p:spPr>
          <a:xfrm>
            <a:off x="300450" y="5779025"/>
            <a:ext cx="8543100" cy="553800"/>
          </a:xfrm>
          <a:prstGeom prst="rect">
            <a:avLst/>
          </a:prstGeom>
          <a:solidFill>
            <a:schemeClr val="lt1">
              <a:alpha val="75686"/>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ts val="600"/>
              <a:buFont typeface="Arial"/>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What would be our definition of a “particle” then?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1" end="1"/>
                                            </p:txEl>
                                          </p:spTgt>
                                        </p:tgtEl>
                                        <p:attrNameLst>
                                          <p:attrName>style.visibility</p:attrName>
                                        </p:attrNameLst>
                                      </p:cBhvr>
                                      <p:to>
                                        <p:strVal val="visible"/>
                                      </p:to>
                                    </p:set>
                                    <p:animEffect transition="in" filter="fade">
                                      <p:cBhvr>
                                        <p:cTn id="12" dur="1000"/>
                                        <p:tgtEl>
                                          <p:spTgt spid="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2" end="2"/>
                                            </p:txEl>
                                          </p:spTgt>
                                        </p:tgtEl>
                                        <p:attrNameLst>
                                          <p:attrName>style.visibility</p:attrName>
                                        </p:attrNameLst>
                                      </p:cBhvr>
                                      <p:to>
                                        <p:strVal val="visible"/>
                                      </p:to>
                                    </p:set>
                                    <p:animEffect transition="in" filter="fade">
                                      <p:cBhvr>
                                        <p:cTn id="17" dur="1000"/>
                                        <p:tgtEl>
                                          <p:spTgt spid="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3" end="3"/>
                                            </p:txEl>
                                          </p:spTgt>
                                        </p:tgtEl>
                                        <p:attrNameLst>
                                          <p:attrName>style.visibility</p:attrName>
                                        </p:attrNameLst>
                                      </p:cBhvr>
                                      <p:to>
                                        <p:strVal val="visible"/>
                                      </p:to>
                                    </p:set>
                                    <p:animEffect transition="in" filter="fade">
                                      <p:cBhvr>
                                        <p:cTn id="22" dur="1000"/>
                                        <p:tgtEl>
                                          <p:spTgt spid="2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
                                            <p:txEl>
                                              <p:pRg st="4" end="4"/>
                                            </p:txEl>
                                          </p:spTgt>
                                        </p:tgtEl>
                                        <p:attrNameLst>
                                          <p:attrName>style.visibility</p:attrName>
                                        </p:attrNameLst>
                                      </p:cBhvr>
                                      <p:to>
                                        <p:strVal val="visible"/>
                                      </p:to>
                                    </p:set>
                                    <p:animEffect transition="in" filter="fade">
                                      <p:cBhvr>
                                        <p:cTn id="27" dur="1000"/>
                                        <p:tgtEl>
                                          <p:spTgt spid="2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
                                            <p:txEl>
                                              <p:pRg st="5" end="5"/>
                                            </p:txEl>
                                          </p:spTgt>
                                        </p:tgtEl>
                                        <p:attrNameLst>
                                          <p:attrName>style.visibility</p:attrName>
                                        </p:attrNameLst>
                                      </p:cBhvr>
                                      <p:to>
                                        <p:strVal val="visible"/>
                                      </p:to>
                                    </p:set>
                                    <p:animEffect transition="in" filter="fade">
                                      <p:cBhvr>
                                        <p:cTn id="32" dur="1000"/>
                                        <p:tgtEl>
                                          <p:spTgt spid="2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
                                            <p:txEl>
                                              <p:pRg st="6" end="6"/>
                                            </p:txEl>
                                          </p:spTgt>
                                        </p:tgtEl>
                                        <p:attrNameLst>
                                          <p:attrName>style.visibility</p:attrName>
                                        </p:attrNameLst>
                                      </p:cBhvr>
                                      <p:to>
                                        <p:strVal val="visible"/>
                                      </p:to>
                                    </p:set>
                                    <p:animEffect transition="in" filter="fade">
                                      <p:cBhvr>
                                        <p:cTn id="37" dur="1000"/>
                                        <p:tgtEl>
                                          <p:spTgt spid="2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1"/>
          <p:cNvSpPr txBox="1"/>
          <p:nvPr/>
        </p:nvSpPr>
        <p:spPr>
          <a:xfrm>
            <a:off x="251538" y="1566310"/>
            <a:ext cx="8640900" cy="2016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many particles does </a:t>
            </a:r>
            <a:r>
              <a:rPr kumimoji="0" lang="en-GB" sz="2720" b="0" i="0" u="none" strike="noStrike" kern="0" cap="none" spc="0" normalizeH="0" baseline="0" noProof="0">
                <a:ln>
                  <a:noFill/>
                </a:ln>
                <a:solidFill>
                  <a:srgbClr val="FFFF00"/>
                </a:solidFill>
                <a:effectLst/>
                <a:uLnTx/>
                <a:uFillTx/>
                <a:latin typeface="Comic Sans MS"/>
                <a:ea typeface="Comic Sans MS"/>
                <a:cs typeface="Comic Sans MS"/>
                <a:sym typeface="Comic Sans MS"/>
              </a:rPr>
              <a:t>1 mole of Hydrogen contain compared to 1 mole of Oxygen?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0"/>
              </a:spcBef>
              <a:spcAft>
                <a:spcPts val="0"/>
              </a:spcAft>
              <a:buClr>
                <a:srgbClr val="FFFFFF"/>
              </a:buClr>
              <a:buSzPts val="2720"/>
              <a:buFont typeface="Arial"/>
              <a:buNone/>
              <a:tabLst/>
              <a:defRPr/>
            </a:pPr>
            <a:endParaRPr kumimoji="0" sz="272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What about 1 mole of water?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does this compare to the number of atoms?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FFFFFF"/>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544"/>
              </a:spcBef>
              <a:spcAft>
                <a:spcPts val="0"/>
              </a:spcAft>
              <a:buClr>
                <a:srgbClr val="FFFFFF"/>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many particles in </a:t>
            </a:r>
            <a:r>
              <a:rPr kumimoji="0" lang="en-GB" sz="2720" b="0" i="0" u="none" strike="noStrike" kern="0" cap="none" spc="0" normalizeH="0" baseline="0" noProof="0">
                <a:ln>
                  <a:noFill/>
                </a:ln>
                <a:solidFill>
                  <a:srgbClr val="FFFF00"/>
                </a:solidFill>
                <a:effectLst/>
                <a:uLnTx/>
                <a:uFillTx/>
                <a:latin typeface="Comic Sans MS"/>
                <a:ea typeface="Comic Sans MS"/>
                <a:cs typeface="Comic Sans MS"/>
                <a:sym typeface="Comic Sans MS"/>
              </a:rPr>
              <a:t>1 mole of Nitrogen atoms and 1 mole of Nitrogen molecules?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00"/>
              </a:solidFill>
              <a:effectLst/>
              <a:uLnTx/>
              <a:uFillTx/>
              <a:latin typeface="Comic Sans MS"/>
              <a:ea typeface="Comic Sans MS"/>
              <a:cs typeface="Comic Sans MS"/>
              <a:sym typeface="Comic Sans MS"/>
            </a:endParaRPr>
          </a:p>
        </p:txBody>
      </p:sp>
      <p:sp>
        <p:nvSpPr>
          <p:cNvPr id="234" name="Google Shape;234;p11"/>
          <p:cNvSpPr txBox="1"/>
          <p:nvPr/>
        </p:nvSpPr>
        <p:spPr>
          <a:xfrm>
            <a:off x="0" y="0"/>
            <a:ext cx="9144000" cy="363900"/>
          </a:xfrm>
          <a:prstGeom prst="rect">
            <a:avLst/>
          </a:prstGeom>
          <a:solidFill>
            <a:srgbClr val="CFE2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what is meant by a particle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11"/>
          <p:cNvSpPr txBox="1"/>
          <p:nvPr/>
        </p:nvSpPr>
        <p:spPr>
          <a:xfrm>
            <a:off x="107554" y="830864"/>
            <a:ext cx="8928900" cy="492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1"/>
          <p:cNvSpPr txBox="1"/>
          <p:nvPr/>
        </p:nvSpPr>
        <p:spPr>
          <a:xfrm>
            <a:off x="300450" y="5931425"/>
            <a:ext cx="8543100" cy="582900"/>
          </a:xfrm>
          <a:prstGeom prst="rect">
            <a:avLst/>
          </a:prstGeom>
          <a:solidFill>
            <a:schemeClr val="lt1">
              <a:alpha val="75686"/>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ts val="600"/>
              <a:buFont typeface="Arial"/>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Particles are single units e.g. atoms or molecules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animEffect transition="in" filter="fade">
                                      <p:cBhvr>
                                        <p:cTn id="7" dur="1000"/>
                                        <p:tgtEl>
                                          <p:spTgt spid="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1" end="1"/>
                                            </p:txEl>
                                          </p:spTgt>
                                        </p:tgtEl>
                                        <p:attrNameLst>
                                          <p:attrName>style.visibility</p:attrName>
                                        </p:attrNameLst>
                                      </p:cBhvr>
                                      <p:to>
                                        <p:strVal val="visible"/>
                                      </p:to>
                                    </p:set>
                                    <p:animEffect transition="in" filter="fade">
                                      <p:cBhvr>
                                        <p:cTn id="12" dur="1000"/>
                                        <p:tgtEl>
                                          <p:spTgt spid="2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2" end="2"/>
                                            </p:txEl>
                                          </p:spTgt>
                                        </p:tgtEl>
                                        <p:attrNameLst>
                                          <p:attrName>style.visibility</p:attrName>
                                        </p:attrNameLst>
                                      </p:cBhvr>
                                      <p:to>
                                        <p:strVal val="visible"/>
                                      </p:to>
                                    </p:set>
                                    <p:animEffect transition="in" filter="fade">
                                      <p:cBhvr>
                                        <p:cTn id="17" dur="1000"/>
                                        <p:tgtEl>
                                          <p:spTgt spid="2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xEl>
                                              <p:pRg st="3" end="3"/>
                                            </p:txEl>
                                          </p:spTgt>
                                        </p:tgtEl>
                                        <p:attrNameLst>
                                          <p:attrName>style.visibility</p:attrName>
                                        </p:attrNameLst>
                                      </p:cBhvr>
                                      <p:to>
                                        <p:strVal val="visible"/>
                                      </p:to>
                                    </p:set>
                                    <p:animEffect transition="in" filter="fade">
                                      <p:cBhvr>
                                        <p:cTn id="22" dur="1000"/>
                                        <p:tgtEl>
                                          <p:spTgt spid="2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3">
                                            <p:txEl>
                                              <p:pRg st="4" end="4"/>
                                            </p:txEl>
                                          </p:spTgt>
                                        </p:tgtEl>
                                        <p:attrNameLst>
                                          <p:attrName>style.visibility</p:attrName>
                                        </p:attrNameLst>
                                      </p:cBhvr>
                                      <p:to>
                                        <p:strVal val="visible"/>
                                      </p:to>
                                    </p:set>
                                    <p:animEffect transition="in" filter="fade">
                                      <p:cBhvr>
                                        <p:cTn id="27" dur="1000"/>
                                        <p:tgtEl>
                                          <p:spTgt spid="2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3">
                                            <p:txEl>
                                              <p:pRg st="5" end="5"/>
                                            </p:txEl>
                                          </p:spTgt>
                                        </p:tgtEl>
                                        <p:attrNameLst>
                                          <p:attrName>style.visibility</p:attrName>
                                        </p:attrNameLst>
                                      </p:cBhvr>
                                      <p:to>
                                        <p:strVal val="visible"/>
                                      </p:to>
                                    </p:set>
                                    <p:animEffect transition="in" filter="fade">
                                      <p:cBhvr>
                                        <p:cTn id="32" dur="1000"/>
                                        <p:tgtEl>
                                          <p:spTgt spid="2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3">
                                            <p:txEl>
                                              <p:pRg st="6" end="6"/>
                                            </p:txEl>
                                          </p:spTgt>
                                        </p:tgtEl>
                                        <p:attrNameLst>
                                          <p:attrName>style.visibility</p:attrName>
                                        </p:attrNameLst>
                                      </p:cBhvr>
                                      <p:to>
                                        <p:strVal val="visible"/>
                                      </p:to>
                                    </p:set>
                                    <p:animEffect transition="in" filter="fade">
                                      <p:cBhvr>
                                        <p:cTn id="37" dur="1000"/>
                                        <p:tgtEl>
                                          <p:spTgt spid="2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2"/>
          <p:cNvSpPr txBox="1"/>
          <p:nvPr/>
        </p:nvSpPr>
        <p:spPr>
          <a:xfrm>
            <a:off x="0" y="0"/>
            <a:ext cx="9144000" cy="363900"/>
          </a:xfrm>
          <a:prstGeom prst="rect">
            <a:avLst/>
          </a:prstGeom>
          <a:solidFill>
            <a:srgbClr val="EAD1D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Calculate number of particles and moles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12"/>
          <p:cNvSpPr txBox="1"/>
          <p:nvPr/>
        </p:nvSpPr>
        <p:spPr>
          <a:xfrm>
            <a:off x="251538" y="765485"/>
            <a:ext cx="8640900" cy="201630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One mole of a substance contains N</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A</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particles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Two moles of a substance contains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p:nvPr/>
        </p:nvSpPr>
        <p:spPr>
          <a:xfrm>
            <a:off x="0" y="0"/>
            <a:ext cx="9144000" cy="363900"/>
          </a:xfrm>
          <a:prstGeom prst="rect">
            <a:avLst/>
          </a:prstGeom>
          <a:solidFill>
            <a:srgbClr val="EAD1D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Calculate number of particles and moles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3"/>
          <p:cNvSpPr txBox="1"/>
          <p:nvPr/>
        </p:nvSpPr>
        <p:spPr>
          <a:xfrm>
            <a:off x="251538" y="765485"/>
            <a:ext cx="8640900" cy="201630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One mole of a substance contains N</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A</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particles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Two moles of a substance contains 2N</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A</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particles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n moles of a substance contains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8"/>
            <a:ext cx="8229600" cy="778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Density</a:t>
            </a:r>
          </a:p>
        </p:txBody>
      </p:sp>
      <p:graphicFrame>
        <p:nvGraphicFramePr>
          <p:cNvPr id="240" name="Shape 240"/>
          <p:cNvGraphicFramePr/>
          <p:nvPr/>
        </p:nvGraphicFramePr>
        <p:xfrm>
          <a:off x="179511" y="3068959"/>
          <a:ext cx="8856975" cy="3657660"/>
        </p:xfrm>
        <a:graphic>
          <a:graphicData uri="http://schemas.openxmlformats.org/drawingml/2006/table">
            <a:tbl>
              <a:tblPr firstRow="1" bandRow="1">
                <a:noFill/>
                <a:tableStyleId>{05562C5C-600A-4F1B-90C9-1C72019F4DCA}</a:tableStyleId>
              </a:tblPr>
              <a:tblGrid>
                <a:gridCol w="1800200">
                  <a:extLst>
                    <a:ext uri="{9D8B030D-6E8A-4147-A177-3AD203B41FA5}">
                      <a16:colId xmlns:a16="http://schemas.microsoft.com/office/drawing/2014/main" val="20000"/>
                    </a:ext>
                  </a:extLst>
                </a:gridCol>
                <a:gridCol w="2304250">
                  <a:extLst>
                    <a:ext uri="{9D8B030D-6E8A-4147-A177-3AD203B41FA5}">
                      <a16:colId xmlns:a16="http://schemas.microsoft.com/office/drawing/2014/main" val="20001"/>
                    </a:ext>
                  </a:extLst>
                </a:gridCol>
                <a:gridCol w="2538275">
                  <a:extLst>
                    <a:ext uri="{9D8B030D-6E8A-4147-A177-3AD203B41FA5}">
                      <a16:colId xmlns:a16="http://schemas.microsoft.com/office/drawing/2014/main" val="20002"/>
                    </a:ext>
                  </a:extLst>
                </a:gridCol>
                <a:gridCol w="2214250">
                  <a:extLst>
                    <a:ext uri="{9D8B030D-6E8A-4147-A177-3AD203B41FA5}">
                      <a16:colId xmlns:a16="http://schemas.microsoft.com/office/drawing/2014/main" val="20003"/>
                    </a:ext>
                  </a:extLst>
                </a:gridCol>
              </a:tblGrid>
              <a:tr h="813050">
                <a:tc>
                  <a:txBody>
                    <a:bodyPr/>
                    <a:lstStyle/>
                    <a:p>
                      <a:pPr marL="0" marR="0" lvl="0" indent="0" algn="l" rtl="0">
                        <a:spcBef>
                          <a:spcPts val="0"/>
                        </a:spcBef>
                        <a:buSzPct val="25000"/>
                        <a:buNone/>
                      </a:pPr>
                      <a:r>
                        <a:rPr lang="en-GB" sz="2400" u="none" strike="noStrike" cap="none"/>
                        <a:t>Substance</a:t>
                      </a:r>
                    </a:p>
                  </a:txBody>
                  <a:tcPr marL="91450" marR="91450" marT="45725" marB="45725"/>
                </a:tc>
                <a:tc>
                  <a:txBody>
                    <a:bodyPr/>
                    <a:lstStyle/>
                    <a:p>
                      <a:pPr marL="0" marR="0" lvl="0" indent="0" algn="l" rtl="0">
                        <a:spcBef>
                          <a:spcPts val="0"/>
                        </a:spcBef>
                        <a:buSzPct val="25000"/>
                        <a:buNone/>
                      </a:pPr>
                      <a:r>
                        <a:rPr lang="en-GB" sz="2400"/>
                        <a:t>Solid Density / kg m</a:t>
                      </a:r>
                      <a:r>
                        <a:rPr lang="en-GB" sz="2400" baseline="30000"/>
                        <a:t>-3</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2400"/>
                        <a:t>Liquid Density / kg m</a:t>
                      </a:r>
                      <a:r>
                        <a:rPr lang="en-GB" sz="2400" baseline="30000"/>
                        <a:t>-3</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omic Sans MS"/>
                        <a:buNone/>
                      </a:pPr>
                      <a:r>
                        <a:rPr lang="en-GB" sz="2400"/>
                        <a:t>Gas Density / kg m</a:t>
                      </a:r>
                      <a:r>
                        <a:rPr lang="en-GB" sz="2400" baseline="30000"/>
                        <a:t>-3</a:t>
                      </a:r>
                    </a:p>
                  </a:txBody>
                  <a:tcPr marL="91450" marR="91450" marT="45725" marB="45725"/>
                </a:tc>
                <a:extLst>
                  <a:ext uri="{0D108BD9-81ED-4DB2-BD59-A6C34878D82A}">
                    <a16:rowId xmlns:a16="http://schemas.microsoft.com/office/drawing/2014/main" val="10000"/>
                  </a:ext>
                </a:extLst>
              </a:tr>
              <a:tr h="471050">
                <a:tc>
                  <a:txBody>
                    <a:bodyPr/>
                    <a:lstStyle/>
                    <a:p>
                      <a:pPr marL="0" marR="0" lvl="0" indent="0" algn="ctr" rtl="0">
                        <a:spcBef>
                          <a:spcPts val="0"/>
                        </a:spcBef>
                        <a:buSzPct val="25000"/>
                        <a:buNone/>
                      </a:pPr>
                      <a:r>
                        <a:rPr lang="en-GB" sz="2600"/>
                        <a:t>Oxygen</a:t>
                      </a:r>
                    </a:p>
                  </a:txBody>
                  <a:tcPr marL="91450" marR="91450" marT="45725" marB="45725"/>
                </a:tc>
                <a:tc>
                  <a:txBody>
                    <a:bodyPr/>
                    <a:lstStyle/>
                    <a:p>
                      <a:pPr marL="0" marR="0" lvl="0" indent="0" algn="ctr" rtl="0">
                        <a:spcBef>
                          <a:spcPts val="0"/>
                        </a:spcBef>
                        <a:buSzPct val="25000"/>
                        <a:buNone/>
                      </a:pPr>
                      <a:r>
                        <a:rPr lang="en-GB" sz="2600"/>
                        <a:t>1300</a:t>
                      </a:r>
                    </a:p>
                  </a:txBody>
                  <a:tcPr marL="91450" marR="91450" marT="45725" marB="45725"/>
                </a:tc>
                <a:tc>
                  <a:txBody>
                    <a:bodyPr/>
                    <a:lstStyle/>
                    <a:p>
                      <a:pPr marL="0" marR="0" lvl="0" indent="0" algn="ctr" rtl="0">
                        <a:spcBef>
                          <a:spcPts val="0"/>
                        </a:spcBef>
                        <a:buSzPct val="25000"/>
                        <a:buNone/>
                      </a:pPr>
                      <a:r>
                        <a:rPr lang="en-GB" sz="2600"/>
                        <a:t>1100</a:t>
                      </a:r>
                    </a:p>
                  </a:txBody>
                  <a:tcPr marL="91450" marR="91450" marT="45725" marB="45725"/>
                </a:tc>
                <a:tc>
                  <a:txBody>
                    <a:bodyPr/>
                    <a:lstStyle/>
                    <a:p>
                      <a:pPr marL="0" marR="0" lvl="0" indent="0" algn="ctr" rtl="0">
                        <a:spcBef>
                          <a:spcPts val="0"/>
                        </a:spcBef>
                        <a:buSzPct val="25000"/>
                        <a:buNone/>
                      </a:pPr>
                      <a:r>
                        <a:rPr lang="en-GB" sz="2600"/>
                        <a:t>1.43 at STP</a:t>
                      </a:r>
                    </a:p>
                  </a:txBody>
                  <a:tcPr marL="91450" marR="91450" marT="45725" marB="45725"/>
                </a:tc>
                <a:extLst>
                  <a:ext uri="{0D108BD9-81ED-4DB2-BD59-A6C34878D82A}">
                    <a16:rowId xmlns:a16="http://schemas.microsoft.com/office/drawing/2014/main" val="10001"/>
                  </a:ext>
                </a:extLst>
              </a:tr>
              <a:tr h="471050">
                <a:tc>
                  <a:txBody>
                    <a:bodyPr/>
                    <a:lstStyle/>
                    <a:p>
                      <a:pPr marL="0" marR="0" lvl="0" indent="0" algn="ctr" rtl="0">
                        <a:spcBef>
                          <a:spcPts val="0"/>
                        </a:spcBef>
                        <a:buSzPct val="25000"/>
                        <a:buNone/>
                      </a:pPr>
                      <a:r>
                        <a:rPr lang="en-GB" sz="2600"/>
                        <a:t>Carbon Dioxide</a:t>
                      </a:r>
                    </a:p>
                  </a:txBody>
                  <a:tcPr marL="91450" marR="91450" marT="45725" marB="45725"/>
                </a:tc>
                <a:tc>
                  <a:txBody>
                    <a:bodyPr/>
                    <a:lstStyle/>
                    <a:p>
                      <a:pPr marL="0" marR="0" lvl="0" indent="0" algn="ctr" rtl="0">
                        <a:spcBef>
                          <a:spcPts val="0"/>
                        </a:spcBef>
                        <a:buSzPct val="25000"/>
                        <a:buNone/>
                      </a:pPr>
                      <a:r>
                        <a:rPr lang="en-GB" sz="2600"/>
                        <a:t>1600</a:t>
                      </a:r>
                    </a:p>
                  </a:txBody>
                  <a:tcPr marL="91450" marR="91450" marT="45725" marB="45725" anchor="ctr"/>
                </a:tc>
                <a:tc>
                  <a:txBody>
                    <a:bodyPr/>
                    <a:lstStyle/>
                    <a:p>
                      <a:pPr marL="0" marR="0" lvl="0" indent="0" algn="ctr" rtl="0">
                        <a:spcBef>
                          <a:spcPts val="0"/>
                        </a:spcBef>
                        <a:buSzPct val="25000"/>
                        <a:buNone/>
                      </a:pPr>
                      <a:endParaRPr sz="2600"/>
                    </a:p>
                  </a:txBody>
                  <a:tcPr marL="91450" marR="91450" marT="45725" marB="45725" anchor="ctr"/>
                </a:tc>
                <a:tc>
                  <a:txBody>
                    <a:bodyPr/>
                    <a:lstStyle/>
                    <a:p>
                      <a:pPr marL="0" marR="0" lvl="0" indent="0" algn="ctr" rtl="0">
                        <a:spcBef>
                          <a:spcPts val="0"/>
                        </a:spcBef>
                        <a:buSzPct val="25000"/>
                        <a:buNone/>
                      </a:pPr>
                      <a:r>
                        <a:rPr lang="en-GB" sz="2600"/>
                        <a:t>1.98 at STP</a:t>
                      </a:r>
                    </a:p>
                  </a:txBody>
                  <a:tcPr marL="91450" marR="91450" marT="45725" marB="45725" anchor="ctr"/>
                </a:tc>
                <a:extLst>
                  <a:ext uri="{0D108BD9-81ED-4DB2-BD59-A6C34878D82A}">
                    <a16:rowId xmlns:a16="http://schemas.microsoft.com/office/drawing/2014/main" val="10002"/>
                  </a:ext>
                </a:extLst>
              </a:tr>
              <a:tr h="471050">
                <a:tc>
                  <a:txBody>
                    <a:bodyPr/>
                    <a:lstStyle/>
                    <a:p>
                      <a:pPr marL="0" marR="0" lvl="0" indent="0" algn="ctr" rtl="0">
                        <a:spcBef>
                          <a:spcPts val="0"/>
                        </a:spcBef>
                        <a:buSzPct val="25000"/>
                        <a:buNone/>
                      </a:pPr>
                      <a:r>
                        <a:rPr lang="en-GB" sz="2600"/>
                        <a:t>Water</a:t>
                      </a:r>
                    </a:p>
                  </a:txBody>
                  <a:tcPr marL="91450" marR="91450" marT="45725" marB="45725"/>
                </a:tc>
                <a:tc>
                  <a:txBody>
                    <a:bodyPr/>
                    <a:lstStyle/>
                    <a:p>
                      <a:pPr marL="0" marR="0" lvl="0" indent="0" algn="ctr" rtl="0">
                        <a:spcBef>
                          <a:spcPts val="0"/>
                        </a:spcBef>
                        <a:buSzPct val="25000"/>
                        <a:buNone/>
                      </a:pPr>
                      <a:r>
                        <a:rPr lang="en-GB" sz="2600"/>
                        <a:t>920</a:t>
                      </a:r>
                    </a:p>
                  </a:txBody>
                  <a:tcPr marL="91450" marR="91450" marT="45725" marB="45725"/>
                </a:tc>
                <a:tc>
                  <a:txBody>
                    <a:bodyPr/>
                    <a:lstStyle/>
                    <a:p>
                      <a:pPr marL="0" marR="0" lvl="0" indent="0" algn="ctr" rtl="0">
                        <a:spcBef>
                          <a:spcPts val="0"/>
                        </a:spcBef>
                        <a:buSzPct val="25000"/>
                        <a:buNone/>
                      </a:pPr>
                      <a:r>
                        <a:rPr lang="en-GB" sz="2600"/>
                        <a:t>1000</a:t>
                      </a:r>
                    </a:p>
                  </a:txBody>
                  <a:tcPr marL="91450" marR="91450" marT="45725" marB="45725"/>
                </a:tc>
                <a:tc>
                  <a:txBody>
                    <a:bodyPr/>
                    <a:lstStyle/>
                    <a:p>
                      <a:pPr marL="0" marR="0" lvl="0" indent="0" algn="ctr" rtl="0">
                        <a:spcBef>
                          <a:spcPts val="0"/>
                        </a:spcBef>
                        <a:buSzPct val="25000"/>
                        <a:buNone/>
                      </a:pPr>
                      <a:r>
                        <a:rPr lang="en-GB" sz="2600"/>
                        <a:t>0.59 at b/p</a:t>
                      </a:r>
                    </a:p>
                  </a:txBody>
                  <a:tcPr marL="91450" marR="91450" marT="45725" marB="45725"/>
                </a:tc>
                <a:extLst>
                  <a:ext uri="{0D108BD9-81ED-4DB2-BD59-A6C34878D82A}">
                    <a16:rowId xmlns:a16="http://schemas.microsoft.com/office/drawing/2014/main" val="10003"/>
                  </a:ext>
                </a:extLst>
              </a:tr>
              <a:tr h="471050">
                <a:tc>
                  <a:txBody>
                    <a:bodyPr/>
                    <a:lstStyle/>
                    <a:p>
                      <a:pPr marL="0" marR="0" lvl="0" indent="0" algn="ctr" rtl="0">
                        <a:spcBef>
                          <a:spcPts val="0"/>
                        </a:spcBef>
                        <a:buSzPct val="25000"/>
                        <a:buNone/>
                      </a:pPr>
                      <a:r>
                        <a:rPr lang="en-GB" sz="2600"/>
                        <a:t>Sodium</a:t>
                      </a:r>
                    </a:p>
                  </a:txBody>
                  <a:tcPr marL="91450" marR="91450" marT="45725" marB="45725"/>
                </a:tc>
                <a:tc>
                  <a:txBody>
                    <a:bodyPr/>
                    <a:lstStyle/>
                    <a:p>
                      <a:pPr marL="0" marR="0" lvl="0" indent="0" algn="ctr" rtl="0">
                        <a:spcBef>
                          <a:spcPts val="0"/>
                        </a:spcBef>
                        <a:buSzPct val="25000"/>
                        <a:buNone/>
                      </a:pPr>
                      <a:r>
                        <a:rPr lang="en-GB" sz="2600"/>
                        <a:t>970</a:t>
                      </a:r>
                    </a:p>
                  </a:txBody>
                  <a:tcPr marL="91450" marR="91450" marT="45725" marB="45725"/>
                </a:tc>
                <a:tc>
                  <a:txBody>
                    <a:bodyPr/>
                    <a:lstStyle/>
                    <a:p>
                      <a:pPr marL="0" marR="0" lvl="0" indent="0" algn="ctr" rtl="0">
                        <a:spcBef>
                          <a:spcPts val="0"/>
                        </a:spcBef>
                        <a:buSzPct val="25000"/>
                        <a:buNone/>
                      </a:pPr>
                      <a:r>
                        <a:rPr lang="en-GB" sz="2600"/>
                        <a:t>930</a:t>
                      </a:r>
                    </a:p>
                  </a:txBody>
                  <a:tcPr marL="91450" marR="91450" marT="45725" marB="45725"/>
                </a:tc>
                <a:tc>
                  <a:txBody>
                    <a:bodyPr/>
                    <a:lstStyle/>
                    <a:p>
                      <a:pPr marL="0" marR="0" lvl="0" indent="0" algn="ctr" rtl="0">
                        <a:spcBef>
                          <a:spcPts val="0"/>
                        </a:spcBef>
                        <a:buSzPct val="25000"/>
                        <a:buNone/>
                      </a:pPr>
                      <a:r>
                        <a:rPr lang="en-GB" sz="2600"/>
                        <a:t>(0.24) at b/p</a:t>
                      </a:r>
                    </a:p>
                  </a:txBody>
                  <a:tcPr marL="91450" marR="91450" marT="45725" marB="45725"/>
                </a:tc>
                <a:extLst>
                  <a:ext uri="{0D108BD9-81ED-4DB2-BD59-A6C34878D82A}">
                    <a16:rowId xmlns:a16="http://schemas.microsoft.com/office/drawing/2014/main" val="10004"/>
                  </a:ext>
                </a:extLst>
              </a:tr>
              <a:tr h="471050">
                <a:tc>
                  <a:txBody>
                    <a:bodyPr/>
                    <a:lstStyle/>
                    <a:p>
                      <a:pPr marL="0" marR="0" lvl="0" indent="0" algn="ctr" rtl="0">
                        <a:spcBef>
                          <a:spcPts val="0"/>
                        </a:spcBef>
                        <a:buSzPct val="25000"/>
                        <a:buNone/>
                      </a:pPr>
                      <a:r>
                        <a:rPr lang="en-GB" sz="2600"/>
                        <a:t>Aluminium</a:t>
                      </a:r>
                    </a:p>
                  </a:txBody>
                  <a:tcPr marL="91450" marR="91450" marT="45725" marB="45725"/>
                </a:tc>
                <a:tc>
                  <a:txBody>
                    <a:bodyPr/>
                    <a:lstStyle/>
                    <a:p>
                      <a:pPr marL="0" marR="0" lvl="0" indent="0" algn="ctr" rtl="0">
                        <a:spcBef>
                          <a:spcPts val="0"/>
                        </a:spcBef>
                        <a:buSzPct val="25000"/>
                        <a:buNone/>
                      </a:pPr>
                      <a:r>
                        <a:rPr lang="en-GB" sz="2600"/>
                        <a:t>2700</a:t>
                      </a:r>
                    </a:p>
                  </a:txBody>
                  <a:tcPr marL="91450" marR="91450" marT="45725" marB="45725"/>
                </a:tc>
                <a:tc>
                  <a:txBody>
                    <a:bodyPr/>
                    <a:lstStyle/>
                    <a:p>
                      <a:pPr marL="0" marR="0" lvl="0" indent="0" algn="ctr" rtl="0">
                        <a:spcBef>
                          <a:spcPts val="0"/>
                        </a:spcBef>
                        <a:buSzPct val="25000"/>
                        <a:buNone/>
                      </a:pPr>
                      <a:r>
                        <a:rPr lang="en-GB" sz="2600"/>
                        <a:t>2400</a:t>
                      </a:r>
                    </a:p>
                  </a:txBody>
                  <a:tcPr marL="91450" marR="91450" marT="45725" marB="45725"/>
                </a:tc>
                <a:tc>
                  <a:txBody>
                    <a:bodyPr/>
                    <a:lstStyle/>
                    <a:p>
                      <a:pPr marL="0" marR="0" lvl="0" indent="0" algn="ctr" rtl="0">
                        <a:spcBef>
                          <a:spcPts val="0"/>
                        </a:spcBef>
                        <a:buSzPct val="25000"/>
                        <a:buNone/>
                      </a:pPr>
                      <a:r>
                        <a:rPr lang="en-GB" sz="2600"/>
                        <a:t>(0.12) at b/p</a:t>
                      </a:r>
                    </a:p>
                  </a:txBody>
                  <a:tcPr marL="91450" marR="91450" marT="45725" marB="45725"/>
                </a:tc>
                <a:extLst>
                  <a:ext uri="{0D108BD9-81ED-4DB2-BD59-A6C34878D82A}">
                    <a16:rowId xmlns:a16="http://schemas.microsoft.com/office/drawing/2014/main" val="10005"/>
                  </a:ext>
                </a:extLst>
              </a:tr>
            </a:tbl>
          </a:graphicData>
        </a:graphic>
      </p:graphicFrame>
      <p:sp>
        <p:nvSpPr>
          <p:cNvPr id="241" name="Shape 241"/>
          <p:cNvSpPr txBox="1"/>
          <p:nvPr/>
        </p:nvSpPr>
        <p:spPr>
          <a:xfrm>
            <a:off x="179512" y="1229294"/>
            <a:ext cx="8712900" cy="1663200"/>
          </a:xfrm>
          <a:prstGeom prst="rect">
            <a:avLst/>
          </a:prstGeom>
          <a:solidFill>
            <a:schemeClr val="lt1">
              <a:alpha val="67840"/>
            </a:schemeClr>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GB" sz="3200">
                <a:solidFill>
                  <a:schemeClr val="dk1"/>
                </a:solidFill>
                <a:latin typeface="Comic Sans MS"/>
                <a:ea typeface="Comic Sans MS"/>
                <a:cs typeface="Comic Sans MS"/>
                <a:sym typeface="Comic Sans MS"/>
              </a:rPr>
              <a:t>STP means standard temperature and pressure that is, 273K and 100kPa (atmospheric pressure).</a:t>
            </a:r>
          </a:p>
          <a:p>
            <a:pPr marL="342900" marR="0" lvl="0" indent="-342900" algn="l" rtl="0">
              <a:spcBef>
                <a:spcPts val="640"/>
              </a:spcBef>
              <a:spcAft>
                <a:spcPts val="0"/>
              </a:spcAft>
              <a:buClr>
                <a:schemeClr val="dk1"/>
              </a:buClr>
              <a:buFont typeface="Arial"/>
              <a:buNone/>
            </a:pPr>
            <a:endParaRPr sz="3200">
              <a:solidFill>
                <a:schemeClr val="lt1"/>
              </a:solidFill>
              <a:latin typeface="Comic Sans MS"/>
              <a:ea typeface="Comic Sans MS"/>
              <a:cs typeface="Comic Sans MS"/>
              <a:sym typeface="Comic Sans MS"/>
            </a:endParaRPr>
          </a:p>
          <a:p>
            <a:pPr marL="342900" marR="0" lvl="0" indent="-342900" algn="l" rtl="0">
              <a:spcBef>
                <a:spcPts val="640"/>
              </a:spcBef>
              <a:buClr>
                <a:schemeClr val="dk1"/>
              </a:buClr>
              <a:buFont typeface="Arial"/>
              <a:buNone/>
            </a:pPr>
            <a:endParaRPr sz="3200">
              <a:solidFill>
                <a:schemeClr val="lt1"/>
              </a:solidFill>
              <a:latin typeface="Comic Sans MS"/>
              <a:ea typeface="Comic Sans MS"/>
              <a:cs typeface="Comic Sans MS"/>
              <a:sym typeface="Comic Sans MS"/>
            </a:endParaRPr>
          </a:p>
        </p:txBody>
      </p:sp>
      <p:sp>
        <p:nvSpPr>
          <p:cNvPr id="242" name="Shape 242"/>
          <p:cNvSpPr txBox="1"/>
          <p:nvPr/>
        </p:nvSpPr>
        <p:spPr>
          <a:xfrm>
            <a:off x="0" y="0"/>
            <a:ext cx="9144000" cy="369300"/>
          </a:xfrm>
          <a:prstGeom prst="rect">
            <a:avLst/>
          </a:prstGeom>
          <a:solidFill>
            <a:srgbClr val="CFE2F3"/>
          </a:solid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Learning Outcome: Analyse the density of solids, liquids and gases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4"/>
          <p:cNvSpPr txBox="1"/>
          <p:nvPr/>
        </p:nvSpPr>
        <p:spPr>
          <a:xfrm>
            <a:off x="0" y="0"/>
            <a:ext cx="9144000" cy="363900"/>
          </a:xfrm>
          <a:prstGeom prst="rect">
            <a:avLst/>
          </a:prstGeom>
          <a:solidFill>
            <a:srgbClr val="EAD1D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Calculate number of particles and moles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14"/>
          <p:cNvSpPr txBox="1"/>
          <p:nvPr/>
        </p:nvSpPr>
        <p:spPr>
          <a:xfrm>
            <a:off x="251538" y="765485"/>
            <a:ext cx="8640900" cy="201630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One mole of a substance contains N</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A</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particles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Two moles of a substance contains 2N</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A</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particles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n moles of a substance contains nN</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A</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particles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Therefore number of particles, 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N = nN</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A</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n=</a:t>
            </a:r>
            <a:r>
              <a:rPr kumimoji="0" lang="en-GB" sz="2720" b="0" i="0" u="sng" strike="noStrike" kern="0" cap="none" spc="0" normalizeH="0" baseline="0" noProof="0">
                <a:ln>
                  <a:noFill/>
                </a:ln>
                <a:solidFill>
                  <a:srgbClr val="FFFFFF"/>
                </a:solidFill>
                <a:effectLst/>
                <a:uLnTx/>
                <a:uFillTx/>
                <a:latin typeface="Comic Sans MS"/>
                <a:ea typeface="Comic Sans MS"/>
                <a:cs typeface="Comic Sans MS"/>
                <a:sym typeface="Comic Sans MS"/>
              </a:rPr>
              <a:t>m</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where m</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a</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is the atomic mass of an element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m</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p:nvPr/>
        </p:nvSpPr>
        <p:spPr>
          <a:xfrm>
            <a:off x="0" y="0"/>
            <a:ext cx="9144000" cy="363900"/>
          </a:xfrm>
          <a:prstGeom prst="rect">
            <a:avLst/>
          </a:prstGeom>
          <a:solidFill>
            <a:srgbClr val="EAD1D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Calculate number of particles and moles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5"/>
          <p:cNvSpPr txBox="1"/>
          <p:nvPr/>
        </p:nvSpPr>
        <p:spPr>
          <a:xfrm>
            <a:off x="251538" y="765485"/>
            <a:ext cx="8640900" cy="2016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But… how can you work out number of moles from a mass?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many moles are there in 640g of O</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p:nvPr/>
        </p:nvSpPr>
        <p:spPr>
          <a:xfrm>
            <a:off x="0" y="0"/>
            <a:ext cx="9144000" cy="363900"/>
          </a:xfrm>
          <a:prstGeom prst="rect">
            <a:avLst/>
          </a:prstGeom>
          <a:solidFill>
            <a:srgbClr val="EAD1D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Calculate number of particles and moles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16"/>
          <p:cNvSpPr txBox="1"/>
          <p:nvPr/>
        </p:nvSpPr>
        <p:spPr>
          <a:xfrm>
            <a:off x="58249" y="383500"/>
            <a:ext cx="9085800" cy="2016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But… how can you work out number of moles from a mass?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many moles are there in 640g of O</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1 mole = 1 atomic mass (1 a.u.)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Atomic mass of O</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2</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is 2 x 16 = 32g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sng" strike="noStrike" kern="0" cap="none" spc="0" normalizeH="0" baseline="0" noProof="0">
                <a:ln>
                  <a:noFill/>
                </a:ln>
                <a:solidFill>
                  <a:srgbClr val="FFFFFF"/>
                </a:solidFill>
                <a:effectLst/>
                <a:uLnTx/>
                <a:uFillTx/>
                <a:latin typeface="Comic Sans MS"/>
                <a:ea typeface="Comic Sans MS"/>
                <a:cs typeface="Comic Sans MS"/>
                <a:sym typeface="Comic Sans MS"/>
              </a:rPr>
              <a:t>640</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 20 moles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32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n=</a:t>
            </a:r>
            <a:r>
              <a:rPr kumimoji="0" lang="en-GB" sz="2720" b="0" i="0" u="sng" strike="noStrike" kern="0" cap="none" spc="0" normalizeH="0" baseline="0" noProof="0">
                <a:ln>
                  <a:noFill/>
                </a:ln>
                <a:solidFill>
                  <a:srgbClr val="FFFFFF"/>
                </a:solidFill>
                <a:effectLst/>
                <a:uLnTx/>
                <a:uFillTx/>
                <a:latin typeface="Comic Sans MS"/>
                <a:ea typeface="Comic Sans MS"/>
                <a:cs typeface="Comic Sans MS"/>
                <a:sym typeface="Comic Sans MS"/>
              </a:rPr>
              <a:t>m</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where m</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R</a:t>
            </a: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is the relative molecular mass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0" algn="l" defTabSz="914400" rtl="0" eaLnBrk="1" fontAlgn="auto" latinLnBrk="0" hangingPunct="1">
              <a:lnSpc>
                <a:spcPct val="80000"/>
              </a:lnSpc>
              <a:spcBef>
                <a:spcPts val="544"/>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    m</a:t>
            </a:r>
            <a:r>
              <a:rPr kumimoji="0" lang="en-GB"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rPr>
              <a:t>R</a:t>
            </a:r>
            <a:endParaRPr kumimoji="0" sz="2720" b="0" i="0" u="none" strike="noStrike" kern="0" cap="none" spc="0" normalizeH="0" baseline="-25000" noProof="0">
              <a:ln>
                <a:noFill/>
              </a:ln>
              <a:solidFill>
                <a:srgbClr val="FFFFFF"/>
              </a:solidFill>
              <a:effectLst/>
              <a:uLnTx/>
              <a:uFillTx/>
              <a:latin typeface="Comic Sans MS"/>
              <a:ea typeface="Comic Sans MS"/>
              <a:cs typeface="Comic Sans MS"/>
              <a:sym typeface="Comic Sans MS"/>
            </a:endParaRPr>
          </a:p>
          <a:p>
            <a:pPr marL="342900" marR="0" lvl="0" indent="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Effect transition="in" filter="fade">
                                      <p:cBhvr>
                                        <p:cTn id="7" dur="1000"/>
                                        <p:tgtEl>
                                          <p:spTgt spid="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1" end="1"/>
                                            </p:txEl>
                                          </p:spTgt>
                                        </p:tgtEl>
                                        <p:attrNameLst>
                                          <p:attrName>style.visibility</p:attrName>
                                        </p:attrNameLst>
                                      </p:cBhvr>
                                      <p:to>
                                        <p:strVal val="visible"/>
                                      </p:to>
                                    </p:set>
                                    <p:animEffect transition="in" filter="fade">
                                      <p:cBhvr>
                                        <p:cTn id="12" dur="1000"/>
                                        <p:tgtEl>
                                          <p:spTgt spid="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xEl>
                                              <p:pRg st="2" end="2"/>
                                            </p:txEl>
                                          </p:spTgt>
                                        </p:tgtEl>
                                        <p:attrNameLst>
                                          <p:attrName>style.visibility</p:attrName>
                                        </p:attrNameLst>
                                      </p:cBhvr>
                                      <p:to>
                                        <p:strVal val="visible"/>
                                      </p:to>
                                    </p:set>
                                    <p:animEffect transition="in" filter="fade">
                                      <p:cBhvr>
                                        <p:cTn id="17" dur="1000"/>
                                        <p:tgtEl>
                                          <p:spTgt spid="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
                                            <p:txEl>
                                              <p:pRg st="3" end="3"/>
                                            </p:txEl>
                                          </p:spTgt>
                                        </p:tgtEl>
                                        <p:attrNameLst>
                                          <p:attrName>style.visibility</p:attrName>
                                        </p:attrNameLst>
                                      </p:cBhvr>
                                      <p:to>
                                        <p:strVal val="visible"/>
                                      </p:to>
                                    </p:set>
                                    <p:animEffect transition="in" filter="fade">
                                      <p:cBhvr>
                                        <p:cTn id="22" dur="1000"/>
                                        <p:tgtEl>
                                          <p:spTgt spid="2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
                                            <p:txEl>
                                              <p:pRg st="4" end="4"/>
                                            </p:txEl>
                                          </p:spTgt>
                                        </p:tgtEl>
                                        <p:attrNameLst>
                                          <p:attrName>style.visibility</p:attrName>
                                        </p:attrNameLst>
                                      </p:cBhvr>
                                      <p:to>
                                        <p:strVal val="visible"/>
                                      </p:to>
                                    </p:set>
                                    <p:animEffect transition="in" filter="fade">
                                      <p:cBhvr>
                                        <p:cTn id="27" dur="1000"/>
                                        <p:tgtEl>
                                          <p:spTgt spid="2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6">
                                            <p:txEl>
                                              <p:pRg st="5" end="5"/>
                                            </p:txEl>
                                          </p:spTgt>
                                        </p:tgtEl>
                                        <p:attrNameLst>
                                          <p:attrName>style.visibility</p:attrName>
                                        </p:attrNameLst>
                                      </p:cBhvr>
                                      <p:to>
                                        <p:strVal val="visible"/>
                                      </p:to>
                                    </p:set>
                                    <p:animEffect transition="in" filter="fade">
                                      <p:cBhvr>
                                        <p:cTn id="32" dur="1000"/>
                                        <p:tgtEl>
                                          <p:spTgt spid="2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6">
                                            <p:txEl>
                                              <p:pRg st="6" end="6"/>
                                            </p:txEl>
                                          </p:spTgt>
                                        </p:tgtEl>
                                        <p:attrNameLst>
                                          <p:attrName>style.visibility</p:attrName>
                                        </p:attrNameLst>
                                      </p:cBhvr>
                                      <p:to>
                                        <p:strVal val="visible"/>
                                      </p:to>
                                    </p:set>
                                    <p:animEffect transition="in" filter="fade">
                                      <p:cBhvr>
                                        <p:cTn id="37" dur="1000"/>
                                        <p:tgtEl>
                                          <p:spTgt spid="2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6">
                                            <p:txEl>
                                              <p:pRg st="7" end="7"/>
                                            </p:txEl>
                                          </p:spTgt>
                                        </p:tgtEl>
                                        <p:attrNameLst>
                                          <p:attrName>style.visibility</p:attrName>
                                        </p:attrNameLst>
                                      </p:cBhvr>
                                      <p:to>
                                        <p:strVal val="visible"/>
                                      </p:to>
                                    </p:set>
                                    <p:animEffect transition="in" filter="fade">
                                      <p:cBhvr>
                                        <p:cTn id="42" dur="1000"/>
                                        <p:tgtEl>
                                          <p:spTgt spid="26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6">
                                            <p:txEl>
                                              <p:pRg st="8" end="8"/>
                                            </p:txEl>
                                          </p:spTgt>
                                        </p:tgtEl>
                                        <p:attrNameLst>
                                          <p:attrName>style.visibility</p:attrName>
                                        </p:attrNameLst>
                                      </p:cBhvr>
                                      <p:to>
                                        <p:strVal val="visible"/>
                                      </p:to>
                                    </p:set>
                                    <p:animEffect transition="in" filter="fade">
                                      <p:cBhvr>
                                        <p:cTn id="47" dur="1000"/>
                                        <p:tgtEl>
                                          <p:spTgt spid="26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6">
                                            <p:txEl>
                                              <p:pRg st="9" end="9"/>
                                            </p:txEl>
                                          </p:spTgt>
                                        </p:tgtEl>
                                        <p:attrNameLst>
                                          <p:attrName>style.visibility</p:attrName>
                                        </p:attrNameLst>
                                      </p:cBhvr>
                                      <p:to>
                                        <p:strVal val="visible"/>
                                      </p:to>
                                    </p:set>
                                    <p:animEffect transition="in" filter="fade">
                                      <p:cBhvr>
                                        <p:cTn id="52" dur="1000"/>
                                        <p:tgtEl>
                                          <p:spTgt spid="26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6">
                                            <p:txEl>
                                              <p:pRg st="10" end="10"/>
                                            </p:txEl>
                                          </p:spTgt>
                                        </p:tgtEl>
                                        <p:attrNameLst>
                                          <p:attrName>style.visibility</p:attrName>
                                        </p:attrNameLst>
                                      </p:cBhvr>
                                      <p:to>
                                        <p:strVal val="visible"/>
                                      </p:to>
                                    </p:set>
                                    <p:animEffect transition="in" filter="fade">
                                      <p:cBhvr>
                                        <p:cTn id="57" dur="1000"/>
                                        <p:tgtEl>
                                          <p:spTgt spid="26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6">
                                            <p:txEl>
                                              <p:pRg st="11" end="11"/>
                                            </p:txEl>
                                          </p:spTgt>
                                        </p:tgtEl>
                                        <p:attrNameLst>
                                          <p:attrName>style.visibility</p:attrName>
                                        </p:attrNameLst>
                                      </p:cBhvr>
                                      <p:to>
                                        <p:strVal val="visible"/>
                                      </p:to>
                                    </p:set>
                                    <p:animEffect transition="in" filter="fade">
                                      <p:cBhvr>
                                        <p:cTn id="62" dur="1000"/>
                                        <p:tgtEl>
                                          <p:spTgt spid="26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6">
                                            <p:txEl>
                                              <p:pRg st="12" end="12"/>
                                            </p:txEl>
                                          </p:spTgt>
                                        </p:tgtEl>
                                        <p:attrNameLst>
                                          <p:attrName>style.visibility</p:attrName>
                                        </p:attrNameLst>
                                      </p:cBhvr>
                                      <p:to>
                                        <p:strVal val="visible"/>
                                      </p:to>
                                    </p:set>
                                    <p:animEffect transition="in" filter="fade">
                                      <p:cBhvr>
                                        <p:cTn id="67" dur="1000"/>
                                        <p:tgtEl>
                                          <p:spTgt spid="26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6">
                                            <p:txEl>
                                              <p:pRg st="13" end="13"/>
                                            </p:txEl>
                                          </p:spTgt>
                                        </p:tgtEl>
                                        <p:attrNameLst>
                                          <p:attrName>style.visibility</p:attrName>
                                        </p:attrNameLst>
                                      </p:cBhvr>
                                      <p:to>
                                        <p:strVal val="visible"/>
                                      </p:to>
                                    </p:set>
                                    <p:animEffect transition="in" filter="fade">
                                      <p:cBhvr>
                                        <p:cTn id="72" dur="1000"/>
                                        <p:tgtEl>
                                          <p:spTgt spid="26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6">
                                            <p:txEl>
                                              <p:pRg st="14" end="14"/>
                                            </p:txEl>
                                          </p:spTgt>
                                        </p:tgtEl>
                                        <p:attrNameLst>
                                          <p:attrName>style.visibility</p:attrName>
                                        </p:attrNameLst>
                                      </p:cBhvr>
                                      <p:to>
                                        <p:strVal val="visible"/>
                                      </p:to>
                                    </p:set>
                                    <p:animEffect transition="in" filter="fade">
                                      <p:cBhvr>
                                        <p:cTn id="77" dur="1000"/>
                                        <p:tgtEl>
                                          <p:spTgt spid="26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6">
                                            <p:txEl>
                                              <p:pRg st="15" end="15"/>
                                            </p:txEl>
                                          </p:spTgt>
                                        </p:tgtEl>
                                        <p:attrNameLst>
                                          <p:attrName>style.visibility</p:attrName>
                                        </p:attrNameLst>
                                      </p:cBhvr>
                                      <p:to>
                                        <p:strVal val="visible"/>
                                      </p:to>
                                    </p:set>
                                    <p:animEffect transition="in" filter="fade">
                                      <p:cBhvr>
                                        <p:cTn id="82" dur="1000"/>
                                        <p:tgtEl>
                                          <p:spTgt spid="26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66">
                                            <p:txEl>
                                              <p:pRg st="16" end="16"/>
                                            </p:txEl>
                                          </p:spTgt>
                                        </p:tgtEl>
                                        <p:attrNameLst>
                                          <p:attrName>style.visibility</p:attrName>
                                        </p:attrNameLst>
                                      </p:cBhvr>
                                      <p:to>
                                        <p:strVal val="visible"/>
                                      </p:to>
                                    </p:set>
                                    <p:animEffect transition="in" filter="fade">
                                      <p:cBhvr>
                                        <p:cTn id="87" dur="1000"/>
                                        <p:tgtEl>
                                          <p:spTgt spid="26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7"/>
          <p:cNvSpPr txBox="1"/>
          <p:nvPr/>
        </p:nvSpPr>
        <p:spPr>
          <a:xfrm>
            <a:off x="0" y="0"/>
            <a:ext cx="9144000" cy="363900"/>
          </a:xfrm>
          <a:prstGeom prst="rect">
            <a:avLst/>
          </a:prstGeom>
          <a:solidFill>
            <a:srgbClr val="EAD1D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Calculate number of particles and moles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72" name="Google Shape;272;p17"/>
          <p:cNvGraphicFramePr/>
          <p:nvPr/>
        </p:nvGraphicFramePr>
        <p:xfrm>
          <a:off x="483550" y="1291750"/>
          <a:ext cx="8105250" cy="5341590"/>
        </p:xfrm>
        <a:graphic>
          <a:graphicData uri="http://schemas.openxmlformats.org/drawingml/2006/table">
            <a:tbl>
              <a:tblPr>
                <a:noFill/>
              </a:tblPr>
              <a:tblGrid>
                <a:gridCol w="1350875">
                  <a:extLst>
                    <a:ext uri="{9D8B030D-6E8A-4147-A177-3AD203B41FA5}">
                      <a16:colId xmlns:a16="http://schemas.microsoft.com/office/drawing/2014/main" val="20000"/>
                    </a:ext>
                  </a:extLst>
                </a:gridCol>
                <a:gridCol w="1350875">
                  <a:extLst>
                    <a:ext uri="{9D8B030D-6E8A-4147-A177-3AD203B41FA5}">
                      <a16:colId xmlns:a16="http://schemas.microsoft.com/office/drawing/2014/main" val="20001"/>
                    </a:ext>
                  </a:extLst>
                </a:gridCol>
                <a:gridCol w="1350875">
                  <a:extLst>
                    <a:ext uri="{9D8B030D-6E8A-4147-A177-3AD203B41FA5}">
                      <a16:colId xmlns:a16="http://schemas.microsoft.com/office/drawing/2014/main" val="20002"/>
                    </a:ext>
                  </a:extLst>
                </a:gridCol>
                <a:gridCol w="1350875">
                  <a:extLst>
                    <a:ext uri="{9D8B030D-6E8A-4147-A177-3AD203B41FA5}">
                      <a16:colId xmlns:a16="http://schemas.microsoft.com/office/drawing/2014/main" val="20003"/>
                    </a:ext>
                  </a:extLst>
                </a:gridCol>
                <a:gridCol w="1350875">
                  <a:extLst>
                    <a:ext uri="{9D8B030D-6E8A-4147-A177-3AD203B41FA5}">
                      <a16:colId xmlns:a16="http://schemas.microsoft.com/office/drawing/2014/main" val="20004"/>
                    </a:ext>
                  </a:extLst>
                </a:gridCol>
                <a:gridCol w="1350875">
                  <a:extLst>
                    <a:ext uri="{9D8B030D-6E8A-4147-A177-3AD203B41FA5}">
                      <a16:colId xmlns:a16="http://schemas.microsoft.com/office/drawing/2014/main" val="20005"/>
                    </a:ext>
                  </a:extLst>
                </a:gridCol>
              </a:tblGrid>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Chemical formula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Total mass/g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Combined atomic mass of one particle/g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Number of moles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Number of particles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Number of atoms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H</a:t>
                      </a:r>
                      <a:r>
                        <a:rPr lang="en-GB" sz="1400" u="none" strike="noStrike" cap="none" baseline="-25000"/>
                        <a:t>2</a:t>
                      </a:r>
                      <a:r>
                        <a:rPr lang="en-GB" sz="1400" u="none" strike="noStrike" cap="none"/>
                        <a:t>O</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560 mg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NaCl</a:t>
                      </a:r>
                      <a:r>
                        <a:rPr lang="en-GB" sz="1400" u="none" strike="noStrike" cap="none" baseline="-25000"/>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71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FF99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128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a:t>
                      </a:r>
                      <a:r>
                        <a:rPr lang="en-GB" sz="1400" u="none" strike="noStrike" cap="none"/>
                        <a:t>4 *N</a:t>
                      </a:r>
                      <a:r>
                        <a:rPr lang="en-GB" baseline="-25000"/>
                        <a:t>a</a:t>
                      </a:r>
                      <a:r>
                        <a:rPr lang="en-GB"/>
                        <a:t>)</a:t>
                      </a:r>
                      <a:endParaRPr baseline="-25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a:t>
                      </a:r>
                      <a:r>
                        <a:rPr lang="en-GB" sz="1400" u="none" strike="noStrike" cap="none"/>
                        <a:t>8*</a:t>
                      </a:r>
                      <a:r>
                        <a:rPr lang="en-GB">
                          <a:solidFill>
                            <a:schemeClr val="dk1"/>
                          </a:solidFill>
                        </a:rPr>
                        <a:t>N</a:t>
                      </a:r>
                      <a:r>
                        <a:rPr lang="en-GB" baseline="-25000">
                          <a:solidFill>
                            <a:schemeClr val="dk1"/>
                          </a:solidFill>
                        </a:rPr>
                        <a:t>a</a:t>
                      </a:r>
                      <a:r>
                        <a:rPr lang="en-GB" sz="1400" u="none" strike="noStrike" cap="none"/>
                        <a: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C</a:t>
                      </a:r>
                      <a:r>
                        <a:rPr lang="en-GB" sz="1400" u="none" strike="noStrike" cap="none" baseline="-25000"/>
                        <a:t>6</a:t>
                      </a:r>
                      <a:r>
                        <a:rPr lang="en-GB" sz="1400" u="none" strike="noStrike" cap="none"/>
                        <a:t>H</a:t>
                      </a:r>
                      <a:r>
                        <a:rPr lang="en-GB" sz="1400" u="none" strike="noStrike" cap="none" baseline="-25000"/>
                        <a:t>12</a:t>
                      </a:r>
                      <a:r>
                        <a:rPr lang="en-GB" sz="1400" u="none" strike="noStrike" cap="none"/>
                        <a:t>O</a:t>
                      </a:r>
                      <a:r>
                        <a:rPr lang="en-GB" sz="1400" u="none" strike="noStrike" cap="none" baseline="-25000"/>
                        <a:t>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8000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Au</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 kg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Clue: A common gas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44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80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a:t>
                      </a:r>
                      <a:r>
                        <a:rPr lang="en-GB" sz="1400" u="none" strike="noStrike" cap="none"/>
                        <a:t>240*</a:t>
                      </a:r>
                      <a:r>
                        <a:rPr lang="en-GB">
                          <a:solidFill>
                            <a:schemeClr val="dk1"/>
                          </a:solidFill>
                        </a:rPr>
                        <a:t>N</a:t>
                      </a:r>
                      <a:r>
                        <a:rPr lang="en-GB" baseline="-25000">
                          <a:solidFill>
                            <a:schemeClr val="dk1"/>
                          </a:solidFill>
                        </a:rPr>
                        <a:t>a</a:t>
                      </a:r>
                      <a:r>
                        <a:rPr lang="en-GB" sz="1400" u="none" strike="noStrike" cap="none"/>
                        <a:t>)</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273" name="Google Shape;273;p17"/>
          <p:cNvSpPr txBox="1"/>
          <p:nvPr/>
        </p:nvSpPr>
        <p:spPr>
          <a:xfrm>
            <a:off x="331148" y="516306"/>
            <a:ext cx="7188900" cy="80700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Using the 2 equations complete the table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p:cNvSpPr txBox="1"/>
          <p:nvPr/>
        </p:nvSpPr>
        <p:spPr>
          <a:xfrm>
            <a:off x="0" y="0"/>
            <a:ext cx="9144000" cy="363900"/>
          </a:xfrm>
          <a:prstGeom prst="rect">
            <a:avLst/>
          </a:prstGeom>
          <a:solidFill>
            <a:srgbClr val="EAD1D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Calculate number of particles and moles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79" name="Google Shape;279;p18"/>
          <p:cNvGraphicFramePr/>
          <p:nvPr/>
        </p:nvGraphicFramePr>
        <p:xfrm>
          <a:off x="483550" y="1291750"/>
          <a:ext cx="8105250" cy="5341590"/>
        </p:xfrm>
        <a:graphic>
          <a:graphicData uri="http://schemas.openxmlformats.org/drawingml/2006/table">
            <a:tbl>
              <a:tblPr>
                <a:noFill/>
              </a:tblPr>
              <a:tblGrid>
                <a:gridCol w="1350875">
                  <a:extLst>
                    <a:ext uri="{9D8B030D-6E8A-4147-A177-3AD203B41FA5}">
                      <a16:colId xmlns:a16="http://schemas.microsoft.com/office/drawing/2014/main" val="20000"/>
                    </a:ext>
                  </a:extLst>
                </a:gridCol>
                <a:gridCol w="1350875">
                  <a:extLst>
                    <a:ext uri="{9D8B030D-6E8A-4147-A177-3AD203B41FA5}">
                      <a16:colId xmlns:a16="http://schemas.microsoft.com/office/drawing/2014/main" val="20001"/>
                    </a:ext>
                  </a:extLst>
                </a:gridCol>
                <a:gridCol w="1350875">
                  <a:extLst>
                    <a:ext uri="{9D8B030D-6E8A-4147-A177-3AD203B41FA5}">
                      <a16:colId xmlns:a16="http://schemas.microsoft.com/office/drawing/2014/main" val="20002"/>
                    </a:ext>
                  </a:extLst>
                </a:gridCol>
                <a:gridCol w="1350875">
                  <a:extLst>
                    <a:ext uri="{9D8B030D-6E8A-4147-A177-3AD203B41FA5}">
                      <a16:colId xmlns:a16="http://schemas.microsoft.com/office/drawing/2014/main" val="20003"/>
                    </a:ext>
                  </a:extLst>
                </a:gridCol>
                <a:gridCol w="1350875">
                  <a:extLst>
                    <a:ext uri="{9D8B030D-6E8A-4147-A177-3AD203B41FA5}">
                      <a16:colId xmlns:a16="http://schemas.microsoft.com/office/drawing/2014/main" val="20004"/>
                    </a:ext>
                  </a:extLst>
                </a:gridCol>
                <a:gridCol w="1350875">
                  <a:extLst>
                    <a:ext uri="{9D8B030D-6E8A-4147-A177-3AD203B41FA5}">
                      <a16:colId xmlns:a16="http://schemas.microsoft.com/office/drawing/2014/main" val="20005"/>
                    </a:ext>
                  </a:extLst>
                </a:gridCol>
              </a:tblGrid>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Chemical formula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Total mass/g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Combined atomic mass of one particle/g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Number of moles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Number of particles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Number of atoms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H</a:t>
                      </a:r>
                      <a:r>
                        <a:rPr lang="en-GB" sz="1400" u="none" strike="noStrike" cap="none" baseline="-25000"/>
                        <a:t>2</a:t>
                      </a:r>
                      <a:r>
                        <a:rPr lang="en-GB" sz="1400" u="none" strike="noStrike" cap="none"/>
                        <a:t>O</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560 mg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0.03111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1.87 x 10</a:t>
                      </a:r>
                      <a:r>
                        <a:rPr lang="en-GB" sz="1400" u="none" strike="noStrike" cap="none" baseline="30000">
                          <a:solidFill>
                            <a:srgbClr val="0033CC"/>
                          </a:solidFill>
                        </a:rPr>
                        <a:t>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5.6 x 10</a:t>
                      </a:r>
                      <a:r>
                        <a:rPr lang="en-GB" sz="1400" u="none" strike="noStrike" cap="none" baseline="30000">
                          <a:solidFill>
                            <a:srgbClr val="0033CC"/>
                          </a:solidFill>
                        </a:rPr>
                        <a:t>22</a:t>
                      </a:r>
                      <a:endParaRPr sz="1400" u="none" strike="noStrike" cap="none" baseline="30000">
                        <a:solidFill>
                          <a:srgbClr val="0033CC"/>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NaCl</a:t>
                      </a:r>
                      <a:r>
                        <a:rPr lang="en-GB" sz="1400" u="none" strike="noStrike" cap="none" baseline="-25000"/>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6603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93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71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4.27 x 10</a:t>
                      </a:r>
                      <a:r>
                        <a:rPr lang="en-GB" sz="1400" u="none" strike="noStrike" cap="none" baseline="30000">
                          <a:solidFill>
                            <a:srgbClr val="0033CC"/>
                          </a:solidFill>
                        </a:rPr>
                        <a:t>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1.28 x 10</a:t>
                      </a:r>
                      <a:r>
                        <a:rPr lang="en-GB" sz="1400" u="none" strike="noStrike" cap="none" baseline="30000">
                          <a:solidFill>
                            <a:srgbClr val="0033CC"/>
                          </a:solidFill>
                        </a:rPr>
                        <a:t>26</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33CC"/>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17550">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O</a:t>
                      </a:r>
                      <a:r>
                        <a:rPr lang="en-GB" sz="1400" u="none" strike="noStrike" cap="none" baseline="-25000">
                          <a:solidFill>
                            <a:srgbClr val="0033CC"/>
                          </a:solidFill>
                        </a:rPr>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128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4Na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8Na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C</a:t>
                      </a:r>
                      <a:r>
                        <a:rPr lang="en-GB" sz="1400" u="none" strike="noStrike" cap="none" baseline="-25000"/>
                        <a:t>6</a:t>
                      </a:r>
                      <a:r>
                        <a:rPr lang="en-GB" sz="1400" u="none" strike="noStrike" cap="none"/>
                        <a:t>H</a:t>
                      </a:r>
                      <a:r>
                        <a:rPr lang="en-GB" sz="1400" u="none" strike="noStrike" cap="none" baseline="-25000"/>
                        <a:t>12</a:t>
                      </a:r>
                      <a:r>
                        <a:rPr lang="en-GB" sz="1400" u="none" strike="noStrike" cap="none"/>
                        <a:t>O</a:t>
                      </a:r>
                      <a:r>
                        <a:rPr lang="en-GB" sz="1400" u="none" strike="noStrike" cap="none" baseline="-25000"/>
                        <a:t>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1,440,000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180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8000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4.82 x 10</a:t>
                      </a:r>
                      <a:r>
                        <a:rPr lang="en-GB" sz="1400" u="none" strike="noStrike" cap="none" baseline="30000">
                          <a:solidFill>
                            <a:srgbClr val="0033CC"/>
                          </a:solidFill>
                        </a:rPr>
                        <a:t>27</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33CC"/>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1.16 x10</a:t>
                      </a:r>
                      <a:r>
                        <a:rPr lang="en-GB" sz="1400" u="none" strike="noStrike" cap="none" baseline="30000">
                          <a:solidFill>
                            <a:srgbClr val="0033CC"/>
                          </a:solidFill>
                        </a:rPr>
                        <a:t>29</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33CC"/>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17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Au</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 kg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197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10.15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6.1 x 10</a:t>
                      </a:r>
                      <a:r>
                        <a:rPr lang="en-GB" sz="1400" u="none" strike="noStrike" cap="none" baseline="30000">
                          <a:solidFill>
                            <a:srgbClr val="0033CC"/>
                          </a:solidFill>
                        </a:rPr>
                        <a:t>24</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33CC"/>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6.1 x 10</a:t>
                      </a:r>
                      <a:r>
                        <a:rPr lang="en-GB" sz="1400" u="none" strike="noStrike" cap="none" baseline="30000">
                          <a:solidFill>
                            <a:srgbClr val="0033CC"/>
                          </a:solidFill>
                        </a:rPr>
                        <a:t>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17550">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CO</a:t>
                      </a:r>
                      <a:r>
                        <a:rPr lang="en-GB" sz="1400" u="none" strike="noStrike" cap="none" baseline="-25000">
                          <a:solidFill>
                            <a:srgbClr val="0033CC"/>
                          </a:solidFill>
                        </a:rPr>
                        <a: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3520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44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80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33CC"/>
                        </a:buClr>
                        <a:buSzPts val="1400"/>
                        <a:buFont typeface="Arial"/>
                        <a:buNone/>
                      </a:pPr>
                      <a:r>
                        <a:rPr lang="en-GB" sz="1400" u="none" strike="noStrike" cap="none">
                          <a:solidFill>
                            <a:srgbClr val="0033CC"/>
                          </a:solidFill>
                        </a:rPr>
                        <a:t>4.8 x 10</a:t>
                      </a:r>
                      <a:r>
                        <a:rPr lang="en-GB" sz="1400" u="none" strike="noStrike" cap="none" baseline="30000">
                          <a:solidFill>
                            <a:srgbClr val="0033CC"/>
                          </a:solidFill>
                        </a:rPr>
                        <a:t>25</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33CC"/>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240Na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280" name="Google Shape;280;p18"/>
          <p:cNvSpPr txBox="1"/>
          <p:nvPr/>
        </p:nvSpPr>
        <p:spPr>
          <a:xfrm>
            <a:off x="331148" y="516306"/>
            <a:ext cx="7188900" cy="80700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000000"/>
              </a:buClr>
              <a:buSzPts val="68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Using the 2 equations complete the table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80000"/>
              </a:lnSpc>
              <a:spcBef>
                <a:spcPts val="544"/>
              </a:spcBef>
              <a:spcAft>
                <a:spcPts val="0"/>
              </a:spcAft>
              <a:buClr>
                <a:srgbClr val="000000"/>
              </a:buClr>
              <a:buSzPts val="2720"/>
              <a:buFont typeface="Arial"/>
              <a:buNone/>
              <a:tabLst/>
              <a:defRPr/>
            </a:pPr>
            <a:endParaRPr kumimoji="0" sz="272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8" name="Shape 158"/>
          <p:cNvSpPr txBox="1">
            <a:spLocks noGrp="1"/>
          </p:cNvSpPr>
          <p:nvPr>
            <p:ph type="title" idx="4294967295"/>
          </p:nvPr>
        </p:nvSpPr>
        <p:spPr>
          <a:xfrm>
            <a:off x="0" y="0"/>
            <a:ext cx="9144000" cy="903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a:solidFill>
                  <a:srgbClr val="FFFFFF"/>
                </a:solidFill>
              </a:rPr>
              <a:t>Kinetic theory and gas pressure</a:t>
            </a:r>
          </a:p>
        </p:txBody>
      </p:sp>
      <p:graphicFrame>
        <p:nvGraphicFramePr>
          <p:cNvPr id="159" name="Shape 159"/>
          <p:cNvGraphicFramePr/>
          <p:nvPr/>
        </p:nvGraphicFramePr>
        <p:xfrm>
          <a:off x="194975" y="1280200"/>
          <a:ext cx="2301225" cy="21945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60" name="Shape 160"/>
          <p:cNvGraphicFramePr/>
          <p:nvPr/>
        </p:nvGraphicFramePr>
        <p:xfrm>
          <a:off x="2739150" y="1280200"/>
          <a:ext cx="2301225" cy="36718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806800">
                <a:tc>
                  <a:txBody>
                    <a:bodyPr/>
                    <a:lstStyle/>
                    <a:p>
                      <a:pPr lvl="0" rtl="0">
                        <a:spcBef>
                          <a:spcPts val="0"/>
                        </a:spcBef>
                        <a:buNone/>
                      </a:pPr>
                      <a:r>
                        <a:rPr lang="en-GB" sz="2000">
                          <a:solidFill>
                            <a:srgbClr val="FFFFFF"/>
                          </a:solidFill>
                          <a:latin typeface="Comic Sans MS"/>
                          <a:ea typeface="Comic Sans MS"/>
                          <a:cs typeface="Comic Sans MS"/>
                          <a:sym typeface="Comic Sans MS"/>
                        </a:rPr>
                        <a:t>5.1: Thermal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5.2: Circular Motion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a:latin typeface="Comic Sans MS"/>
                          <a:ea typeface="Comic Sans MS"/>
                          <a:cs typeface="Comic Sans MS"/>
                          <a:sym typeface="Comic Sans MS"/>
                        </a:rPr>
                        <a:t>5.3: Oscillation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5.4 Gravitational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a:latin typeface="Comic Sans MS"/>
                          <a:ea typeface="Comic Sans MS"/>
                          <a:cs typeface="Comic Sans MS"/>
                          <a:sym typeface="Comic Sans MS"/>
                        </a:rPr>
                        <a:t>5.5 Astrophysics and cosmology</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7" name="Shape 177">
            <a:extLst>
              <a:ext uri="{FF2B5EF4-FFF2-40B4-BE49-F238E27FC236}">
                <a16:creationId xmlns:a16="http://schemas.microsoft.com/office/drawing/2014/main" id="{F1B66B58-22E0-42D8-9C95-1BA5B3D3E56D}"/>
              </a:ext>
            </a:extLst>
          </p:cNvPr>
          <p:cNvGraphicFramePr/>
          <p:nvPr/>
        </p:nvGraphicFramePr>
        <p:xfrm>
          <a:off x="5243925" y="969264"/>
          <a:ext cx="3705100" cy="5815584"/>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38725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States of matter and Brownian motion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Specific heat capacity and temperature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Investigating specific heat capacity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92028803"/>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Specific latent heat and internal energy</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Amount of substance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381000">
                <a:tc>
                  <a:txBody>
                    <a:bodyPr/>
                    <a:lstStyle/>
                    <a:p>
                      <a:pPr lvl="0" rtl="0">
                        <a:lnSpc>
                          <a:spcPct val="115000"/>
                        </a:lnSpc>
                        <a:spcBef>
                          <a:spcPts val="0"/>
                        </a:spcBef>
                        <a:buNone/>
                      </a:pPr>
                      <a:r>
                        <a:rPr lang="en-GB" sz="2000" dirty="0">
                          <a:solidFill>
                            <a:schemeClr val="bg1"/>
                          </a:solidFill>
                          <a:latin typeface="Comic Sans MS"/>
                          <a:ea typeface="Comic Sans MS"/>
                          <a:cs typeface="Comic Sans MS"/>
                          <a:sym typeface="Comic Sans MS"/>
                        </a:rPr>
                        <a:t>The kinetic theory and pressure of a gas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4"/>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 Investigating gases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5"/>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Boyle’s Law and finding absolute zero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866534879"/>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ideal gas equation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7"/>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Boltzmann constant</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Shape 166"/>
          <p:cNvSpPr txBox="1">
            <a:spLocks noGrp="1"/>
          </p:cNvSpPr>
          <p:nvPr>
            <p:ph type="ctrTitle"/>
          </p:nvPr>
        </p:nvSpPr>
        <p:spPr>
          <a:xfrm>
            <a:off x="87725" y="116625"/>
            <a:ext cx="8949300" cy="1257900"/>
          </a:xfrm>
          <a:prstGeom prst="rect">
            <a:avLst/>
          </a:prstGeom>
          <a:solidFill>
            <a:srgbClr val="FFFFFF">
              <a:alpha val="62310"/>
            </a:srgbClr>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 </a:t>
            </a:r>
            <a:r>
              <a:rPr lang="en-GB" b="1">
                <a:solidFill>
                  <a:srgbClr val="000000"/>
                </a:solidFill>
              </a:rPr>
              <a:t>Kinetic theory and gas pressure</a:t>
            </a:r>
          </a:p>
        </p:txBody>
      </p:sp>
      <p:sp>
        <p:nvSpPr>
          <p:cNvPr id="167" name="Shape 167"/>
          <p:cNvSpPr/>
          <p:nvPr/>
        </p:nvSpPr>
        <p:spPr>
          <a:xfrm>
            <a:off x="355030" y="1693847"/>
            <a:ext cx="8330700" cy="1478400"/>
          </a:xfrm>
          <a:prstGeom prst="roundRect">
            <a:avLst>
              <a:gd name="adj" fmla="val 16667"/>
            </a:avLst>
          </a:prstGeom>
          <a:solidFill>
            <a:srgbClr val="00B050"/>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Shape 168"/>
          <p:cNvSpPr txBox="1"/>
          <p:nvPr/>
        </p:nvSpPr>
        <p:spPr>
          <a:xfrm>
            <a:off x="438614" y="1730642"/>
            <a:ext cx="8163300" cy="1355100"/>
          </a:xfrm>
          <a:prstGeom prst="rect">
            <a:avLst/>
          </a:prstGeom>
          <a:solidFill>
            <a:srgbClr val="84FE72">
              <a:alpha val="98850"/>
            </a:srgbClr>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the kinetic model for a gas</a:t>
            </a:r>
          </a:p>
        </p:txBody>
      </p:sp>
      <p:sp>
        <p:nvSpPr>
          <p:cNvPr id="169" name="Shape 169"/>
          <p:cNvSpPr/>
          <p:nvPr/>
        </p:nvSpPr>
        <p:spPr>
          <a:xfrm>
            <a:off x="355030" y="3487682"/>
            <a:ext cx="8330700" cy="1355100"/>
          </a:xfrm>
          <a:prstGeom prst="roundRect">
            <a:avLst>
              <a:gd name="adj" fmla="val 16667"/>
            </a:avLst>
          </a:prstGeom>
          <a:solidFill>
            <a:schemeClr val="dk2"/>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Shape 170"/>
          <p:cNvSpPr txBox="1"/>
          <p:nvPr/>
        </p:nvSpPr>
        <p:spPr>
          <a:xfrm>
            <a:off x="441933" y="3551801"/>
            <a:ext cx="8163300" cy="1234200"/>
          </a:xfrm>
          <a:prstGeom prst="rect">
            <a:avLst/>
          </a:prstGeom>
          <a:solidFill>
            <a:srgbClr val="CFE2F3"/>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Tx/>
              <a:buSzPct val="25000"/>
              <a:buFontTx/>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Derive the equation for Gas pressure using the Kinetic Model of Gases</a:t>
            </a:r>
          </a:p>
        </p:txBody>
      </p:sp>
      <p:sp>
        <p:nvSpPr>
          <p:cNvPr id="171" name="Shape 171"/>
          <p:cNvSpPr/>
          <p:nvPr/>
        </p:nvSpPr>
        <p:spPr>
          <a:xfrm>
            <a:off x="355025" y="5115375"/>
            <a:ext cx="8330668" cy="1574246"/>
          </a:xfrm>
          <a:prstGeom prst="roundRect">
            <a:avLst>
              <a:gd name="adj" fmla="val 16667"/>
            </a:avLst>
          </a:prstGeom>
          <a:solidFill>
            <a:schemeClr val="accent4"/>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Shape 172"/>
          <p:cNvSpPr txBox="1"/>
          <p:nvPr/>
        </p:nvSpPr>
        <p:spPr>
          <a:xfrm>
            <a:off x="422499" y="5163337"/>
            <a:ext cx="8127347" cy="1478315"/>
          </a:xfrm>
          <a:prstGeom prst="rect">
            <a:avLst/>
          </a:prstGeom>
          <a:solidFill>
            <a:srgbClr val="EAD1DC"/>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Apply equation for gas pressure from the kinetic model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646331"/>
            <a:ext cx="8229600" cy="62242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Kinetic Model of a Gas</a:t>
            </a:r>
          </a:p>
        </p:txBody>
      </p:sp>
      <p:sp>
        <p:nvSpPr>
          <p:cNvPr id="190" name="Shape 190"/>
          <p:cNvSpPr txBox="1">
            <a:spLocks noGrp="1"/>
          </p:cNvSpPr>
          <p:nvPr>
            <p:ph type="body" idx="1"/>
          </p:nvPr>
        </p:nvSpPr>
        <p:spPr>
          <a:xfrm>
            <a:off x="76200" y="1268750"/>
            <a:ext cx="9036600" cy="20163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E20000"/>
              </a:buClr>
              <a:buSzPct val="25000"/>
              <a:buFont typeface="Arial"/>
              <a:buNone/>
            </a:pPr>
            <a:r>
              <a:rPr lang="en-GB" sz="2720" b="0" i="0" u="none" strike="noStrike" cap="none" dirty="0">
                <a:solidFill>
                  <a:srgbClr val="FFFFFF"/>
                </a:solidFill>
                <a:latin typeface="Comic Sans MS"/>
                <a:ea typeface="Comic Sans MS"/>
                <a:cs typeface="Comic Sans MS"/>
                <a:sym typeface="Comic Sans MS"/>
              </a:rPr>
              <a:t>What </a:t>
            </a:r>
            <a:r>
              <a:rPr lang="en-GB" sz="2720" dirty="0">
                <a:solidFill>
                  <a:srgbClr val="FFFFFF"/>
                </a:solidFill>
              </a:rPr>
              <a:t>is </a:t>
            </a:r>
            <a:r>
              <a:rPr lang="en-GB" sz="2720" b="0" i="0" u="none" strike="noStrike" cap="none" dirty="0">
                <a:solidFill>
                  <a:srgbClr val="FFFFFF"/>
                </a:solidFill>
                <a:latin typeface="Comic Sans MS"/>
                <a:ea typeface="Comic Sans MS"/>
                <a:cs typeface="Comic Sans MS"/>
                <a:sym typeface="Comic Sans MS"/>
              </a:rPr>
              <a:t>meant by a Model?</a:t>
            </a:r>
          </a:p>
          <a:p>
            <a:pPr marL="0" marR="0" lvl="0" indent="0" algn="l" rtl="0">
              <a:lnSpc>
                <a:spcPct val="80000"/>
              </a:lnSpc>
              <a:spcBef>
                <a:spcPts val="544"/>
              </a:spcBef>
              <a:spcAft>
                <a:spcPts val="0"/>
              </a:spcAft>
              <a:buClr>
                <a:schemeClr val="lt1"/>
              </a:buClr>
              <a:buSzPct val="25000"/>
              <a:buFont typeface="Arial"/>
              <a:buNone/>
            </a:pPr>
            <a:r>
              <a:rPr lang="en-GB" sz="2720" b="0" i="1" u="none" strike="noStrike" cap="none" dirty="0">
                <a:solidFill>
                  <a:schemeClr val="lt1"/>
                </a:solidFill>
                <a:latin typeface="Comic Sans MS"/>
                <a:ea typeface="Comic Sans MS"/>
                <a:cs typeface="Comic Sans MS"/>
                <a:sym typeface="Comic Sans MS"/>
              </a:rPr>
              <a:t>“A simplified representation constructed for a purpose.”</a:t>
            </a:r>
          </a:p>
          <a:p>
            <a:pPr marL="0" marR="0" lvl="0" indent="0" algn="l" rtl="0">
              <a:lnSpc>
                <a:spcPct val="80000"/>
              </a:lnSpc>
              <a:spcBef>
                <a:spcPts val="544"/>
              </a:spcBef>
              <a:spcAft>
                <a:spcPts val="0"/>
              </a:spcAft>
              <a:buClr>
                <a:schemeClr val="lt1"/>
              </a:buClr>
              <a:buSzPct val="25000"/>
              <a:buFont typeface="Arial"/>
              <a:buNone/>
            </a:pPr>
            <a:endParaRPr sz="2720" i="1" dirty="0">
              <a:solidFill>
                <a:schemeClr val="lt1"/>
              </a:solidFill>
            </a:endParaRPr>
          </a:p>
          <a:p>
            <a:pPr marL="0" marR="0" lvl="0" indent="0" algn="l" rtl="0">
              <a:lnSpc>
                <a:spcPct val="80000"/>
              </a:lnSpc>
              <a:spcBef>
                <a:spcPts val="544"/>
              </a:spcBef>
              <a:buClr>
                <a:schemeClr val="lt1"/>
              </a:buClr>
              <a:buSzPct val="25000"/>
              <a:buFont typeface="Arial"/>
              <a:buNone/>
            </a:pPr>
            <a:r>
              <a:rPr lang="en-GB" sz="2720" dirty="0">
                <a:solidFill>
                  <a:schemeClr val="lt1"/>
                </a:solidFill>
              </a:rPr>
              <a:t>Brownian motion describes particles as in “constant random motion” </a:t>
            </a:r>
          </a:p>
          <a:p>
            <a:pPr marL="0" marR="0" lvl="0" indent="0" algn="l" rtl="0">
              <a:lnSpc>
                <a:spcPct val="80000"/>
              </a:lnSpc>
              <a:spcBef>
                <a:spcPts val="544"/>
              </a:spcBef>
              <a:buClr>
                <a:schemeClr val="lt1"/>
              </a:buClr>
              <a:buSzPct val="25000"/>
              <a:buFont typeface="Arial"/>
              <a:buNone/>
            </a:pPr>
            <a:endParaRPr lang="en-GB" sz="2720" dirty="0">
              <a:solidFill>
                <a:schemeClr val="lt1"/>
              </a:solidFill>
            </a:endParaRPr>
          </a:p>
          <a:p>
            <a:pPr marL="0" marR="0" lvl="0" indent="0" algn="l" rtl="0">
              <a:lnSpc>
                <a:spcPct val="80000"/>
              </a:lnSpc>
              <a:spcBef>
                <a:spcPts val="544"/>
              </a:spcBef>
              <a:buClr>
                <a:schemeClr val="lt1"/>
              </a:buClr>
              <a:buSzPct val="25000"/>
              <a:buFont typeface="Arial"/>
              <a:buNone/>
            </a:pPr>
            <a:r>
              <a:rPr lang="en-GB" sz="2720" dirty="0">
                <a:solidFill>
                  <a:schemeClr val="lt1"/>
                </a:solidFill>
              </a:rPr>
              <a:t>T</a:t>
            </a:r>
            <a:r>
              <a:rPr lang="en-GB" sz="2720" b="0" i="0" u="none" strike="noStrike" cap="none" dirty="0">
                <a:solidFill>
                  <a:schemeClr val="lt1"/>
                </a:solidFill>
                <a:latin typeface="Comic Sans MS"/>
                <a:ea typeface="Comic Sans MS"/>
                <a:cs typeface="Comic Sans MS"/>
                <a:sym typeface="Comic Sans MS"/>
              </a:rPr>
              <a:t>he kinetic model of a gas describes the motion of that gas.</a:t>
            </a:r>
          </a:p>
        </p:txBody>
      </p:sp>
      <p:sp>
        <p:nvSpPr>
          <p:cNvPr id="191" name="Shape 191"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192" name="Shape 192"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193" name="Shape 193"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195" name="Shape 195"/>
          <p:cNvSpPr txBox="1"/>
          <p:nvPr/>
        </p:nvSpPr>
        <p:spPr>
          <a:xfrm>
            <a:off x="0" y="0"/>
            <a:ext cx="9144000" cy="4653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kinetic model for gases</a:t>
            </a:r>
          </a:p>
        </p:txBody>
      </p:sp>
    </p:spTree>
    <p:extLst>
      <p:ext uri="{BB962C8B-B14F-4D97-AF65-F5344CB8AC3E}">
        <p14:creationId xmlns:p14="http://schemas.microsoft.com/office/powerpoint/2010/main" val="1578475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387531" y="977257"/>
            <a:ext cx="8229600" cy="62242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dirty="0">
                <a:solidFill>
                  <a:schemeClr val="lt1"/>
                </a:solidFill>
                <a:latin typeface="Comic Sans MS"/>
                <a:ea typeface="Comic Sans MS"/>
                <a:cs typeface="Comic Sans MS"/>
                <a:sym typeface="Comic Sans MS"/>
              </a:rPr>
              <a:t>Kinetic Model of a Gas- assumptions of an “ideal gas”</a:t>
            </a:r>
          </a:p>
        </p:txBody>
      </p:sp>
      <p:sp>
        <p:nvSpPr>
          <p:cNvPr id="222" name="Shape 222"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23" name="Shape 223"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24" name="Shape 224"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26" name="Shape 226"/>
          <p:cNvSpPr txBox="1"/>
          <p:nvPr/>
        </p:nvSpPr>
        <p:spPr>
          <a:xfrm>
            <a:off x="189450" y="2426389"/>
            <a:ext cx="8765100" cy="2903257"/>
          </a:xfrm>
          <a:prstGeom prst="rect">
            <a:avLst/>
          </a:prstGeom>
          <a:solidFill>
            <a:srgbClr val="1C4587"/>
          </a:solidFill>
          <a:ln w="19050" cap="flat" cmpd="sng">
            <a:solidFill>
              <a:srgbClr val="C9DAF8"/>
            </a:solidFill>
            <a:prstDash val="solid"/>
            <a:round/>
            <a:headEnd type="none" w="med" len="med"/>
            <a:tailEnd type="none" w="med" len="med"/>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1. Gases consist of molecules in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continuous</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rapid, random motion (Brownian motion)</a:t>
            </a:r>
          </a:p>
          <a:p>
            <a:pPr marL="342900" marR="0" lvl="0" indent="-342900" algn="l" defTabSz="914400" rtl="0" eaLnBrk="1" fontAlgn="auto" latinLnBrk="0" hangingPunct="1">
              <a:lnSpc>
                <a:spcPct val="80000"/>
              </a:lnSpc>
              <a:spcBef>
                <a:spcPts val="496"/>
              </a:spcBef>
              <a:spcAft>
                <a:spcPts val="0"/>
              </a:spcAft>
              <a:buClr>
                <a:srgbClr val="FFFF00"/>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2.</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Collisions</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are perfectly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Elastic</a:t>
            </a:r>
          </a:p>
          <a:p>
            <a:pPr marL="342900" marR="0" lvl="0" indent="-342900" algn="l" defTabSz="914400" rtl="0" eaLnBrk="1" fontAlgn="auto" latinLnBrk="0" hangingPunct="1">
              <a:lnSpc>
                <a:spcPct val="80000"/>
              </a:lnSpc>
              <a:spcBef>
                <a:spcPts val="496"/>
              </a:spcBef>
              <a:spcAft>
                <a:spcPts val="0"/>
              </a:spcAft>
              <a:buClr>
                <a:srgbClr val="FFFFFF"/>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3. The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gravitational force </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on the molecules is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negligible</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t>
            </a:r>
          </a:p>
          <a:p>
            <a:pPr marL="342900" marR="0" lvl="0" indent="-342900" algn="l" defTabSz="914400" rtl="0" eaLnBrk="1" fontAlgn="auto" latinLnBrk="0" hangingPunct="1">
              <a:lnSpc>
                <a:spcPct val="80000"/>
              </a:lnSpc>
              <a:spcBef>
                <a:spcPts val="496"/>
              </a:spcBef>
              <a:spcAft>
                <a:spcPts val="0"/>
              </a:spcAft>
              <a:buClr>
                <a:srgbClr val="FFFF00"/>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4.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No intermolecular force </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exists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except during collisions</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80000"/>
              </a:lnSpc>
              <a:spcBef>
                <a:spcPts val="496"/>
              </a:spcBef>
              <a:spcAft>
                <a:spcPts val="0"/>
              </a:spcAft>
              <a:buClr>
                <a:srgbClr val="FFFFFF"/>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5. The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total volume</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of the molecules is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negligible </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compared with the volume of the container.</a:t>
            </a:r>
          </a:p>
          <a:p>
            <a:pPr marL="0" marR="0" lvl="0" indent="0" algn="l" defTabSz="914400" rtl="0" eaLnBrk="1" fontAlgn="auto" latinLnBrk="0" hangingPunct="1">
              <a:lnSpc>
                <a:spcPct val="80000"/>
              </a:lnSpc>
              <a:spcBef>
                <a:spcPts val="496"/>
              </a:spcBef>
              <a:spcAft>
                <a:spcPts val="0"/>
              </a:spcAft>
              <a:buClr>
                <a:srgbClr val="FFFFFF"/>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6. The gas has a large number of particles</a:t>
            </a:r>
          </a:p>
        </p:txBody>
      </p:sp>
      <p:sp>
        <p:nvSpPr>
          <p:cNvPr id="227" name="Shape 227"/>
          <p:cNvSpPr txBox="1"/>
          <p:nvPr/>
        </p:nvSpPr>
        <p:spPr>
          <a:xfrm>
            <a:off x="0" y="0"/>
            <a:ext cx="9144000" cy="4653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kinetic model for gases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animEffect transition="in" filter="fade">
                                      <p:cBhvr>
                                        <p:cTn id="7" dur="1000"/>
                                        <p:tgtEl>
                                          <p:spTgt spid="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xEl>
                                              <p:pRg st="1" end="1"/>
                                            </p:txEl>
                                          </p:spTgt>
                                        </p:tgtEl>
                                        <p:attrNameLst>
                                          <p:attrName>style.visibility</p:attrName>
                                        </p:attrNameLst>
                                      </p:cBhvr>
                                      <p:to>
                                        <p:strVal val="visible"/>
                                      </p:to>
                                    </p:set>
                                    <p:animEffect transition="in" filter="fade">
                                      <p:cBhvr>
                                        <p:cTn id="12" dur="1000"/>
                                        <p:tgtEl>
                                          <p:spTgt spid="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2" end="2"/>
                                            </p:txEl>
                                          </p:spTgt>
                                        </p:tgtEl>
                                        <p:attrNameLst>
                                          <p:attrName>style.visibility</p:attrName>
                                        </p:attrNameLst>
                                      </p:cBhvr>
                                      <p:to>
                                        <p:strVal val="visible"/>
                                      </p:to>
                                    </p:set>
                                    <p:animEffect transition="in" filter="fade">
                                      <p:cBhvr>
                                        <p:cTn id="17" dur="1000"/>
                                        <p:tgtEl>
                                          <p:spTgt spid="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3" end="3"/>
                                            </p:txEl>
                                          </p:spTgt>
                                        </p:tgtEl>
                                        <p:attrNameLst>
                                          <p:attrName>style.visibility</p:attrName>
                                        </p:attrNameLst>
                                      </p:cBhvr>
                                      <p:to>
                                        <p:strVal val="visible"/>
                                      </p:to>
                                    </p:set>
                                    <p:animEffect transition="in" filter="fade">
                                      <p:cBhvr>
                                        <p:cTn id="22" dur="1000"/>
                                        <p:tgtEl>
                                          <p:spTgt spid="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4" end="4"/>
                                            </p:txEl>
                                          </p:spTgt>
                                        </p:tgtEl>
                                        <p:attrNameLst>
                                          <p:attrName>style.visibility</p:attrName>
                                        </p:attrNameLst>
                                      </p:cBhvr>
                                      <p:to>
                                        <p:strVal val="visible"/>
                                      </p:to>
                                    </p:set>
                                    <p:animEffect transition="in" filter="fade">
                                      <p:cBhvr>
                                        <p:cTn id="27" dur="1000"/>
                                        <p:tgtEl>
                                          <p:spTgt spid="2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6">
                                            <p:txEl>
                                              <p:pRg st="5" end="5"/>
                                            </p:txEl>
                                          </p:spTgt>
                                        </p:tgtEl>
                                        <p:attrNameLst>
                                          <p:attrName>style.visibility</p:attrName>
                                        </p:attrNameLst>
                                      </p:cBhvr>
                                      <p:to>
                                        <p:strVal val="visible"/>
                                      </p:to>
                                    </p:set>
                                    <p:animEffect transition="in" filter="fade">
                                      <p:cBhvr>
                                        <p:cTn id="32" dur="1000"/>
                                        <p:tgtEl>
                                          <p:spTgt spid="2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descr="http://www.unawe.org/static/archives/images/screen/eso1250a.jpg"/>
          <p:cNvPicPr preferRelativeResize="0"/>
          <p:nvPr/>
        </p:nvPicPr>
        <p:blipFill rotWithShape="1">
          <a:blip r:embed="rId3">
            <a:alphaModFix/>
          </a:blip>
          <a:srcRect/>
          <a:stretch/>
        </p:blipFill>
        <p:spPr>
          <a:xfrm>
            <a:off x="1691680" y="369332"/>
            <a:ext cx="6048671" cy="6488146"/>
          </a:xfrm>
          <a:prstGeom prst="rect">
            <a:avLst/>
          </a:prstGeom>
          <a:noFill/>
          <a:ln>
            <a:noFill/>
          </a:ln>
        </p:spPr>
      </p:pic>
      <p:sp>
        <p:nvSpPr>
          <p:cNvPr id="178" name="Shape 178"/>
          <p:cNvSpPr txBox="1">
            <a:spLocks noGrp="1"/>
          </p:cNvSpPr>
          <p:nvPr>
            <p:ph type="title"/>
          </p:nvPr>
        </p:nvSpPr>
        <p:spPr>
          <a:xfrm>
            <a:off x="462372" y="764704"/>
            <a:ext cx="2458615" cy="673714"/>
          </a:xfrm>
          <a:prstGeom prst="rect">
            <a:avLst/>
          </a:prstGeom>
          <a:solidFill>
            <a:schemeClr val="lt1">
              <a:alpha val="64705"/>
            </a:schemeClr>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sz="3959" b="0" i="0" u="none" strike="noStrike" cap="none">
                <a:solidFill>
                  <a:schemeClr val="dk1"/>
                </a:solidFill>
                <a:latin typeface="Comic Sans MS"/>
                <a:ea typeface="Comic Sans MS"/>
                <a:cs typeface="Comic Sans MS"/>
                <a:sym typeface="Comic Sans MS"/>
              </a:rPr>
              <a:t>Pressure</a:t>
            </a:r>
          </a:p>
        </p:txBody>
      </p:sp>
      <p:sp>
        <p:nvSpPr>
          <p:cNvPr id="179" name="Shape 179"/>
          <p:cNvSpPr txBox="1">
            <a:spLocks noGrp="1"/>
          </p:cNvSpPr>
          <p:nvPr>
            <p:ph type="body" idx="1"/>
          </p:nvPr>
        </p:nvSpPr>
        <p:spPr>
          <a:xfrm>
            <a:off x="179512" y="3743681"/>
            <a:ext cx="8784976" cy="1554507"/>
          </a:xfrm>
          <a:prstGeom prst="rect">
            <a:avLst/>
          </a:prstGeom>
          <a:solidFill>
            <a:schemeClr val="lt1">
              <a:alpha val="64705"/>
            </a:schemeClr>
          </a:solidFill>
          <a:ln>
            <a:noFill/>
          </a:ln>
        </p:spPr>
        <p:txBody>
          <a:bodyPr lIns="91425" tIns="45700" rIns="91425" bIns="45700" anchor="t" anchorCtr="0">
            <a:noAutofit/>
          </a:bodyPr>
          <a:lstStyle/>
          <a:p>
            <a:pPr marL="0" lvl="0" indent="0">
              <a:spcBef>
                <a:spcPts val="0"/>
              </a:spcBef>
              <a:buSzPct val="25000"/>
              <a:buNone/>
            </a:pPr>
            <a:r>
              <a:rPr lang="en-GB" sz="3200" b="0" i="0" u="none" strike="noStrike" cap="none" dirty="0">
                <a:solidFill>
                  <a:schemeClr val="dk1"/>
                </a:solidFill>
                <a:latin typeface="Comic Sans MS"/>
                <a:ea typeface="Comic Sans MS"/>
                <a:cs typeface="Comic Sans MS"/>
                <a:sym typeface="Comic Sans MS"/>
              </a:rPr>
              <a:t>Pressure is defined as the </a:t>
            </a:r>
            <a:r>
              <a:rPr lang="en-GB" sz="3200" b="0" i="0" u="none" strike="noStrike" cap="none" dirty="0">
                <a:solidFill>
                  <a:srgbClr val="0000FF"/>
                </a:solidFill>
                <a:latin typeface="Comic Sans MS"/>
                <a:ea typeface="Comic Sans MS"/>
                <a:cs typeface="Comic Sans MS"/>
                <a:sym typeface="Comic Sans MS"/>
              </a:rPr>
              <a:t>Force per unit area</a:t>
            </a:r>
            <a:r>
              <a:rPr lang="en-GB" sz="3200" b="0" i="0" u="none" strike="noStrike" cap="none" dirty="0">
                <a:solidFill>
                  <a:schemeClr val="dk1"/>
                </a:solidFill>
                <a:latin typeface="Comic Sans MS"/>
                <a:ea typeface="Comic Sans MS"/>
                <a:cs typeface="Comic Sans MS"/>
                <a:sym typeface="Comic Sans MS"/>
              </a:rPr>
              <a:t>. </a:t>
            </a:r>
            <a:r>
              <a:rPr lang="en-GB" dirty="0"/>
              <a:t>The SI unit of pressure is the </a:t>
            </a:r>
            <a:r>
              <a:rPr lang="en-GB" dirty="0">
                <a:solidFill>
                  <a:srgbClr val="0000FF"/>
                </a:solidFill>
              </a:rPr>
              <a:t>Pascal, Pa</a:t>
            </a:r>
            <a:r>
              <a:rPr lang="en-GB" dirty="0"/>
              <a:t>.</a:t>
            </a:r>
            <a:endParaRPr lang="en-GB" sz="3200" b="0" i="0" u="none" strike="noStrike" cap="none" dirty="0">
              <a:solidFill>
                <a:schemeClr val="dk1"/>
              </a:solidFill>
              <a:latin typeface="Comic Sans MS"/>
              <a:ea typeface="Comic Sans MS"/>
              <a:cs typeface="Comic Sans MS"/>
              <a:sym typeface="Comic Sans MS"/>
            </a:endParaRPr>
          </a:p>
        </p:txBody>
      </p:sp>
      <p:sp>
        <p:nvSpPr>
          <p:cNvPr id="182" name="Shape 182"/>
          <p:cNvSpPr txBox="1"/>
          <p:nvPr/>
        </p:nvSpPr>
        <p:spPr>
          <a:xfrm>
            <a:off x="395536" y="5568112"/>
            <a:ext cx="5400599" cy="1117678"/>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183" name="Shape 183"/>
          <p:cNvSpPr txBox="1"/>
          <p:nvPr/>
        </p:nvSpPr>
        <p:spPr>
          <a:xfrm>
            <a:off x="6444207" y="5457439"/>
            <a:ext cx="2160240" cy="1240788"/>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184" name="Shape 184"/>
          <p:cNvSpPr txBox="1"/>
          <p:nvPr/>
        </p:nvSpPr>
        <p:spPr>
          <a:xfrm>
            <a:off x="0" y="0"/>
            <a:ext cx="9144000" cy="4653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kinetic model for gases</a:t>
            </a:r>
          </a:p>
        </p:txBody>
      </p:sp>
      <p:sp>
        <p:nvSpPr>
          <p:cNvPr id="10" name="Shape 238"/>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sp>
        <p:nvSpPr>
          <p:cNvPr id="11" name="Shape 179"/>
          <p:cNvSpPr txBox="1">
            <a:spLocks/>
          </p:cNvSpPr>
          <p:nvPr/>
        </p:nvSpPr>
        <p:spPr>
          <a:xfrm>
            <a:off x="179512" y="1919250"/>
            <a:ext cx="8784976" cy="1554507"/>
          </a:xfrm>
          <a:prstGeom prst="rect">
            <a:avLst/>
          </a:prstGeom>
          <a:solidFill>
            <a:schemeClr val="lt1">
              <a:alpha val="64705"/>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dirty="0">
                <a:ln>
                  <a:noFill/>
                </a:ln>
                <a:solidFill>
                  <a:srgbClr val="000000"/>
                </a:solidFill>
                <a:effectLst/>
                <a:uLnTx/>
                <a:uFillTx/>
                <a:latin typeface="Comic Sans MS"/>
                <a:sym typeface="Comic Sans MS"/>
              </a:rPr>
              <a:t>All gases exert pressure on the walls of their container caused by the gas molecules colliding with the container walls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565354"/>
            <a:ext cx="8229600" cy="7713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dirty="0">
                <a:solidFill>
                  <a:schemeClr val="lt1"/>
                </a:solidFill>
                <a:latin typeface="Comic Sans MS"/>
                <a:ea typeface="Comic Sans MS"/>
                <a:cs typeface="Comic Sans MS"/>
                <a:sym typeface="Comic Sans MS"/>
              </a:rPr>
              <a:t>Key Points about Density</a:t>
            </a:r>
          </a:p>
        </p:txBody>
      </p:sp>
      <p:sp>
        <p:nvSpPr>
          <p:cNvPr id="264" name="Shape 264"/>
          <p:cNvSpPr txBox="1">
            <a:spLocks noGrp="1"/>
          </p:cNvSpPr>
          <p:nvPr>
            <p:ph type="body" idx="1"/>
          </p:nvPr>
        </p:nvSpPr>
        <p:spPr>
          <a:xfrm>
            <a:off x="330926" y="1532708"/>
            <a:ext cx="8490857" cy="506914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FFFF00"/>
              </a:buClr>
              <a:buSzPct val="25000"/>
              <a:buFont typeface="Arial"/>
              <a:buNone/>
            </a:pPr>
            <a:r>
              <a:rPr lang="en-GB" sz="2720" b="0" i="0" u="none" strike="noStrike" cap="none" dirty="0">
                <a:solidFill>
                  <a:srgbClr val="FFFF00"/>
                </a:solidFill>
                <a:latin typeface="Comic Sans MS"/>
                <a:ea typeface="Comic Sans MS"/>
                <a:cs typeface="Comic Sans MS"/>
                <a:sym typeface="Comic Sans MS"/>
              </a:rPr>
              <a:t>Solids</a:t>
            </a:r>
            <a:r>
              <a:rPr lang="en-GB" sz="2720" b="0" i="0" u="none" strike="noStrike" cap="none" dirty="0">
                <a:solidFill>
                  <a:schemeClr val="lt1"/>
                </a:solidFill>
                <a:latin typeface="Comic Sans MS"/>
                <a:ea typeface="Comic Sans MS"/>
                <a:cs typeface="Comic Sans MS"/>
                <a:sym typeface="Comic Sans MS"/>
              </a:rPr>
              <a:t> and </a:t>
            </a:r>
            <a:r>
              <a:rPr lang="en-GB" sz="2720" b="0" i="0" u="none" strike="noStrike" cap="none" dirty="0">
                <a:solidFill>
                  <a:srgbClr val="FFFF00"/>
                </a:solidFill>
                <a:latin typeface="Comic Sans MS"/>
                <a:ea typeface="Comic Sans MS"/>
                <a:cs typeface="Comic Sans MS"/>
                <a:sym typeface="Comic Sans MS"/>
              </a:rPr>
              <a:t>Liquids</a:t>
            </a:r>
            <a:r>
              <a:rPr lang="en-GB" sz="2720" b="0" i="0" u="none" strike="noStrike" cap="none" dirty="0">
                <a:solidFill>
                  <a:schemeClr val="lt1"/>
                </a:solidFill>
                <a:latin typeface="Comic Sans MS"/>
                <a:ea typeface="Comic Sans MS"/>
                <a:cs typeface="Comic Sans MS"/>
                <a:sym typeface="Comic Sans MS"/>
              </a:rPr>
              <a:t> are of the order </a:t>
            </a:r>
            <a:r>
              <a:rPr lang="en-GB" sz="2720" b="0" i="0" u="none" strike="noStrike" cap="none" dirty="0">
                <a:solidFill>
                  <a:srgbClr val="FFFF00"/>
                </a:solidFill>
                <a:latin typeface="Comic Sans MS"/>
                <a:ea typeface="Comic Sans MS"/>
                <a:cs typeface="Comic Sans MS"/>
                <a:sym typeface="Comic Sans MS"/>
              </a:rPr>
              <a:t>1000 times denser</a:t>
            </a:r>
            <a:r>
              <a:rPr lang="en-GB" sz="2720" b="0" i="0" u="none" strike="noStrike" cap="none" dirty="0">
                <a:solidFill>
                  <a:schemeClr val="lt1"/>
                </a:solidFill>
                <a:latin typeface="Comic Sans MS"/>
                <a:ea typeface="Comic Sans MS"/>
                <a:cs typeface="Comic Sans MS"/>
                <a:sym typeface="Comic Sans MS"/>
              </a:rPr>
              <a:t> than </a:t>
            </a:r>
            <a:r>
              <a:rPr lang="en-GB" sz="2720" b="0" i="0" u="none" strike="noStrike" cap="none" dirty="0">
                <a:solidFill>
                  <a:srgbClr val="FFFF00"/>
                </a:solidFill>
                <a:latin typeface="Comic Sans MS"/>
                <a:ea typeface="Comic Sans MS"/>
                <a:cs typeface="Comic Sans MS"/>
                <a:sym typeface="Comic Sans MS"/>
              </a:rPr>
              <a:t>gases</a:t>
            </a:r>
            <a:r>
              <a:rPr lang="en-GB" sz="2720" b="0" i="0" u="none" strike="noStrike" cap="none" dirty="0">
                <a:solidFill>
                  <a:schemeClr val="lt1"/>
                </a:solidFill>
                <a:latin typeface="Comic Sans MS"/>
                <a:ea typeface="Comic Sans MS"/>
                <a:cs typeface="Comic Sans MS"/>
                <a:sym typeface="Comic Sans MS"/>
              </a:rPr>
              <a:t>.</a:t>
            </a:r>
          </a:p>
          <a:p>
            <a:pPr marL="342900" marR="0" lvl="0" indent="-342900" algn="l" rtl="0">
              <a:lnSpc>
                <a:spcPct val="90000"/>
              </a:lnSpc>
              <a:spcBef>
                <a:spcPts val="0"/>
              </a:spcBef>
              <a:spcAft>
                <a:spcPts val="0"/>
              </a:spcAft>
              <a:buClr>
                <a:srgbClr val="FFFF00"/>
              </a:buClr>
              <a:buSzPct val="25000"/>
              <a:buFont typeface="Arial"/>
              <a:buNone/>
            </a:pPr>
            <a:endParaRPr lang="en-GB" sz="2720" b="0" i="0" u="none" strike="noStrike" cap="none" dirty="0">
              <a:solidFill>
                <a:schemeClr val="lt1"/>
              </a:solidFill>
              <a:latin typeface="Comic Sans MS"/>
              <a:ea typeface="Comic Sans MS"/>
              <a:cs typeface="Comic Sans MS"/>
              <a:sym typeface="Comic Sans MS"/>
            </a:endParaRPr>
          </a:p>
          <a:p>
            <a:pPr marL="342900" marR="0" lvl="0" indent="-342900" algn="l" rtl="0">
              <a:lnSpc>
                <a:spcPct val="90000"/>
              </a:lnSpc>
              <a:spcBef>
                <a:spcPts val="544"/>
              </a:spcBef>
              <a:spcAft>
                <a:spcPts val="0"/>
              </a:spcAft>
              <a:buClr>
                <a:srgbClr val="FFFF00"/>
              </a:buClr>
              <a:buSzPct val="25000"/>
              <a:buFont typeface="Arial"/>
              <a:buNone/>
            </a:pPr>
            <a:r>
              <a:rPr lang="en-GB" sz="2720" b="0" i="0" u="none" strike="noStrike" cap="none" dirty="0">
                <a:solidFill>
                  <a:srgbClr val="FFFF00"/>
                </a:solidFill>
                <a:latin typeface="Comic Sans MS"/>
                <a:ea typeface="Comic Sans MS"/>
                <a:cs typeface="Comic Sans MS"/>
                <a:sym typeface="Comic Sans MS"/>
              </a:rPr>
              <a:t>Solids </a:t>
            </a:r>
            <a:r>
              <a:rPr lang="en-GB" sz="2720" b="0" i="0" u="none" strike="noStrike" cap="none" dirty="0">
                <a:solidFill>
                  <a:schemeClr val="lt1"/>
                </a:solidFill>
                <a:latin typeface="Comic Sans MS"/>
                <a:ea typeface="Comic Sans MS"/>
                <a:cs typeface="Comic Sans MS"/>
                <a:sym typeface="Comic Sans MS"/>
              </a:rPr>
              <a:t>are</a:t>
            </a:r>
            <a:r>
              <a:rPr lang="en-GB" sz="2720" b="0" i="0" u="none" strike="noStrike" cap="none" dirty="0">
                <a:solidFill>
                  <a:srgbClr val="FFFF00"/>
                </a:solidFill>
                <a:latin typeface="Comic Sans MS"/>
                <a:ea typeface="Comic Sans MS"/>
                <a:cs typeface="Comic Sans MS"/>
                <a:sym typeface="Comic Sans MS"/>
              </a:rPr>
              <a:t> usually</a:t>
            </a:r>
            <a:r>
              <a:rPr lang="en-GB" sz="2720" b="0" i="0" u="none" strike="noStrike" cap="none" dirty="0">
                <a:solidFill>
                  <a:schemeClr val="lt1"/>
                </a:solidFill>
                <a:latin typeface="Comic Sans MS"/>
                <a:ea typeface="Comic Sans MS"/>
                <a:cs typeface="Comic Sans MS"/>
                <a:sym typeface="Comic Sans MS"/>
              </a:rPr>
              <a:t> a little </a:t>
            </a:r>
            <a:r>
              <a:rPr lang="en-GB" sz="2720" b="0" i="0" u="none" strike="noStrike" cap="none" dirty="0">
                <a:solidFill>
                  <a:srgbClr val="FFFF00"/>
                </a:solidFill>
                <a:latin typeface="Comic Sans MS"/>
                <a:ea typeface="Comic Sans MS"/>
                <a:cs typeface="Comic Sans MS"/>
                <a:sym typeface="Comic Sans MS"/>
              </a:rPr>
              <a:t>denser</a:t>
            </a:r>
            <a:r>
              <a:rPr lang="en-GB" sz="2720" b="0" i="0" u="none" strike="noStrike" cap="none" dirty="0">
                <a:solidFill>
                  <a:schemeClr val="lt1"/>
                </a:solidFill>
                <a:latin typeface="Comic Sans MS"/>
                <a:ea typeface="Comic Sans MS"/>
                <a:cs typeface="Comic Sans MS"/>
                <a:sym typeface="Comic Sans MS"/>
              </a:rPr>
              <a:t> than the corresponding </a:t>
            </a:r>
            <a:r>
              <a:rPr lang="en-GB" sz="2720" b="0" i="0" u="none" strike="noStrike" cap="none" dirty="0">
                <a:solidFill>
                  <a:srgbClr val="FFFF00"/>
                </a:solidFill>
                <a:latin typeface="Comic Sans MS"/>
                <a:ea typeface="Comic Sans MS"/>
                <a:cs typeface="Comic Sans MS"/>
                <a:sym typeface="Comic Sans MS"/>
              </a:rPr>
              <a:t>liquids</a:t>
            </a:r>
            <a:r>
              <a:rPr lang="en-GB" sz="2720" b="0" i="0" u="none" strike="noStrike" cap="none" dirty="0">
                <a:solidFill>
                  <a:schemeClr val="lt1"/>
                </a:solidFill>
                <a:latin typeface="Comic Sans MS"/>
                <a:ea typeface="Comic Sans MS"/>
                <a:cs typeface="Comic Sans MS"/>
                <a:sym typeface="Comic Sans MS"/>
              </a:rPr>
              <a:t>. Liquid water is an exception to this.</a:t>
            </a:r>
          </a:p>
          <a:p>
            <a:pPr marL="342900" marR="0" lvl="0" indent="-342900" algn="l" rtl="0">
              <a:lnSpc>
                <a:spcPct val="90000"/>
              </a:lnSpc>
              <a:spcBef>
                <a:spcPts val="544"/>
              </a:spcBef>
              <a:spcAft>
                <a:spcPts val="0"/>
              </a:spcAft>
              <a:buClr>
                <a:srgbClr val="FFFF00"/>
              </a:buClr>
              <a:buSzPct val="25000"/>
              <a:buFont typeface="Arial"/>
              <a:buNone/>
            </a:pPr>
            <a:endParaRPr lang="en-GB" sz="2720" b="0" i="0" u="none" strike="noStrike" cap="none" dirty="0">
              <a:solidFill>
                <a:schemeClr val="lt1"/>
              </a:solidFill>
              <a:latin typeface="Comic Sans MS"/>
              <a:ea typeface="Comic Sans MS"/>
              <a:cs typeface="Comic Sans MS"/>
              <a:sym typeface="Comic Sans MS"/>
            </a:endParaRPr>
          </a:p>
          <a:p>
            <a:pPr marL="342900" marR="0" lvl="0" indent="-342900" algn="l" rtl="0">
              <a:lnSpc>
                <a:spcPct val="90000"/>
              </a:lnSpc>
              <a:spcBef>
                <a:spcPts val="544"/>
              </a:spcBef>
              <a:spcAft>
                <a:spcPts val="0"/>
              </a:spcAft>
              <a:buClr>
                <a:schemeClr val="lt1"/>
              </a:buClr>
              <a:buSzPct val="25000"/>
              <a:buFont typeface="Arial"/>
              <a:buNone/>
            </a:pPr>
            <a:r>
              <a:rPr lang="en-GB" sz="2720" b="0" i="0" u="none" strike="noStrike" cap="none" dirty="0">
                <a:solidFill>
                  <a:srgbClr val="FFFF00"/>
                </a:solidFill>
                <a:latin typeface="Comic Sans MS"/>
                <a:ea typeface="Comic Sans MS"/>
                <a:cs typeface="Comic Sans MS"/>
                <a:sym typeface="Comic Sans MS"/>
              </a:rPr>
              <a:t>Pressure and temperature do not alter the density of solids and liquids</a:t>
            </a:r>
            <a:r>
              <a:rPr lang="en-GB" sz="2720" b="0" i="0" u="none" strike="noStrike" cap="none" dirty="0">
                <a:solidFill>
                  <a:schemeClr val="lt1"/>
                </a:solidFill>
                <a:latin typeface="Comic Sans MS"/>
                <a:ea typeface="Comic Sans MS"/>
                <a:cs typeface="Comic Sans MS"/>
                <a:sym typeface="Comic Sans MS"/>
              </a:rPr>
              <a:t> very much. </a:t>
            </a:r>
          </a:p>
          <a:p>
            <a:pPr marL="342900" marR="0" lvl="0" indent="-342900" algn="l" rtl="0">
              <a:lnSpc>
                <a:spcPct val="90000"/>
              </a:lnSpc>
              <a:spcBef>
                <a:spcPts val="544"/>
              </a:spcBef>
              <a:spcAft>
                <a:spcPts val="0"/>
              </a:spcAft>
              <a:buClr>
                <a:schemeClr val="lt1"/>
              </a:buClr>
              <a:buSzPct val="25000"/>
              <a:buFont typeface="Arial"/>
              <a:buNone/>
            </a:pPr>
            <a:endParaRPr lang="en-GB" sz="2720" b="0" i="0" u="none" strike="noStrike" cap="none" dirty="0">
              <a:solidFill>
                <a:schemeClr val="lt1"/>
              </a:solidFill>
              <a:latin typeface="Comic Sans MS"/>
              <a:ea typeface="Comic Sans MS"/>
              <a:cs typeface="Comic Sans MS"/>
              <a:sym typeface="Comic Sans MS"/>
            </a:endParaRPr>
          </a:p>
          <a:p>
            <a:pPr marL="342900" marR="0" lvl="0" indent="-342900" algn="l" rtl="0">
              <a:lnSpc>
                <a:spcPct val="90000"/>
              </a:lnSpc>
              <a:spcBef>
                <a:spcPts val="544"/>
              </a:spcBef>
              <a:spcAft>
                <a:spcPts val="0"/>
              </a:spcAft>
              <a:buClr>
                <a:schemeClr val="lt1"/>
              </a:buClr>
              <a:buSzPct val="25000"/>
              <a:buFont typeface="Arial"/>
              <a:buNone/>
            </a:pPr>
            <a:r>
              <a:rPr lang="en-GB" sz="2720" b="0" i="0" u="none" strike="noStrike" cap="none" dirty="0">
                <a:solidFill>
                  <a:schemeClr val="lt1"/>
                </a:solidFill>
                <a:latin typeface="Comic Sans MS"/>
                <a:ea typeface="Comic Sans MS"/>
                <a:cs typeface="Comic Sans MS"/>
                <a:sym typeface="Comic Sans MS"/>
              </a:rPr>
              <a:t>For </a:t>
            </a:r>
            <a:r>
              <a:rPr lang="en-GB" sz="2720" b="0" i="0" u="none" strike="noStrike" cap="none" dirty="0">
                <a:solidFill>
                  <a:srgbClr val="FFFF00"/>
                </a:solidFill>
                <a:latin typeface="Comic Sans MS"/>
                <a:ea typeface="Comic Sans MS"/>
                <a:cs typeface="Comic Sans MS"/>
                <a:sym typeface="Comic Sans MS"/>
              </a:rPr>
              <a:t>gases</a:t>
            </a:r>
            <a:r>
              <a:rPr lang="en-GB" sz="2720" b="0" i="0" u="none" strike="noStrike" cap="none" dirty="0">
                <a:solidFill>
                  <a:schemeClr val="lt1"/>
                </a:solidFill>
                <a:latin typeface="Comic Sans MS"/>
                <a:ea typeface="Comic Sans MS"/>
                <a:cs typeface="Comic Sans MS"/>
                <a:sym typeface="Comic Sans MS"/>
              </a:rPr>
              <a:t> on the other hand, a </a:t>
            </a:r>
            <a:r>
              <a:rPr lang="en-GB" sz="2720" b="0" i="0" u="none" strike="noStrike" cap="none" dirty="0">
                <a:solidFill>
                  <a:srgbClr val="FFFF00"/>
                </a:solidFill>
                <a:latin typeface="Comic Sans MS"/>
                <a:ea typeface="Comic Sans MS"/>
                <a:cs typeface="Comic Sans MS"/>
                <a:sym typeface="Comic Sans MS"/>
              </a:rPr>
              <a:t>change in pressure or temperature has a significant effect</a:t>
            </a:r>
            <a:r>
              <a:rPr lang="en-GB" sz="2720" b="0" i="0" u="none" strike="noStrike" cap="none" dirty="0">
                <a:solidFill>
                  <a:schemeClr val="lt1"/>
                </a:solidFill>
                <a:latin typeface="Comic Sans MS"/>
                <a:ea typeface="Comic Sans MS"/>
                <a:cs typeface="Comic Sans MS"/>
                <a:sym typeface="Comic Sans MS"/>
              </a:rPr>
              <a:t>.</a:t>
            </a:r>
          </a:p>
          <a:p>
            <a:pPr marL="342900" marR="0" lvl="0" indent="-342900" algn="l" rtl="0">
              <a:lnSpc>
                <a:spcPct val="90000"/>
              </a:lnSpc>
              <a:spcBef>
                <a:spcPts val="544"/>
              </a:spcBef>
              <a:spcAft>
                <a:spcPts val="0"/>
              </a:spcAft>
              <a:buClr>
                <a:schemeClr val="dk1"/>
              </a:buClr>
              <a:buSzPct val="25000"/>
              <a:buFont typeface="Arial"/>
              <a:buNone/>
            </a:pPr>
            <a:endParaRPr sz="2720" b="0" i="0" u="none" strike="noStrike" cap="none" dirty="0">
              <a:solidFill>
                <a:schemeClr val="lt1"/>
              </a:solidFill>
              <a:latin typeface="Comic Sans MS"/>
              <a:ea typeface="Comic Sans MS"/>
              <a:cs typeface="Comic Sans MS"/>
              <a:sym typeface="Comic Sans MS"/>
            </a:endParaRPr>
          </a:p>
          <a:p>
            <a:pPr marL="342900" marR="0" lvl="0" indent="-342900" algn="l" rtl="0">
              <a:lnSpc>
                <a:spcPct val="90000"/>
              </a:lnSpc>
              <a:spcBef>
                <a:spcPts val="544"/>
              </a:spcBef>
              <a:buClr>
                <a:schemeClr val="dk1"/>
              </a:buClr>
              <a:buSzPct val="25000"/>
              <a:buFont typeface="Arial"/>
              <a:buNone/>
            </a:pPr>
            <a:endParaRPr sz="2720" b="0" i="0" u="none" strike="noStrike" cap="none" dirty="0">
              <a:solidFill>
                <a:schemeClr val="lt1"/>
              </a:solidFill>
              <a:latin typeface="Comic Sans MS"/>
              <a:ea typeface="Comic Sans MS"/>
              <a:cs typeface="Comic Sans MS"/>
              <a:sym typeface="Comic Sans MS"/>
            </a:endParaRPr>
          </a:p>
        </p:txBody>
      </p:sp>
      <p:sp>
        <p:nvSpPr>
          <p:cNvPr id="265" name="Shape 265"/>
          <p:cNvSpPr txBox="1"/>
          <p:nvPr/>
        </p:nvSpPr>
        <p:spPr>
          <a:xfrm>
            <a:off x="0" y="0"/>
            <a:ext cx="9144000" cy="369300"/>
          </a:xfrm>
          <a:prstGeom prst="rect">
            <a:avLst/>
          </a:prstGeom>
          <a:solidFill>
            <a:srgbClr val="CFE2F3"/>
          </a:solid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Learning Outcome: Analyse the density of solids, liquids and gases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33" name="Shape 233"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34" name="Shape 234"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35" name="Shape 235"/>
          <p:cNvSpPr txBox="1"/>
          <p:nvPr/>
        </p:nvSpPr>
        <p:spPr>
          <a:xfrm>
            <a:off x="155575" y="764704"/>
            <a:ext cx="8880920" cy="20882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Imagine 3 molecules moving in a cubic box of side length, </a:t>
            </a:r>
            <a:r>
              <a:rPr kumimoji="0" lang="en-GB" sz="2480" b="0" i="1" u="none" strike="noStrike" kern="0" cap="none" spc="0" normalizeH="0" baseline="0" noProof="0">
                <a:ln>
                  <a:noFill/>
                </a:ln>
                <a:solidFill>
                  <a:srgbClr val="FFFFFF"/>
                </a:solidFill>
                <a:effectLst/>
                <a:uLnTx/>
                <a:uFillTx/>
                <a:latin typeface="Comic Sans MS"/>
                <a:ea typeface="Comic Sans MS"/>
                <a:cs typeface="Comic Sans MS"/>
                <a:sym typeface="Comic Sans MS"/>
              </a:rPr>
              <a:t>d</a:t>
            </a: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 The molecules has mass, </a:t>
            </a:r>
            <a:r>
              <a:rPr kumimoji="0" lang="en-GB" sz="2480" b="0" i="1" u="none" strike="noStrike" kern="0" cap="none" spc="0" normalizeH="0" baseline="0" noProof="0">
                <a:ln>
                  <a:noFill/>
                </a:ln>
                <a:solidFill>
                  <a:srgbClr val="FFFFFF"/>
                </a:solidFill>
                <a:effectLst/>
                <a:uLnTx/>
                <a:uFillTx/>
                <a:latin typeface="Comic Sans MS"/>
                <a:ea typeface="Comic Sans MS"/>
                <a:cs typeface="Comic Sans MS"/>
                <a:sym typeface="Comic Sans MS"/>
              </a:rPr>
              <a:t>m</a:t>
            </a: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 and are travelling with speed, </a:t>
            </a:r>
            <a:r>
              <a:rPr kumimoji="0" lang="en-GB" sz="2480" b="0" i="1" u="none" strike="noStrike" kern="0" cap="none" spc="0" normalizeH="0" baseline="0" noProof="0">
                <a:ln>
                  <a:noFill/>
                </a:ln>
                <a:solidFill>
                  <a:srgbClr val="FFFFFF"/>
                </a:solidFill>
                <a:effectLst/>
                <a:uLnTx/>
                <a:uFillTx/>
                <a:latin typeface="Comic Sans MS"/>
                <a:ea typeface="Comic Sans MS"/>
                <a:cs typeface="Comic Sans MS"/>
                <a:sym typeface="Comic Sans MS"/>
              </a:rPr>
              <a:t>v</a:t>
            </a: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a:p>
            <a:pPr marL="0" marR="0" lvl="0" indent="0" algn="l" defTabSz="914400" rtl="0" eaLnBrk="1" fontAlgn="auto" latinLnBrk="0" hangingPunct="1">
              <a:lnSpc>
                <a:spcPct val="80000"/>
              </a:lnSpc>
              <a:spcBef>
                <a:spcPts val="496"/>
              </a:spcBef>
              <a:spcAft>
                <a:spcPts val="0"/>
              </a:spcAft>
              <a:buClr>
                <a:srgbClr val="FFFFFF"/>
              </a:buClr>
              <a:buSzPct val="25000"/>
              <a:buFont typeface="Arial"/>
              <a:buNone/>
              <a:tabLst/>
              <a:defRPr/>
            </a:pP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Molecule A is moving horizontally from right to left, B is vertically from bottom to top and C is horizontally from front to back.</a:t>
            </a:r>
          </a:p>
        </p:txBody>
      </p:sp>
      <p:pic>
        <p:nvPicPr>
          <p:cNvPr id="236" name="Shape 236" descr="01"/>
          <p:cNvPicPr preferRelativeResize="0"/>
          <p:nvPr/>
        </p:nvPicPr>
        <p:blipFill rotWithShape="1">
          <a:blip r:embed="rId3">
            <a:alphaModFix/>
          </a:blip>
          <a:srcRect/>
          <a:stretch/>
        </p:blipFill>
        <p:spPr>
          <a:xfrm>
            <a:off x="2432526" y="2971425"/>
            <a:ext cx="4490100" cy="3705000"/>
          </a:xfrm>
          <a:prstGeom prst="rect">
            <a:avLst/>
          </a:prstGeom>
          <a:solidFill>
            <a:schemeClr val="lt1"/>
          </a:solidFill>
          <a:ln>
            <a:noFill/>
          </a:ln>
        </p:spPr>
      </p:pic>
      <p:cxnSp>
        <p:nvCxnSpPr>
          <p:cNvPr id="237" name="Shape 237"/>
          <p:cNvCxnSpPr/>
          <p:nvPr/>
        </p:nvCxnSpPr>
        <p:spPr>
          <a:xfrm flipH="1">
            <a:off x="4722812" y="4648200"/>
            <a:ext cx="1031875" cy="1587"/>
          </a:xfrm>
          <a:prstGeom prst="straightConnector1">
            <a:avLst/>
          </a:prstGeom>
          <a:noFill/>
          <a:ln w="9525" cap="flat" cmpd="sng">
            <a:solidFill>
              <a:srgbClr val="000000"/>
            </a:solidFill>
            <a:prstDash val="solid"/>
            <a:miter/>
            <a:headEnd type="none" w="med" len="med"/>
            <a:tailEnd type="triangle" w="lg" len="lg"/>
          </a:ln>
        </p:spPr>
      </p:cxnSp>
      <p:sp>
        <p:nvSpPr>
          <p:cNvPr id="238" name="Shape 238"/>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44" name="Shape 244"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6"/>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45" name="Shape 245"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7"/>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246" name="Shape 246" descr="01"/>
          <p:cNvPicPr preferRelativeResize="0"/>
          <p:nvPr/>
        </p:nvPicPr>
        <p:blipFill rotWithShape="1">
          <a:blip r:embed="rId3">
            <a:alphaModFix/>
          </a:blip>
          <a:srcRect/>
          <a:stretch/>
        </p:blipFill>
        <p:spPr>
          <a:xfrm>
            <a:off x="5282725" y="2009199"/>
            <a:ext cx="3589200" cy="2961599"/>
          </a:xfrm>
          <a:prstGeom prst="rect">
            <a:avLst/>
          </a:prstGeom>
          <a:solidFill>
            <a:schemeClr val="lt1"/>
          </a:solidFill>
          <a:ln>
            <a:noFill/>
          </a:ln>
        </p:spPr>
      </p:pic>
      <p:sp>
        <p:nvSpPr>
          <p:cNvPr id="247" name="Shape 247"/>
          <p:cNvSpPr txBox="1"/>
          <p:nvPr/>
        </p:nvSpPr>
        <p:spPr>
          <a:xfrm>
            <a:off x="140075" y="764600"/>
            <a:ext cx="8704200" cy="12024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Consider molecule A, when it hits the wall, it will bounce back with velocity, v since we are assuming </a:t>
            </a:r>
            <a:r>
              <a:rPr kumimoji="0" lang="en-GB" sz="2400" b="0" i="1" u="none" strike="noStrike" kern="0" cap="none" spc="0" normalizeH="0" baseline="0" noProof="0" dirty="0">
                <a:ln>
                  <a:noFill/>
                </a:ln>
                <a:solidFill>
                  <a:srgbClr val="FFFFFF"/>
                </a:solidFill>
                <a:effectLst/>
                <a:uLnTx/>
                <a:uFillTx/>
                <a:latin typeface="Comic Sans MS"/>
                <a:ea typeface="Comic Sans MS"/>
                <a:cs typeface="Comic Sans MS"/>
                <a:sym typeface="Comic Sans MS"/>
              </a:rPr>
              <a:t>elastic</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collisions with the wall</a:t>
            </a:r>
          </a:p>
        </p:txBody>
      </p:sp>
      <p:sp>
        <p:nvSpPr>
          <p:cNvPr id="248" name="Shape 248"/>
          <p:cNvSpPr/>
          <p:nvPr/>
        </p:nvSpPr>
        <p:spPr>
          <a:xfrm>
            <a:off x="155575" y="2363687"/>
            <a:ext cx="4882334" cy="2108099"/>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The momentum of the molecule = </a:t>
            </a:r>
            <a:r>
              <a:rPr kumimoji="0" lang="en-GB" sz="2400" b="0" i="1"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mv</a:t>
            </a:r>
            <a:r>
              <a:rPr kumimoji="0" lang="en-GB" sz="2400" b="0" i="1" u="none" strike="noStrike" kern="0" cap="none" spc="0" normalizeH="0" baseline="-25000" noProof="0" dirty="0" err="1">
                <a:ln>
                  <a:noFill/>
                </a:ln>
                <a:solidFill>
                  <a:srgbClr val="000000"/>
                </a:solidFill>
                <a:effectLst/>
                <a:uLnTx/>
                <a:uFillTx/>
                <a:latin typeface="Comic Sans MS"/>
                <a:ea typeface="Comic Sans MS"/>
                <a:cs typeface="Comic Sans MS"/>
                <a:sym typeface="Comic Sans MS"/>
              </a:rPr>
              <a:t>x</a:t>
            </a: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This results in a </a:t>
            </a:r>
            <a:r>
              <a:rPr kumimoji="0" lang="en-GB" sz="24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momentum change</a:t>
            </a: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of: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r>
              <a:rPr kumimoji="0" lang="en-GB" sz="2400" b="0" i="1"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mv</a:t>
            </a:r>
            <a:r>
              <a:rPr kumimoji="0" lang="en-GB" sz="2400" b="0" i="1" u="none" strike="noStrike" kern="0" cap="none" spc="0" normalizeH="0" baseline="-25000" noProof="0" dirty="0" err="1">
                <a:ln>
                  <a:noFill/>
                </a:ln>
                <a:solidFill>
                  <a:srgbClr val="000000"/>
                </a:solidFill>
                <a:effectLst/>
                <a:uLnTx/>
                <a:uFillTx/>
                <a:latin typeface="Comic Sans MS"/>
                <a:ea typeface="Comic Sans MS"/>
                <a:cs typeface="Comic Sans MS"/>
                <a:sym typeface="Comic Sans MS"/>
              </a:rPr>
              <a:t>x</a:t>
            </a:r>
            <a:r>
              <a:rPr kumimoji="0" lang="en-GB" sz="24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a:t>
            </a:r>
            <a:r>
              <a:rPr kumimoji="0" lang="en-GB" sz="2400" b="0" i="1"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mv</a:t>
            </a:r>
            <a:r>
              <a:rPr kumimoji="0" lang="en-GB" sz="2400" b="0" i="1" u="none" strike="noStrike" kern="0" cap="none" spc="0" normalizeH="0" baseline="-25000" noProof="0" dirty="0" err="1">
                <a:ln>
                  <a:noFill/>
                </a:ln>
                <a:solidFill>
                  <a:srgbClr val="000000"/>
                </a:solidFill>
                <a:effectLst/>
                <a:uLnTx/>
                <a:uFillTx/>
                <a:latin typeface="Comic Sans MS"/>
                <a:ea typeface="Comic Sans MS"/>
                <a:cs typeface="Comic Sans MS"/>
                <a:sym typeface="Comic Sans MS"/>
              </a:rPr>
              <a:t>x</a:t>
            </a:r>
            <a:r>
              <a:rPr kumimoji="0" lang="en-GB" sz="24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2mv</a:t>
            </a:r>
            <a:r>
              <a:rPr kumimoji="0" lang="en-GB" sz="2400" b="0" i="1"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x</a:t>
            </a: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p>
        </p:txBody>
      </p:sp>
      <p:cxnSp>
        <p:nvCxnSpPr>
          <p:cNvPr id="250" name="Shape 250"/>
          <p:cNvCxnSpPr/>
          <p:nvPr/>
        </p:nvCxnSpPr>
        <p:spPr>
          <a:xfrm flipH="1">
            <a:off x="4722687" y="4648200"/>
            <a:ext cx="1032000" cy="1500"/>
          </a:xfrm>
          <a:prstGeom prst="straightConnector1">
            <a:avLst/>
          </a:prstGeom>
          <a:noFill/>
          <a:ln w="9525" cap="flat" cmpd="sng">
            <a:solidFill>
              <a:srgbClr val="000000"/>
            </a:solidFill>
            <a:prstDash val="solid"/>
            <a:miter/>
            <a:headEnd type="none" w="med" len="med"/>
            <a:tailEnd type="triangle" w="lg" len="lg"/>
          </a:ln>
        </p:spPr>
      </p:cxnSp>
      <p:sp>
        <p:nvSpPr>
          <p:cNvPr id="251" name="Shape 251"/>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44" name="Shape 244"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6"/>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45" name="Shape 245"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7"/>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246" name="Shape 246" descr="01"/>
          <p:cNvPicPr preferRelativeResize="0"/>
          <p:nvPr/>
        </p:nvPicPr>
        <p:blipFill rotWithShape="1">
          <a:blip r:embed="rId3">
            <a:alphaModFix/>
          </a:blip>
          <a:srcRect/>
          <a:stretch/>
        </p:blipFill>
        <p:spPr>
          <a:xfrm>
            <a:off x="5282725" y="2009199"/>
            <a:ext cx="3589200" cy="2961599"/>
          </a:xfrm>
          <a:prstGeom prst="rect">
            <a:avLst/>
          </a:prstGeom>
          <a:solidFill>
            <a:schemeClr val="lt1"/>
          </a:solidFill>
          <a:ln>
            <a:noFill/>
          </a:ln>
        </p:spPr>
      </p:pic>
      <p:sp>
        <p:nvSpPr>
          <p:cNvPr id="247" name="Shape 247"/>
          <p:cNvSpPr txBox="1"/>
          <p:nvPr/>
        </p:nvSpPr>
        <p:spPr>
          <a:xfrm>
            <a:off x="140075" y="764600"/>
            <a:ext cx="8704200" cy="12024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Consider molecule A, when it hits the wall, it will bounce back with velocity, v since we are assuming </a:t>
            </a:r>
            <a:r>
              <a:rPr kumimoji="0" lang="en-GB" sz="2400" b="0" i="1" u="none" strike="noStrike" kern="0" cap="none" spc="0" normalizeH="0" baseline="0" noProof="0" dirty="0">
                <a:ln>
                  <a:noFill/>
                </a:ln>
                <a:solidFill>
                  <a:srgbClr val="FFFFFF"/>
                </a:solidFill>
                <a:effectLst/>
                <a:uLnTx/>
                <a:uFillTx/>
                <a:latin typeface="Comic Sans MS"/>
                <a:ea typeface="Comic Sans MS"/>
                <a:cs typeface="Comic Sans MS"/>
                <a:sym typeface="Comic Sans MS"/>
              </a:rPr>
              <a:t>elastic</a:t>
            </a: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collisions with the wall</a:t>
            </a:r>
          </a:p>
        </p:txBody>
      </p:sp>
      <p:sp>
        <p:nvSpPr>
          <p:cNvPr id="248" name="Shape 248"/>
          <p:cNvSpPr/>
          <p:nvPr/>
        </p:nvSpPr>
        <p:spPr>
          <a:xfrm>
            <a:off x="155575" y="2363687"/>
            <a:ext cx="4882334" cy="2108099"/>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The momentum of the molecule = </a:t>
            </a:r>
            <a:r>
              <a:rPr kumimoji="0" lang="en-GB" sz="2400" b="0" i="1"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mv</a:t>
            </a:r>
            <a:r>
              <a:rPr kumimoji="0" lang="en-GB" sz="2400" b="0" i="1" u="none" strike="noStrike" kern="0" cap="none" spc="0" normalizeH="0" baseline="-25000" noProof="0" dirty="0" err="1">
                <a:ln>
                  <a:noFill/>
                </a:ln>
                <a:solidFill>
                  <a:srgbClr val="000000"/>
                </a:solidFill>
                <a:effectLst/>
                <a:uLnTx/>
                <a:uFillTx/>
                <a:latin typeface="Comic Sans MS"/>
                <a:ea typeface="Comic Sans MS"/>
                <a:cs typeface="Comic Sans MS"/>
                <a:sym typeface="Comic Sans MS"/>
              </a:rPr>
              <a:t>x</a:t>
            </a: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This results in a </a:t>
            </a:r>
            <a:r>
              <a:rPr kumimoji="0" lang="en-GB" sz="24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momentum change</a:t>
            </a: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of: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r>
              <a:rPr kumimoji="0" lang="en-GB" sz="2400" b="0" i="1"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mv</a:t>
            </a:r>
            <a:r>
              <a:rPr kumimoji="0" lang="en-GB" sz="2400" b="0" i="1" u="none" strike="noStrike" kern="0" cap="none" spc="0" normalizeH="0" baseline="-25000" noProof="0" dirty="0" err="1">
                <a:ln>
                  <a:noFill/>
                </a:ln>
                <a:solidFill>
                  <a:srgbClr val="000000"/>
                </a:solidFill>
                <a:effectLst/>
                <a:uLnTx/>
                <a:uFillTx/>
                <a:latin typeface="Comic Sans MS"/>
                <a:ea typeface="Comic Sans MS"/>
                <a:cs typeface="Comic Sans MS"/>
                <a:sym typeface="Comic Sans MS"/>
              </a:rPr>
              <a:t>x</a:t>
            </a:r>
            <a:r>
              <a:rPr kumimoji="0" lang="en-GB" sz="24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a:t>
            </a:r>
            <a:r>
              <a:rPr kumimoji="0" lang="en-GB" sz="2400" b="0" i="1" u="none" strike="noStrike" kern="0" cap="none" spc="0" normalizeH="0" baseline="0" noProof="0" dirty="0" err="1">
                <a:ln>
                  <a:noFill/>
                </a:ln>
                <a:solidFill>
                  <a:srgbClr val="000000"/>
                </a:solidFill>
                <a:effectLst/>
                <a:uLnTx/>
                <a:uFillTx/>
                <a:latin typeface="Comic Sans MS"/>
                <a:ea typeface="Comic Sans MS"/>
                <a:cs typeface="Comic Sans MS"/>
                <a:sym typeface="Comic Sans MS"/>
              </a:rPr>
              <a:t>mv</a:t>
            </a:r>
            <a:r>
              <a:rPr kumimoji="0" lang="en-GB" sz="2400" b="0" i="1" u="none" strike="noStrike" kern="0" cap="none" spc="0" normalizeH="0" baseline="-25000" noProof="0" dirty="0" err="1">
                <a:ln>
                  <a:noFill/>
                </a:ln>
                <a:solidFill>
                  <a:srgbClr val="000000"/>
                </a:solidFill>
                <a:effectLst/>
                <a:uLnTx/>
                <a:uFillTx/>
                <a:latin typeface="Comic Sans MS"/>
                <a:ea typeface="Comic Sans MS"/>
                <a:cs typeface="Comic Sans MS"/>
                <a:sym typeface="Comic Sans MS"/>
              </a:rPr>
              <a:t>x</a:t>
            </a:r>
            <a:r>
              <a:rPr kumimoji="0" lang="en-GB" sz="24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2mv</a:t>
            </a:r>
            <a:r>
              <a:rPr kumimoji="0" lang="en-GB" sz="2400" b="0" i="1"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x</a:t>
            </a: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a:t>
            </a:r>
          </a:p>
        </p:txBody>
      </p:sp>
      <p:sp>
        <p:nvSpPr>
          <p:cNvPr id="249" name="Shape 249"/>
          <p:cNvSpPr/>
          <p:nvPr/>
        </p:nvSpPr>
        <p:spPr>
          <a:xfrm>
            <a:off x="307975" y="5588898"/>
            <a:ext cx="6421200" cy="720124"/>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The next time it hits that same wall will be after its travelled a distance of 2d. </a:t>
            </a:r>
          </a:p>
        </p:txBody>
      </p:sp>
      <p:cxnSp>
        <p:nvCxnSpPr>
          <p:cNvPr id="250" name="Shape 250"/>
          <p:cNvCxnSpPr/>
          <p:nvPr/>
        </p:nvCxnSpPr>
        <p:spPr>
          <a:xfrm flipH="1">
            <a:off x="4722687" y="4648200"/>
            <a:ext cx="1032000" cy="1500"/>
          </a:xfrm>
          <a:prstGeom prst="straightConnector1">
            <a:avLst/>
          </a:prstGeom>
          <a:noFill/>
          <a:ln w="9525" cap="flat" cmpd="sng">
            <a:solidFill>
              <a:srgbClr val="000000"/>
            </a:solidFill>
            <a:prstDash val="solid"/>
            <a:miter/>
            <a:headEnd type="none" w="med" len="med"/>
            <a:tailEnd type="triangle" w="lg" len="lg"/>
          </a:ln>
        </p:spPr>
      </p:cxnSp>
      <p:sp>
        <p:nvSpPr>
          <p:cNvPr id="251" name="Shape 251"/>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sp>
        <p:nvSpPr>
          <p:cNvPr id="252" name="Shape 252"/>
          <p:cNvSpPr/>
          <p:nvPr/>
        </p:nvSpPr>
        <p:spPr>
          <a:xfrm>
            <a:off x="7068200" y="5296162"/>
            <a:ext cx="1667700" cy="10818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∆t= </a:t>
            </a:r>
            <a:r>
              <a:rPr kumimoji="0" lang="en-GB" sz="3000" b="0" i="1" u="sng" strike="noStrike" kern="0" cap="none" spc="0" normalizeH="0" baseline="0" noProof="0">
                <a:ln>
                  <a:noFill/>
                </a:ln>
                <a:solidFill>
                  <a:srgbClr val="000000"/>
                </a:solidFill>
                <a:effectLst/>
                <a:uLnTx/>
                <a:uFillTx/>
                <a:latin typeface="Comic Sans MS"/>
                <a:ea typeface="Comic Sans MS"/>
                <a:cs typeface="Comic Sans MS"/>
                <a:sym typeface="Comic Sans MS"/>
              </a:rPr>
              <a:t>2d</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v</a:t>
            </a:r>
          </a:p>
        </p:txBody>
      </p:sp>
    </p:spTree>
    <p:extLst>
      <p:ext uri="{BB962C8B-B14F-4D97-AF65-F5344CB8AC3E}">
        <p14:creationId xmlns:p14="http://schemas.microsoft.com/office/powerpoint/2010/main" val="2642231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58" name="Shape 258"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59" name="Shape 259"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260" name="Shape 260" descr="01"/>
          <p:cNvPicPr preferRelativeResize="0"/>
          <p:nvPr/>
        </p:nvPicPr>
        <p:blipFill rotWithShape="1">
          <a:blip r:embed="rId3">
            <a:alphaModFix/>
          </a:blip>
          <a:srcRect/>
          <a:stretch/>
        </p:blipFill>
        <p:spPr>
          <a:xfrm>
            <a:off x="5728575" y="1523225"/>
            <a:ext cx="3276600" cy="2812500"/>
          </a:xfrm>
          <a:prstGeom prst="rect">
            <a:avLst/>
          </a:prstGeom>
          <a:noFill/>
          <a:ln>
            <a:noFill/>
          </a:ln>
        </p:spPr>
      </p:pic>
      <p:sp>
        <p:nvSpPr>
          <p:cNvPr id="261" name="Shape 261"/>
          <p:cNvSpPr/>
          <p:nvPr/>
        </p:nvSpPr>
        <p:spPr>
          <a:xfrm>
            <a:off x="307975" y="2697276"/>
            <a:ext cx="5200200" cy="1191599"/>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From the above 2 equations how could you calculate the force exerted on the wall?</a:t>
            </a:r>
          </a:p>
        </p:txBody>
      </p:sp>
      <p:sp>
        <p:nvSpPr>
          <p:cNvPr id="262" name="Shape 262"/>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sp>
        <p:nvSpPr>
          <p:cNvPr id="263" name="Shape 263"/>
          <p:cNvSpPr/>
          <p:nvPr/>
        </p:nvSpPr>
        <p:spPr>
          <a:xfrm>
            <a:off x="612775" y="833750"/>
            <a:ext cx="1667700" cy="10818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∆t= </a:t>
            </a:r>
            <a:r>
              <a:rPr kumimoji="0" lang="en-GB" sz="3000" b="0" i="1" u="sng" strike="noStrike" kern="0" cap="none" spc="0" normalizeH="0" baseline="0" noProof="0">
                <a:ln>
                  <a:noFill/>
                </a:ln>
                <a:solidFill>
                  <a:srgbClr val="000000"/>
                </a:solidFill>
                <a:effectLst/>
                <a:uLnTx/>
                <a:uFillTx/>
                <a:latin typeface="Comic Sans MS"/>
                <a:ea typeface="Comic Sans MS"/>
                <a:cs typeface="Comic Sans MS"/>
                <a:sym typeface="Comic Sans MS"/>
              </a:rPr>
              <a:t>2d</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v</a:t>
            </a:r>
          </a:p>
        </p:txBody>
      </p:sp>
      <p:sp>
        <p:nvSpPr>
          <p:cNvPr id="264" name="Shape 264"/>
          <p:cNvSpPr/>
          <p:nvPr/>
        </p:nvSpPr>
        <p:spPr>
          <a:xfrm>
            <a:off x="3100550" y="961525"/>
            <a:ext cx="2158500" cy="6462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∆p = 2mv</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70" name="Shape 270"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6"/>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71" name="Shape 271"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7"/>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272" name="Shape 272" descr="01"/>
          <p:cNvPicPr preferRelativeResize="0"/>
          <p:nvPr/>
        </p:nvPicPr>
        <p:blipFill rotWithShape="1">
          <a:blip r:embed="rId3">
            <a:alphaModFix/>
          </a:blip>
          <a:srcRect/>
          <a:stretch/>
        </p:blipFill>
        <p:spPr>
          <a:xfrm>
            <a:off x="5780200" y="1565125"/>
            <a:ext cx="3276600" cy="2812500"/>
          </a:xfrm>
          <a:prstGeom prst="rect">
            <a:avLst/>
          </a:prstGeom>
          <a:noFill/>
          <a:ln>
            <a:noFill/>
          </a:ln>
        </p:spPr>
      </p:pic>
      <p:sp>
        <p:nvSpPr>
          <p:cNvPr id="273" name="Shape 273"/>
          <p:cNvSpPr/>
          <p:nvPr/>
        </p:nvSpPr>
        <p:spPr>
          <a:xfrm>
            <a:off x="136900" y="2077000"/>
            <a:ext cx="3829800" cy="12003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Newton’s second law tells us that force = rate of change of momentum</a:t>
            </a:r>
          </a:p>
        </p:txBody>
      </p:sp>
      <p:sp>
        <p:nvSpPr>
          <p:cNvPr id="274" name="Shape 274"/>
          <p:cNvSpPr txBox="1"/>
          <p:nvPr/>
        </p:nvSpPr>
        <p:spPr>
          <a:xfrm>
            <a:off x="155563" y="3599591"/>
            <a:ext cx="5390100" cy="13275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275" name="Shape 275"/>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sp>
        <p:nvSpPr>
          <p:cNvPr id="276" name="Shape 276"/>
          <p:cNvSpPr/>
          <p:nvPr/>
        </p:nvSpPr>
        <p:spPr>
          <a:xfrm>
            <a:off x="612775" y="833750"/>
            <a:ext cx="1667700" cy="10818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∆t= </a:t>
            </a:r>
            <a:r>
              <a:rPr kumimoji="0" lang="en-GB" sz="3000" b="0" i="1" u="sng" strike="noStrike" kern="0" cap="none" spc="0" normalizeH="0" baseline="0" noProof="0">
                <a:ln>
                  <a:noFill/>
                </a:ln>
                <a:solidFill>
                  <a:srgbClr val="000000"/>
                </a:solidFill>
                <a:effectLst/>
                <a:uLnTx/>
                <a:uFillTx/>
                <a:latin typeface="Comic Sans MS"/>
                <a:ea typeface="Comic Sans MS"/>
                <a:cs typeface="Comic Sans MS"/>
                <a:sym typeface="Comic Sans MS"/>
              </a:rPr>
              <a:t>2d</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v</a:t>
            </a:r>
          </a:p>
        </p:txBody>
      </p:sp>
      <p:sp>
        <p:nvSpPr>
          <p:cNvPr id="277" name="Shape 277"/>
          <p:cNvSpPr/>
          <p:nvPr/>
        </p:nvSpPr>
        <p:spPr>
          <a:xfrm>
            <a:off x="3100550" y="961525"/>
            <a:ext cx="2158500" cy="6462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a:t>
            </a:r>
            <a:r>
              <a:rPr kumimoji="0" lang="el-GR"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ρ</a:t>
            </a: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2mv</a:t>
            </a:r>
          </a:p>
        </p:txBody>
      </p:sp>
      <p:sp>
        <p:nvSpPr>
          <p:cNvPr id="278" name="Shape 278"/>
          <p:cNvSpPr/>
          <p:nvPr/>
        </p:nvSpPr>
        <p:spPr>
          <a:xfrm>
            <a:off x="4039600" y="2125675"/>
            <a:ext cx="1667700" cy="10818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F = </a:t>
            </a:r>
            <a:r>
              <a:rPr kumimoji="0" lang="en-GB" sz="30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a:t>
            </a:r>
            <a:r>
              <a:rPr kumimoji="0" lang="el-GR" sz="30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ρ</a:t>
            </a:r>
            <a:endParaRPr kumimoji="0" lang="en-GB" sz="3000" b="0" i="1" u="sng"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∆t</a:t>
            </a:r>
          </a:p>
        </p:txBody>
      </p:sp>
      <p:sp>
        <p:nvSpPr>
          <p:cNvPr id="279" name="Shape 279"/>
          <p:cNvSpPr/>
          <p:nvPr/>
        </p:nvSpPr>
        <p:spPr>
          <a:xfrm>
            <a:off x="3591350" y="5319225"/>
            <a:ext cx="1667700" cy="10818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F= </a:t>
            </a:r>
            <a:r>
              <a:rPr kumimoji="0" lang="en-GB" sz="3000" b="0" i="1" u="sng" strike="noStrike" kern="0" cap="none" spc="0" normalizeH="0" baseline="0" noProof="0">
                <a:ln>
                  <a:noFill/>
                </a:ln>
                <a:solidFill>
                  <a:srgbClr val="000000"/>
                </a:solidFill>
                <a:effectLst/>
                <a:uLnTx/>
                <a:uFillTx/>
                <a:latin typeface="Comic Sans MS"/>
                <a:ea typeface="Comic Sans MS"/>
                <a:cs typeface="Comic Sans MS"/>
                <a:sym typeface="Comic Sans MS"/>
              </a:rPr>
              <a:t>mv</a:t>
            </a:r>
            <a:r>
              <a:rPr kumimoji="0" lang="en-GB" sz="3000" b="0" i="1" u="none" strike="noStrike" kern="0" cap="none" spc="0" normalizeH="0" baseline="30000" noProof="0">
                <a:ln>
                  <a:noFill/>
                </a:ln>
                <a:solidFill>
                  <a:srgbClr val="000000"/>
                </a:solidFill>
                <a:effectLst/>
                <a:uLnTx/>
                <a:uFillTx/>
                <a:latin typeface="Comic Sans MS"/>
                <a:ea typeface="Comic Sans MS"/>
                <a:cs typeface="Comic Sans MS"/>
                <a:sym typeface="Comic Sans MS"/>
              </a:rPr>
              <a:t>2</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d</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descr="http://www.unawe.org/static/archives/images/screen/eso1250a.jpg"/>
          <p:cNvPicPr preferRelativeResize="0"/>
          <p:nvPr/>
        </p:nvPicPr>
        <p:blipFill rotWithShape="1">
          <a:blip r:embed="rId3">
            <a:alphaModFix/>
          </a:blip>
          <a:srcRect/>
          <a:stretch/>
        </p:blipFill>
        <p:spPr>
          <a:xfrm>
            <a:off x="1691680" y="369332"/>
            <a:ext cx="6048671" cy="6488146"/>
          </a:xfrm>
          <a:prstGeom prst="rect">
            <a:avLst/>
          </a:prstGeom>
          <a:noFill/>
          <a:ln>
            <a:noFill/>
          </a:ln>
        </p:spPr>
      </p:pic>
      <p:sp>
        <p:nvSpPr>
          <p:cNvPr id="178" name="Shape 178"/>
          <p:cNvSpPr txBox="1">
            <a:spLocks noGrp="1"/>
          </p:cNvSpPr>
          <p:nvPr>
            <p:ph type="title"/>
          </p:nvPr>
        </p:nvSpPr>
        <p:spPr>
          <a:xfrm>
            <a:off x="462372" y="764704"/>
            <a:ext cx="2458615" cy="673714"/>
          </a:xfrm>
          <a:prstGeom prst="rect">
            <a:avLst/>
          </a:prstGeom>
          <a:solidFill>
            <a:schemeClr val="lt1">
              <a:alpha val="64705"/>
            </a:schemeClr>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sz="3959" b="0" i="0" u="none" strike="noStrike" cap="none">
                <a:solidFill>
                  <a:schemeClr val="dk1"/>
                </a:solidFill>
                <a:latin typeface="Comic Sans MS"/>
                <a:ea typeface="Comic Sans MS"/>
                <a:cs typeface="Comic Sans MS"/>
                <a:sym typeface="Comic Sans MS"/>
              </a:rPr>
              <a:t>Pressure</a:t>
            </a:r>
          </a:p>
        </p:txBody>
      </p:sp>
      <p:sp>
        <p:nvSpPr>
          <p:cNvPr id="179" name="Shape 179"/>
          <p:cNvSpPr txBox="1">
            <a:spLocks noGrp="1"/>
          </p:cNvSpPr>
          <p:nvPr>
            <p:ph type="body" idx="1"/>
          </p:nvPr>
        </p:nvSpPr>
        <p:spPr>
          <a:xfrm>
            <a:off x="179512" y="3743681"/>
            <a:ext cx="8784976" cy="1554507"/>
          </a:xfrm>
          <a:prstGeom prst="rect">
            <a:avLst/>
          </a:prstGeom>
          <a:solidFill>
            <a:schemeClr val="lt1">
              <a:alpha val="64705"/>
            </a:schemeClr>
          </a:solidFill>
          <a:ln>
            <a:noFill/>
          </a:ln>
        </p:spPr>
        <p:txBody>
          <a:bodyPr lIns="91425" tIns="45700" rIns="91425" bIns="45700" anchor="t" anchorCtr="0">
            <a:noAutofit/>
          </a:bodyPr>
          <a:lstStyle/>
          <a:p>
            <a:pPr marL="0" lvl="0" indent="0">
              <a:spcBef>
                <a:spcPts val="0"/>
              </a:spcBef>
              <a:buSzPct val="25000"/>
              <a:buNone/>
            </a:pPr>
            <a:r>
              <a:rPr lang="en-GB" sz="3200" b="0" i="0" u="none" strike="noStrike" cap="none" dirty="0">
                <a:solidFill>
                  <a:schemeClr val="dk1"/>
                </a:solidFill>
                <a:latin typeface="Comic Sans MS"/>
                <a:ea typeface="Comic Sans MS"/>
                <a:cs typeface="Comic Sans MS"/>
                <a:sym typeface="Comic Sans MS"/>
              </a:rPr>
              <a:t>Pressure is defined as the </a:t>
            </a:r>
            <a:r>
              <a:rPr lang="en-GB" sz="3200" b="0" i="0" u="none" strike="noStrike" cap="none" dirty="0">
                <a:solidFill>
                  <a:srgbClr val="0000FF"/>
                </a:solidFill>
                <a:latin typeface="Comic Sans MS"/>
                <a:ea typeface="Comic Sans MS"/>
                <a:cs typeface="Comic Sans MS"/>
                <a:sym typeface="Comic Sans MS"/>
              </a:rPr>
              <a:t>Force per unit area</a:t>
            </a:r>
            <a:r>
              <a:rPr lang="en-GB" sz="3200" b="0" i="0" u="none" strike="noStrike" cap="none" dirty="0">
                <a:solidFill>
                  <a:schemeClr val="dk1"/>
                </a:solidFill>
                <a:latin typeface="Comic Sans MS"/>
                <a:ea typeface="Comic Sans MS"/>
                <a:cs typeface="Comic Sans MS"/>
                <a:sym typeface="Comic Sans MS"/>
              </a:rPr>
              <a:t>. </a:t>
            </a:r>
            <a:r>
              <a:rPr lang="en-GB" dirty="0"/>
              <a:t>The SI unit of pressure is the </a:t>
            </a:r>
            <a:r>
              <a:rPr lang="en-GB" dirty="0">
                <a:solidFill>
                  <a:srgbClr val="0000FF"/>
                </a:solidFill>
              </a:rPr>
              <a:t>Pascal, Pa</a:t>
            </a:r>
            <a:r>
              <a:rPr lang="en-GB" dirty="0"/>
              <a:t>.</a:t>
            </a:r>
            <a:endParaRPr lang="en-GB" sz="3200" b="0" i="0" u="none" strike="noStrike" cap="none" dirty="0">
              <a:solidFill>
                <a:schemeClr val="dk1"/>
              </a:solidFill>
              <a:latin typeface="Comic Sans MS"/>
              <a:ea typeface="Comic Sans MS"/>
              <a:cs typeface="Comic Sans MS"/>
              <a:sym typeface="Comic Sans MS"/>
            </a:endParaRPr>
          </a:p>
        </p:txBody>
      </p:sp>
      <p:sp>
        <p:nvSpPr>
          <p:cNvPr id="182" name="Shape 182"/>
          <p:cNvSpPr txBox="1"/>
          <p:nvPr/>
        </p:nvSpPr>
        <p:spPr>
          <a:xfrm>
            <a:off x="395536" y="5568112"/>
            <a:ext cx="5400599" cy="1117678"/>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183" name="Shape 183"/>
          <p:cNvSpPr txBox="1"/>
          <p:nvPr/>
        </p:nvSpPr>
        <p:spPr>
          <a:xfrm>
            <a:off x="6444207" y="5457439"/>
            <a:ext cx="2160240" cy="1240788"/>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184" name="Shape 184"/>
          <p:cNvSpPr txBox="1"/>
          <p:nvPr/>
        </p:nvSpPr>
        <p:spPr>
          <a:xfrm>
            <a:off x="0" y="0"/>
            <a:ext cx="9144000" cy="4653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kinetic model for gases</a:t>
            </a:r>
          </a:p>
        </p:txBody>
      </p:sp>
      <p:sp>
        <p:nvSpPr>
          <p:cNvPr id="10" name="Shape 238"/>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sp>
        <p:nvSpPr>
          <p:cNvPr id="11" name="Shape 179"/>
          <p:cNvSpPr txBox="1">
            <a:spLocks/>
          </p:cNvSpPr>
          <p:nvPr/>
        </p:nvSpPr>
        <p:spPr>
          <a:xfrm>
            <a:off x="179512" y="1919250"/>
            <a:ext cx="8784976" cy="1554507"/>
          </a:xfrm>
          <a:prstGeom prst="rect">
            <a:avLst/>
          </a:prstGeom>
          <a:solidFill>
            <a:schemeClr val="lt1">
              <a:alpha val="64705"/>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dirty="0">
                <a:ln>
                  <a:noFill/>
                </a:ln>
                <a:solidFill>
                  <a:srgbClr val="000000"/>
                </a:solidFill>
                <a:effectLst/>
                <a:uLnTx/>
                <a:uFillTx/>
                <a:latin typeface="Comic Sans MS"/>
                <a:sym typeface="Comic Sans MS"/>
              </a:rPr>
              <a:t>All gases exert pressure on the walls of their container caused by the gas molecules colliding with the container walls</a:t>
            </a:r>
          </a:p>
        </p:txBody>
      </p:sp>
    </p:spTree>
    <p:extLst>
      <p:ext uri="{BB962C8B-B14F-4D97-AF65-F5344CB8AC3E}">
        <p14:creationId xmlns:p14="http://schemas.microsoft.com/office/powerpoint/2010/main" val="39540395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49" name="Shape 349"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6"/>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50" name="Shape 350"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7"/>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52" name="Shape 352"/>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cxnSp>
        <p:nvCxnSpPr>
          <p:cNvPr id="354" name="Shape 354"/>
          <p:cNvCxnSpPr/>
          <p:nvPr/>
        </p:nvCxnSpPr>
        <p:spPr>
          <a:xfrm>
            <a:off x="3272525" y="1203200"/>
            <a:ext cx="297900" cy="0"/>
          </a:xfrm>
          <a:prstGeom prst="straightConnector1">
            <a:avLst/>
          </a:prstGeom>
          <a:noFill/>
          <a:ln w="28575" cap="flat" cmpd="sng">
            <a:solidFill>
              <a:srgbClr val="000000"/>
            </a:solidFill>
            <a:prstDash val="solid"/>
            <a:round/>
            <a:headEnd type="none" w="lg" len="lg"/>
            <a:tailEnd type="none" w="lg" len="lg"/>
          </a:ln>
        </p:spPr>
      </p:cxnSp>
      <p:cxnSp>
        <p:nvCxnSpPr>
          <p:cNvPr id="355" name="Shape 355"/>
          <p:cNvCxnSpPr/>
          <p:nvPr/>
        </p:nvCxnSpPr>
        <p:spPr>
          <a:xfrm>
            <a:off x="3861925" y="1203200"/>
            <a:ext cx="297900" cy="0"/>
          </a:xfrm>
          <a:prstGeom prst="straightConnector1">
            <a:avLst/>
          </a:prstGeom>
          <a:noFill/>
          <a:ln w="28575" cap="flat" cmpd="sng">
            <a:solidFill>
              <a:srgbClr val="000000"/>
            </a:solidFill>
            <a:prstDash val="solid"/>
            <a:round/>
            <a:headEnd type="none" w="lg" len="lg"/>
            <a:tailEnd type="none" w="lg" len="lg"/>
          </a:ln>
        </p:spPr>
      </p:cxnSp>
      <p:sp>
        <p:nvSpPr>
          <p:cNvPr id="358" name="Shape 358"/>
          <p:cNvSpPr/>
          <p:nvPr/>
        </p:nvSpPr>
        <p:spPr>
          <a:xfrm>
            <a:off x="1430225" y="1755890"/>
            <a:ext cx="2140200" cy="1021200"/>
          </a:xfrm>
          <a:prstGeom prst="rect">
            <a:avLst/>
          </a:prstGeom>
          <a:solidFill>
            <a:srgbClr val="FFE599"/>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PV= </a:t>
            </a:r>
            <a:r>
              <a:rPr kumimoji="0" lang="en-GB" sz="30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N</a:t>
            </a:r>
            <a:r>
              <a:rPr kumimoji="0" lang="en-GB" sz="28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mc</a:t>
            </a:r>
            <a:r>
              <a:rPr kumimoji="0" lang="en-GB" sz="28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rPr>
              <a:t>2</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3</a:t>
            </a:r>
          </a:p>
        </p:txBody>
      </p:sp>
      <p:cxnSp>
        <p:nvCxnSpPr>
          <p:cNvPr id="359" name="Shape 359"/>
          <p:cNvCxnSpPr/>
          <p:nvPr/>
        </p:nvCxnSpPr>
        <p:spPr>
          <a:xfrm>
            <a:off x="3252700" y="3023062"/>
            <a:ext cx="297900" cy="0"/>
          </a:xfrm>
          <a:prstGeom prst="straightConnector1">
            <a:avLst/>
          </a:prstGeom>
          <a:noFill/>
          <a:ln w="28575" cap="flat" cmpd="sng">
            <a:solidFill>
              <a:srgbClr val="000000"/>
            </a:solidFill>
            <a:prstDash val="solid"/>
            <a:round/>
            <a:headEnd type="none" w="lg" len="lg"/>
            <a:tailEnd type="none" w="lg" len="lg"/>
          </a:ln>
        </p:spPr>
      </p:cxnSp>
      <p:cxnSp>
        <p:nvCxnSpPr>
          <p:cNvPr id="360" name="Shape 360"/>
          <p:cNvCxnSpPr/>
          <p:nvPr/>
        </p:nvCxnSpPr>
        <p:spPr>
          <a:xfrm>
            <a:off x="4078737" y="4898800"/>
            <a:ext cx="191100" cy="600"/>
          </a:xfrm>
          <a:prstGeom prst="straightConnector1">
            <a:avLst/>
          </a:prstGeom>
          <a:noFill/>
          <a:ln w="28575" cap="flat" cmpd="sng">
            <a:solidFill>
              <a:srgbClr val="000000"/>
            </a:solidFill>
            <a:prstDash val="solid"/>
            <a:round/>
            <a:headEnd type="none" w="lg" len="lg"/>
            <a:tailEnd type="none" w="lg" len="lg"/>
          </a:ln>
        </p:spPr>
      </p:cxnSp>
      <p:sp>
        <p:nvSpPr>
          <p:cNvPr id="361" name="Shape 361"/>
          <p:cNvSpPr/>
          <p:nvPr/>
        </p:nvSpPr>
        <p:spPr>
          <a:xfrm>
            <a:off x="97925" y="790663"/>
            <a:ext cx="5092384" cy="719255"/>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The gas pressure equation!</a:t>
            </a:r>
          </a:p>
        </p:txBody>
      </p:sp>
      <p:sp>
        <p:nvSpPr>
          <p:cNvPr id="16" name="Shape 361"/>
          <p:cNvSpPr/>
          <p:nvPr/>
        </p:nvSpPr>
        <p:spPr>
          <a:xfrm>
            <a:off x="255699" y="2945794"/>
            <a:ext cx="8632602" cy="3812057"/>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Where: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P = Pressure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V = Volume of container</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N = Number of particles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m = mass of a particle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c</a:t>
            </a:r>
            <a:r>
              <a:rPr kumimoji="0" lang="en-GB" sz="30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rPr>
              <a:t>2</a:t>
            </a: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Mean square speed- this is the average speed of all the particles squared. The root mean square speed, is the average speed</a:t>
            </a:r>
          </a:p>
        </p:txBody>
      </p:sp>
      <p:cxnSp>
        <p:nvCxnSpPr>
          <p:cNvPr id="3" name="Straight Connector 2"/>
          <p:cNvCxnSpPr/>
          <p:nvPr/>
        </p:nvCxnSpPr>
        <p:spPr>
          <a:xfrm>
            <a:off x="2813750" y="1924594"/>
            <a:ext cx="2603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51" name="Shape 351" descr="01"/>
          <p:cNvPicPr preferRelativeResize="0"/>
          <p:nvPr/>
        </p:nvPicPr>
        <p:blipFill rotWithShape="1">
          <a:blip r:embed="rId3">
            <a:alphaModFix/>
          </a:blip>
          <a:srcRect/>
          <a:stretch/>
        </p:blipFill>
        <p:spPr>
          <a:xfrm>
            <a:off x="5611701" y="1104681"/>
            <a:ext cx="3276600" cy="2970000"/>
          </a:xfrm>
          <a:prstGeom prst="rect">
            <a:avLst/>
          </a:prstGeom>
          <a:noFill/>
          <a:ln>
            <a:noFill/>
          </a:ln>
        </p:spPr>
      </p:pic>
      <p:cxnSp>
        <p:nvCxnSpPr>
          <p:cNvPr id="19" name="Straight Connector 18"/>
          <p:cNvCxnSpPr/>
          <p:nvPr/>
        </p:nvCxnSpPr>
        <p:spPr>
          <a:xfrm>
            <a:off x="307975" y="5421085"/>
            <a:ext cx="2603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gtEl>
                                        <p:attrNameLst>
                                          <p:attrName>style.visibility</p:attrName>
                                        </p:attrNameLst>
                                      </p:cBhvr>
                                      <p:to>
                                        <p:strVal val="visible"/>
                                      </p:to>
                                    </p:set>
                                    <p:animEffect transition="in" filter="fade">
                                      <p:cBhvr>
                                        <p:cTn id="12" dur="1000"/>
                                        <p:tgtEl>
                                          <p:spTgt spid="3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169800" y="830700"/>
            <a:ext cx="8804400" cy="7713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000" b="0" i="0" u="none" strike="noStrike" cap="none" dirty="0">
                <a:solidFill>
                  <a:schemeClr val="lt1"/>
                </a:solidFill>
                <a:latin typeface="Comic Sans MS"/>
                <a:ea typeface="Comic Sans MS"/>
                <a:cs typeface="Comic Sans MS"/>
                <a:sym typeface="Comic Sans MS"/>
              </a:rPr>
              <a:t>Internal Energy of </a:t>
            </a:r>
            <a:r>
              <a:rPr lang="en-GB" sz="2000" dirty="0">
                <a:solidFill>
                  <a:schemeClr val="lt1"/>
                </a:solidFill>
              </a:rPr>
              <a:t>a gas-  Maxwell-Boltzmann distribution</a:t>
            </a:r>
          </a:p>
        </p:txBody>
      </p:sp>
      <p:pic>
        <p:nvPicPr>
          <p:cNvPr id="364" name="Shape 364"/>
          <p:cNvPicPr preferRelativeResize="0"/>
          <p:nvPr/>
        </p:nvPicPr>
        <p:blipFill>
          <a:blip r:embed="rId3">
            <a:alphaModFix/>
          </a:blip>
          <a:stretch>
            <a:fillRect/>
          </a:stretch>
        </p:blipFill>
        <p:spPr>
          <a:xfrm>
            <a:off x="346791" y="1602000"/>
            <a:ext cx="8450417" cy="4976353"/>
          </a:xfrm>
          <a:prstGeom prst="rect">
            <a:avLst/>
          </a:prstGeom>
          <a:noFill/>
          <a:ln>
            <a:noFill/>
          </a:ln>
        </p:spPr>
      </p:pic>
      <p:sp>
        <p:nvSpPr>
          <p:cNvPr id="366" name="Shape 366"/>
          <p:cNvSpPr txBox="1"/>
          <p:nvPr/>
        </p:nvSpPr>
        <p:spPr>
          <a:xfrm>
            <a:off x="4724425" y="2749275"/>
            <a:ext cx="1915200" cy="6606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Temperature of gas</a:t>
            </a:r>
          </a:p>
        </p:txBody>
      </p:sp>
      <p:cxnSp>
        <p:nvCxnSpPr>
          <p:cNvPr id="367" name="Shape 367"/>
          <p:cNvCxnSpPr>
            <a:endCxn id="366" idx="1"/>
          </p:cNvCxnSpPr>
          <p:nvPr/>
        </p:nvCxnSpPr>
        <p:spPr>
          <a:xfrm>
            <a:off x="2708425" y="2452875"/>
            <a:ext cx="2016000" cy="626700"/>
          </a:xfrm>
          <a:prstGeom prst="straightConnector1">
            <a:avLst/>
          </a:prstGeom>
          <a:noFill/>
          <a:ln w="38100" cap="flat" cmpd="sng">
            <a:solidFill>
              <a:srgbClr val="000000"/>
            </a:solidFill>
            <a:prstDash val="solid"/>
            <a:round/>
            <a:headEnd type="triangle" w="lg" len="lg"/>
            <a:tailEnd type="none" w="lg" len="lg"/>
          </a:ln>
        </p:spPr>
      </p:cxnSp>
      <p:cxnSp>
        <p:nvCxnSpPr>
          <p:cNvPr id="368" name="Shape 368"/>
          <p:cNvCxnSpPr>
            <a:endCxn id="366" idx="1"/>
          </p:cNvCxnSpPr>
          <p:nvPr/>
        </p:nvCxnSpPr>
        <p:spPr>
          <a:xfrm rot="10800000" flipH="1">
            <a:off x="4120525" y="3079575"/>
            <a:ext cx="603900" cy="385800"/>
          </a:xfrm>
          <a:prstGeom prst="straightConnector1">
            <a:avLst/>
          </a:prstGeom>
          <a:noFill/>
          <a:ln w="38100" cap="flat" cmpd="sng">
            <a:solidFill>
              <a:srgbClr val="000000"/>
            </a:solidFill>
            <a:prstDash val="solid"/>
            <a:round/>
            <a:headEnd type="triangle" w="lg" len="lg"/>
            <a:tailEnd type="none" w="lg" len="lg"/>
          </a:ln>
        </p:spPr>
      </p:cxnSp>
      <p:cxnSp>
        <p:nvCxnSpPr>
          <p:cNvPr id="369" name="Shape 369"/>
          <p:cNvCxnSpPr>
            <a:endCxn id="366" idx="1"/>
          </p:cNvCxnSpPr>
          <p:nvPr/>
        </p:nvCxnSpPr>
        <p:spPr>
          <a:xfrm rot="10800000" flipH="1">
            <a:off x="4499125" y="3079575"/>
            <a:ext cx="225300" cy="1259400"/>
          </a:xfrm>
          <a:prstGeom prst="straightConnector1">
            <a:avLst/>
          </a:prstGeom>
          <a:noFill/>
          <a:ln w="38100" cap="flat" cmpd="sng">
            <a:solidFill>
              <a:srgbClr val="000000"/>
            </a:solidFill>
            <a:prstDash val="solid"/>
            <a:round/>
            <a:headEnd type="triangle" w="lg" len="lg"/>
            <a:tailEnd type="none" w="lg" len="lg"/>
          </a:ln>
        </p:spPr>
      </p:cxnSp>
      <p:sp>
        <p:nvSpPr>
          <p:cNvPr id="11" name="Shape 352">
            <a:extLst>
              <a:ext uri="{FF2B5EF4-FFF2-40B4-BE49-F238E27FC236}">
                <a16:creationId xmlns:a16="http://schemas.microsoft.com/office/drawing/2014/main" id="{D735AA79-3727-4BAA-8437-A9C97B22F0F4}"/>
              </a:ext>
            </a:extLst>
          </p:cNvPr>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67" name="Shape 367"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6"/>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68" name="Shape 368"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7"/>
            <a:ext cx="304800" cy="30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369" name="Shape 369" descr="01"/>
          <p:cNvPicPr preferRelativeResize="0"/>
          <p:nvPr/>
        </p:nvPicPr>
        <p:blipFill rotWithShape="1">
          <a:blip r:embed="rId3">
            <a:alphaModFix/>
          </a:blip>
          <a:srcRect/>
          <a:stretch/>
        </p:blipFill>
        <p:spPr>
          <a:xfrm>
            <a:off x="5739150" y="939325"/>
            <a:ext cx="3276600" cy="2970000"/>
          </a:xfrm>
          <a:prstGeom prst="rect">
            <a:avLst/>
          </a:prstGeom>
          <a:noFill/>
          <a:ln>
            <a:noFill/>
          </a:ln>
        </p:spPr>
      </p:pic>
      <p:sp>
        <p:nvSpPr>
          <p:cNvPr id="370" name="Shape 370"/>
          <p:cNvSpPr txBox="1"/>
          <p:nvPr/>
        </p:nvSpPr>
        <p:spPr>
          <a:xfrm>
            <a:off x="0" y="0"/>
            <a:ext cx="9144000" cy="646200"/>
          </a:xfrm>
          <a:prstGeom prst="rect">
            <a:avLst/>
          </a:prstGeom>
          <a:solidFill>
            <a:srgbClr val="CFE2F3"/>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Derive the equation for Gas pressure using the Kinetic Model of Gases</a:t>
            </a:r>
          </a:p>
        </p:txBody>
      </p:sp>
      <p:cxnSp>
        <p:nvCxnSpPr>
          <p:cNvPr id="372" name="Shape 372"/>
          <p:cNvCxnSpPr/>
          <p:nvPr/>
        </p:nvCxnSpPr>
        <p:spPr>
          <a:xfrm>
            <a:off x="3272525" y="1203200"/>
            <a:ext cx="297900" cy="0"/>
          </a:xfrm>
          <a:prstGeom prst="straightConnector1">
            <a:avLst/>
          </a:prstGeom>
          <a:noFill/>
          <a:ln w="28575" cap="flat" cmpd="sng">
            <a:solidFill>
              <a:srgbClr val="000000"/>
            </a:solidFill>
            <a:prstDash val="solid"/>
            <a:round/>
            <a:headEnd type="none" w="lg" len="lg"/>
            <a:tailEnd type="none" w="lg" len="lg"/>
          </a:ln>
        </p:spPr>
      </p:cxnSp>
      <p:cxnSp>
        <p:nvCxnSpPr>
          <p:cNvPr id="373" name="Shape 373"/>
          <p:cNvCxnSpPr/>
          <p:nvPr/>
        </p:nvCxnSpPr>
        <p:spPr>
          <a:xfrm>
            <a:off x="3861925" y="1203200"/>
            <a:ext cx="297900" cy="0"/>
          </a:xfrm>
          <a:prstGeom prst="straightConnector1">
            <a:avLst/>
          </a:prstGeom>
          <a:noFill/>
          <a:ln w="28575" cap="flat" cmpd="sng">
            <a:solidFill>
              <a:srgbClr val="000000"/>
            </a:solidFill>
            <a:prstDash val="solid"/>
            <a:round/>
            <a:headEnd type="none" w="lg" len="lg"/>
            <a:tailEnd type="none" w="lg" len="lg"/>
          </a:ln>
        </p:spPr>
      </p:cxnSp>
      <p:sp>
        <p:nvSpPr>
          <p:cNvPr id="376" name="Shape 376"/>
          <p:cNvSpPr/>
          <p:nvPr/>
        </p:nvSpPr>
        <p:spPr>
          <a:xfrm>
            <a:off x="1740790" y="1648788"/>
            <a:ext cx="2140200" cy="1021200"/>
          </a:xfrm>
          <a:prstGeom prst="rect">
            <a:avLst/>
          </a:prstGeom>
          <a:solidFill>
            <a:srgbClr val="FFE599"/>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PV= </a:t>
            </a:r>
            <a:r>
              <a:rPr kumimoji="0" lang="en-GB" sz="30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N</a:t>
            </a:r>
            <a:r>
              <a:rPr kumimoji="0" lang="en-GB" sz="28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mc</a:t>
            </a:r>
            <a:r>
              <a:rPr kumimoji="0" lang="en-GB" sz="2800" b="0" i="1" u="none" strike="noStrike" kern="0" cap="none" spc="0" normalizeH="0" baseline="30000" noProof="0" dirty="0">
                <a:ln>
                  <a:noFill/>
                </a:ln>
                <a:solidFill>
                  <a:srgbClr val="000000"/>
                </a:solidFill>
                <a:effectLst/>
                <a:uLnTx/>
                <a:uFillTx/>
                <a:latin typeface="Comic Sans MS"/>
                <a:ea typeface="Comic Sans MS"/>
                <a:cs typeface="Comic Sans MS"/>
                <a:sym typeface="Comic Sans MS"/>
              </a:rPr>
              <a:t>2</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3</a:t>
            </a:r>
          </a:p>
        </p:txBody>
      </p:sp>
      <p:cxnSp>
        <p:nvCxnSpPr>
          <p:cNvPr id="377" name="Shape 377"/>
          <p:cNvCxnSpPr/>
          <p:nvPr/>
        </p:nvCxnSpPr>
        <p:spPr>
          <a:xfrm>
            <a:off x="3087726" y="1839001"/>
            <a:ext cx="297900" cy="0"/>
          </a:xfrm>
          <a:prstGeom prst="straightConnector1">
            <a:avLst/>
          </a:prstGeom>
          <a:noFill/>
          <a:ln w="28575" cap="flat" cmpd="sng">
            <a:solidFill>
              <a:srgbClr val="000000"/>
            </a:solidFill>
            <a:prstDash val="solid"/>
            <a:round/>
            <a:headEnd type="none" w="lg" len="lg"/>
            <a:tailEnd type="none" w="lg" len="lg"/>
          </a:ln>
        </p:spPr>
      </p:cxnSp>
      <p:cxnSp>
        <p:nvCxnSpPr>
          <p:cNvPr id="378" name="Shape 378"/>
          <p:cNvCxnSpPr/>
          <p:nvPr/>
        </p:nvCxnSpPr>
        <p:spPr>
          <a:xfrm>
            <a:off x="4507062" y="2608150"/>
            <a:ext cx="191100" cy="600"/>
          </a:xfrm>
          <a:prstGeom prst="straightConnector1">
            <a:avLst/>
          </a:prstGeom>
          <a:noFill/>
          <a:ln w="28575" cap="flat" cmpd="sng">
            <a:solidFill>
              <a:srgbClr val="000000"/>
            </a:solidFill>
            <a:prstDash val="solid"/>
            <a:round/>
            <a:headEnd type="none" w="lg" len="lg"/>
            <a:tailEnd type="none" w="lg" len="lg"/>
          </a:ln>
        </p:spPr>
      </p:cxnSp>
      <p:sp>
        <p:nvSpPr>
          <p:cNvPr id="379" name="Shape 379"/>
          <p:cNvSpPr/>
          <p:nvPr/>
        </p:nvSpPr>
        <p:spPr>
          <a:xfrm>
            <a:off x="349591" y="4595850"/>
            <a:ext cx="4811100" cy="6462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Total mass of gas = Nm</a:t>
            </a:r>
          </a:p>
        </p:txBody>
      </p:sp>
      <p:sp>
        <p:nvSpPr>
          <p:cNvPr id="380" name="Shape 380"/>
          <p:cNvSpPr/>
          <p:nvPr/>
        </p:nvSpPr>
        <p:spPr>
          <a:xfrm>
            <a:off x="1295400" y="3149199"/>
            <a:ext cx="3276600" cy="10968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Density= </a:t>
            </a:r>
            <a:r>
              <a:rPr kumimoji="0" lang="en-GB" sz="30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mass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volume</a:t>
            </a:r>
          </a:p>
        </p:txBody>
      </p:sp>
      <p:sp>
        <p:nvSpPr>
          <p:cNvPr id="381" name="Shape 381"/>
          <p:cNvSpPr/>
          <p:nvPr/>
        </p:nvSpPr>
        <p:spPr>
          <a:xfrm>
            <a:off x="2933700" y="5522838"/>
            <a:ext cx="1377000" cy="1096800"/>
          </a:xfrm>
          <a:prstGeom prst="rect">
            <a:avLst/>
          </a:prstGeom>
          <a:solidFill>
            <a:schemeClr val="lt1"/>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ρ= </a:t>
            </a:r>
            <a:r>
              <a:rPr kumimoji="0" lang="en-GB" sz="3000" b="0" i="1" u="sng" strike="noStrike" kern="0" cap="none" spc="0" normalizeH="0" baseline="0" noProof="0" dirty="0">
                <a:ln>
                  <a:noFill/>
                </a:ln>
                <a:solidFill>
                  <a:srgbClr val="000000"/>
                </a:solidFill>
                <a:effectLst/>
                <a:uLnTx/>
                <a:uFillTx/>
                <a:latin typeface="Comic Sans MS"/>
                <a:ea typeface="Comic Sans MS"/>
                <a:cs typeface="Comic Sans MS"/>
                <a:sym typeface="Comic Sans MS"/>
              </a:rPr>
              <a:t>Nm</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dirty="0">
                <a:ln>
                  <a:noFill/>
                </a:ln>
                <a:solidFill>
                  <a:srgbClr val="000000"/>
                </a:solidFill>
                <a:effectLst/>
                <a:uLnTx/>
                <a:uFillTx/>
                <a:latin typeface="Comic Sans MS"/>
                <a:ea typeface="Comic Sans MS"/>
                <a:cs typeface="Comic Sans MS"/>
                <a:sym typeface="Comic Sans MS"/>
              </a:rPr>
              <a:t>     V</a:t>
            </a:r>
          </a:p>
        </p:txBody>
      </p:sp>
      <p:sp>
        <p:nvSpPr>
          <p:cNvPr id="382" name="Shape 382"/>
          <p:cNvSpPr/>
          <p:nvPr/>
        </p:nvSpPr>
        <p:spPr>
          <a:xfrm>
            <a:off x="6708162" y="4964059"/>
            <a:ext cx="1377000" cy="1021200"/>
          </a:xfrm>
          <a:prstGeom prst="rect">
            <a:avLst/>
          </a:prstGeom>
          <a:solidFill>
            <a:srgbClr val="C9DAF8"/>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P= </a:t>
            </a:r>
            <a:r>
              <a:rPr kumimoji="0" lang="en-GB" sz="3000" b="0" i="1" u="sng" strike="noStrike" kern="0" cap="none" spc="0" normalizeH="0" baseline="0" noProof="0">
                <a:ln>
                  <a:noFill/>
                </a:ln>
                <a:solidFill>
                  <a:srgbClr val="000000"/>
                </a:solidFill>
                <a:effectLst/>
                <a:uLnTx/>
                <a:uFillTx/>
                <a:latin typeface="Comic Sans MS"/>
                <a:ea typeface="Comic Sans MS"/>
                <a:cs typeface="Comic Sans MS"/>
                <a:sym typeface="Comic Sans MS"/>
              </a:rPr>
              <a:t>ρ</a:t>
            </a:r>
            <a:r>
              <a:rPr kumimoji="0" lang="en-GB" sz="2800" b="0" i="1" u="sng" strike="noStrike" kern="0" cap="none" spc="0" normalizeH="0" baseline="0" noProof="0">
                <a:ln>
                  <a:noFill/>
                </a:ln>
                <a:solidFill>
                  <a:srgbClr val="000000"/>
                </a:solidFill>
                <a:effectLst/>
                <a:uLnTx/>
                <a:uFillTx/>
                <a:latin typeface="Comic Sans MS"/>
                <a:ea typeface="Comic Sans MS"/>
                <a:cs typeface="Comic Sans MS"/>
                <a:sym typeface="Comic Sans MS"/>
              </a:rPr>
              <a:t>c</a:t>
            </a:r>
            <a:r>
              <a:rPr kumimoji="0" lang="en-GB" sz="2800" b="0" i="1" u="none" strike="noStrike" kern="0" cap="none" spc="0" normalizeH="0" baseline="30000" noProof="0">
                <a:ln>
                  <a:noFill/>
                </a:ln>
                <a:solidFill>
                  <a:srgbClr val="000000"/>
                </a:solidFill>
                <a:effectLst/>
                <a:uLnTx/>
                <a:uFillTx/>
                <a:latin typeface="Comic Sans MS"/>
                <a:ea typeface="Comic Sans MS"/>
                <a:cs typeface="Comic Sans MS"/>
                <a:sym typeface="Comic Sans MS"/>
              </a:rPr>
              <a:t>2</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3000" b="0" i="1" u="none" strike="noStrike" kern="0" cap="none" spc="0" normalizeH="0" baseline="0" noProof="0">
                <a:ln>
                  <a:noFill/>
                </a:ln>
                <a:solidFill>
                  <a:srgbClr val="000000"/>
                </a:solidFill>
                <a:effectLst/>
                <a:uLnTx/>
                <a:uFillTx/>
                <a:latin typeface="Comic Sans MS"/>
                <a:ea typeface="Comic Sans MS"/>
                <a:cs typeface="Comic Sans MS"/>
                <a:sym typeface="Comic Sans MS"/>
              </a:rPr>
              <a:t>     3</a:t>
            </a:r>
          </a:p>
        </p:txBody>
      </p:sp>
      <p:cxnSp>
        <p:nvCxnSpPr>
          <p:cNvPr id="383" name="Shape 383"/>
          <p:cNvCxnSpPr/>
          <p:nvPr/>
        </p:nvCxnSpPr>
        <p:spPr>
          <a:xfrm>
            <a:off x="7540107" y="5141741"/>
            <a:ext cx="191100" cy="600"/>
          </a:xfrm>
          <a:prstGeom prst="straightConnector1">
            <a:avLst/>
          </a:prstGeom>
          <a:noFill/>
          <a:ln w="28575" cap="flat" cmpd="sng">
            <a:solidFill>
              <a:srgbClr val="000000"/>
            </a:solidFill>
            <a:prstDash val="solid"/>
            <a:round/>
            <a:headEnd type="none" w="lg" len="lg"/>
            <a:tailEnd type="none" w="lg" len="lg"/>
          </a:ln>
        </p:spPr>
      </p:cxnSp>
    </p:spTree>
    <p:extLst>
      <p:ext uri="{BB962C8B-B14F-4D97-AF65-F5344CB8AC3E}">
        <p14:creationId xmlns:p14="http://schemas.microsoft.com/office/powerpoint/2010/main" val="385015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0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0"/>
                                        </p:tgtEl>
                                        <p:attrNameLst>
                                          <p:attrName>style.visibility</p:attrName>
                                        </p:attrNameLst>
                                      </p:cBhvr>
                                      <p:to>
                                        <p:strVal val="visible"/>
                                      </p:to>
                                    </p:set>
                                    <p:animEffect transition="in" filter="fade">
                                      <p:cBhvr>
                                        <p:cTn id="12" dur="1000"/>
                                        <p:tgtEl>
                                          <p:spTgt spid="3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9"/>
                                        </p:tgtEl>
                                        <p:attrNameLst>
                                          <p:attrName>style.visibility</p:attrName>
                                        </p:attrNameLst>
                                      </p:cBhvr>
                                      <p:to>
                                        <p:strVal val="visible"/>
                                      </p:to>
                                    </p:set>
                                    <p:animEffect transition="in" filter="fade">
                                      <p:cBhvr>
                                        <p:cTn id="17" dur="1000"/>
                                        <p:tgtEl>
                                          <p:spTgt spid="3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fade">
                                      <p:cBhvr>
                                        <p:cTn id="22" dur="1000"/>
                                        <p:tgtEl>
                                          <p:spTgt spid="3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2"/>
                                        </p:tgtEl>
                                        <p:attrNameLst>
                                          <p:attrName>style.visibility</p:attrName>
                                        </p:attrNameLst>
                                      </p:cBhvr>
                                      <p:to>
                                        <p:strVal val="visible"/>
                                      </p:to>
                                    </p:set>
                                    <p:animEffect transition="in" filter="fade">
                                      <p:cBhvr>
                                        <p:cTn id="27"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89" name="Shape 389"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90" name="Shape 390"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91" name="Shape 391"/>
          <p:cNvSpPr txBox="1"/>
          <p:nvPr/>
        </p:nvSpPr>
        <p:spPr>
          <a:xfrm>
            <a:off x="155575" y="764704"/>
            <a:ext cx="8880920" cy="288032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 cylinder has a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volume of 500 cm</a:t>
            </a:r>
            <a:r>
              <a:rPr kumimoji="0" lang="en-GB" sz="248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rPr>
              <a:t>3</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It is filled with a gas of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density 1.4 kg m</a:t>
            </a:r>
            <a:r>
              <a:rPr kumimoji="0" lang="en-GB" sz="248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rPr>
              <a:t>-3</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and the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pressure</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in the cylinder is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2.5 x 10</a:t>
            </a:r>
            <a:r>
              <a:rPr kumimoji="0" lang="en-GB" sz="248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rPr>
              <a:t>5</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Pa</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t>
            </a:r>
          </a:p>
          <a:p>
            <a:pPr marL="342900" marR="0" lvl="0" indent="-342900" algn="l" defTabSz="914400" rtl="0" eaLnBrk="1" fontAlgn="auto" latinLnBrk="0" hangingPunct="1">
              <a:lnSpc>
                <a:spcPct val="80000"/>
              </a:lnSpc>
              <a:spcBef>
                <a:spcPts val="496"/>
              </a:spcBef>
              <a:spcAft>
                <a:spcPts val="0"/>
              </a:spcAft>
              <a:buClr>
                <a:srgbClr val="FFFFFF"/>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Calculate:</a:t>
            </a:r>
          </a:p>
          <a:p>
            <a:pPr marL="514350" marR="0" lvl="0" indent="-514350" algn="l" defTabSz="914400" rtl="0" eaLnBrk="1" fontAlgn="auto" latinLnBrk="0" hangingPunct="1">
              <a:lnSpc>
                <a:spcPct val="80000"/>
              </a:lnSpc>
              <a:spcBef>
                <a:spcPts val="496"/>
              </a:spcBef>
              <a:spcAft>
                <a:spcPts val="0"/>
              </a:spcAft>
              <a:buClr>
                <a:srgbClr val="FFFFFF"/>
              </a:buClr>
              <a:buSzPct val="99200"/>
              <a:buFont typeface="Arial"/>
              <a:buAutoNum type="alphaLcParenR"/>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The mean square speed of all the molecules</a:t>
            </a:r>
          </a:p>
          <a:p>
            <a:pPr marL="514350" marR="0" lvl="0" indent="-514350" algn="l" defTabSz="914400" rtl="0" eaLnBrk="1" fontAlgn="auto" latinLnBrk="0" hangingPunct="1">
              <a:lnSpc>
                <a:spcPct val="80000"/>
              </a:lnSpc>
              <a:spcBef>
                <a:spcPts val="496"/>
              </a:spcBef>
              <a:spcAft>
                <a:spcPts val="0"/>
              </a:spcAft>
              <a:buClr>
                <a:srgbClr val="FFFFFF"/>
              </a:buClr>
              <a:buSzPct val="99200"/>
              <a:buFont typeface="Arial"/>
              <a:buAutoNum type="alphaLcParenR"/>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The square root of the mean square speed of all the molecules (the root mean square speed)</a:t>
            </a:r>
          </a:p>
        </p:txBody>
      </p:sp>
      <p:sp>
        <p:nvSpPr>
          <p:cNvPr id="394" name="Shape 394"/>
          <p:cNvSpPr txBox="1"/>
          <p:nvPr/>
        </p:nvSpPr>
        <p:spPr>
          <a:xfrm>
            <a:off x="0" y="0"/>
            <a:ext cx="9144000" cy="6462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equation for Gas pressure from the Kinetic Model of Gases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descr="http://static.guim.co.uk/sys-images/Guardian/Pix/pictures/2012/11/29/1354188202187/Greenland-ice-sheet-melti-001.jpg">
            <a:hlinkClick r:id="rId3"/>
          </p:cNvPr>
          <p:cNvPicPr preferRelativeResize="0"/>
          <p:nvPr/>
        </p:nvPicPr>
        <p:blipFill rotWithShape="1">
          <a:blip r:embed="rId4">
            <a:alphaModFix/>
          </a:blip>
          <a:srcRect/>
          <a:stretch/>
        </p:blipFill>
        <p:spPr>
          <a:xfrm>
            <a:off x="-25686" y="676225"/>
            <a:ext cx="9144000" cy="6076045"/>
          </a:xfrm>
          <a:prstGeom prst="rect">
            <a:avLst/>
          </a:prstGeom>
          <a:noFill/>
          <a:ln>
            <a:noFill/>
          </a:ln>
        </p:spPr>
      </p:pic>
      <p:pic>
        <p:nvPicPr>
          <p:cNvPr id="280" name="Shape 280" descr="http://www.users.nac.net/challoran/water.gif">
            <a:hlinkClick r:id="rId5"/>
          </p:cNvPr>
          <p:cNvPicPr preferRelativeResize="0"/>
          <p:nvPr/>
        </p:nvPicPr>
        <p:blipFill rotWithShape="1">
          <a:blip r:embed="rId6">
            <a:alphaModFix/>
          </a:blip>
          <a:srcRect l="30357" t="27535" r="38132" b="30278"/>
          <a:stretch/>
        </p:blipFill>
        <p:spPr>
          <a:xfrm>
            <a:off x="7528939" y="1871184"/>
            <a:ext cx="1606496" cy="1557815"/>
          </a:xfrm>
          <a:prstGeom prst="rect">
            <a:avLst/>
          </a:prstGeom>
          <a:noFill/>
          <a:ln>
            <a:noFill/>
          </a:ln>
        </p:spPr>
      </p:pic>
      <p:sp>
        <p:nvSpPr>
          <p:cNvPr id="281" name="Shape 281"/>
          <p:cNvSpPr txBox="1">
            <a:spLocks noGrp="1"/>
          </p:cNvSpPr>
          <p:nvPr>
            <p:ph type="title"/>
          </p:nvPr>
        </p:nvSpPr>
        <p:spPr>
          <a:xfrm>
            <a:off x="431512" y="420370"/>
            <a:ext cx="8229600" cy="511710"/>
          </a:xfrm>
          <a:prstGeom prst="rect">
            <a:avLst/>
          </a:prstGeom>
          <a:solidFill>
            <a:schemeClr val="lt1">
              <a:alpha val="54901"/>
            </a:schemeClr>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sz="3959" b="0" i="0" u="none" strike="noStrike" cap="none">
                <a:solidFill>
                  <a:schemeClr val="dk1"/>
                </a:solidFill>
                <a:latin typeface="Comic Sans MS"/>
                <a:ea typeface="Comic Sans MS"/>
                <a:cs typeface="Comic Sans MS"/>
                <a:sym typeface="Comic Sans MS"/>
              </a:rPr>
              <a:t>Atomic or Molecular Spacing</a:t>
            </a:r>
          </a:p>
        </p:txBody>
      </p:sp>
      <p:sp>
        <p:nvSpPr>
          <p:cNvPr id="282" name="Shape 282"/>
          <p:cNvSpPr txBox="1">
            <a:spLocks noGrp="1"/>
          </p:cNvSpPr>
          <p:nvPr>
            <p:ph type="body" idx="1"/>
          </p:nvPr>
        </p:nvSpPr>
        <p:spPr>
          <a:xfrm>
            <a:off x="0" y="1019557"/>
            <a:ext cx="9143998" cy="648071"/>
          </a:xfrm>
          <a:prstGeom prst="rect">
            <a:avLst/>
          </a:prstGeom>
          <a:solidFill>
            <a:schemeClr val="lt1">
              <a:alpha val="54901"/>
            </a:schemeClr>
          </a:solidFill>
          <a:ln>
            <a:noFill/>
          </a:ln>
        </p:spPr>
        <p:txBody>
          <a:bodyPr lIns="91425" tIns="45700" rIns="91425" bIns="45700" anchor="t" anchorCtr="0">
            <a:noAutofit/>
          </a:bodyPr>
          <a:lstStyle/>
          <a:p>
            <a:pPr marL="342900" marR="0" lvl="0" indent="-342900" algn="l" rtl="0">
              <a:spcBef>
                <a:spcPts val="0"/>
              </a:spcBef>
              <a:buClr>
                <a:schemeClr val="dk1"/>
              </a:buClr>
              <a:buSzPct val="25000"/>
              <a:buFont typeface="Arial"/>
              <a:buNone/>
            </a:pPr>
            <a:r>
              <a:rPr lang="en-GB" sz="3200" b="0" i="0" u="none" strike="noStrike" cap="none">
                <a:solidFill>
                  <a:schemeClr val="dk1"/>
                </a:solidFill>
                <a:latin typeface="Comic Sans MS"/>
                <a:ea typeface="Comic Sans MS"/>
                <a:cs typeface="Comic Sans MS"/>
                <a:sym typeface="Comic Sans MS"/>
              </a:rPr>
              <a:t>The mass of one water molecule = 3.0 x 10</a:t>
            </a:r>
            <a:r>
              <a:rPr lang="en-GB" sz="3200" b="0" i="0" u="none" strike="noStrike" cap="none" baseline="30000">
                <a:solidFill>
                  <a:schemeClr val="dk1"/>
                </a:solidFill>
                <a:latin typeface="Comic Sans MS"/>
                <a:ea typeface="Comic Sans MS"/>
                <a:cs typeface="Comic Sans MS"/>
                <a:sym typeface="Comic Sans MS"/>
              </a:rPr>
              <a:t>-26</a:t>
            </a:r>
            <a:r>
              <a:rPr lang="en-GB" sz="3200" b="0" i="0" u="none" strike="noStrike" cap="none">
                <a:solidFill>
                  <a:schemeClr val="dk1"/>
                </a:solidFill>
                <a:latin typeface="Comic Sans MS"/>
                <a:ea typeface="Comic Sans MS"/>
                <a:cs typeface="Comic Sans MS"/>
                <a:sym typeface="Comic Sans MS"/>
              </a:rPr>
              <a:t>kg</a:t>
            </a:r>
          </a:p>
        </p:txBody>
      </p:sp>
      <p:sp>
        <p:nvSpPr>
          <p:cNvPr id="283" name="Shape 283"/>
          <p:cNvSpPr txBox="1"/>
          <p:nvPr/>
        </p:nvSpPr>
        <p:spPr>
          <a:xfrm>
            <a:off x="107504" y="2434360"/>
            <a:ext cx="1760239" cy="1375508"/>
          </a:xfrm>
          <a:prstGeom prst="rect">
            <a:avLst/>
          </a:prstGeom>
          <a:solidFill>
            <a:schemeClr val="lt1">
              <a:alpha val="54901"/>
            </a:schemeClr>
          </a:solidFill>
          <a:ln>
            <a:noFill/>
          </a:ln>
        </p:spPr>
        <p:txBody>
          <a:bodyPr lIns="0" tIns="45700" rIns="91425" bIns="45700" anchor="t" anchorCtr="0">
            <a:noAutofit/>
          </a:bodyPr>
          <a:lstStyle/>
          <a:p>
            <a:pPr marL="342900" marR="0" lvl="0" indent="-342900" algn="ctr" rtl="0">
              <a:lnSpc>
                <a:spcPct val="90000"/>
              </a:lnSpc>
              <a:spcBef>
                <a:spcPts val="0"/>
              </a:spcBef>
              <a:buClr>
                <a:schemeClr val="dk1"/>
              </a:buClr>
              <a:buSzPct val="25000"/>
              <a:buFont typeface="Arial"/>
              <a:buNone/>
            </a:pPr>
            <a:r>
              <a:rPr lang="en-GB" sz="2720">
                <a:solidFill>
                  <a:schemeClr val="dk1"/>
                </a:solidFill>
                <a:latin typeface="Comic Sans MS"/>
                <a:ea typeface="Comic Sans MS"/>
                <a:cs typeface="Comic Sans MS"/>
                <a:sym typeface="Comic Sans MS"/>
              </a:rPr>
              <a:t>1 m</a:t>
            </a:r>
            <a:r>
              <a:rPr lang="en-GB" sz="2720" baseline="30000">
                <a:solidFill>
                  <a:schemeClr val="dk1"/>
                </a:solidFill>
                <a:latin typeface="Comic Sans MS"/>
                <a:ea typeface="Comic Sans MS"/>
                <a:cs typeface="Comic Sans MS"/>
                <a:sym typeface="Comic Sans MS"/>
              </a:rPr>
              <a:t>3</a:t>
            </a:r>
            <a:r>
              <a:rPr lang="en-GB" sz="2720">
                <a:solidFill>
                  <a:schemeClr val="dk1"/>
                </a:solidFill>
                <a:latin typeface="Comic Sans MS"/>
                <a:ea typeface="Comic Sans MS"/>
                <a:cs typeface="Comic Sans MS"/>
                <a:sym typeface="Comic Sans MS"/>
              </a:rPr>
              <a:t> of ice contains</a:t>
            </a:r>
          </a:p>
        </p:txBody>
      </p:sp>
      <p:sp>
        <p:nvSpPr>
          <p:cNvPr id="284" name="Shape 284"/>
          <p:cNvSpPr txBox="1"/>
          <p:nvPr/>
        </p:nvSpPr>
        <p:spPr>
          <a:xfrm>
            <a:off x="1970348" y="2504533"/>
            <a:ext cx="6130044" cy="985911"/>
          </a:xfrm>
          <a:prstGeom prst="rect">
            <a:avLst/>
          </a:prstGeom>
          <a:blipFill rotWithShape="1">
            <a:blip r:embed="rId7">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 </a:t>
            </a:r>
          </a:p>
        </p:txBody>
      </p:sp>
      <p:sp>
        <p:nvSpPr>
          <p:cNvPr id="285" name="Shape 285"/>
          <p:cNvSpPr txBox="1"/>
          <p:nvPr/>
        </p:nvSpPr>
        <p:spPr>
          <a:xfrm>
            <a:off x="319571" y="3933055"/>
            <a:ext cx="1796244" cy="1345831"/>
          </a:xfrm>
          <a:prstGeom prst="rect">
            <a:avLst/>
          </a:prstGeom>
          <a:solidFill>
            <a:schemeClr val="lt1">
              <a:alpha val="54901"/>
            </a:schemeClr>
          </a:solidFill>
          <a:ln>
            <a:noFill/>
          </a:ln>
        </p:spPr>
        <p:txBody>
          <a:bodyPr lIns="0" tIns="45700" rIns="91425" bIns="45700" anchor="t" anchorCtr="0">
            <a:noAutofit/>
          </a:bodyPr>
          <a:lstStyle/>
          <a:p>
            <a:pPr marL="342900" marR="0" lvl="0" indent="-342900" algn="ctr" rtl="0">
              <a:lnSpc>
                <a:spcPct val="90000"/>
              </a:lnSpc>
              <a:spcBef>
                <a:spcPts val="0"/>
              </a:spcBef>
              <a:buClr>
                <a:srgbClr val="0000FF"/>
              </a:buClr>
              <a:buSzPct val="25000"/>
              <a:buFont typeface="Arial"/>
              <a:buNone/>
            </a:pPr>
            <a:r>
              <a:rPr lang="en-GB" sz="2720">
                <a:solidFill>
                  <a:srgbClr val="0000FF"/>
                </a:solidFill>
                <a:latin typeface="Comic Sans MS"/>
                <a:ea typeface="Comic Sans MS"/>
                <a:cs typeface="Comic Sans MS"/>
                <a:sym typeface="Comic Sans MS"/>
              </a:rPr>
              <a:t>1 m</a:t>
            </a:r>
            <a:r>
              <a:rPr lang="en-GB" sz="2720" baseline="30000">
                <a:solidFill>
                  <a:srgbClr val="0000FF"/>
                </a:solidFill>
                <a:latin typeface="Comic Sans MS"/>
                <a:ea typeface="Comic Sans MS"/>
                <a:cs typeface="Comic Sans MS"/>
                <a:sym typeface="Comic Sans MS"/>
              </a:rPr>
              <a:t>3</a:t>
            </a:r>
            <a:r>
              <a:rPr lang="en-GB" sz="2720">
                <a:solidFill>
                  <a:srgbClr val="0000FF"/>
                </a:solidFill>
                <a:latin typeface="Comic Sans MS"/>
                <a:ea typeface="Comic Sans MS"/>
                <a:cs typeface="Comic Sans MS"/>
                <a:sym typeface="Comic Sans MS"/>
              </a:rPr>
              <a:t> of water contains</a:t>
            </a:r>
          </a:p>
        </p:txBody>
      </p:sp>
      <p:sp>
        <p:nvSpPr>
          <p:cNvPr id="286" name="Shape 286"/>
          <p:cNvSpPr txBox="1"/>
          <p:nvPr/>
        </p:nvSpPr>
        <p:spPr>
          <a:xfrm>
            <a:off x="2699791" y="3933057"/>
            <a:ext cx="6264696" cy="985911"/>
          </a:xfrm>
          <a:prstGeom prst="rect">
            <a:avLst/>
          </a:prstGeom>
          <a:blipFill rotWithShape="1">
            <a:blip r:embed="rId8">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 </a:t>
            </a:r>
          </a:p>
        </p:txBody>
      </p:sp>
      <p:sp>
        <p:nvSpPr>
          <p:cNvPr id="287" name="Shape 287"/>
          <p:cNvSpPr txBox="1"/>
          <p:nvPr/>
        </p:nvSpPr>
        <p:spPr>
          <a:xfrm>
            <a:off x="319571" y="5373216"/>
            <a:ext cx="1796244" cy="1365507"/>
          </a:xfrm>
          <a:prstGeom prst="rect">
            <a:avLst/>
          </a:prstGeom>
          <a:solidFill>
            <a:schemeClr val="lt1">
              <a:alpha val="54901"/>
            </a:schemeClr>
          </a:solidFill>
          <a:ln>
            <a:noFill/>
          </a:ln>
        </p:spPr>
        <p:txBody>
          <a:bodyPr lIns="0" tIns="45700" rIns="91425" bIns="45700" anchor="t" anchorCtr="0">
            <a:noAutofit/>
          </a:bodyPr>
          <a:lstStyle/>
          <a:p>
            <a:pPr marL="342900" marR="0" lvl="0" indent="-342900" algn="ctr" rtl="0">
              <a:lnSpc>
                <a:spcPct val="90000"/>
              </a:lnSpc>
              <a:spcBef>
                <a:spcPts val="0"/>
              </a:spcBef>
              <a:buClr>
                <a:schemeClr val="dk1"/>
              </a:buClr>
              <a:buSzPct val="25000"/>
              <a:buFont typeface="Arial"/>
              <a:buNone/>
            </a:pPr>
            <a:r>
              <a:rPr lang="en-GB" sz="2720">
                <a:solidFill>
                  <a:schemeClr val="dk1"/>
                </a:solidFill>
                <a:latin typeface="Comic Sans MS"/>
                <a:ea typeface="Comic Sans MS"/>
                <a:cs typeface="Comic Sans MS"/>
                <a:sym typeface="Comic Sans MS"/>
              </a:rPr>
              <a:t>1 m</a:t>
            </a:r>
            <a:r>
              <a:rPr lang="en-GB" sz="2720" baseline="30000">
                <a:solidFill>
                  <a:schemeClr val="dk1"/>
                </a:solidFill>
                <a:latin typeface="Comic Sans MS"/>
                <a:ea typeface="Comic Sans MS"/>
                <a:cs typeface="Comic Sans MS"/>
                <a:sym typeface="Comic Sans MS"/>
              </a:rPr>
              <a:t>3</a:t>
            </a:r>
            <a:r>
              <a:rPr lang="en-GB" sz="2720">
                <a:solidFill>
                  <a:schemeClr val="dk1"/>
                </a:solidFill>
                <a:latin typeface="Comic Sans MS"/>
                <a:ea typeface="Comic Sans MS"/>
                <a:cs typeface="Comic Sans MS"/>
                <a:sym typeface="Comic Sans MS"/>
              </a:rPr>
              <a:t> of steam contains</a:t>
            </a:r>
          </a:p>
        </p:txBody>
      </p:sp>
      <p:sp>
        <p:nvSpPr>
          <p:cNvPr id="288" name="Shape 288"/>
          <p:cNvSpPr txBox="1"/>
          <p:nvPr/>
        </p:nvSpPr>
        <p:spPr>
          <a:xfrm>
            <a:off x="2699791" y="5278887"/>
            <a:ext cx="6120680" cy="986104"/>
          </a:xfrm>
          <a:prstGeom prst="rect">
            <a:avLst/>
          </a:prstGeom>
          <a:blipFill rotWithShape="1">
            <a:blip r:embed="rId9">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 </a:t>
            </a:r>
          </a:p>
        </p:txBody>
      </p:sp>
      <p:sp>
        <p:nvSpPr>
          <p:cNvPr id="289" name="Shape 289"/>
          <p:cNvSpPr txBox="1"/>
          <p:nvPr/>
        </p:nvSpPr>
        <p:spPr>
          <a:xfrm>
            <a:off x="5300" y="1718876"/>
            <a:ext cx="7377900" cy="648000"/>
          </a:xfrm>
          <a:prstGeom prst="rect">
            <a:avLst/>
          </a:prstGeom>
          <a:solidFill>
            <a:schemeClr val="lt1">
              <a:alpha val="54901"/>
            </a:schemeClr>
          </a:solidFill>
          <a:ln>
            <a:noFill/>
          </a:ln>
        </p:spPr>
        <p:txBody>
          <a:bodyPr lIns="91425" tIns="45700" rIns="91425" bIns="45700" anchor="t" anchorCtr="0">
            <a:noAutofit/>
          </a:bodyPr>
          <a:lstStyle/>
          <a:p>
            <a:pPr marL="342900" marR="0" lvl="0" indent="-342900" algn="l" rtl="0">
              <a:lnSpc>
                <a:spcPct val="80000"/>
              </a:lnSpc>
              <a:spcBef>
                <a:spcPts val="0"/>
              </a:spcBef>
              <a:buClr>
                <a:srgbClr val="FF0000"/>
              </a:buClr>
              <a:buSzPct val="25000"/>
              <a:buFont typeface="Arial"/>
              <a:buNone/>
            </a:pPr>
            <a:r>
              <a:rPr lang="en-GB" sz="2040">
                <a:solidFill>
                  <a:srgbClr val="FF0000"/>
                </a:solidFill>
                <a:latin typeface="Comic Sans MS"/>
                <a:ea typeface="Comic Sans MS"/>
                <a:cs typeface="Comic Sans MS"/>
                <a:sym typeface="Comic Sans MS"/>
              </a:rPr>
              <a:t>Calculate the number of molecules in 1m</a:t>
            </a:r>
            <a:r>
              <a:rPr lang="en-GB" sz="2040" baseline="30000">
                <a:solidFill>
                  <a:srgbClr val="FF0000"/>
                </a:solidFill>
                <a:latin typeface="Comic Sans MS"/>
                <a:ea typeface="Comic Sans MS"/>
                <a:cs typeface="Comic Sans MS"/>
                <a:sym typeface="Comic Sans MS"/>
              </a:rPr>
              <a:t>3 </a:t>
            </a:r>
            <a:r>
              <a:rPr lang="en-GB" sz="2040">
                <a:solidFill>
                  <a:srgbClr val="FF0000"/>
                </a:solidFill>
                <a:latin typeface="Comic Sans MS"/>
                <a:ea typeface="Comic Sans MS"/>
                <a:cs typeface="Comic Sans MS"/>
                <a:sym typeface="Comic Sans MS"/>
              </a:rPr>
              <a:t>of ice, water and steam?</a:t>
            </a:r>
          </a:p>
        </p:txBody>
      </p:sp>
      <p:sp>
        <p:nvSpPr>
          <p:cNvPr id="14" name="Shape 265"/>
          <p:cNvSpPr txBox="1"/>
          <p:nvPr/>
        </p:nvSpPr>
        <p:spPr>
          <a:xfrm>
            <a:off x="0" y="0"/>
            <a:ext cx="9144000" cy="369300"/>
          </a:xfrm>
          <a:prstGeom prst="rect">
            <a:avLst/>
          </a:prstGeom>
          <a:solidFill>
            <a:srgbClr val="CFE2F3"/>
          </a:solid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Learning Outcome: Analyse the density of solids, liquids and gases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89" name="Shape 389"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90" name="Shape 390"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91" name="Shape 391"/>
          <p:cNvSpPr txBox="1"/>
          <p:nvPr/>
        </p:nvSpPr>
        <p:spPr>
          <a:xfrm>
            <a:off x="155575" y="764704"/>
            <a:ext cx="8880920" cy="288032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A cylinder has a </a:t>
            </a:r>
            <a:r>
              <a:rPr kumimoji="0" lang="en-GB" sz="2480" b="0" i="0" u="none" strike="noStrike" kern="0" cap="none" spc="0" normalizeH="0" baseline="0" noProof="0">
                <a:ln>
                  <a:noFill/>
                </a:ln>
                <a:solidFill>
                  <a:srgbClr val="FFFF00"/>
                </a:solidFill>
                <a:effectLst/>
                <a:uLnTx/>
                <a:uFillTx/>
                <a:latin typeface="Comic Sans MS"/>
                <a:ea typeface="Comic Sans MS"/>
                <a:cs typeface="Comic Sans MS"/>
                <a:sym typeface="Comic Sans MS"/>
              </a:rPr>
              <a:t>volume of 500 cm</a:t>
            </a:r>
            <a:r>
              <a:rPr kumimoji="0" lang="en-GB" sz="2480" b="0" i="0" u="none" strike="noStrike" kern="0" cap="none" spc="0" normalizeH="0" baseline="30000" noProof="0">
                <a:ln>
                  <a:noFill/>
                </a:ln>
                <a:solidFill>
                  <a:srgbClr val="FFFF00"/>
                </a:solidFill>
                <a:effectLst/>
                <a:uLnTx/>
                <a:uFillTx/>
                <a:latin typeface="Comic Sans MS"/>
                <a:ea typeface="Comic Sans MS"/>
                <a:cs typeface="Comic Sans MS"/>
                <a:sym typeface="Comic Sans MS"/>
              </a:rPr>
              <a:t>3</a:t>
            </a: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 It is filled with a gas of </a:t>
            </a:r>
            <a:r>
              <a:rPr kumimoji="0" lang="en-GB" sz="2480" b="0" i="0" u="none" strike="noStrike" kern="0" cap="none" spc="0" normalizeH="0" baseline="0" noProof="0">
                <a:ln>
                  <a:noFill/>
                </a:ln>
                <a:solidFill>
                  <a:srgbClr val="FFFF00"/>
                </a:solidFill>
                <a:effectLst/>
                <a:uLnTx/>
                <a:uFillTx/>
                <a:latin typeface="Comic Sans MS"/>
                <a:ea typeface="Comic Sans MS"/>
                <a:cs typeface="Comic Sans MS"/>
                <a:sym typeface="Comic Sans MS"/>
              </a:rPr>
              <a:t>density 1.4 kg m</a:t>
            </a:r>
            <a:r>
              <a:rPr kumimoji="0" lang="en-GB" sz="2480" b="0" i="0" u="none" strike="noStrike" kern="0" cap="none" spc="0" normalizeH="0" baseline="30000" noProof="0">
                <a:ln>
                  <a:noFill/>
                </a:ln>
                <a:solidFill>
                  <a:srgbClr val="FFFF00"/>
                </a:solidFill>
                <a:effectLst/>
                <a:uLnTx/>
                <a:uFillTx/>
                <a:latin typeface="Comic Sans MS"/>
                <a:ea typeface="Comic Sans MS"/>
                <a:cs typeface="Comic Sans MS"/>
                <a:sym typeface="Comic Sans MS"/>
              </a:rPr>
              <a:t>-3</a:t>
            </a: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 and the </a:t>
            </a:r>
            <a:r>
              <a:rPr kumimoji="0" lang="en-GB" sz="2480" b="0" i="0" u="none" strike="noStrike" kern="0" cap="none" spc="0" normalizeH="0" baseline="0" noProof="0">
                <a:ln>
                  <a:noFill/>
                </a:ln>
                <a:solidFill>
                  <a:srgbClr val="FFFF00"/>
                </a:solidFill>
                <a:effectLst/>
                <a:uLnTx/>
                <a:uFillTx/>
                <a:latin typeface="Comic Sans MS"/>
                <a:ea typeface="Comic Sans MS"/>
                <a:cs typeface="Comic Sans MS"/>
                <a:sym typeface="Comic Sans MS"/>
              </a:rPr>
              <a:t>pressure</a:t>
            </a: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 in the cylinder is </a:t>
            </a:r>
            <a:r>
              <a:rPr kumimoji="0" lang="en-GB" sz="2480" b="0" i="0" u="none" strike="noStrike" kern="0" cap="none" spc="0" normalizeH="0" baseline="0" noProof="0">
                <a:ln>
                  <a:noFill/>
                </a:ln>
                <a:solidFill>
                  <a:srgbClr val="FFFF00"/>
                </a:solidFill>
                <a:effectLst/>
                <a:uLnTx/>
                <a:uFillTx/>
                <a:latin typeface="Comic Sans MS"/>
                <a:ea typeface="Comic Sans MS"/>
                <a:cs typeface="Comic Sans MS"/>
                <a:sym typeface="Comic Sans MS"/>
              </a:rPr>
              <a:t>2.5 x 10</a:t>
            </a:r>
            <a:r>
              <a:rPr kumimoji="0" lang="en-GB" sz="2480" b="0" i="0" u="none" strike="noStrike" kern="0" cap="none" spc="0" normalizeH="0" baseline="30000" noProof="0">
                <a:ln>
                  <a:noFill/>
                </a:ln>
                <a:solidFill>
                  <a:srgbClr val="FFFF00"/>
                </a:solidFill>
                <a:effectLst/>
                <a:uLnTx/>
                <a:uFillTx/>
                <a:latin typeface="Comic Sans MS"/>
                <a:ea typeface="Comic Sans MS"/>
                <a:cs typeface="Comic Sans MS"/>
                <a:sym typeface="Comic Sans MS"/>
              </a:rPr>
              <a:t>5</a:t>
            </a:r>
            <a:r>
              <a:rPr kumimoji="0" lang="en-GB" sz="2480" b="0" i="0" u="none" strike="noStrike" kern="0" cap="none" spc="0" normalizeH="0" baseline="0" noProof="0">
                <a:ln>
                  <a:noFill/>
                </a:ln>
                <a:solidFill>
                  <a:srgbClr val="FFFF00"/>
                </a:solidFill>
                <a:effectLst/>
                <a:uLnTx/>
                <a:uFillTx/>
                <a:latin typeface="Comic Sans MS"/>
                <a:ea typeface="Comic Sans MS"/>
                <a:cs typeface="Comic Sans MS"/>
                <a:sym typeface="Comic Sans MS"/>
              </a:rPr>
              <a:t> Pa</a:t>
            </a: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a:p>
            <a:pPr marL="342900" marR="0" lvl="0" indent="-342900" algn="l" defTabSz="914400" rtl="0" eaLnBrk="1" fontAlgn="auto" latinLnBrk="0" hangingPunct="1">
              <a:lnSpc>
                <a:spcPct val="80000"/>
              </a:lnSpc>
              <a:spcBef>
                <a:spcPts val="496"/>
              </a:spcBef>
              <a:spcAft>
                <a:spcPts val="0"/>
              </a:spcAft>
              <a:buClr>
                <a:srgbClr val="FFFFFF"/>
              </a:buClr>
              <a:buSzPct val="25000"/>
              <a:buFont typeface="Arial"/>
              <a:buNone/>
              <a:tabLst/>
              <a:defRPr/>
            </a:pP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Calculate:</a:t>
            </a:r>
          </a:p>
          <a:p>
            <a:pPr marL="514350" marR="0" lvl="0" indent="-514350" algn="l" defTabSz="914400" rtl="0" eaLnBrk="1" fontAlgn="auto" latinLnBrk="0" hangingPunct="1">
              <a:lnSpc>
                <a:spcPct val="80000"/>
              </a:lnSpc>
              <a:spcBef>
                <a:spcPts val="496"/>
              </a:spcBef>
              <a:spcAft>
                <a:spcPts val="0"/>
              </a:spcAft>
              <a:buClr>
                <a:srgbClr val="FFFFFF"/>
              </a:buClr>
              <a:buSzPct val="99200"/>
              <a:buFont typeface="Arial"/>
              <a:buAutoNum type="alphaLcParenR"/>
              <a:tabLst/>
              <a:defRPr/>
            </a:pP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The mean square speed of all the molecules</a:t>
            </a:r>
          </a:p>
          <a:p>
            <a:pPr marL="514350" marR="0" lvl="0" indent="-514350" algn="l" defTabSz="914400" rtl="0" eaLnBrk="1" fontAlgn="auto" latinLnBrk="0" hangingPunct="1">
              <a:lnSpc>
                <a:spcPct val="80000"/>
              </a:lnSpc>
              <a:spcBef>
                <a:spcPts val="496"/>
              </a:spcBef>
              <a:spcAft>
                <a:spcPts val="0"/>
              </a:spcAft>
              <a:buClr>
                <a:srgbClr val="FFFFFF"/>
              </a:buClr>
              <a:buSzPct val="99200"/>
              <a:buFont typeface="Arial"/>
              <a:buAutoNum type="alphaLcParenR"/>
              <a:tabLst/>
              <a:defRPr/>
            </a:pP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The square root of the mean square speed of all the molecules (the root mean square speed)</a:t>
            </a:r>
          </a:p>
          <a:p>
            <a:pPr marL="514350" marR="0" lvl="0" indent="-514350" algn="l" defTabSz="914400" rtl="0" eaLnBrk="1" fontAlgn="auto" latinLnBrk="0" hangingPunct="1">
              <a:lnSpc>
                <a:spcPct val="80000"/>
              </a:lnSpc>
              <a:spcBef>
                <a:spcPts val="496"/>
              </a:spcBef>
              <a:spcAft>
                <a:spcPts val="0"/>
              </a:spcAft>
              <a:buClr>
                <a:srgbClr val="FFFFFF"/>
              </a:buClr>
              <a:buSzPct val="99200"/>
              <a:buFont typeface="Arial"/>
              <a:buAutoNum type="alphaLcParenR"/>
              <a:tabLst/>
              <a:defRPr/>
            </a:pPr>
            <a:r>
              <a:rPr kumimoji="0" lang="en-GB" sz="2480" b="0" i="0" u="none" strike="noStrike" kern="0" cap="none" spc="0" normalizeH="0" baseline="0" noProof="0">
                <a:ln>
                  <a:noFill/>
                </a:ln>
                <a:solidFill>
                  <a:srgbClr val="FFFFFF"/>
                </a:solidFill>
                <a:effectLst/>
                <a:uLnTx/>
                <a:uFillTx/>
                <a:latin typeface="Comic Sans MS"/>
                <a:ea typeface="Comic Sans MS"/>
                <a:cs typeface="Comic Sans MS"/>
                <a:sym typeface="Comic Sans MS"/>
              </a:rPr>
              <a:t>The kinetic energy of all the molecules</a:t>
            </a:r>
          </a:p>
        </p:txBody>
      </p:sp>
      <p:sp>
        <p:nvSpPr>
          <p:cNvPr id="394" name="Shape 394"/>
          <p:cNvSpPr txBox="1"/>
          <p:nvPr/>
        </p:nvSpPr>
        <p:spPr>
          <a:xfrm>
            <a:off x="0" y="0"/>
            <a:ext cx="9144000" cy="6462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equation for Gas pressure from the Kinetic Model of Gases</a:t>
            </a:r>
          </a:p>
        </p:txBody>
      </p:sp>
    </p:spTree>
    <p:extLst>
      <p:ext uri="{BB962C8B-B14F-4D97-AF65-F5344CB8AC3E}">
        <p14:creationId xmlns:p14="http://schemas.microsoft.com/office/powerpoint/2010/main" val="1532849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89" name="Shape 389"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90" name="Shape 390"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91" name="Shape 391"/>
          <p:cNvSpPr txBox="1"/>
          <p:nvPr/>
        </p:nvSpPr>
        <p:spPr>
          <a:xfrm>
            <a:off x="155575" y="764704"/>
            <a:ext cx="8880920" cy="2880320"/>
          </a:xfrm>
          <a:prstGeom prst="rect">
            <a:avLst/>
          </a:prstGeom>
          <a:noFill/>
          <a:ln>
            <a:noFill/>
          </a:ln>
        </p:spPr>
        <p:txBody>
          <a:bodyPr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 cylinder has a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volume of 500 cm</a:t>
            </a:r>
            <a:r>
              <a:rPr kumimoji="0" lang="en-GB" sz="248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rPr>
              <a:t>3</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It is filled with a gas of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density 1.4 kg m</a:t>
            </a:r>
            <a:r>
              <a:rPr kumimoji="0" lang="en-GB" sz="248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rPr>
              <a:t>-3</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and the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pressure</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in the cylinder is </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2.5 x 10</a:t>
            </a:r>
            <a:r>
              <a:rPr kumimoji="0" lang="en-GB" sz="2480" b="0" i="0" u="none" strike="noStrike" kern="0" cap="none" spc="0" normalizeH="0" baseline="30000" noProof="0" dirty="0">
                <a:ln>
                  <a:noFill/>
                </a:ln>
                <a:solidFill>
                  <a:srgbClr val="FFFF00"/>
                </a:solidFill>
                <a:effectLst/>
                <a:uLnTx/>
                <a:uFillTx/>
                <a:latin typeface="Comic Sans MS"/>
                <a:ea typeface="Comic Sans MS"/>
                <a:cs typeface="Comic Sans MS"/>
                <a:sym typeface="Comic Sans MS"/>
              </a:rPr>
              <a:t>5</a:t>
            </a:r>
            <a:r>
              <a:rPr kumimoji="0" lang="en-GB" sz="2480" b="0" i="0" u="none" strike="noStrike" kern="0" cap="none" spc="0" normalizeH="0" baseline="0" noProof="0" dirty="0">
                <a:ln>
                  <a:noFill/>
                </a:ln>
                <a:solidFill>
                  <a:srgbClr val="FFFF00"/>
                </a:solidFill>
                <a:effectLst/>
                <a:uLnTx/>
                <a:uFillTx/>
                <a:latin typeface="Comic Sans MS"/>
                <a:ea typeface="Comic Sans MS"/>
                <a:cs typeface="Comic Sans MS"/>
                <a:sym typeface="Comic Sans MS"/>
              </a:rPr>
              <a:t> Pa</a:t>
            </a: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a:t>
            </a:r>
          </a:p>
          <a:p>
            <a:pPr marL="342900" marR="0" lvl="0" indent="-342900" algn="l" defTabSz="914400" rtl="0" eaLnBrk="1" fontAlgn="auto" latinLnBrk="0" hangingPunct="1">
              <a:lnSpc>
                <a:spcPct val="80000"/>
              </a:lnSpc>
              <a:spcBef>
                <a:spcPts val="496"/>
              </a:spcBef>
              <a:spcAft>
                <a:spcPts val="0"/>
              </a:spcAft>
              <a:buClr>
                <a:srgbClr val="FFFFFF"/>
              </a:buClr>
              <a:buSzPct val="25000"/>
              <a:buFont typeface="Arial"/>
              <a:buNone/>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Calculate:</a:t>
            </a:r>
          </a:p>
          <a:p>
            <a:pPr marL="514350" marR="0" lvl="0" indent="-514350" algn="l" defTabSz="914400" rtl="0" eaLnBrk="1" fontAlgn="auto" latinLnBrk="0" hangingPunct="1">
              <a:lnSpc>
                <a:spcPct val="80000"/>
              </a:lnSpc>
              <a:spcBef>
                <a:spcPts val="496"/>
              </a:spcBef>
              <a:spcAft>
                <a:spcPts val="0"/>
              </a:spcAft>
              <a:buClr>
                <a:srgbClr val="FFFFFF"/>
              </a:buClr>
              <a:buSzPct val="99200"/>
              <a:buFont typeface="Arial"/>
              <a:buAutoNum type="alphaLcParenR"/>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The mean square speed of all the molecules</a:t>
            </a:r>
          </a:p>
          <a:p>
            <a:pPr marL="514350" marR="0" lvl="0" indent="-514350" algn="l" defTabSz="914400" rtl="0" eaLnBrk="1" fontAlgn="auto" latinLnBrk="0" hangingPunct="1">
              <a:lnSpc>
                <a:spcPct val="80000"/>
              </a:lnSpc>
              <a:spcBef>
                <a:spcPts val="496"/>
              </a:spcBef>
              <a:spcAft>
                <a:spcPts val="0"/>
              </a:spcAft>
              <a:buClr>
                <a:srgbClr val="FFFFFF"/>
              </a:buClr>
              <a:buSzPct val="99200"/>
              <a:buFont typeface="Arial"/>
              <a:buAutoNum type="alphaLcParenR"/>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The square root of the mean square speed of all the molecules (the root mean square speed)</a:t>
            </a:r>
          </a:p>
          <a:p>
            <a:pPr marL="514350" marR="0" lvl="0" indent="-514350" algn="l" defTabSz="914400" rtl="0" eaLnBrk="1" fontAlgn="auto" latinLnBrk="0" hangingPunct="1">
              <a:lnSpc>
                <a:spcPct val="80000"/>
              </a:lnSpc>
              <a:spcBef>
                <a:spcPts val="496"/>
              </a:spcBef>
              <a:spcAft>
                <a:spcPts val="0"/>
              </a:spcAft>
              <a:buClr>
                <a:srgbClr val="FFFFFF"/>
              </a:buClr>
              <a:buSzPct val="99200"/>
              <a:buFont typeface="Arial"/>
              <a:buAutoNum type="alphaLcParenR"/>
              <a:tabLst/>
              <a:defRPr/>
            </a:pPr>
            <a:r>
              <a:rPr kumimoji="0" lang="en-GB" sz="248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The kinetic energy of all the molecules</a:t>
            </a:r>
          </a:p>
        </p:txBody>
      </p:sp>
      <p:sp>
        <p:nvSpPr>
          <p:cNvPr id="392" name="Shape 392"/>
          <p:cNvSpPr txBox="1"/>
          <p:nvPr/>
        </p:nvSpPr>
        <p:spPr>
          <a:xfrm>
            <a:off x="155575" y="4187907"/>
            <a:ext cx="8880900" cy="13056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393" name="Shape 393"/>
          <p:cNvSpPr txBox="1"/>
          <p:nvPr/>
        </p:nvSpPr>
        <p:spPr>
          <a:xfrm>
            <a:off x="2051719" y="5742257"/>
            <a:ext cx="5424600" cy="7887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394" name="Shape 394"/>
          <p:cNvSpPr txBox="1"/>
          <p:nvPr/>
        </p:nvSpPr>
        <p:spPr>
          <a:xfrm>
            <a:off x="0" y="0"/>
            <a:ext cx="9144000" cy="6462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equation for Gas pressure from the Kinetic Model of Gases</a:t>
            </a:r>
          </a:p>
        </p:txBody>
      </p:sp>
    </p:spTree>
    <p:extLst>
      <p:ext uri="{BB962C8B-B14F-4D97-AF65-F5344CB8AC3E}">
        <p14:creationId xmlns:p14="http://schemas.microsoft.com/office/powerpoint/2010/main" val="23922755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400" name="Shape 400"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401" name="Shape 401"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402" name="Shape 402"/>
          <p:cNvSpPr txBox="1"/>
          <p:nvPr/>
        </p:nvSpPr>
        <p:spPr>
          <a:xfrm>
            <a:off x="155575" y="764704"/>
            <a:ext cx="8880920" cy="1512167"/>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The kinetic energy of all the molecules</a:t>
            </a:r>
          </a:p>
          <a:p>
            <a:pPr marL="0" marR="0" lvl="0" indent="0" algn="l" defTabSz="914400" rtl="0" eaLnBrk="1" fontAlgn="auto" latinLnBrk="0" hangingPunct="1">
              <a:lnSpc>
                <a:spcPct val="80000"/>
              </a:lnSpc>
              <a:spcBef>
                <a:spcPts val="544"/>
              </a:spcBef>
              <a:spcAft>
                <a:spcPts val="0"/>
              </a:spcAft>
              <a:buClr>
                <a:srgbClr val="FFFFFF"/>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Shape 403"/>
          <p:cNvSpPr txBox="1"/>
          <p:nvPr/>
        </p:nvSpPr>
        <p:spPr>
          <a:xfrm>
            <a:off x="131543" y="1680903"/>
            <a:ext cx="8880900" cy="11295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404" name="Shape 404"/>
          <p:cNvSpPr txBox="1"/>
          <p:nvPr/>
        </p:nvSpPr>
        <p:spPr>
          <a:xfrm>
            <a:off x="155593" y="3220935"/>
            <a:ext cx="8880900" cy="6939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405" name="Shape 405"/>
          <p:cNvSpPr txBox="1"/>
          <p:nvPr/>
        </p:nvSpPr>
        <p:spPr>
          <a:xfrm>
            <a:off x="155606" y="4598507"/>
            <a:ext cx="4849200" cy="1129500"/>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406" name="Shape 406"/>
          <p:cNvSpPr txBox="1"/>
          <p:nvPr/>
        </p:nvSpPr>
        <p:spPr>
          <a:xfrm>
            <a:off x="5210223" y="4695932"/>
            <a:ext cx="4008299" cy="105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Since </a:t>
            </a:r>
            <a:r>
              <a:rPr kumimoji="0" lang="en-GB" sz="3200" b="0" i="1" u="none" strike="noStrike" kern="0" cap="none" spc="0" normalizeH="0" baseline="0" noProof="0">
                <a:ln>
                  <a:noFill/>
                </a:ln>
                <a:solidFill>
                  <a:srgbClr val="FFFFFF"/>
                </a:solidFill>
                <a:effectLst/>
                <a:uLnTx/>
                <a:uFillTx/>
                <a:latin typeface="Comic Sans MS"/>
                <a:ea typeface="Comic Sans MS"/>
                <a:cs typeface="Comic Sans MS"/>
                <a:sym typeface="Comic Sans MS"/>
              </a:rPr>
              <a:t>mn </a:t>
            </a: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total mass of the gas</a:t>
            </a:r>
            <a:r>
              <a:rPr kumimoji="0" lang="en-GB" sz="3200" b="0" i="1" u="none" strike="noStrike" kern="0" cap="none" spc="0" normalizeH="0" baseline="0" noProof="0">
                <a:ln>
                  <a:noFill/>
                </a:ln>
                <a:solidFill>
                  <a:srgbClr val="FFFFFF"/>
                </a:solidFill>
                <a:effectLst/>
                <a:uLnTx/>
                <a:uFillTx/>
                <a:latin typeface="Comic Sans MS"/>
                <a:ea typeface="Comic Sans MS"/>
                <a:cs typeface="Comic Sans MS"/>
                <a:sym typeface="Comic Sans MS"/>
              </a:rPr>
              <a:t>.</a:t>
            </a:r>
          </a:p>
        </p:txBody>
      </p:sp>
      <p:sp>
        <p:nvSpPr>
          <p:cNvPr id="407" name="Shape 407"/>
          <p:cNvSpPr txBox="1"/>
          <p:nvPr/>
        </p:nvSpPr>
        <p:spPr>
          <a:xfrm>
            <a:off x="0" y="0"/>
            <a:ext cx="9144000" cy="6462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equation for Gas pressure from the Kinetic Model of Gases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413" name="Shape 413"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414" name="Shape 414" descr="data:image/jpeg;base64,/9j/4AAQSkZJRgABAQAAAQABAAD/2wCEAAkGBhQSERUUExQWFBQUGBcXFxcUFxcVFxQUFBUVFBYVFBUXHCYeFxwjHBQUHy8gJCcpLCwsFR4xNTAqNSYrLCkBCQoKDgwOGg8PGiwlHyQsKSosLC0sLCwpLCwsLCwsLCwsLCwsLCwsLCwsLCwsKSwsLCwsLCwsLCwpKSwsLCwsLP/AABEIAMoA+QMBIgACEQEDEQH/xAAcAAACAwEBAQEAAAAAAAAAAAAEBQIDBgEHAAj/xAA4EAABAwMCAwcCAwgDAQEAAAABAAIRAwQhBTESQVEGEyJhcYGRFKEysfAHI0JSYsHR4RVy8cKS/8QAGwEAAgMBAQEAAAAAAAAAAAAAAwQBAgUGAAf/xAAzEQACAgEDAgMGBQMFAAAAAAABAgADEQQSITFBBRNRFCIyYYGhFXGR0fAGweEzUmKx8f/aAAwDAQACEQMRAD8A9bcuAr5y4nJzhPMg9VEq4tUHMVwYs6mQlclT7tcDFORBbWkZXJU+6XCxTkSNjek4CulD3VzwjG6+tLkuHiHuq5GcRsaO3y956S6V85TgKMBWzFTWwHMhK5xKXCucCtxAbWnwX1SpAXzsBKby+MqjsAMzT0Gke1s9pG/vYMEpe66JVVV8mSqXArMscsZ3mnpWtQJYyqUVQrlLXOhFWrxzKivrC3/DmGG53QdS6O6KrERhL7gwjsJno4PaSddkc1D/AJA80M50qNMCUE5MZDKBGNK4lXOMFKBWM4RVOsVYCQz4je1fJTVpxhZ+yeZT20qYymaxxMzUvzOV3Hkqad6W+quuKgOxS4v8S80rU+RgzS6ZWkSUw7xZ6zJGyN+qPVTtzFnGW4hL1xpU6jVWGq46TEYENBa16ASCk9fWCDAOEZrdmYLwcLLVahBS9tpXidboNJTam7rHDNXceaNp6uGt81l6VwASVVdX8nCCNQQMzQfwyuwhdvE0p1wnY5RdtdGMlZChdo7/AJTEK6XnqYO3w5B7qLGl7ejqu2l7Lt8f3WbrXcldZe4QvaPezGvw4eXtmxq3gAPi23X1leNOxweqxtxqEtifNUWurFmeiONWM8zPfwUlD6z0CvehszyS9+rsg/ZZ+47QuqCAlde6O0r1mqC/DBaTwRSffGDNR/z3ECCdvulVe+JOEmZVyjwZAKV89rJs+wV6b4RDGvwpOeAEMXQEM6+hWyB1gQpY4EuqEyuU35S83ElTbcAISsMxqyttuI4pvjzV7y2M7pAy9gyrDqE7lNrauMTGt0tm7MYupg80NWqgYCDNzIQ4qEle3A9JTy2HUxvZ0+Ipj9NCX2zCBKbWjjuUwicRC2/mTtmQUYKqofuvg1FAxFTZu5kqrlG3JlWt2ypiFQiEWztDqNXCnxjyQvecIVP/ACHp9l4kSFQnkSiv2iqExMemEXb63EcZkeqzlzTgF0x/lJq2okY+6yxqdnxTs38KXULisACenUrplam7hM4grJanZRMclT2Z19tNjgT4nER7K6lfd4/xbE/+JoulqD1mLRpbtFc6gZUc/nEVWQqXuTnXLLgzyKSVBhZzqUYqZ0tNy2oHElTrwpVbvzQVVvmhalZRvIGIZawxzC33qtZdykxqFWsqwhl8RlagYzr1BGEIHeaqdXVdOplD3ZMZ8sKvMdWzIbxSqKj0O+7xCqZX80V3zgCJV0lcsYYxyJtrjql/1IXDVVkOIK0AjBjSvqHTZLnXCofVVTqi87kwdVSr0lxuFH6hUOKiShDMabbiFMrK1juqC7yFOnWymEOJnXDMdWwDsJhaaTJwZSGjcRsU3stSgR7rQpYHrOd1iOo90x2yiWiCiKTOiWU9SLt8otlc8k9kTAZW7w2k0AoosBSk3xlMLSt4ZOAvZkFCOZXe1O7AO6Et9TBOVXrOr04jBjZZxt/ndLWWYM0tNpy65ImuudQER/dAfVt80iN4eql9U79SgNbmaVekwJdqWqcTYSN1SV2tVlUrAZixzPpNNK1rgS0PLSCtJplyHgRh0Y6FZhgnG6f6bQ4S0HHX0TumYmYvilYXB7x/rNse6bMYbyysu5mVttQbNGOQEdST6rLPt/EntSm4gic14deawyt6mLK9AoGpSTe8cNknqhZTnBnW6dS6Zg1QZUJUqhUWoRbMdSsKJIrtMLhC4pBnmGZYXqBUmNlT7rKuvMUtYKJ2l6Ip7IXKNE8gp1KRCcVZiXWgnrAqpQ8FG9wTyRVCy8kRaS0Tt1yVjGYBTodVPuUTcUYUGUTGVbygII6wsM5gb25VbsIypRQhpElTslTqM958ytlN7Q42S420bo+zqQmK1wYhqbg68RlaAzjCbU8c0lpVUcytiE2vSZL8mGl08kPquqCnTLQcqp1xw8+SzWqXMndBtfaOIxpqfMcA9JRcXZccldo3GEC9y+pvys0uczqUpGOJodNMnK0X0g/ULG2lwmH1HmmEYYiltbE8Rc8qIeo1Cq6eSsLE+j8AcxhZOh35eq0NqwOI4jvCR2tKCCmTr8HbCdpYIOZg66o3N7s1NW+BbwjaP19lnb2sBMId+rENImAShTfcQKauuyuZi6XQBbcEd5C6qyUDUKsqOVRWSTmdclYUYg7mrjWZVjlwBRL4zOFq+4FMBXUWSVYcwFnuyNJkBEWtvJVncJjpdpO6dprLGYGt1ARCZOnQwiG6VxgJhb2XEdsBSu7oUxuAT+sLXrp7mcZqtYQdq9YrubMNgYQ+wwqrm64nYz6os12iOIgR+sdUfA7TO3nqeYI2wxLkOWTsrbvVw7HJDfWAZGEEoM8RpbWxkz6uwjfKFbWg7BdudTnCBNSV7iSpY9ZKpVkom2JCqtrXiTOjRaMGZUKJZ7BjEsp7o5tcbJTdaoyngZPmg7jtI3hw0T13Vi4XvKLQ9nQR/euEcll7x/iPqgrnWHv5/CGbcHmk7bQ3SbOk0jJyYXK61Dtqqxr0mZu1jiE03IrvvNC00TKsGxKFATLjRlXUbThyrHUQoTASIIE6htznrCG1+LGy+wOaCNZQ71QXkij0krjz2UaLoCrq1VGk5ELjZiLeS3nBpa56qc9ce4KoOS80sSyVIOVQK7xL0gjEtD1dbP8AEB1QnGraDoMoqdYjqD7pj62Eu2TvTLfOMBL9MpAt4jhNq962lRMbkY91v6WoYyZ878W1Z3bRLLnU20wY5YWQu78vcXE45eXooXuocW5wEkubyTjZNuwmJUhJzGFS+3A+VU6qTulzLhW/W4Q85hyAOkNLo3VFSqSgzWLl11yGZKqeBJUFjgcmENtyUTb2JJS0dpwD+AEeRj7wmFn2po/xsLfSCqK9eesM+n1IGQkaOod23iMAeqQX2uukwYHlujrjUadYYfHk45j9dEHW0ulOXn1Ax6kHKhyT8Mildn+qOfyiStdlxyotqSiLqgxoMEOP62QTSlGE2aXBHAhLXKxqroZVzWIJmjWAZMFTahy6Cr2OVDGBxDbd6KnyQFJ0IrvFEIcR29UParC9VPekTOiUEQZ7VEqb3Kl7lGIYtiUXGyrFZdrOQZJJRNvEW87DYhVSphfUzhR5LlMoca3cy7iXS5QJUS5exKs0kHK+j+IIVpV1F/iEI9Y5mbqXwhmnfWLGAILUdVLmgHdVVK5d7R8wlV2+Ct+s8cT5xq197LdZXeXXIJY+4U69SZQLnSVYnPMXXjiENqyVabxrd8lLKtxGyXXF4Zwglz2jS0g8vG9fVnHnA6BCPu55pa2jUecAmfJSq0HM/GHD1BH5oLqzcmO1aipOEAEON0FNteUFRqN/9TCk4JZxtmzp7PN7iTbV6Ipl88cz8ofB3kei4AQd5Hmqq+3pDXaYWDB5/npLXHi/hg/roucBCmx0+X5K1tMuVGtOcw1OiULt6ylpRLHyqzbc/wDSlQaRB5KS2RnMEtJRypU49ZbUpYXKWDBRopyFB9tiVCNniWuqKAN2k2MV0HqqqNDzRf0bv0UTEX3epjNzkNUepVHKh71m4nVK8i5yHqPVjnIevUUgSzOCJVUeqQYUXPUHvRYmTjmEd9Kr71Cd/lWd7IXtmJA1G7vDRUUS/KDFdWh68EkWagYhBcpUXniEKgvwrLE+II9azM1V/BAjxrfD5pHqFeXFO7mtn2SC4ZK2KsYnEatjvBMoc2WwlV3cCeEHA3KfV6XBTe48gfk4H3Wb0zS6lzVbSpCXvmB7TJ+FewHhRFaHX3rG6CfWltUuKgZTaXOPTkBzK9I7OfsrY4NdUaXGJPEYHF/UANvIGStr2T7BULOkBHE8xxOO5PP0E8lpxA2wExXSqdeTMjV+IvacIcD7xTZ9m2tYGu4BG4osawHyJMk7n5V9bszbPEPpNcPMc+sjmj5XQ5EJJmcGPWZyv+zSweINAAHoYz1B3Hysxrn7FaUTaVXUz/K8d4D7iCPuvSw5dcwOBByDuEFqlYciOU6y6k5RiJ+c9R0mra1nUauXN5tmCDsRMEe6p4Dy9xsV6x2s/Zy+ueKhV9KdU4aOjHwTA6H5Xneo6NVtn8FZpDuhH3B2I8wsLUVNWxOOJ9R8G8Tp1dSoX9/v2ixrMQN1GjVc3BAjqrfozMtj0KsqUiW438/ySu4ToFRiM4II+8voVJCtMDluldCo5uOY5HmEwtbkOGd1QoRyJddSre63BhVJ/lhFUaPngoWmmNi8NOdvyUq2CIG6oFCDyIwbpI4ZEFd+kd1Cvs7kTHJGT/UtVSrDInIWLZU5BOR2mcqtQ7lc56pcsedsTKXlUPEq97VBEURe2zAgNekhHGE7LBCHqWYdsjBJmWavbEhqKHfQYV17aOaSltV5ByjBIl7WOoMNbXRFGp4glNOqiWVlGzBljqA64zGpU6FbhcCh7V/FgqwYOeSKoiNthMa3VxOdpCqp05LfMqmvV4mjywrbbYeqdp+KYOtJKAwTtS+GtaNiST7bLf8A7IuyvdUvqnjxVBDPJmZPuvP+0TJqUxyOPuvd9LoCnQptaIAY2PgJtFy5MwdVaVoVB3zDXPQtW7CHvrzhS5tQvOUyBMfMZ/WZU23aHpUwpupqTJBhlOvKIY5JDWIRlC8lUIhFMZgoXU9IpXDeGqwOHLcETzBGykypPqrmuQiAeDGUdqyGU4InjnabslUtHkwXUp8L45H+boVni0yTuD+gv0Dd2jarCx4lpXjfafQTbVnUyfCctPkdsrA1ml8k7l6H7T6l/T3jza4eRcffAyPn/n1mfdTD8HDolR0+3dxcPMfdMTT6jIRWjZrtkQQcHYH3S2nfL7ZteL0YoNw6j7j95Q0ZgjP5hHPomFsb/QKdZnE0cLm52ieuQl9HTgG8J33H3lM36XB4mHoPGyU2sOR/1M9b1SCmX1H9I+VbV07hKjHkggsvGY+Wru52gxO4KL11xVdRyXAmm9mJU9ypdUUiVS4IyrEbrhJOq4RFm+Z80IGI/T6InKaRTmYeptUKZ2vbBw2yNko1LRJbIBmPlaqnbiVVqFhzBweXT/S0Eq4zOYu1WDgGeZ1KcFTplOtY0ctMjY/ZU2WnzhV8rPEKNfgAwe0uOFMbjIDhzQ1xphYZGQqqVwW4OyoUK9YyuqFvIhra6LtavL3Shxg+SJtriCvI20ybkFqECMNZEuoP6O4T67r3C1f+7bG0CPSF4q1gqsLDvgj/ALDb52XpvY7VO+tGAnxs8LgdwQtOo5J+c5LWqQoHpn7wjUqvihctFy/ZlUUq8A+SPM4R3btUnuhDUbwQM5X1S4lQZ4CSuWgiQqqFTYqVR8MJ/WyW0bjw+qqTiFUZOI/oVMo5pSOxu+RTWk+UMQz8QlJe1PZpt1TMQKg/C7+xTlpUmlVsrFilW6Qum1D6ewW1nBE8TdYw104e05HkMSqGCHBwMEfdb/tToPjLmAZG3/bEex/NYANcCQdwVyV9TVPgz7j4Trq9dRn17ek9U7N3rKtvx8QD9nQIAJBEHzIEqi74AJIyOnNZjsRdEVn0phtRp9nshzT+Y91oL0lzSCRxtPIRI9FreY1tAcde84i7S16TXtS3wk5H5H+3aUOpiJ5FVfRjyVtCi8RiRzTD6AISqWHSHtvWs4z+k8zqOUHZXzgVwNKWCTZt1A9ZXwKXcItlvKLZZf8AicrpzMDVa8DvFDqRhXWhgymj7XGFT3GcBNirExX1m8ES+jVRlRkhD0bY+6PuhwUy6AYjzyU7Wsw9RZk8SVHsr9TxfyspPecbuHCAB7kn2WJsLOHOG4BI+Oi9J0TVRRtn1SYqVKNUNbOB4mNbIPOST7hefVr7uCXEh3KByGfF7ISsGcntJYFK1XueZeLUQcf6Sa/0qT5eS1WkaRUPjfji5TnP5KV9pgbMBMMm4cxavUFG4M87qMLDB2XGPham601tQcJweSz17pb6W4x15JOykibmm1wbr1hljdLX6BqPdVO8acOjiB/v/lee0akFOLDUuFRVYUODC6vTLqF3L1nr31bKg4hv0PL1Q9Sh0WT0zXwOcH1WhtNVB5rSV1acvbp3rOCIZRokIulTJKE+tH6MIS87RhohpE+ShmVepkV1WWHCiHazeQAwHzKGsRxHyHVK7biqO4nTnb0T6iIA+EENv57RpkFQwes65vCU5sDiUsid0wsnQIRAIoz9oxaVNpEqlj0svL4tfMkQT781SxwgyYzpaTe+1Yqr6051WpTrQ1zAQ0RE5JnPUELK9obdoeKjNnjOIhw3+8o3VtYZUuW1AMRwu2yciY+PhU6tSAohrXhxaSfY53XLWv5mQTn5959j0Wm9k8t1XBIGR2HHP8+cD0q97iqH+x98fkSt5pn7wvxPGwb+U7fZedOYXMxmV6X2PsXC2plx5Y3wOi0PDyWTaZzf9ThK9RvHU/8AsN03TZZncY8iAi/+OPT7/wC0bQZGFdwrQCBRicubGsJaeJjTpXLe1DiTBABLQCImMIc689v8vwvm9qag3DDnpHl1S40ysOY/d4k6k4jinpgjCJt7HhgnMkAepSej22AnipA5xDuXLcZTqz7R2rmhxcGn+Ugy08xIH5Iw8PQ9GI+sybPFLO6g/SX1NLnogaFoO8LeFwg4MGDjOdt5+3VMbXXKFR/A2oJ92z6E4KMZRH8JJydnT69VH4e46Wt9jA/iSH4qh9MiL6trTaW8ZDSfwzjaB/8AQ+Uq17tKLam15pGoHxEngIB23Bz5J/WuGDBqhvLLmbnAEEeqTazrNv330dXhL30y4F7GFmZAbJI8RzGIUrp76zk2ZHzUSp1FFvAqwfkxnnOv6u17mvANMu4jwSSW8XARkQ0gy7ETjPJKK2rVD+Fzh6OI/Ja24/Z+X1GBtZvA+mXCqY4S9kNaxsHYzA5w2YxCVWWhNoPY66AGJNJ2ZDgSJ4YLSMbxleWth8UcW6gDI5I7d5rND7ftdTANAjha1pcXzxlogmA3rPPmndvqbKzojhwTnO3JKqHaazpsps4qUucKY4KDRhww94kBv9XQzuIWkuarWN4nVWtaOcMA+Uw1djD3HA+gmUzIrZZDg9smJLxlIHAc8k/wjA99kMbB75hkN58W3vhNaet0HmBcZ6HhbO/VoVGvawy1LQQ97nAmA7hgDEn1/sqCiwDJs+wkecpbAr+mT/eILvsow5BAPlt8JNcaFUZkeIeX+FtNJu6dy0uZLS38QJMg75M5HmhdUuKVF4Y4+IwcZgHYkr3svGSxP6ftGU19inaFx+sxzKjmmCEfbXz+UrW0tNaXNdwtcYMOwQQY25HYZTSjoTDEtHsFI0x7GFbxbI5WZS1ZXqYgrQ6f2fjL8uTyjYhogCAFKldUp4RUYXTEcTZnpE7oy0KvWJW+IWOMDgfKRoWPsjGWysAhTa5F2iJGwmQFJEUBC4x2R5rN632rcyt3VEB3D+I7yeY8gOaBdclIy0d0Hh9+vs8ukdBkk8AD85r2FZvVC6ox7m4cHHAztIj7D5SO9165LpDvA3pznAnz8k90ei8gOdiRJ2yVm2akag7FBnVabwizwxRqLWBPHA/XB+0xtpZu44cxwLtuJuN/NH65prqLjzaRuvSbW3EZyOU8gUs1nRvqAIxBPptifhKW6DamV6ze0n9TGy/FgwoyD/PpMb2ZtAeGeZXp9nbBjA0bDZZrTtD7tuBGces7LVMOFo6Wo11gGcv4vq11OpZgeJawK2FUwqxHMSr6T8/3Vm7kB+SAqWb4wBPSV67X0qjDf3VPMT4G5B64QOp6RRFN5FGnIaY8DcYPks5dS4jF2mBOZ5U62f0+FWGP5D7r1KppFGB+5p//AIb0HkpXOh2/c8XcUpnfu2Tz5wpOssWLDTfOeWNbUGIE9OIKX1FQbAiOhOJ3W7t9Loyf3VPl/A3+Rvkh7qwpgNimwZds1v8AR5K3tlsEaR1nn77R5yd/MjdUV9Leage6DAiBnYYzK1zbdufC3lyHRONH06k41JpsMNMS1pjPohHVN3hU3dp582xqHbrjPyp6hSr1Hl75c4xJJEmABJ+Fub2yptjhYxu2zQOXkEiqbqPbH6Tx4OZmXdnq7y0ho8OSS4DAz1RjbK4c3h4XEDo4EAn3wmFZ3iPqhKrzMSYj+4VhqH+X8+shrc4yIELWrxRBnoPLz2KlUZW4hxAmBADiDA6bpzUpjhGBv08lTTYJGByU+1N6Shf5CL/pa45FoIJ3iQBMe+0dYUKlCs4AkOxzJH+U5pUxOw+P+ykKYxgbDl5KRqm6SykseAIBZXF2yOBzxw8uIRv0JTez7R3/AHgfJdnLTw93HSJEexVPCJ25/wCETSpCNh8Kfa7B0jX4f5hGdvPylOsa5eVeHdppkkd26NzMkg5jYJFY0XtrNeRMOBMkZhwcdzvjdOL5sHGPT2RlC1ZI8LfgIftr56Cbem8BqWoGxuvoP7n9poK/7QHAiGMIMzl0+UD55qmt27qmOANG84n8yhXWFPgee7ZIa6DwiRA6wktgPC31CFdrr24zj8ps+H+A+GVjf5ZYj/cc/bp9ozZUruIqGo7i5eIzgyfQZRjGOdl4aS4jiM+JCUjk/wDY/wBkXX/EktxPWaNjFXVVwMnHA6Ac4hzy3AAA4ZJI57GIPomFtev2kAZ+6St3+EZbjxIiXEHdj5TO1lQCirJ45+vWaNmsVRA4mwOoCup6o8bFnoI/ykdAeL5V10IBjCb9tfuBOSv06VKdueesdjV6g3LBOf8AzKvZqVU4HBtPt8rN6bUJ4pJOeZnkjKrBx7fqFb8Ssz8I+/7zI9lBGSx/n0mgp6nU5lnz/tFfXP8A5mIDR6Qc0cQBzzE9OqdfSs/lb8BGXW2P0Vfv+8Mui/5t+v8Aif/Z"/>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415" name="Shape 415"/>
          <p:cNvSpPr txBox="1"/>
          <p:nvPr/>
        </p:nvSpPr>
        <p:spPr>
          <a:xfrm>
            <a:off x="155575" y="764704"/>
            <a:ext cx="8880920" cy="1512167"/>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FFFFFF"/>
              </a:buClr>
              <a:buSzPct val="25000"/>
              <a:buFont typeface="Arial"/>
              <a:buNone/>
              <a:tabLst/>
              <a:defRPr/>
            </a:pPr>
            <a:r>
              <a:rPr kumimoji="0" lang="en-GB" sz="2720" b="0" i="0" u="none" strike="noStrike" kern="0" cap="none" spc="0" normalizeH="0" baseline="0" noProof="0">
                <a:ln>
                  <a:noFill/>
                </a:ln>
                <a:solidFill>
                  <a:srgbClr val="FFFFFF"/>
                </a:solidFill>
                <a:effectLst/>
                <a:uLnTx/>
                <a:uFillTx/>
                <a:latin typeface="Comic Sans MS"/>
                <a:ea typeface="Comic Sans MS"/>
                <a:cs typeface="Comic Sans MS"/>
                <a:sym typeface="Comic Sans MS"/>
              </a:rPr>
              <a:t>c) The kinetic energy of all the molecules</a:t>
            </a:r>
          </a:p>
          <a:p>
            <a:pPr marL="0" marR="0" lvl="0" indent="0" algn="l" defTabSz="914400" rtl="0" eaLnBrk="1" fontAlgn="auto" latinLnBrk="0" hangingPunct="1">
              <a:lnSpc>
                <a:spcPct val="80000"/>
              </a:lnSpc>
              <a:spcBef>
                <a:spcPts val="544"/>
              </a:spcBef>
              <a:spcAft>
                <a:spcPts val="0"/>
              </a:spcAft>
              <a:buClr>
                <a:srgbClr val="FFFFFF"/>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Shape 416"/>
          <p:cNvSpPr txBox="1"/>
          <p:nvPr/>
        </p:nvSpPr>
        <p:spPr>
          <a:xfrm>
            <a:off x="307982" y="1652897"/>
            <a:ext cx="5137200" cy="11295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417" name="Shape 417"/>
          <p:cNvSpPr txBox="1"/>
          <p:nvPr/>
        </p:nvSpPr>
        <p:spPr>
          <a:xfrm>
            <a:off x="5655325" y="1852498"/>
            <a:ext cx="3336300" cy="7323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Since </a:t>
            </a:r>
            <a:r>
              <a:rPr kumimoji="0" lang="en-GB" sz="3200" b="0" i="1" u="none" strike="noStrike" kern="0" cap="none" spc="0" normalizeH="0" baseline="0" noProof="0">
                <a:ln>
                  <a:noFill/>
                </a:ln>
                <a:solidFill>
                  <a:srgbClr val="FFFFFF"/>
                </a:solidFill>
                <a:effectLst/>
                <a:uLnTx/>
                <a:uFillTx/>
                <a:latin typeface="Comic Sans MS"/>
                <a:ea typeface="Comic Sans MS"/>
                <a:cs typeface="Comic Sans MS"/>
                <a:sym typeface="Comic Sans MS"/>
              </a:rPr>
              <a:t>mn </a:t>
            </a: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a:t>
            </a:r>
            <a:r>
              <a:rPr kumimoji="0" lang="en-GB" sz="3000" b="0" i="1" u="none" strike="noStrike" kern="0" cap="none" spc="0" normalizeH="0" baseline="0" noProof="0">
                <a:ln>
                  <a:noFill/>
                </a:ln>
                <a:solidFill>
                  <a:srgbClr val="FFFFFF"/>
                </a:solidFill>
                <a:effectLst/>
                <a:uLnTx/>
                <a:uFillTx/>
                <a:latin typeface="Comic Sans MS"/>
                <a:ea typeface="Comic Sans MS"/>
                <a:cs typeface="Comic Sans MS"/>
                <a:sym typeface="Comic Sans MS"/>
              </a:rPr>
              <a:t>ρV</a:t>
            </a:r>
          </a:p>
        </p:txBody>
      </p:sp>
      <p:sp>
        <p:nvSpPr>
          <p:cNvPr id="418" name="Shape 418"/>
          <p:cNvSpPr txBox="1"/>
          <p:nvPr/>
        </p:nvSpPr>
        <p:spPr>
          <a:xfrm>
            <a:off x="155575" y="3560439"/>
            <a:ext cx="8820600" cy="1014300"/>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a:t>
            </a:r>
          </a:p>
        </p:txBody>
      </p:sp>
      <p:sp>
        <p:nvSpPr>
          <p:cNvPr id="419" name="Shape 419"/>
          <p:cNvSpPr txBox="1"/>
          <p:nvPr/>
        </p:nvSpPr>
        <p:spPr>
          <a:xfrm>
            <a:off x="1098275" y="5352800"/>
            <a:ext cx="7200900" cy="6462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Kinetic energy </a:t>
            </a:r>
            <a:r>
              <a:rPr kumimoji="0" lang="en-GB" sz="3200" b="0" i="0" u="sng" strike="noStrike" kern="0" cap="none" spc="0" normalizeH="0" baseline="0" noProof="0">
                <a:ln>
                  <a:noFill/>
                </a:ln>
                <a:solidFill>
                  <a:srgbClr val="FFFF00"/>
                </a:solidFill>
                <a:effectLst/>
                <a:uLnTx/>
                <a:uFillTx/>
                <a:latin typeface="Comic Sans MS"/>
                <a:ea typeface="Comic Sans MS"/>
                <a:cs typeface="Comic Sans MS"/>
                <a:sym typeface="Comic Sans MS"/>
              </a:rPr>
              <a:t>= 190J </a:t>
            </a:r>
            <a:r>
              <a:rPr kumimoji="0" lang="en-GB" sz="3200" b="0" i="0" u="none" strike="noStrike" kern="0" cap="none" spc="0" normalizeH="0" baseline="0" noProof="0">
                <a:ln>
                  <a:noFill/>
                </a:ln>
                <a:solidFill>
                  <a:srgbClr val="FFFFFF"/>
                </a:solidFill>
                <a:effectLst/>
                <a:uLnTx/>
                <a:uFillTx/>
                <a:latin typeface="Comic Sans MS"/>
                <a:ea typeface="Comic Sans MS"/>
                <a:cs typeface="Comic Sans MS"/>
                <a:sym typeface="Comic Sans MS"/>
              </a:rPr>
              <a:t>to 2 sig. figs.</a:t>
            </a:r>
          </a:p>
        </p:txBody>
      </p:sp>
      <p:sp>
        <p:nvSpPr>
          <p:cNvPr id="420" name="Shape 420"/>
          <p:cNvSpPr txBox="1"/>
          <p:nvPr/>
        </p:nvSpPr>
        <p:spPr>
          <a:xfrm>
            <a:off x="0" y="0"/>
            <a:ext cx="9144000" cy="6462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equation for Gas pressure from the Kinetic Model of Gases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143512" y="1074811"/>
            <a:ext cx="8856900" cy="50133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GB" sz="2960" b="0" i="0" u="none" strike="noStrike" cap="none">
                <a:solidFill>
                  <a:schemeClr val="lt1"/>
                </a:solidFill>
                <a:latin typeface="Comic Sans MS"/>
                <a:ea typeface="Comic Sans MS"/>
                <a:cs typeface="Comic Sans MS"/>
                <a:sym typeface="Comic Sans MS"/>
              </a:rPr>
              <a:t>Nitrogen gas is kept in a closed container of volume 730 cm</a:t>
            </a:r>
            <a:r>
              <a:rPr lang="en-GB" sz="2960" b="0" i="0" u="none" strike="noStrike" cap="none" baseline="30000">
                <a:solidFill>
                  <a:schemeClr val="lt1"/>
                </a:solidFill>
                <a:latin typeface="Comic Sans MS"/>
                <a:ea typeface="Comic Sans MS"/>
                <a:cs typeface="Comic Sans MS"/>
                <a:sym typeface="Comic Sans MS"/>
              </a:rPr>
              <a:t>3</a:t>
            </a:r>
            <a:r>
              <a:rPr lang="en-GB" sz="2960" b="0" i="0" u="none" strike="noStrike" cap="none">
                <a:solidFill>
                  <a:schemeClr val="lt1"/>
                </a:solidFill>
                <a:latin typeface="Comic Sans MS"/>
                <a:ea typeface="Comic Sans MS"/>
                <a:cs typeface="Comic Sans MS"/>
                <a:sym typeface="Comic Sans MS"/>
              </a:rPr>
              <a:t> at a temperature of 27 </a:t>
            </a:r>
            <a:r>
              <a:rPr lang="en-GB" sz="2960" b="0" i="0" u="none" strike="noStrike" cap="none" baseline="30000">
                <a:solidFill>
                  <a:schemeClr val="lt1"/>
                </a:solidFill>
                <a:latin typeface="Comic Sans MS"/>
                <a:ea typeface="Comic Sans MS"/>
                <a:cs typeface="Comic Sans MS"/>
                <a:sym typeface="Comic Sans MS"/>
              </a:rPr>
              <a:t>o</a:t>
            </a:r>
            <a:r>
              <a:rPr lang="en-GB" sz="2960" b="0" i="0" u="none" strike="noStrike" cap="none">
                <a:solidFill>
                  <a:schemeClr val="lt1"/>
                </a:solidFill>
                <a:latin typeface="Comic Sans MS"/>
                <a:ea typeface="Comic Sans MS"/>
                <a:cs typeface="Comic Sans MS"/>
                <a:sym typeface="Comic Sans MS"/>
              </a:rPr>
              <a:t>C and a pressure of 1.0 × 10</a:t>
            </a:r>
            <a:r>
              <a:rPr lang="en-GB" sz="2960" b="0" i="0" u="none" strike="noStrike" cap="none" baseline="30000">
                <a:solidFill>
                  <a:schemeClr val="lt1"/>
                </a:solidFill>
                <a:latin typeface="Comic Sans MS"/>
                <a:ea typeface="Comic Sans MS"/>
                <a:cs typeface="Comic Sans MS"/>
                <a:sym typeface="Comic Sans MS"/>
              </a:rPr>
              <a:t>5</a:t>
            </a:r>
            <a:r>
              <a:rPr lang="en-GB" sz="2960" b="0" i="0" u="none" strike="noStrike" cap="none">
                <a:solidFill>
                  <a:schemeClr val="lt1"/>
                </a:solidFill>
                <a:latin typeface="Comic Sans MS"/>
                <a:ea typeface="Comic Sans MS"/>
                <a:cs typeface="Comic Sans MS"/>
                <a:sym typeface="Comic Sans MS"/>
              </a:rPr>
              <a:t> Pa.  The density of nitrogen is 1.25 kg m</a:t>
            </a:r>
            <a:r>
              <a:rPr lang="en-GB" sz="2960" b="0" i="0" u="none" strike="noStrike" cap="none" baseline="30000">
                <a:solidFill>
                  <a:schemeClr val="lt1"/>
                </a:solidFill>
                <a:latin typeface="Comic Sans MS"/>
                <a:ea typeface="Comic Sans MS"/>
                <a:cs typeface="Comic Sans MS"/>
                <a:sym typeface="Comic Sans MS"/>
              </a:rPr>
              <a:t>-3</a:t>
            </a:r>
            <a:r>
              <a:rPr lang="en-GB" sz="2960" b="0" i="0" u="none" strike="noStrike" cap="none">
                <a:solidFill>
                  <a:schemeClr val="lt1"/>
                </a:solidFill>
                <a:latin typeface="Comic Sans MS"/>
                <a:ea typeface="Comic Sans MS"/>
                <a:cs typeface="Comic Sans MS"/>
                <a:sym typeface="Comic Sans MS"/>
              </a:rPr>
              <a:t>. </a:t>
            </a:r>
          </a:p>
          <a:p>
            <a:pPr marL="0" marR="0" lvl="0" indent="0" algn="l" rtl="0">
              <a:lnSpc>
                <a:spcPct val="90000"/>
              </a:lnSpc>
              <a:spcBef>
                <a:spcPts val="0"/>
              </a:spcBef>
              <a:spcAft>
                <a:spcPts val="0"/>
              </a:spcAft>
              <a:buClr>
                <a:schemeClr val="lt1"/>
              </a:buClr>
              <a:buSzPct val="25000"/>
              <a:buFont typeface="Arial"/>
              <a:buNone/>
            </a:pPr>
            <a:endParaRPr sz="2960">
              <a:solidFill>
                <a:schemeClr val="lt1"/>
              </a:solidFill>
            </a:endParaRPr>
          </a:p>
          <a:p>
            <a:pPr marL="342900" marR="0" lvl="0" indent="-342900" algn="l" rtl="0">
              <a:lnSpc>
                <a:spcPct val="90000"/>
              </a:lnSpc>
              <a:spcBef>
                <a:spcPts val="592"/>
              </a:spcBef>
              <a:spcAft>
                <a:spcPts val="0"/>
              </a:spcAft>
              <a:buClr>
                <a:schemeClr val="lt1"/>
              </a:buClr>
              <a:buSzPct val="25000"/>
              <a:buFont typeface="Arial"/>
              <a:buNone/>
            </a:pPr>
            <a:r>
              <a:rPr lang="en-GB" sz="2960" b="0" i="0" u="none" strike="noStrike" cap="none">
                <a:solidFill>
                  <a:schemeClr val="lt1"/>
                </a:solidFill>
                <a:latin typeface="Comic Sans MS"/>
                <a:ea typeface="Comic Sans MS"/>
                <a:cs typeface="Comic Sans MS"/>
                <a:sym typeface="Comic Sans MS"/>
              </a:rPr>
              <a:t>Calculate:</a:t>
            </a:r>
          </a:p>
          <a:p>
            <a:pPr marL="514350" marR="0" lvl="0" indent="-514350" algn="l" rtl="0">
              <a:lnSpc>
                <a:spcPct val="90000"/>
              </a:lnSpc>
              <a:spcBef>
                <a:spcPts val="592"/>
              </a:spcBef>
              <a:spcAft>
                <a:spcPts val="0"/>
              </a:spcAft>
              <a:buClr>
                <a:schemeClr val="lt1"/>
              </a:buClr>
              <a:buSzPct val="98666"/>
              <a:buFont typeface="Arial"/>
              <a:buAutoNum type="alphaLcParenR"/>
            </a:pPr>
            <a:r>
              <a:rPr lang="en-GB" sz="2960" b="0" i="0" u="none" strike="noStrike" cap="none">
                <a:solidFill>
                  <a:schemeClr val="lt1"/>
                </a:solidFill>
                <a:latin typeface="Comic Sans MS"/>
                <a:ea typeface="Comic Sans MS"/>
                <a:cs typeface="Comic Sans MS"/>
                <a:sym typeface="Comic Sans MS"/>
              </a:rPr>
              <a:t>The mean square speed of all the molecules</a:t>
            </a:r>
          </a:p>
          <a:p>
            <a:pPr marL="514350" marR="0" lvl="0" indent="-514350" algn="l" rtl="0">
              <a:lnSpc>
                <a:spcPct val="90000"/>
              </a:lnSpc>
              <a:spcBef>
                <a:spcPts val="592"/>
              </a:spcBef>
              <a:spcAft>
                <a:spcPts val="0"/>
              </a:spcAft>
              <a:buClr>
                <a:schemeClr val="lt1"/>
              </a:buClr>
              <a:buSzPct val="98666"/>
              <a:buFont typeface="Arial"/>
              <a:buAutoNum type="alphaLcParenR"/>
            </a:pPr>
            <a:r>
              <a:rPr lang="en-GB" sz="2960" b="0" i="0" u="none" strike="noStrike" cap="none">
                <a:solidFill>
                  <a:schemeClr val="lt1"/>
                </a:solidFill>
                <a:latin typeface="Comic Sans MS"/>
                <a:ea typeface="Comic Sans MS"/>
                <a:cs typeface="Comic Sans MS"/>
                <a:sym typeface="Comic Sans MS"/>
              </a:rPr>
              <a:t>The square root of the mean square speed of all the molecules</a:t>
            </a:r>
          </a:p>
          <a:p>
            <a:pPr marL="514350" marR="0" lvl="0" indent="-514350" algn="l" rtl="0">
              <a:lnSpc>
                <a:spcPct val="90000"/>
              </a:lnSpc>
              <a:spcBef>
                <a:spcPts val="592"/>
              </a:spcBef>
              <a:spcAft>
                <a:spcPts val="0"/>
              </a:spcAft>
              <a:buClr>
                <a:schemeClr val="lt1"/>
              </a:buClr>
              <a:buSzPct val="98666"/>
              <a:buFont typeface="Arial"/>
              <a:buAutoNum type="alphaLcParenR"/>
            </a:pPr>
            <a:r>
              <a:rPr lang="en-GB" sz="2960" b="0" i="0" u="none" strike="noStrike" cap="none">
                <a:solidFill>
                  <a:schemeClr val="lt1"/>
                </a:solidFill>
                <a:latin typeface="Comic Sans MS"/>
                <a:ea typeface="Comic Sans MS"/>
                <a:cs typeface="Comic Sans MS"/>
                <a:sym typeface="Comic Sans MS"/>
              </a:rPr>
              <a:t>The kinetic energy of all the molecules</a:t>
            </a:r>
          </a:p>
          <a:p>
            <a:pPr marL="0" marR="0" lvl="0" indent="0" algn="l" rtl="0">
              <a:lnSpc>
                <a:spcPct val="90000"/>
              </a:lnSpc>
              <a:spcBef>
                <a:spcPts val="592"/>
              </a:spcBef>
              <a:buClr>
                <a:schemeClr val="lt1"/>
              </a:buClr>
              <a:buSzPct val="25000"/>
              <a:buFont typeface="Arial"/>
              <a:buNone/>
            </a:pPr>
            <a:r>
              <a:rPr lang="en-GB" sz="2960" b="0" i="0" u="none" strike="noStrike" cap="none">
                <a:solidFill>
                  <a:schemeClr val="lt1"/>
                </a:solidFill>
                <a:latin typeface="Comic Sans MS"/>
                <a:ea typeface="Comic Sans MS"/>
                <a:cs typeface="Comic Sans MS"/>
                <a:sym typeface="Comic Sans MS"/>
              </a:rPr>
              <a:t>					</a:t>
            </a:r>
          </a:p>
        </p:txBody>
      </p:sp>
      <p:sp>
        <p:nvSpPr>
          <p:cNvPr id="426" name="Shape 426"/>
          <p:cNvSpPr txBox="1"/>
          <p:nvPr/>
        </p:nvSpPr>
        <p:spPr>
          <a:xfrm>
            <a:off x="0" y="0"/>
            <a:ext cx="9144000" cy="6462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equation for Gas pressure from the Kinetic Model of Gases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143562" y="762286"/>
            <a:ext cx="8856900" cy="50133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GB" sz="2960" b="0" i="0" u="none" strike="noStrike" cap="none">
                <a:solidFill>
                  <a:schemeClr val="lt1"/>
                </a:solidFill>
                <a:latin typeface="Comic Sans MS"/>
                <a:ea typeface="Comic Sans MS"/>
                <a:cs typeface="Comic Sans MS"/>
                <a:sym typeface="Comic Sans MS"/>
              </a:rPr>
              <a:t>Nitrogen gas is kept in a closed container of volume 730 cm</a:t>
            </a:r>
            <a:r>
              <a:rPr lang="en-GB" sz="2960" b="0" i="0" u="none" strike="noStrike" cap="none" baseline="30000">
                <a:solidFill>
                  <a:schemeClr val="lt1"/>
                </a:solidFill>
                <a:latin typeface="Comic Sans MS"/>
                <a:ea typeface="Comic Sans MS"/>
                <a:cs typeface="Comic Sans MS"/>
                <a:sym typeface="Comic Sans MS"/>
              </a:rPr>
              <a:t>3</a:t>
            </a:r>
            <a:r>
              <a:rPr lang="en-GB" sz="2960" b="0" i="0" u="none" strike="noStrike" cap="none">
                <a:solidFill>
                  <a:schemeClr val="lt1"/>
                </a:solidFill>
                <a:latin typeface="Comic Sans MS"/>
                <a:ea typeface="Comic Sans MS"/>
                <a:cs typeface="Comic Sans MS"/>
                <a:sym typeface="Comic Sans MS"/>
              </a:rPr>
              <a:t> at a temperature of 27 </a:t>
            </a:r>
            <a:r>
              <a:rPr lang="en-GB" sz="2960" b="0" i="0" u="none" strike="noStrike" cap="none" baseline="30000">
                <a:solidFill>
                  <a:schemeClr val="lt1"/>
                </a:solidFill>
                <a:latin typeface="Comic Sans MS"/>
                <a:ea typeface="Comic Sans MS"/>
                <a:cs typeface="Comic Sans MS"/>
                <a:sym typeface="Comic Sans MS"/>
              </a:rPr>
              <a:t>o</a:t>
            </a:r>
            <a:r>
              <a:rPr lang="en-GB" sz="2960" b="0" i="0" u="none" strike="noStrike" cap="none">
                <a:solidFill>
                  <a:schemeClr val="lt1"/>
                </a:solidFill>
                <a:latin typeface="Comic Sans MS"/>
                <a:ea typeface="Comic Sans MS"/>
                <a:cs typeface="Comic Sans MS"/>
                <a:sym typeface="Comic Sans MS"/>
              </a:rPr>
              <a:t>C and a pressure of 1.0 × 10</a:t>
            </a:r>
            <a:r>
              <a:rPr lang="en-GB" sz="2960" b="0" i="0" u="none" strike="noStrike" cap="none" baseline="30000">
                <a:solidFill>
                  <a:schemeClr val="lt1"/>
                </a:solidFill>
                <a:latin typeface="Comic Sans MS"/>
                <a:ea typeface="Comic Sans MS"/>
                <a:cs typeface="Comic Sans MS"/>
                <a:sym typeface="Comic Sans MS"/>
              </a:rPr>
              <a:t>5</a:t>
            </a:r>
            <a:r>
              <a:rPr lang="en-GB" sz="2960" b="0" i="0" u="none" strike="noStrike" cap="none">
                <a:solidFill>
                  <a:schemeClr val="lt1"/>
                </a:solidFill>
                <a:latin typeface="Comic Sans MS"/>
                <a:ea typeface="Comic Sans MS"/>
                <a:cs typeface="Comic Sans MS"/>
                <a:sym typeface="Comic Sans MS"/>
              </a:rPr>
              <a:t> Pa.  The density of nitrogen is 1.25 kg m</a:t>
            </a:r>
            <a:r>
              <a:rPr lang="en-GB" sz="2960" b="0" i="0" u="none" strike="noStrike" cap="none" baseline="30000">
                <a:solidFill>
                  <a:schemeClr val="lt1"/>
                </a:solidFill>
                <a:latin typeface="Comic Sans MS"/>
                <a:ea typeface="Comic Sans MS"/>
                <a:cs typeface="Comic Sans MS"/>
                <a:sym typeface="Comic Sans MS"/>
              </a:rPr>
              <a:t>-3</a:t>
            </a:r>
            <a:r>
              <a:rPr lang="en-GB" sz="2960" b="0" i="0" u="none" strike="noStrike" cap="none">
                <a:solidFill>
                  <a:schemeClr val="lt1"/>
                </a:solidFill>
                <a:latin typeface="Comic Sans MS"/>
                <a:ea typeface="Comic Sans MS"/>
                <a:cs typeface="Comic Sans MS"/>
                <a:sym typeface="Comic Sans MS"/>
              </a:rPr>
              <a:t>. </a:t>
            </a:r>
          </a:p>
          <a:p>
            <a:pPr marL="342900" marR="0" lvl="0" indent="-342900" algn="l" rtl="0">
              <a:lnSpc>
                <a:spcPct val="90000"/>
              </a:lnSpc>
              <a:spcBef>
                <a:spcPts val="592"/>
              </a:spcBef>
              <a:spcAft>
                <a:spcPts val="0"/>
              </a:spcAft>
              <a:buClr>
                <a:schemeClr val="lt1"/>
              </a:buClr>
              <a:buSzPct val="25000"/>
              <a:buFont typeface="Arial"/>
              <a:buNone/>
            </a:pPr>
            <a:r>
              <a:rPr lang="en-GB" sz="2960" b="0" i="0" u="none" strike="noStrike" cap="none">
                <a:solidFill>
                  <a:schemeClr val="lt1"/>
                </a:solidFill>
                <a:latin typeface="Comic Sans MS"/>
                <a:ea typeface="Comic Sans MS"/>
                <a:cs typeface="Comic Sans MS"/>
                <a:sym typeface="Comic Sans MS"/>
              </a:rPr>
              <a:t>Calculate:</a:t>
            </a:r>
          </a:p>
          <a:p>
            <a:pPr marL="514350" marR="0" lvl="0" indent="-514350" algn="l" rtl="0">
              <a:lnSpc>
                <a:spcPct val="90000"/>
              </a:lnSpc>
              <a:spcBef>
                <a:spcPts val="592"/>
              </a:spcBef>
              <a:spcAft>
                <a:spcPts val="0"/>
              </a:spcAft>
              <a:buClr>
                <a:schemeClr val="lt1"/>
              </a:buClr>
              <a:buSzPct val="98666"/>
              <a:buFont typeface="Arial"/>
              <a:buAutoNum type="alphaLcParenR"/>
            </a:pPr>
            <a:r>
              <a:rPr lang="en-GB" sz="2960" b="0" i="0" u="none" strike="noStrike" cap="none">
                <a:solidFill>
                  <a:schemeClr val="lt1"/>
                </a:solidFill>
                <a:latin typeface="Comic Sans MS"/>
                <a:ea typeface="Comic Sans MS"/>
                <a:cs typeface="Comic Sans MS"/>
                <a:sym typeface="Comic Sans MS"/>
              </a:rPr>
              <a:t>The mean square speed of all the molecules</a:t>
            </a:r>
          </a:p>
          <a:p>
            <a:pPr marL="0" marR="0" lvl="0" indent="0" algn="l" rtl="0">
              <a:lnSpc>
                <a:spcPct val="90000"/>
              </a:lnSpc>
              <a:spcBef>
                <a:spcPts val="592"/>
              </a:spcBef>
              <a:spcAft>
                <a:spcPts val="0"/>
              </a:spcAft>
              <a:buNone/>
            </a:pPr>
            <a:r>
              <a:rPr lang="en-GB" sz="2960">
                <a:solidFill>
                  <a:srgbClr val="FF9900"/>
                </a:solidFill>
              </a:rPr>
              <a:t>2.4 x 10</a:t>
            </a:r>
            <a:r>
              <a:rPr lang="en-GB" sz="2960" baseline="30000">
                <a:solidFill>
                  <a:srgbClr val="FF9900"/>
                </a:solidFill>
              </a:rPr>
              <a:t>5 </a:t>
            </a:r>
            <a:r>
              <a:rPr lang="en-GB" sz="2960">
                <a:solidFill>
                  <a:srgbClr val="FF9900"/>
                </a:solidFill>
              </a:rPr>
              <a:t>m</a:t>
            </a:r>
            <a:r>
              <a:rPr lang="en-GB" sz="2960" baseline="30000">
                <a:solidFill>
                  <a:srgbClr val="FF9900"/>
                </a:solidFill>
              </a:rPr>
              <a:t>2</a:t>
            </a:r>
            <a:r>
              <a:rPr lang="en-GB" sz="2960">
                <a:solidFill>
                  <a:srgbClr val="FF9900"/>
                </a:solidFill>
              </a:rPr>
              <a:t>s</a:t>
            </a:r>
            <a:r>
              <a:rPr lang="en-GB" sz="2960" baseline="30000">
                <a:solidFill>
                  <a:srgbClr val="FF9900"/>
                </a:solidFill>
              </a:rPr>
              <a:t>-2</a:t>
            </a:r>
          </a:p>
          <a:p>
            <a:pPr marL="514350" marR="0" lvl="0" indent="-514350" algn="l" rtl="0">
              <a:lnSpc>
                <a:spcPct val="90000"/>
              </a:lnSpc>
              <a:spcBef>
                <a:spcPts val="592"/>
              </a:spcBef>
              <a:spcAft>
                <a:spcPts val="0"/>
              </a:spcAft>
              <a:buClr>
                <a:schemeClr val="lt1"/>
              </a:buClr>
              <a:buSzPct val="98666"/>
              <a:buFont typeface="Arial"/>
              <a:buAutoNum type="alphaLcParenR"/>
            </a:pPr>
            <a:r>
              <a:rPr lang="en-GB" sz="2960" b="0" i="0" u="none" strike="noStrike" cap="none">
                <a:solidFill>
                  <a:schemeClr val="lt1"/>
                </a:solidFill>
                <a:latin typeface="Comic Sans MS"/>
                <a:ea typeface="Comic Sans MS"/>
                <a:cs typeface="Comic Sans MS"/>
                <a:sym typeface="Comic Sans MS"/>
              </a:rPr>
              <a:t>The square root of the mean square speed of all the molecules</a:t>
            </a:r>
          </a:p>
          <a:p>
            <a:pPr marL="0" marR="0" lvl="0" indent="0" algn="l" rtl="0">
              <a:lnSpc>
                <a:spcPct val="90000"/>
              </a:lnSpc>
              <a:spcBef>
                <a:spcPts val="592"/>
              </a:spcBef>
              <a:spcAft>
                <a:spcPts val="0"/>
              </a:spcAft>
              <a:buNone/>
            </a:pPr>
            <a:r>
              <a:rPr lang="en-GB" sz="2960">
                <a:solidFill>
                  <a:srgbClr val="FF9900"/>
                </a:solidFill>
              </a:rPr>
              <a:t>490 ms</a:t>
            </a:r>
            <a:r>
              <a:rPr lang="en-GB" sz="2960" baseline="30000">
                <a:solidFill>
                  <a:srgbClr val="FF9900"/>
                </a:solidFill>
              </a:rPr>
              <a:t>-1</a:t>
            </a:r>
          </a:p>
          <a:p>
            <a:pPr marL="514350" marR="0" lvl="0" indent="-514350" algn="l" rtl="0">
              <a:lnSpc>
                <a:spcPct val="90000"/>
              </a:lnSpc>
              <a:spcBef>
                <a:spcPts val="592"/>
              </a:spcBef>
              <a:spcAft>
                <a:spcPts val="0"/>
              </a:spcAft>
              <a:buClr>
                <a:schemeClr val="lt1"/>
              </a:buClr>
              <a:buSzPct val="98666"/>
              <a:buFont typeface="Arial"/>
              <a:buAutoNum type="alphaLcParenR"/>
            </a:pPr>
            <a:r>
              <a:rPr lang="en-GB" sz="2960" b="0" i="0" u="none" strike="noStrike" cap="none">
                <a:solidFill>
                  <a:schemeClr val="lt1"/>
                </a:solidFill>
                <a:latin typeface="Comic Sans MS"/>
                <a:ea typeface="Comic Sans MS"/>
                <a:cs typeface="Comic Sans MS"/>
                <a:sym typeface="Comic Sans MS"/>
              </a:rPr>
              <a:t>The kinetic energy of all the molecules</a:t>
            </a:r>
          </a:p>
          <a:p>
            <a:pPr marL="0" marR="0" lvl="0" indent="0" algn="l" rtl="0">
              <a:lnSpc>
                <a:spcPct val="90000"/>
              </a:lnSpc>
              <a:spcBef>
                <a:spcPts val="592"/>
              </a:spcBef>
              <a:buClr>
                <a:schemeClr val="lt1"/>
              </a:buClr>
              <a:buSzPct val="25000"/>
              <a:buFont typeface="Arial"/>
              <a:buNone/>
            </a:pPr>
            <a:r>
              <a:rPr lang="en-GB" sz="2960">
                <a:solidFill>
                  <a:srgbClr val="FF9900"/>
                </a:solidFill>
              </a:rPr>
              <a:t>109 J</a:t>
            </a:r>
            <a:r>
              <a:rPr lang="en-GB" sz="2960" b="0" i="0" u="none" strike="noStrike" cap="none">
                <a:solidFill>
                  <a:srgbClr val="FF9900"/>
                </a:solidFill>
                <a:latin typeface="Comic Sans MS"/>
                <a:ea typeface="Comic Sans MS"/>
                <a:cs typeface="Comic Sans MS"/>
                <a:sym typeface="Comic Sans MS"/>
              </a:rPr>
              <a:t>	</a:t>
            </a:r>
            <a:r>
              <a:rPr lang="en-GB" sz="2960" b="0" i="0" u="none" strike="noStrike" cap="none">
                <a:solidFill>
                  <a:schemeClr val="lt1"/>
                </a:solidFill>
                <a:latin typeface="Comic Sans MS"/>
                <a:ea typeface="Comic Sans MS"/>
                <a:cs typeface="Comic Sans MS"/>
                <a:sym typeface="Comic Sans MS"/>
              </a:rPr>
              <a:t>				</a:t>
            </a:r>
          </a:p>
        </p:txBody>
      </p:sp>
      <p:sp>
        <p:nvSpPr>
          <p:cNvPr id="432" name="Shape 432"/>
          <p:cNvSpPr txBox="1"/>
          <p:nvPr/>
        </p:nvSpPr>
        <p:spPr>
          <a:xfrm>
            <a:off x="0" y="0"/>
            <a:ext cx="9144000" cy="6462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equation for Gas pressure from the Kinetic Model of Gases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6" name="Shape 166"/>
          <p:cNvSpPr txBox="1">
            <a:spLocks noGrp="1"/>
          </p:cNvSpPr>
          <p:nvPr>
            <p:ph type="title" idx="4294967295"/>
          </p:nvPr>
        </p:nvSpPr>
        <p:spPr>
          <a:xfrm>
            <a:off x="0" y="0"/>
            <a:ext cx="9144000" cy="903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a:solidFill>
                  <a:srgbClr val="FFFFFF"/>
                </a:solidFill>
              </a:rPr>
              <a:t>Investigating gases</a:t>
            </a:r>
          </a:p>
        </p:txBody>
      </p:sp>
      <p:graphicFrame>
        <p:nvGraphicFramePr>
          <p:cNvPr id="167" name="Shape 167"/>
          <p:cNvGraphicFramePr/>
          <p:nvPr/>
        </p:nvGraphicFramePr>
        <p:xfrm>
          <a:off x="194975" y="1280200"/>
          <a:ext cx="2301225" cy="21945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68" name="Shape 168"/>
          <p:cNvGraphicFramePr/>
          <p:nvPr/>
        </p:nvGraphicFramePr>
        <p:xfrm>
          <a:off x="2739150" y="1280200"/>
          <a:ext cx="2301225" cy="36718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806800">
                <a:tc>
                  <a:txBody>
                    <a:bodyPr/>
                    <a:lstStyle/>
                    <a:p>
                      <a:pPr lvl="0" rtl="0">
                        <a:spcBef>
                          <a:spcPts val="0"/>
                        </a:spcBef>
                        <a:buNone/>
                      </a:pPr>
                      <a:r>
                        <a:rPr lang="en-GB" sz="2000">
                          <a:solidFill>
                            <a:srgbClr val="FFFFFF"/>
                          </a:solidFill>
                          <a:latin typeface="Comic Sans MS"/>
                          <a:ea typeface="Comic Sans MS"/>
                          <a:cs typeface="Comic Sans MS"/>
                          <a:sym typeface="Comic Sans MS"/>
                        </a:rPr>
                        <a:t>5.1: Thermal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5.2: Circular Motion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a:latin typeface="Comic Sans MS"/>
                          <a:ea typeface="Comic Sans MS"/>
                          <a:cs typeface="Comic Sans MS"/>
                          <a:sym typeface="Comic Sans MS"/>
                        </a:rPr>
                        <a:t>5.3: Oscillation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5.4 Gravitational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a:latin typeface="Comic Sans MS"/>
                          <a:ea typeface="Comic Sans MS"/>
                          <a:cs typeface="Comic Sans MS"/>
                          <a:sym typeface="Comic Sans MS"/>
                        </a:rPr>
                        <a:t>5.5 Astrophysics and cosmology</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7" name="Shape 177">
            <a:extLst>
              <a:ext uri="{FF2B5EF4-FFF2-40B4-BE49-F238E27FC236}">
                <a16:creationId xmlns:a16="http://schemas.microsoft.com/office/drawing/2014/main" id="{836478B7-3C0E-4EE1-BD64-03C52DA1963F}"/>
              </a:ext>
            </a:extLst>
          </p:cNvPr>
          <p:cNvGraphicFramePr/>
          <p:nvPr/>
        </p:nvGraphicFramePr>
        <p:xfrm>
          <a:off x="5243925" y="969264"/>
          <a:ext cx="3705100" cy="5815584"/>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38725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States of matter and Brownian motion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Specific heat capacity and temperature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Investigating specific heat capacity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92028803"/>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Specific latent heat and internal energy</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Amount of substance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kinetic theory and pressure of a gas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81000">
                <a:tc>
                  <a:txBody>
                    <a:bodyPr/>
                    <a:lstStyle/>
                    <a:p>
                      <a:pPr lvl="0" rtl="0">
                        <a:lnSpc>
                          <a:spcPct val="115000"/>
                        </a:lnSpc>
                        <a:spcBef>
                          <a:spcPts val="0"/>
                        </a:spcBef>
                        <a:buNone/>
                      </a:pPr>
                      <a:r>
                        <a:rPr lang="en-GB" sz="2000" dirty="0">
                          <a:solidFill>
                            <a:schemeClr val="bg1"/>
                          </a:solidFill>
                          <a:latin typeface="Comic Sans MS"/>
                          <a:ea typeface="Comic Sans MS"/>
                          <a:cs typeface="Comic Sans MS"/>
                          <a:sym typeface="Comic Sans MS"/>
                        </a:rPr>
                        <a:t> Investigating gases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5"/>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Boyle’s Law and finding absolute zero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866534879"/>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ideal gas equation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7"/>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Boltzmann constant</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87725" y="116625"/>
            <a:ext cx="8949300" cy="1257900"/>
          </a:xfrm>
          <a:prstGeom prst="rect">
            <a:avLst/>
          </a:prstGeom>
          <a:solidFill>
            <a:srgbClr val="FFFFFF">
              <a:alpha val="62310"/>
            </a:srgbClr>
          </a:solid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 </a:t>
            </a:r>
            <a:r>
              <a:rPr lang="en-GB" b="1">
                <a:solidFill>
                  <a:srgbClr val="000000"/>
                </a:solidFill>
              </a:rPr>
              <a:t>Investigating gases</a:t>
            </a:r>
          </a:p>
        </p:txBody>
      </p:sp>
      <p:sp>
        <p:nvSpPr>
          <p:cNvPr id="175" name="Shape 175"/>
          <p:cNvSpPr/>
          <p:nvPr/>
        </p:nvSpPr>
        <p:spPr>
          <a:xfrm>
            <a:off x="355030" y="1693847"/>
            <a:ext cx="8330700" cy="1478400"/>
          </a:xfrm>
          <a:prstGeom prst="roundRect">
            <a:avLst>
              <a:gd name="adj" fmla="val 16667"/>
            </a:avLst>
          </a:prstGeom>
          <a:solidFill>
            <a:srgbClr val="00B050"/>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Shape 176"/>
          <p:cNvSpPr txBox="1"/>
          <p:nvPr/>
        </p:nvSpPr>
        <p:spPr>
          <a:xfrm>
            <a:off x="438614" y="1730642"/>
            <a:ext cx="8163300" cy="1355100"/>
          </a:xfrm>
          <a:prstGeom prst="rect">
            <a:avLst/>
          </a:prstGeom>
          <a:solidFill>
            <a:srgbClr val="84FE72">
              <a:alpha val="98850"/>
            </a:srgbClr>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r>
              <a:rPr kumimoji="0" lang="en-GB" sz="32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Boyle’s Law and use it in calculations</a:t>
            </a:r>
          </a:p>
        </p:txBody>
      </p:sp>
      <p:sp>
        <p:nvSpPr>
          <p:cNvPr id="177" name="Shape 177"/>
          <p:cNvSpPr/>
          <p:nvPr/>
        </p:nvSpPr>
        <p:spPr>
          <a:xfrm>
            <a:off x="355030" y="3487682"/>
            <a:ext cx="8330700" cy="1355100"/>
          </a:xfrm>
          <a:prstGeom prst="roundRect">
            <a:avLst>
              <a:gd name="adj" fmla="val 16667"/>
            </a:avLst>
          </a:prstGeom>
          <a:solidFill>
            <a:schemeClr val="dk2"/>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Shape 178"/>
          <p:cNvSpPr txBox="1"/>
          <p:nvPr/>
        </p:nvSpPr>
        <p:spPr>
          <a:xfrm>
            <a:off x="441933" y="3551801"/>
            <a:ext cx="8163300" cy="1234200"/>
          </a:xfrm>
          <a:prstGeom prst="rect">
            <a:avLst/>
          </a:prstGeom>
          <a:solidFill>
            <a:srgbClr val="CFE2F3"/>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Tx/>
              <a:buNone/>
              <a:tabLst/>
              <a:defRPr/>
            </a:pPr>
            <a:r>
              <a:rPr kumimoji="0" lang="en-GB" sz="2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Explain Charles’ law and use it in calculations</a:t>
            </a:r>
          </a:p>
        </p:txBody>
      </p:sp>
      <p:sp>
        <p:nvSpPr>
          <p:cNvPr id="179" name="Shape 179"/>
          <p:cNvSpPr/>
          <p:nvPr/>
        </p:nvSpPr>
        <p:spPr>
          <a:xfrm>
            <a:off x="355025" y="5115375"/>
            <a:ext cx="8330668" cy="1574246"/>
          </a:xfrm>
          <a:prstGeom prst="roundRect">
            <a:avLst>
              <a:gd name="adj" fmla="val 16667"/>
            </a:avLst>
          </a:prstGeom>
          <a:solidFill>
            <a:schemeClr val="accent4"/>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Shape 180"/>
          <p:cNvSpPr txBox="1"/>
          <p:nvPr/>
        </p:nvSpPr>
        <p:spPr>
          <a:xfrm>
            <a:off x="513806" y="5276975"/>
            <a:ext cx="8052155" cy="1251046"/>
          </a:xfrm>
          <a:prstGeom prst="rect">
            <a:avLst/>
          </a:prstGeom>
          <a:solidFill>
            <a:srgbClr val="EAD1DC"/>
          </a:solidFill>
          <a:ln>
            <a:noFill/>
          </a:ln>
        </p:spPr>
        <p:txBody>
          <a:bodyPr lIns="230525" tIns="0" rIns="230525" bIns="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25000"/>
              <a:buFontTx/>
              <a:buNone/>
              <a:tabLst/>
              <a:defRPr/>
            </a:pPr>
            <a:endPar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90000"/>
              </a:lnSpc>
              <a:spcBef>
                <a:spcPts val="0"/>
              </a:spcBef>
              <a:spcAft>
                <a:spcPts val="0"/>
              </a:spcAft>
              <a:buClr>
                <a:srgbClr val="000000"/>
              </a:buClr>
              <a:buSzPct val="25000"/>
              <a:buFontTx/>
              <a:buNone/>
              <a:tabLst/>
              <a:defRPr/>
            </a:pPr>
            <a:r>
              <a:rPr kumimoji="0" lang="en-GB" sz="2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Explain the temperature-pressure law and use it in calculations to find absolute zero</a:t>
            </a:r>
          </a:p>
          <a:p>
            <a:pPr marL="0" marR="0" lvl="0" indent="0" algn="l" defTabSz="914400" rtl="0" eaLnBrk="1" fontAlgn="auto" latinLnBrk="0" hangingPunct="1">
              <a:lnSpc>
                <a:spcPct val="90000"/>
              </a:lnSpc>
              <a:spcBef>
                <a:spcPts val="0"/>
              </a:spcBef>
              <a:spcAft>
                <a:spcPts val="0"/>
              </a:spcAft>
              <a:buClr>
                <a:srgbClr val="000000"/>
              </a:buClr>
              <a:buSzPct val="25000"/>
              <a:buFont typeface="Arial"/>
              <a:buNone/>
              <a:tabLst/>
              <a:defRPr/>
            </a:pPr>
            <a:endParaRPr kumimoji="0" lang="en-GB" sz="32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Boyle’s Law</a:t>
            </a:r>
          </a:p>
        </p:txBody>
      </p:sp>
      <p:sp>
        <p:nvSpPr>
          <p:cNvPr id="186" name="Shape 186"/>
          <p:cNvSpPr txBox="1">
            <a:spLocks noGrp="1"/>
          </p:cNvSpPr>
          <p:nvPr>
            <p:ph type="body" idx="1"/>
          </p:nvPr>
        </p:nvSpPr>
        <p:spPr>
          <a:xfrm>
            <a:off x="137175" y="3298884"/>
            <a:ext cx="5074016" cy="38883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25000"/>
              <a:buFont typeface="Arial"/>
              <a:buNone/>
            </a:pPr>
            <a:r>
              <a:rPr lang="en-GB" sz="2400" b="0" i="0" u="none" strike="noStrike" cap="none" dirty="0">
                <a:solidFill>
                  <a:schemeClr val="lt1"/>
                </a:solidFill>
                <a:latin typeface="Comic Sans MS"/>
                <a:ea typeface="Comic Sans MS"/>
                <a:cs typeface="Comic Sans MS"/>
                <a:sym typeface="Comic Sans MS"/>
              </a:rPr>
              <a:t>Regardless of the gas Boyle’s Law holds however it breaks down if either:</a:t>
            </a:r>
          </a:p>
          <a:p>
            <a:pPr marL="342900" marR="0" lvl="0" indent="-307340" algn="l" rtl="0">
              <a:lnSpc>
                <a:spcPct val="80000"/>
              </a:lnSpc>
              <a:spcBef>
                <a:spcPts val="592"/>
              </a:spcBef>
              <a:spcAft>
                <a:spcPts val="0"/>
              </a:spcAft>
              <a:buClr>
                <a:srgbClr val="FFFF00"/>
              </a:buClr>
              <a:buSzPct val="100000"/>
              <a:buFont typeface="Arial"/>
              <a:buChar char="-"/>
            </a:pPr>
            <a:r>
              <a:rPr lang="en-GB" sz="2400" b="0" i="0" u="none" strike="noStrike" cap="none" dirty="0">
                <a:solidFill>
                  <a:srgbClr val="FFFF00"/>
                </a:solidFill>
                <a:latin typeface="Comic Sans MS"/>
                <a:ea typeface="Comic Sans MS"/>
                <a:cs typeface="Comic Sans MS"/>
                <a:sym typeface="Comic Sans MS"/>
              </a:rPr>
              <a:t>The gas is close is close to its boiling point </a:t>
            </a:r>
          </a:p>
          <a:p>
            <a:pPr marL="342900" marR="0" lvl="0" indent="-307340" algn="l" rtl="0">
              <a:lnSpc>
                <a:spcPct val="80000"/>
              </a:lnSpc>
              <a:spcBef>
                <a:spcPts val="592"/>
              </a:spcBef>
              <a:spcAft>
                <a:spcPts val="0"/>
              </a:spcAft>
              <a:buClr>
                <a:srgbClr val="FFFF00"/>
              </a:buClr>
              <a:buSzPct val="100000"/>
              <a:buFont typeface="Arial"/>
              <a:buChar char="-"/>
            </a:pPr>
            <a:r>
              <a:rPr lang="en-GB" sz="2400" b="0" i="0" u="none" strike="noStrike" cap="none" dirty="0">
                <a:solidFill>
                  <a:srgbClr val="FFFF00"/>
                </a:solidFill>
                <a:latin typeface="Comic Sans MS"/>
                <a:ea typeface="Comic Sans MS"/>
                <a:cs typeface="Comic Sans MS"/>
                <a:sym typeface="Comic Sans MS"/>
              </a:rPr>
              <a:t>If very high pressures are used</a:t>
            </a:r>
          </a:p>
          <a:p>
            <a:pPr marL="0" marR="0" lvl="0" indent="0" algn="l" rtl="0">
              <a:lnSpc>
                <a:spcPct val="80000"/>
              </a:lnSpc>
              <a:spcBef>
                <a:spcPts val="592"/>
              </a:spcBef>
              <a:spcAft>
                <a:spcPts val="0"/>
              </a:spcAft>
              <a:buClr>
                <a:schemeClr val="lt1"/>
              </a:buClr>
              <a:buSzPct val="25000"/>
              <a:buFont typeface="Arial"/>
              <a:buNone/>
            </a:pPr>
            <a:r>
              <a:rPr lang="en-GB" sz="2400" b="0" i="0" u="none" strike="noStrike" cap="none" dirty="0">
                <a:solidFill>
                  <a:schemeClr val="lt1"/>
                </a:solidFill>
                <a:latin typeface="Comic Sans MS"/>
                <a:ea typeface="Comic Sans MS"/>
                <a:cs typeface="Comic Sans MS"/>
                <a:sym typeface="Comic Sans MS"/>
              </a:rPr>
              <a:t>Under these conditions the </a:t>
            </a:r>
            <a:r>
              <a:rPr lang="en-GB" sz="2400" b="0" i="0" u="none" strike="noStrike" cap="none" dirty="0">
                <a:solidFill>
                  <a:srgbClr val="FFFF00"/>
                </a:solidFill>
                <a:latin typeface="Comic Sans MS"/>
                <a:ea typeface="Comic Sans MS"/>
                <a:cs typeface="Comic Sans MS"/>
                <a:sym typeface="Comic Sans MS"/>
              </a:rPr>
              <a:t>molecules </a:t>
            </a:r>
            <a:r>
              <a:rPr lang="en-GB" sz="2400" b="0" i="0" u="none" strike="noStrike" cap="none" dirty="0">
                <a:solidFill>
                  <a:schemeClr val="lt1"/>
                </a:solidFill>
                <a:latin typeface="Comic Sans MS"/>
                <a:ea typeface="Comic Sans MS"/>
                <a:cs typeface="Comic Sans MS"/>
                <a:sym typeface="Comic Sans MS"/>
              </a:rPr>
              <a:t>themselves are </a:t>
            </a:r>
            <a:r>
              <a:rPr lang="en-GB" sz="2400" b="0" i="0" u="none" strike="noStrike" cap="none" dirty="0">
                <a:solidFill>
                  <a:srgbClr val="FFFF00"/>
                </a:solidFill>
                <a:latin typeface="Comic Sans MS"/>
                <a:ea typeface="Comic Sans MS"/>
                <a:cs typeface="Comic Sans MS"/>
                <a:sym typeface="Comic Sans MS"/>
              </a:rPr>
              <a:t>occupying</a:t>
            </a:r>
            <a:r>
              <a:rPr lang="en-GB" sz="2400" b="0" i="0" u="none" strike="noStrike" cap="none" dirty="0">
                <a:solidFill>
                  <a:schemeClr val="lt1"/>
                </a:solidFill>
                <a:latin typeface="Comic Sans MS"/>
                <a:ea typeface="Comic Sans MS"/>
                <a:cs typeface="Comic Sans MS"/>
                <a:sym typeface="Comic Sans MS"/>
              </a:rPr>
              <a:t> a </a:t>
            </a:r>
            <a:r>
              <a:rPr lang="en-GB" sz="2400" b="0" i="0" u="none" strike="noStrike" cap="none" dirty="0">
                <a:solidFill>
                  <a:srgbClr val="FFFF00"/>
                </a:solidFill>
                <a:latin typeface="Comic Sans MS"/>
                <a:ea typeface="Comic Sans MS"/>
                <a:cs typeface="Comic Sans MS"/>
                <a:sym typeface="Comic Sans MS"/>
              </a:rPr>
              <a:t>considerable fraction of the volume</a:t>
            </a:r>
            <a:r>
              <a:rPr lang="en-GB" sz="2400" b="0" i="0" u="none" strike="noStrike" cap="none" dirty="0">
                <a:solidFill>
                  <a:schemeClr val="lt1"/>
                </a:solidFill>
                <a:latin typeface="Comic Sans MS"/>
                <a:ea typeface="Comic Sans MS"/>
                <a:cs typeface="Comic Sans MS"/>
                <a:sym typeface="Comic Sans MS"/>
              </a:rPr>
              <a:t> of their condition.</a:t>
            </a:r>
          </a:p>
        </p:txBody>
      </p:sp>
      <p:sp>
        <p:nvSpPr>
          <p:cNvPr id="187" name="Shape 187"/>
          <p:cNvSpPr txBox="1"/>
          <p:nvPr/>
        </p:nvSpPr>
        <p:spPr>
          <a:xfrm>
            <a:off x="137175" y="1264575"/>
            <a:ext cx="8827200" cy="1143000"/>
          </a:xfrm>
          <a:prstGeom prst="rect">
            <a:avLst/>
          </a:prstGeom>
          <a:solidFill>
            <a:schemeClr val="lt1">
              <a:alpha val="60784"/>
            </a:schemeClr>
          </a:solidFill>
          <a:ln>
            <a:noFill/>
          </a:ln>
        </p:spPr>
        <p:txBody>
          <a:bodyPr lIns="91425" tIns="45700" rIns="91425" bIns="45700" anchor="t" anchorCtr="0">
            <a:noAutofit/>
          </a:bodyPr>
          <a:lstStyle/>
          <a:p>
            <a:pPr marL="342900" marR="0" lvl="0" indent="-342900" algn="l" defTabSz="914400" rtl="0" eaLnBrk="1" fontAlgn="auto" latinLnBrk="0" hangingPunct="1">
              <a:lnSpc>
                <a:spcPct val="80000"/>
              </a:lnSpc>
              <a:spcBef>
                <a:spcPts val="0"/>
              </a:spcBef>
              <a:spcAft>
                <a:spcPts val="0"/>
              </a:spcAft>
              <a:buClr>
                <a:srgbClr val="0000FF"/>
              </a:buClr>
              <a:buSzPct val="25000"/>
              <a:buFont typeface="Arial"/>
              <a:buNone/>
              <a:tabLst/>
              <a:defRPr/>
            </a:pPr>
            <a:r>
              <a:rPr kumimoji="0" lang="en-GB" sz="2400" b="0" i="0" u="none" strike="noStrike" kern="0" cap="none" spc="0" normalizeH="0" baseline="0" noProof="0">
                <a:ln>
                  <a:noFill/>
                </a:ln>
                <a:solidFill>
                  <a:srgbClr val="0000FF"/>
                </a:solidFill>
                <a:effectLst/>
                <a:uLnTx/>
                <a:uFillTx/>
                <a:latin typeface="Comic Sans MS"/>
                <a:ea typeface="Comic Sans MS"/>
                <a:cs typeface="Comic Sans MS"/>
                <a:sym typeface="Comic Sans MS"/>
              </a:rPr>
              <a:t>“The volume of a fixed mass of gas is inversely proportional to the pressure exerted on it, provided the temperature is kept constant.”</a:t>
            </a:r>
          </a:p>
        </p:txBody>
      </p:sp>
      <p:sp>
        <p:nvSpPr>
          <p:cNvPr id="188" name="Shape 188"/>
          <p:cNvSpPr txBox="1">
            <a:spLocks noGrp="1"/>
          </p:cNvSpPr>
          <p:nvPr>
            <p:ph type="body" idx="1"/>
          </p:nvPr>
        </p:nvSpPr>
        <p:spPr>
          <a:xfrm>
            <a:off x="-1" y="2560584"/>
            <a:ext cx="8887657" cy="738300"/>
          </a:xfrm>
          <a:prstGeom prst="rect">
            <a:avLst/>
          </a:prstGeom>
          <a:noFill/>
          <a:ln>
            <a:noFill/>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400" b="1" dirty="0" err="1">
                <a:solidFill>
                  <a:schemeClr val="lt1"/>
                </a:solidFill>
              </a:rPr>
              <a:t>pV</a:t>
            </a:r>
            <a:r>
              <a:rPr lang="en-GB" sz="2400" b="1" dirty="0">
                <a:solidFill>
                  <a:schemeClr val="lt1"/>
                </a:solidFill>
              </a:rPr>
              <a:t> = Constant			p</a:t>
            </a:r>
            <a:r>
              <a:rPr lang="en-GB" sz="2400" b="1" baseline="-25000" dirty="0">
                <a:solidFill>
                  <a:schemeClr val="lt1"/>
                </a:solidFill>
              </a:rPr>
              <a:t>1</a:t>
            </a:r>
            <a:r>
              <a:rPr lang="en-GB" sz="2400" b="1" dirty="0">
                <a:solidFill>
                  <a:schemeClr val="lt1"/>
                </a:solidFill>
              </a:rPr>
              <a:t>V</a:t>
            </a:r>
            <a:r>
              <a:rPr lang="en-GB" sz="2400" b="1" baseline="-25000" dirty="0">
                <a:solidFill>
                  <a:schemeClr val="lt1"/>
                </a:solidFill>
              </a:rPr>
              <a:t>1</a:t>
            </a:r>
            <a:r>
              <a:rPr lang="en-GB" sz="2400" b="1" dirty="0">
                <a:solidFill>
                  <a:schemeClr val="lt1"/>
                </a:solidFill>
              </a:rPr>
              <a:t> =p</a:t>
            </a:r>
            <a:r>
              <a:rPr lang="en-GB" sz="2400" b="1" baseline="-25000" dirty="0">
                <a:solidFill>
                  <a:schemeClr val="lt1"/>
                </a:solidFill>
              </a:rPr>
              <a:t>2</a:t>
            </a:r>
            <a:r>
              <a:rPr lang="en-GB" sz="2400" b="1" dirty="0">
                <a:solidFill>
                  <a:schemeClr val="lt1"/>
                </a:solidFill>
              </a:rPr>
              <a:t>V</a:t>
            </a:r>
            <a:r>
              <a:rPr lang="en-GB" sz="2400" b="1" baseline="-25000" dirty="0">
                <a:solidFill>
                  <a:schemeClr val="lt1"/>
                </a:solidFill>
              </a:rPr>
              <a:t>2</a:t>
            </a:r>
          </a:p>
        </p:txBody>
      </p:sp>
      <p:sp>
        <p:nvSpPr>
          <p:cNvPr id="189" name="Shape 189"/>
          <p:cNvSpPr txBox="1"/>
          <p:nvPr/>
        </p:nvSpPr>
        <p:spPr>
          <a:xfrm>
            <a:off x="0" y="0"/>
            <a:ext cx="9144000" cy="3918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Boyle’s law</a:t>
            </a:r>
          </a:p>
        </p:txBody>
      </p:sp>
      <p:pic>
        <p:nvPicPr>
          <p:cNvPr id="1026" name="Picture 2" descr="Pressure volume diagram - Energy Education">
            <a:extLst>
              <a:ext uri="{FF2B5EF4-FFF2-40B4-BE49-F238E27FC236}">
                <a16:creationId xmlns:a16="http://schemas.microsoft.com/office/drawing/2014/main" id="{BAFB1680-9ED6-8480-AB1B-5D2061EE5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743" y="3298884"/>
            <a:ext cx="3010640" cy="3119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Question</a:t>
            </a:r>
          </a:p>
        </p:txBody>
      </p:sp>
      <p:sp>
        <p:nvSpPr>
          <p:cNvPr id="195" name="Shape 195"/>
          <p:cNvSpPr txBox="1">
            <a:spLocks noGrp="1"/>
          </p:cNvSpPr>
          <p:nvPr>
            <p:ph type="body" idx="1"/>
          </p:nvPr>
        </p:nvSpPr>
        <p:spPr>
          <a:xfrm>
            <a:off x="251519" y="1340767"/>
            <a:ext cx="864096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GB" sz="2960" b="0" i="0" u="none" strike="noStrike" cap="none" dirty="0">
                <a:solidFill>
                  <a:schemeClr val="lt1"/>
                </a:solidFill>
                <a:latin typeface="Comic Sans MS"/>
                <a:ea typeface="Comic Sans MS"/>
                <a:cs typeface="Comic Sans MS"/>
                <a:sym typeface="Comic Sans MS"/>
              </a:rPr>
              <a:t>The pressure in the Bournemouth Eye Helium Balloon is kept at 3000 Pa above atmospheric pressure. On a day when the atmospheric pressure is 101000 Pa, the volume of Helium is 5500m</a:t>
            </a:r>
            <a:r>
              <a:rPr lang="en-GB" sz="2960" b="0" i="0" u="none" strike="noStrike" cap="none" baseline="30000" dirty="0">
                <a:solidFill>
                  <a:schemeClr val="lt1"/>
                </a:solidFill>
                <a:latin typeface="Comic Sans MS"/>
                <a:ea typeface="Comic Sans MS"/>
                <a:cs typeface="Comic Sans MS"/>
                <a:sym typeface="Comic Sans MS"/>
              </a:rPr>
              <a:t>3</a:t>
            </a:r>
            <a:r>
              <a:rPr lang="en-GB" sz="2960" b="0" i="0" u="none" strike="noStrike" cap="none" dirty="0">
                <a:solidFill>
                  <a:schemeClr val="lt1"/>
                </a:solidFill>
                <a:latin typeface="Comic Sans MS"/>
                <a:ea typeface="Comic Sans MS"/>
                <a:cs typeface="Comic Sans MS"/>
                <a:sym typeface="Comic Sans MS"/>
              </a:rPr>
              <a:t>. What will be the volume V</a:t>
            </a:r>
            <a:r>
              <a:rPr lang="en-GB" sz="2960" b="0" i="0" u="none" strike="noStrike" cap="none" baseline="-25000" dirty="0">
                <a:solidFill>
                  <a:schemeClr val="lt1"/>
                </a:solidFill>
                <a:latin typeface="Comic Sans MS"/>
                <a:ea typeface="Comic Sans MS"/>
                <a:cs typeface="Comic Sans MS"/>
                <a:sym typeface="Comic Sans MS"/>
              </a:rPr>
              <a:t>2</a:t>
            </a:r>
            <a:r>
              <a:rPr lang="en-GB" sz="2960" b="0" i="0" u="none" strike="noStrike" cap="none" dirty="0">
                <a:solidFill>
                  <a:schemeClr val="lt1"/>
                </a:solidFill>
                <a:latin typeface="Comic Sans MS"/>
                <a:ea typeface="Comic Sans MS"/>
                <a:cs typeface="Comic Sans MS"/>
                <a:sym typeface="Comic Sans MS"/>
              </a:rPr>
              <a:t> of Helium when the temperature is unchanged but atmospheric pressure is only 98000?</a:t>
            </a:r>
          </a:p>
          <a:p>
            <a:pPr marL="342900" marR="0" lvl="0" indent="-342900" algn="l" rtl="0">
              <a:spcBef>
                <a:spcPts val="592"/>
              </a:spcBef>
              <a:spcAft>
                <a:spcPts val="0"/>
              </a:spcAft>
              <a:buClr>
                <a:srgbClr val="FFFF00"/>
              </a:buClr>
              <a:buSzPct val="25000"/>
              <a:buFont typeface="Arial"/>
              <a:buNone/>
            </a:pPr>
            <a:r>
              <a:rPr lang="en-GB" sz="2960" b="0" i="0" u="none" strike="noStrike" cap="none" dirty="0">
                <a:solidFill>
                  <a:srgbClr val="FFFF00"/>
                </a:solidFill>
                <a:latin typeface="Comic Sans MS"/>
                <a:ea typeface="Comic Sans MS"/>
                <a:cs typeface="Comic Sans MS"/>
                <a:sym typeface="Comic Sans MS"/>
              </a:rPr>
              <a:t>P</a:t>
            </a:r>
            <a:r>
              <a:rPr lang="en-GB" sz="2960" b="0" i="0" u="none" strike="noStrike" cap="none" baseline="-25000" dirty="0">
                <a:solidFill>
                  <a:srgbClr val="FFFF00"/>
                </a:solidFill>
                <a:latin typeface="Comic Sans MS"/>
                <a:ea typeface="Comic Sans MS"/>
                <a:cs typeface="Comic Sans MS"/>
                <a:sym typeface="Comic Sans MS"/>
              </a:rPr>
              <a:t>1</a:t>
            </a:r>
            <a:r>
              <a:rPr lang="en-GB" sz="2960" b="0" i="0" u="none" strike="noStrike" cap="none" dirty="0">
                <a:solidFill>
                  <a:srgbClr val="FFFF00"/>
                </a:solidFill>
                <a:latin typeface="Comic Sans MS"/>
                <a:ea typeface="Comic Sans MS"/>
                <a:cs typeface="Comic Sans MS"/>
                <a:sym typeface="Comic Sans MS"/>
              </a:rPr>
              <a:t>V</a:t>
            </a:r>
            <a:r>
              <a:rPr lang="en-GB" sz="2960" b="0" i="0" u="none" strike="noStrike" cap="none" baseline="-25000" dirty="0">
                <a:solidFill>
                  <a:srgbClr val="FFFF00"/>
                </a:solidFill>
                <a:latin typeface="Comic Sans MS"/>
                <a:ea typeface="Comic Sans MS"/>
                <a:cs typeface="Comic Sans MS"/>
                <a:sym typeface="Comic Sans MS"/>
              </a:rPr>
              <a:t>1</a:t>
            </a:r>
            <a:r>
              <a:rPr lang="en-GB" sz="2960" b="0" i="0" u="none" strike="noStrike" cap="none" dirty="0">
                <a:solidFill>
                  <a:srgbClr val="FFFF00"/>
                </a:solidFill>
                <a:latin typeface="Comic Sans MS"/>
                <a:ea typeface="Comic Sans MS"/>
                <a:cs typeface="Comic Sans MS"/>
                <a:sym typeface="Comic Sans MS"/>
              </a:rPr>
              <a:t> = P</a:t>
            </a:r>
            <a:r>
              <a:rPr lang="en-GB" sz="2960" b="0" i="0" u="none" strike="noStrike" cap="none" baseline="-25000" dirty="0">
                <a:solidFill>
                  <a:srgbClr val="FFFF00"/>
                </a:solidFill>
                <a:latin typeface="Comic Sans MS"/>
                <a:ea typeface="Comic Sans MS"/>
                <a:cs typeface="Comic Sans MS"/>
                <a:sym typeface="Comic Sans MS"/>
              </a:rPr>
              <a:t>2</a:t>
            </a:r>
            <a:r>
              <a:rPr lang="en-GB" sz="2960" b="0" i="0" u="none" strike="noStrike" cap="none" dirty="0">
                <a:solidFill>
                  <a:srgbClr val="FFFF00"/>
                </a:solidFill>
                <a:latin typeface="Comic Sans MS"/>
                <a:ea typeface="Comic Sans MS"/>
                <a:cs typeface="Comic Sans MS"/>
                <a:sym typeface="Comic Sans MS"/>
              </a:rPr>
              <a:t>V</a:t>
            </a:r>
            <a:r>
              <a:rPr lang="en-GB" sz="2960" b="0" i="0" u="none" strike="noStrike" cap="none" baseline="-25000" dirty="0">
                <a:solidFill>
                  <a:srgbClr val="FFFF00"/>
                </a:solidFill>
                <a:latin typeface="Comic Sans MS"/>
                <a:ea typeface="Comic Sans MS"/>
                <a:cs typeface="Comic Sans MS"/>
                <a:sym typeface="Comic Sans MS"/>
              </a:rPr>
              <a:t>2</a:t>
            </a:r>
          </a:p>
        </p:txBody>
      </p:sp>
      <p:sp>
        <p:nvSpPr>
          <p:cNvPr id="196" name="Shape 196"/>
          <p:cNvSpPr txBox="1"/>
          <p:nvPr/>
        </p:nvSpPr>
        <p:spPr>
          <a:xfrm>
            <a:off x="0" y="0"/>
            <a:ext cx="9144000" cy="3918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Boyle’s law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825249" y="505616"/>
            <a:ext cx="5830500" cy="5946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dirty="0">
                <a:solidFill>
                  <a:schemeClr val="lt1"/>
                </a:solidFill>
                <a:latin typeface="Comic Sans MS"/>
                <a:ea typeface="Comic Sans MS"/>
                <a:cs typeface="Comic Sans MS"/>
                <a:sym typeface="Comic Sans MS"/>
              </a:rPr>
              <a:t>Brownian Motion</a:t>
            </a:r>
          </a:p>
        </p:txBody>
      </p:sp>
      <p:pic>
        <p:nvPicPr>
          <p:cNvPr id="177" name="Shape 177" descr="http://www.schoolphysics.co.uk/age16-19/Thermal%20physics/Kinetic%20theory%20of%20matter/text/Brownian_motion/images/2.jpg"/>
          <p:cNvPicPr preferRelativeResize="0"/>
          <p:nvPr/>
        </p:nvPicPr>
        <p:blipFill rotWithShape="1">
          <a:blip r:embed="rId3">
            <a:alphaModFix/>
          </a:blip>
          <a:srcRect/>
          <a:stretch/>
        </p:blipFill>
        <p:spPr>
          <a:xfrm>
            <a:off x="317625" y="505616"/>
            <a:ext cx="2190000" cy="2999400"/>
          </a:xfrm>
          <a:prstGeom prst="rect">
            <a:avLst/>
          </a:prstGeom>
          <a:noFill/>
          <a:ln>
            <a:noFill/>
          </a:ln>
        </p:spPr>
      </p:pic>
      <p:pic>
        <p:nvPicPr>
          <p:cNvPr id="178" name="Shape 178" descr="http://www.microscopy-uk.org.uk/dww/home/dwbrown5.gif"/>
          <p:cNvPicPr preferRelativeResize="0"/>
          <p:nvPr/>
        </p:nvPicPr>
        <p:blipFill rotWithShape="1">
          <a:blip r:embed="rId4">
            <a:alphaModFix/>
          </a:blip>
          <a:srcRect/>
          <a:stretch/>
        </p:blipFill>
        <p:spPr>
          <a:xfrm>
            <a:off x="211236" y="3693323"/>
            <a:ext cx="3423600" cy="2910900"/>
          </a:xfrm>
          <a:prstGeom prst="rect">
            <a:avLst/>
          </a:prstGeom>
          <a:noFill/>
          <a:ln>
            <a:noFill/>
          </a:ln>
        </p:spPr>
      </p:pic>
      <p:sp>
        <p:nvSpPr>
          <p:cNvPr id="179" name="Shape 179"/>
          <p:cNvSpPr txBox="1"/>
          <p:nvPr/>
        </p:nvSpPr>
        <p:spPr>
          <a:xfrm>
            <a:off x="3879563" y="1424147"/>
            <a:ext cx="4776186" cy="453835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lt1"/>
              </a:buClr>
              <a:buSzPct val="25000"/>
              <a:buFont typeface="Arial"/>
              <a:buNone/>
            </a:pPr>
            <a:r>
              <a:rPr lang="en-GB" sz="2800" dirty="0">
                <a:solidFill>
                  <a:schemeClr val="lt1"/>
                </a:solidFill>
                <a:latin typeface="Comic Sans MS"/>
                <a:ea typeface="Comic Sans MS"/>
                <a:cs typeface="Comic Sans MS"/>
                <a:sym typeface="Comic Sans MS"/>
              </a:rPr>
              <a:t>Kinetic theory (the idea particles are in continuous random motion) was proven by </a:t>
            </a:r>
            <a:r>
              <a:rPr lang="en-GB" sz="2800" b="0" i="0" u="none" strike="noStrike" cap="none" dirty="0">
                <a:solidFill>
                  <a:schemeClr val="lt1"/>
                </a:solidFill>
                <a:latin typeface="Comic Sans MS"/>
                <a:ea typeface="Comic Sans MS"/>
                <a:cs typeface="Comic Sans MS"/>
                <a:sym typeface="Comic Sans MS"/>
              </a:rPr>
              <a:t>Robert Brown who observed a </a:t>
            </a:r>
            <a:r>
              <a:rPr lang="en-GB" sz="2800" b="0" i="0" u="none" strike="noStrike" cap="none" dirty="0">
                <a:solidFill>
                  <a:srgbClr val="FFFF00"/>
                </a:solidFill>
                <a:latin typeface="Comic Sans MS"/>
                <a:ea typeface="Comic Sans MS"/>
                <a:cs typeface="Comic Sans MS"/>
                <a:sym typeface="Comic Sans MS"/>
              </a:rPr>
              <a:t>weak solution of milk and later pollen grains in suspension with a high-powered microscope</a:t>
            </a:r>
            <a:r>
              <a:rPr lang="en-GB" sz="2800" b="0" i="0" u="none" strike="noStrike" cap="none" dirty="0">
                <a:solidFill>
                  <a:schemeClr val="lt1"/>
                </a:solidFill>
                <a:latin typeface="Comic Sans MS"/>
                <a:ea typeface="Comic Sans MS"/>
                <a:cs typeface="Comic Sans MS"/>
                <a:sym typeface="Comic Sans MS"/>
              </a:rPr>
              <a:t>, and saw that the particles of milk and the pollen grains </a:t>
            </a:r>
            <a:r>
              <a:rPr lang="en-GB" sz="2800" b="0" i="0" u="none" strike="noStrike" cap="none" dirty="0">
                <a:solidFill>
                  <a:srgbClr val="FFFF00"/>
                </a:solidFill>
                <a:latin typeface="Comic Sans MS"/>
                <a:ea typeface="Comic Sans MS"/>
                <a:cs typeface="Comic Sans MS"/>
                <a:sym typeface="Comic Sans MS"/>
              </a:rPr>
              <a:t>showed a continuous violent and random motion</a:t>
            </a:r>
            <a:r>
              <a:rPr lang="en-GB" sz="2800" b="0" i="0" u="none" strike="noStrike" cap="none" dirty="0">
                <a:solidFill>
                  <a:schemeClr val="lt1"/>
                </a:solidFill>
                <a:latin typeface="Comic Sans MS"/>
                <a:ea typeface="Comic Sans MS"/>
                <a:cs typeface="Comic Sans MS"/>
                <a:sym typeface="Comic Sans MS"/>
              </a:rPr>
              <a:t>. </a:t>
            </a:r>
          </a:p>
        </p:txBody>
      </p:sp>
      <p:sp>
        <p:nvSpPr>
          <p:cNvPr id="8" name="Shape 280"/>
          <p:cNvSpPr txBox="1"/>
          <p:nvPr/>
        </p:nvSpPr>
        <p:spPr>
          <a:xfrm>
            <a:off x="0" y="0"/>
            <a:ext cx="9144000" cy="369332"/>
          </a:xfrm>
          <a:prstGeom prst="rect">
            <a:avLst/>
          </a:prstGeom>
          <a:solidFill>
            <a:srgbClr val="EAD1DC"/>
          </a:solidFill>
          <a:ln>
            <a:noFill/>
          </a:ln>
        </p:spPr>
        <p:txBody>
          <a:bodyPr lIns="91425" tIns="45700" rIns="91425" bIns="45700" anchor="t" anchorCtr="0">
            <a:noAutofit/>
          </a:bodyPr>
          <a:lstStyle/>
          <a:p>
            <a:pPr lvl="0">
              <a:lnSpc>
                <a:spcPct val="90000"/>
              </a:lnSpc>
              <a:buSzPct val="34375"/>
            </a:pPr>
            <a:r>
              <a:rPr lang="en-GB" sz="1800" i="0" u="none" strike="noStrike" cap="none" dirty="0">
                <a:latin typeface="Comic Sans MS"/>
                <a:ea typeface="Comic Sans MS"/>
                <a:cs typeface="Comic Sans MS"/>
                <a:sym typeface="Comic Sans MS"/>
              </a:rPr>
              <a:t>Learning Outcome: </a:t>
            </a:r>
            <a:r>
              <a:rPr lang="en-GB" sz="1800" dirty="0">
                <a:solidFill>
                  <a:schemeClr val="dk1"/>
                </a:solidFill>
                <a:latin typeface="Comic Sans MS"/>
                <a:ea typeface="Comic Sans MS"/>
                <a:cs typeface="Comic Sans MS"/>
                <a:sym typeface="Comic Sans MS"/>
              </a:rPr>
              <a:t>Describe Brownian motion and experiments that show this</a:t>
            </a:r>
          </a:p>
          <a:p>
            <a:pPr marL="0" marR="0" lvl="0" indent="0" algn="l" rtl="0">
              <a:spcBef>
                <a:spcPts val="0"/>
              </a:spcBef>
              <a:buNone/>
            </a:pPr>
            <a:endParaRPr sz="1800" dirty="0">
              <a:latin typeface="Comic Sans MS"/>
              <a:ea typeface="Comic Sans MS"/>
              <a:cs typeface="Comic Sans MS"/>
              <a:sym typeface="Comic Sans MS"/>
            </a:endParaRPr>
          </a:p>
        </p:txBody>
      </p:sp>
    </p:spTree>
    <p:extLst>
      <p:ext uri="{BB962C8B-B14F-4D97-AF65-F5344CB8AC3E}">
        <p14:creationId xmlns:p14="http://schemas.microsoft.com/office/powerpoint/2010/main" val="6995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Question</a:t>
            </a:r>
          </a:p>
        </p:txBody>
      </p:sp>
      <p:sp>
        <p:nvSpPr>
          <p:cNvPr id="195" name="Shape 195"/>
          <p:cNvSpPr txBox="1">
            <a:spLocks noGrp="1"/>
          </p:cNvSpPr>
          <p:nvPr>
            <p:ph type="body" idx="1"/>
          </p:nvPr>
        </p:nvSpPr>
        <p:spPr>
          <a:xfrm>
            <a:off x="251519" y="1340767"/>
            <a:ext cx="864096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GB" sz="2960" b="0" i="0" u="none" strike="noStrike" cap="none">
                <a:solidFill>
                  <a:schemeClr val="lt1"/>
                </a:solidFill>
                <a:latin typeface="Comic Sans MS"/>
                <a:ea typeface="Comic Sans MS"/>
                <a:cs typeface="Comic Sans MS"/>
                <a:sym typeface="Comic Sans MS"/>
              </a:rPr>
              <a:t>The pressure in the Bournemouth Eye Helium Balloon is kept at 3000 Pa above atmospheric pressure. On a day when the atmospheric pressure is 101000 Pa, the volume of Helium is 5500m</a:t>
            </a:r>
            <a:r>
              <a:rPr lang="en-GB" sz="2960" b="0" i="0" u="none" strike="noStrike" cap="none" baseline="30000">
                <a:solidFill>
                  <a:schemeClr val="lt1"/>
                </a:solidFill>
                <a:latin typeface="Comic Sans MS"/>
                <a:ea typeface="Comic Sans MS"/>
                <a:cs typeface="Comic Sans MS"/>
                <a:sym typeface="Comic Sans MS"/>
              </a:rPr>
              <a:t>3</a:t>
            </a:r>
            <a:r>
              <a:rPr lang="en-GB" sz="2960" b="0" i="0" u="none" strike="noStrike" cap="none">
                <a:solidFill>
                  <a:schemeClr val="lt1"/>
                </a:solidFill>
                <a:latin typeface="Comic Sans MS"/>
                <a:ea typeface="Comic Sans MS"/>
                <a:cs typeface="Comic Sans MS"/>
                <a:sym typeface="Comic Sans MS"/>
              </a:rPr>
              <a:t>. What will be the volume V</a:t>
            </a:r>
            <a:r>
              <a:rPr lang="en-GB" sz="2960" b="0" i="0" u="none" strike="noStrike" cap="none" baseline="-25000">
                <a:solidFill>
                  <a:schemeClr val="lt1"/>
                </a:solidFill>
                <a:latin typeface="Comic Sans MS"/>
                <a:ea typeface="Comic Sans MS"/>
                <a:cs typeface="Comic Sans MS"/>
                <a:sym typeface="Comic Sans MS"/>
              </a:rPr>
              <a:t>2</a:t>
            </a:r>
            <a:r>
              <a:rPr lang="en-GB" sz="2960" b="0" i="0" u="none" strike="noStrike" cap="none">
                <a:solidFill>
                  <a:schemeClr val="lt1"/>
                </a:solidFill>
                <a:latin typeface="Comic Sans MS"/>
                <a:ea typeface="Comic Sans MS"/>
                <a:cs typeface="Comic Sans MS"/>
                <a:sym typeface="Comic Sans MS"/>
              </a:rPr>
              <a:t> of Helium when the temperature is unchanged but atmospheric pressure is only 98000?</a:t>
            </a:r>
          </a:p>
          <a:p>
            <a:pPr marL="342900" marR="0" lvl="0" indent="-342900" algn="l" rtl="0">
              <a:spcBef>
                <a:spcPts val="592"/>
              </a:spcBef>
              <a:spcAft>
                <a:spcPts val="0"/>
              </a:spcAft>
              <a:buClr>
                <a:srgbClr val="FFFF00"/>
              </a:buClr>
              <a:buSzPct val="25000"/>
              <a:buFont typeface="Arial"/>
              <a:buNone/>
            </a:pPr>
            <a:r>
              <a:rPr lang="en-GB" sz="2960" b="0" i="0" u="none" strike="noStrike" cap="none">
                <a:solidFill>
                  <a:srgbClr val="FFFF00"/>
                </a:solidFill>
                <a:latin typeface="Comic Sans MS"/>
                <a:ea typeface="Comic Sans MS"/>
                <a:cs typeface="Comic Sans MS"/>
                <a:sym typeface="Comic Sans MS"/>
              </a:rPr>
              <a:t>P</a:t>
            </a:r>
            <a:r>
              <a:rPr lang="en-GB" sz="2960" b="0" i="0" u="none" strike="noStrike" cap="none" baseline="-25000">
                <a:solidFill>
                  <a:srgbClr val="FFFF00"/>
                </a:solidFill>
                <a:latin typeface="Comic Sans MS"/>
                <a:ea typeface="Comic Sans MS"/>
                <a:cs typeface="Comic Sans MS"/>
                <a:sym typeface="Comic Sans MS"/>
              </a:rPr>
              <a:t>1</a:t>
            </a:r>
            <a:r>
              <a:rPr lang="en-GB" sz="2960" b="0" i="0" u="none" strike="noStrike" cap="none">
                <a:solidFill>
                  <a:srgbClr val="FFFF00"/>
                </a:solidFill>
                <a:latin typeface="Comic Sans MS"/>
                <a:ea typeface="Comic Sans MS"/>
                <a:cs typeface="Comic Sans MS"/>
                <a:sym typeface="Comic Sans MS"/>
              </a:rPr>
              <a:t>V</a:t>
            </a:r>
            <a:r>
              <a:rPr lang="en-GB" sz="2960" b="0" i="0" u="none" strike="noStrike" cap="none" baseline="-25000">
                <a:solidFill>
                  <a:srgbClr val="FFFF00"/>
                </a:solidFill>
                <a:latin typeface="Comic Sans MS"/>
                <a:ea typeface="Comic Sans MS"/>
                <a:cs typeface="Comic Sans MS"/>
                <a:sym typeface="Comic Sans MS"/>
              </a:rPr>
              <a:t>1</a:t>
            </a:r>
            <a:r>
              <a:rPr lang="en-GB" sz="2960" b="0" i="0" u="none" strike="noStrike" cap="none">
                <a:solidFill>
                  <a:srgbClr val="FFFF00"/>
                </a:solidFill>
                <a:latin typeface="Comic Sans MS"/>
                <a:ea typeface="Comic Sans MS"/>
                <a:cs typeface="Comic Sans MS"/>
                <a:sym typeface="Comic Sans MS"/>
              </a:rPr>
              <a:t> = P</a:t>
            </a:r>
            <a:r>
              <a:rPr lang="en-GB" sz="2960" b="0" i="0" u="none" strike="noStrike" cap="none" baseline="-25000">
                <a:solidFill>
                  <a:srgbClr val="FFFF00"/>
                </a:solidFill>
                <a:latin typeface="Comic Sans MS"/>
                <a:ea typeface="Comic Sans MS"/>
                <a:cs typeface="Comic Sans MS"/>
                <a:sym typeface="Comic Sans MS"/>
              </a:rPr>
              <a:t>2</a:t>
            </a:r>
            <a:r>
              <a:rPr lang="en-GB" sz="2960" b="0" i="0" u="none" strike="noStrike" cap="none">
                <a:solidFill>
                  <a:srgbClr val="FFFF00"/>
                </a:solidFill>
                <a:latin typeface="Comic Sans MS"/>
                <a:ea typeface="Comic Sans MS"/>
                <a:cs typeface="Comic Sans MS"/>
                <a:sym typeface="Comic Sans MS"/>
              </a:rPr>
              <a:t>V</a:t>
            </a:r>
            <a:r>
              <a:rPr lang="en-GB" sz="2960" b="0" i="0" u="none" strike="noStrike" cap="none" baseline="-25000">
                <a:solidFill>
                  <a:srgbClr val="FFFF00"/>
                </a:solidFill>
                <a:latin typeface="Comic Sans MS"/>
                <a:ea typeface="Comic Sans MS"/>
                <a:cs typeface="Comic Sans MS"/>
                <a:sym typeface="Comic Sans MS"/>
              </a:rPr>
              <a:t>2</a:t>
            </a:r>
          </a:p>
          <a:p>
            <a:pPr marL="342900" marR="0" lvl="0" indent="-342900" algn="l" rtl="0">
              <a:spcBef>
                <a:spcPts val="592"/>
              </a:spcBef>
              <a:buClr>
                <a:srgbClr val="FFFF00"/>
              </a:buClr>
              <a:buSzPct val="25000"/>
              <a:buFont typeface="Arial"/>
              <a:buNone/>
            </a:pPr>
            <a:r>
              <a:rPr lang="en-GB" sz="2960" b="0" i="0" u="none" strike="noStrike" cap="none">
                <a:solidFill>
                  <a:srgbClr val="FFFF00"/>
                </a:solidFill>
                <a:latin typeface="Comic Sans MS"/>
                <a:ea typeface="Comic Sans MS"/>
                <a:cs typeface="Comic Sans MS"/>
                <a:sym typeface="Comic Sans MS"/>
              </a:rPr>
              <a:t>V</a:t>
            </a:r>
            <a:r>
              <a:rPr lang="en-GB" sz="2960" b="0" i="0" u="none" strike="noStrike" cap="none" baseline="-25000">
                <a:solidFill>
                  <a:srgbClr val="FFFF00"/>
                </a:solidFill>
                <a:latin typeface="Comic Sans MS"/>
                <a:ea typeface="Comic Sans MS"/>
                <a:cs typeface="Comic Sans MS"/>
                <a:sym typeface="Comic Sans MS"/>
              </a:rPr>
              <a:t>2</a:t>
            </a:r>
            <a:r>
              <a:rPr lang="en-GB" sz="2960" b="0" i="0" u="none" strike="noStrike" cap="none">
                <a:solidFill>
                  <a:srgbClr val="FFFF00"/>
                </a:solidFill>
                <a:latin typeface="Comic Sans MS"/>
                <a:ea typeface="Comic Sans MS"/>
                <a:cs typeface="Comic Sans MS"/>
                <a:sym typeface="Comic Sans MS"/>
              </a:rPr>
              <a:t> = 104000 x 5500 / 101000 = 5660 m</a:t>
            </a:r>
            <a:r>
              <a:rPr lang="en-GB" sz="2960" b="0" i="0" u="none" strike="noStrike" cap="none" baseline="30000">
                <a:solidFill>
                  <a:srgbClr val="FFFF00"/>
                </a:solidFill>
                <a:latin typeface="Comic Sans MS"/>
                <a:ea typeface="Comic Sans MS"/>
                <a:cs typeface="Comic Sans MS"/>
                <a:sym typeface="Comic Sans MS"/>
              </a:rPr>
              <a:t>3</a:t>
            </a:r>
            <a:r>
              <a:rPr lang="en-GB" sz="2960" b="0" i="0" u="none" strike="noStrike" cap="none">
                <a:solidFill>
                  <a:srgbClr val="FFFF00"/>
                </a:solidFill>
                <a:latin typeface="Comic Sans MS"/>
                <a:ea typeface="Comic Sans MS"/>
                <a:cs typeface="Comic Sans MS"/>
                <a:sym typeface="Comic Sans MS"/>
              </a:rPr>
              <a:t>.</a:t>
            </a:r>
          </a:p>
        </p:txBody>
      </p:sp>
      <p:sp>
        <p:nvSpPr>
          <p:cNvPr id="196" name="Shape 196"/>
          <p:cNvSpPr txBox="1"/>
          <p:nvPr/>
        </p:nvSpPr>
        <p:spPr>
          <a:xfrm>
            <a:off x="0" y="0"/>
            <a:ext cx="9144000" cy="3918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Boyle’s law</a:t>
            </a:r>
          </a:p>
        </p:txBody>
      </p:sp>
    </p:spTree>
    <p:extLst>
      <p:ext uri="{BB962C8B-B14F-4D97-AF65-F5344CB8AC3E}">
        <p14:creationId xmlns:p14="http://schemas.microsoft.com/office/powerpoint/2010/main" val="15795477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4400" b="0" i="0" u="none" strike="noStrike" cap="none">
                <a:solidFill>
                  <a:schemeClr val="lt1"/>
                </a:solidFill>
                <a:latin typeface="Comic Sans MS"/>
                <a:ea typeface="Comic Sans MS"/>
                <a:cs typeface="Comic Sans MS"/>
                <a:sym typeface="Comic Sans MS"/>
              </a:rPr>
              <a:t>Questions</a:t>
            </a:r>
          </a:p>
        </p:txBody>
      </p:sp>
      <p:sp>
        <p:nvSpPr>
          <p:cNvPr id="202" name="Shape 202"/>
          <p:cNvSpPr txBox="1">
            <a:spLocks noGrp="1"/>
          </p:cNvSpPr>
          <p:nvPr>
            <p:ph type="body" idx="1"/>
          </p:nvPr>
        </p:nvSpPr>
        <p:spPr>
          <a:xfrm>
            <a:off x="251519" y="1340767"/>
            <a:ext cx="86409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FFFF00"/>
              </a:buClr>
              <a:buSzPct val="25000"/>
              <a:buFont typeface="Arial"/>
              <a:buNone/>
            </a:pPr>
            <a:r>
              <a:rPr lang="en-GB" sz="2720" b="0" i="0" u="none" strike="noStrike" cap="none">
                <a:solidFill>
                  <a:srgbClr val="FFFF00"/>
                </a:solidFill>
                <a:latin typeface="Comic Sans MS"/>
                <a:ea typeface="Comic Sans MS"/>
                <a:cs typeface="Comic Sans MS"/>
                <a:sym typeface="Comic Sans MS"/>
              </a:rPr>
              <a:t>1. A cylinder of volume 0.020 m</a:t>
            </a:r>
            <a:r>
              <a:rPr lang="en-GB" sz="2720" b="0" i="0" u="none" strike="noStrike" cap="none" baseline="30000">
                <a:solidFill>
                  <a:srgbClr val="FFFF00"/>
                </a:solidFill>
                <a:latin typeface="Comic Sans MS"/>
                <a:ea typeface="Comic Sans MS"/>
                <a:cs typeface="Comic Sans MS"/>
                <a:sym typeface="Comic Sans MS"/>
              </a:rPr>
              <a:t>3</a:t>
            </a:r>
            <a:r>
              <a:rPr lang="en-GB" sz="2720" b="0" i="0" u="none" strike="noStrike" cap="none">
                <a:solidFill>
                  <a:srgbClr val="FFFF00"/>
                </a:solidFill>
                <a:latin typeface="Comic Sans MS"/>
                <a:ea typeface="Comic Sans MS"/>
                <a:cs typeface="Comic Sans MS"/>
                <a:sym typeface="Comic Sans MS"/>
              </a:rPr>
              <a:t> contains nitrogen gas at a pressure of 80 atmospheres. The valve is opened and gas is collected at atmospheric pressure until the pressure in the cylinder has fallen to 60 atmospheres. What is the volume of the released nitrogen gas?</a:t>
            </a:r>
          </a:p>
          <a:p>
            <a:pPr marL="0" marR="0" lvl="0" indent="0" algn="l" rtl="0">
              <a:lnSpc>
                <a:spcPct val="80000"/>
              </a:lnSpc>
              <a:spcBef>
                <a:spcPts val="544"/>
              </a:spcBef>
              <a:spcAft>
                <a:spcPts val="0"/>
              </a:spcAft>
              <a:buClr>
                <a:schemeClr val="lt1"/>
              </a:buClr>
              <a:buSzPct val="25000"/>
              <a:buFont typeface="Arial"/>
              <a:buNone/>
            </a:pPr>
            <a:r>
              <a:rPr lang="en-GB" sz="2720" b="0" i="0" u="none" strike="noStrike" cap="none">
                <a:solidFill>
                  <a:schemeClr val="lt1"/>
                </a:solidFill>
                <a:latin typeface="Comic Sans MS"/>
                <a:ea typeface="Comic Sans MS"/>
                <a:cs typeface="Comic Sans MS"/>
                <a:sym typeface="Comic Sans MS"/>
              </a:rPr>
              <a:t>2. A bubble of diameter of 1.5mm escapes from a diver’s helmet at a depth of 40m where the pressure is 5.0 atmospheres.</a:t>
            </a:r>
          </a:p>
          <a:p>
            <a:pPr marL="514350" marR="0" lvl="0" indent="-514350" algn="l" rtl="0">
              <a:lnSpc>
                <a:spcPct val="80000"/>
              </a:lnSpc>
              <a:spcBef>
                <a:spcPts val="544"/>
              </a:spcBef>
              <a:spcAft>
                <a:spcPts val="0"/>
              </a:spcAft>
              <a:buClr>
                <a:srgbClr val="FFFF00"/>
              </a:buClr>
              <a:buSzPct val="100740"/>
              <a:buFont typeface="Arial"/>
              <a:buAutoNum type="alphaLcParenR"/>
            </a:pPr>
            <a:r>
              <a:rPr lang="en-GB" sz="2720" b="0" i="0" u="none" strike="noStrike" cap="none">
                <a:solidFill>
                  <a:srgbClr val="FFFF00"/>
                </a:solidFill>
                <a:latin typeface="Comic Sans MS"/>
                <a:ea typeface="Comic Sans MS"/>
                <a:cs typeface="Comic Sans MS"/>
                <a:sym typeface="Comic Sans MS"/>
              </a:rPr>
              <a:t>Calculate the minimum diameter at the surface.</a:t>
            </a:r>
          </a:p>
          <a:p>
            <a:pPr marL="0" marR="0" lvl="0" indent="0" algn="l" rtl="0">
              <a:lnSpc>
                <a:spcPct val="80000"/>
              </a:lnSpc>
              <a:spcBef>
                <a:spcPts val="544"/>
              </a:spcBef>
              <a:buClr>
                <a:srgbClr val="FFFF00"/>
              </a:buClr>
              <a:buSzPct val="25000"/>
              <a:buFont typeface="Arial"/>
              <a:buNone/>
            </a:pPr>
            <a:r>
              <a:rPr lang="en-GB" sz="2720" b="0" i="0" u="none" strike="noStrike" cap="none">
                <a:solidFill>
                  <a:srgbClr val="FFFF00"/>
                </a:solidFill>
                <a:latin typeface="Comic Sans MS"/>
                <a:ea typeface="Comic Sans MS"/>
                <a:cs typeface="Comic Sans MS"/>
                <a:sym typeface="Comic Sans MS"/>
              </a:rPr>
              <a:t>b) Why is the diameter likely to be greater than your calculated answer?</a:t>
            </a:r>
          </a:p>
        </p:txBody>
      </p:sp>
      <p:sp>
        <p:nvSpPr>
          <p:cNvPr id="203" name="Shape 203"/>
          <p:cNvSpPr txBox="1"/>
          <p:nvPr/>
        </p:nvSpPr>
        <p:spPr>
          <a:xfrm>
            <a:off x="0" y="0"/>
            <a:ext cx="9144000" cy="391800"/>
          </a:xfrm>
          <a:prstGeom prst="rect">
            <a:avLst/>
          </a:prstGeom>
          <a:solidFill>
            <a:srgbClr val="84FE72">
              <a:alpha val="98850"/>
            </a:srgb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Boyle’s law</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43507" y="349440"/>
            <a:ext cx="8856900" cy="10632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dirty="0">
                <a:solidFill>
                  <a:schemeClr val="lt1"/>
                </a:solidFill>
                <a:latin typeface="Comic Sans MS"/>
                <a:ea typeface="Comic Sans MS"/>
                <a:cs typeface="Comic Sans MS"/>
                <a:sym typeface="Comic Sans MS"/>
              </a:rPr>
              <a:t>Charles’ Law</a:t>
            </a:r>
          </a:p>
        </p:txBody>
      </p:sp>
      <p:sp>
        <p:nvSpPr>
          <p:cNvPr id="273" name="Shape 273"/>
          <p:cNvSpPr txBox="1"/>
          <p:nvPr/>
        </p:nvSpPr>
        <p:spPr>
          <a:xfrm>
            <a:off x="-89075" y="0"/>
            <a:ext cx="9264300" cy="369300"/>
          </a:xfrm>
          <a:prstGeom prst="rect">
            <a:avLst/>
          </a:prstGeom>
          <a:solidFill>
            <a:schemeClr val="bg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Explain Charles’ law</a:t>
            </a:r>
          </a:p>
        </p:txBody>
      </p:sp>
      <p:sp>
        <p:nvSpPr>
          <p:cNvPr id="274" name="Shape 274"/>
          <p:cNvSpPr/>
          <p:nvPr/>
        </p:nvSpPr>
        <p:spPr>
          <a:xfrm>
            <a:off x="582268" y="5325727"/>
            <a:ext cx="4660776" cy="6729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Volume is directly proportional to temperature for a fixed pressure of gas </a:t>
            </a:r>
          </a:p>
        </p:txBody>
      </p:sp>
      <p:pic>
        <p:nvPicPr>
          <p:cNvPr id="275" name="Shape 275"/>
          <p:cNvPicPr preferRelativeResize="0"/>
          <p:nvPr/>
        </p:nvPicPr>
        <p:blipFill rotWithShape="1">
          <a:blip r:embed="rId3">
            <a:alphaModFix/>
          </a:blip>
          <a:srcRect r="18073"/>
          <a:stretch/>
        </p:blipFill>
        <p:spPr>
          <a:xfrm>
            <a:off x="378028" y="1635051"/>
            <a:ext cx="8450391" cy="3425424"/>
          </a:xfrm>
          <a:prstGeom prst="rect">
            <a:avLst/>
          </a:prstGeom>
          <a:noFill/>
          <a:ln>
            <a:noFill/>
          </a:ln>
        </p:spPr>
      </p:pic>
      <p:sp>
        <p:nvSpPr>
          <p:cNvPr id="3" name="TextBox 2">
            <a:extLst>
              <a:ext uri="{FF2B5EF4-FFF2-40B4-BE49-F238E27FC236}">
                <a16:creationId xmlns:a16="http://schemas.microsoft.com/office/drawing/2014/main" id="{4ECABA87-9E34-4748-1C43-1B3B3F9A4728}"/>
              </a:ext>
            </a:extLst>
          </p:cNvPr>
          <p:cNvSpPr txBox="1"/>
          <p:nvPr/>
        </p:nvSpPr>
        <p:spPr>
          <a:xfrm>
            <a:off x="4720628" y="5265803"/>
            <a:ext cx="4660776" cy="1431482"/>
          </a:xfrm>
          <a:prstGeom prst="rect">
            <a:avLst/>
          </a:prstGeom>
          <a:noFill/>
        </p:spPr>
        <p:txBody>
          <a:bodyPr wrap="square">
            <a:spAutoFit/>
          </a:bodyPr>
          <a:lstStyle/>
          <a:p>
            <a:pPr marL="0" marR="0" lvl="0" indent="0" algn="ctr" defTabSz="914400" rtl="0" eaLnBrk="1" fontAlgn="auto" latinLnBrk="0" hangingPunct="1">
              <a:lnSpc>
                <a:spcPct val="80000"/>
              </a:lnSpc>
              <a:spcBef>
                <a:spcPts val="400"/>
              </a:spcBef>
              <a:spcAft>
                <a:spcPts val="0"/>
              </a:spcAft>
              <a:buClr>
                <a:srgbClr val="000000"/>
              </a:buClr>
              <a:buSzTx/>
              <a:buFont typeface="Arial"/>
              <a:buNone/>
              <a:tabLst/>
              <a:defRPr/>
            </a:pPr>
            <a:r>
              <a:rPr kumimoji="0" lang="fr-FR"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V= Constant T</a:t>
            </a:r>
          </a:p>
          <a:p>
            <a:pPr marL="0" marR="0" lvl="0" indent="0" algn="ctr" defTabSz="914400" rtl="0" eaLnBrk="1" fontAlgn="auto" latinLnBrk="0" hangingPunct="1">
              <a:lnSpc>
                <a:spcPct val="80000"/>
              </a:lnSpc>
              <a:spcBef>
                <a:spcPts val="400"/>
              </a:spcBef>
              <a:spcAft>
                <a:spcPts val="0"/>
              </a:spcAft>
              <a:buClr>
                <a:srgbClr val="000000"/>
              </a:buClr>
              <a:buSzTx/>
              <a:buFont typeface="Arial"/>
              <a:buNone/>
              <a:tabLst/>
              <a:defRPr/>
            </a:pPr>
            <a:endParaRPr kumimoji="0" lang="fr-FR"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80000"/>
              </a:lnSpc>
              <a:spcBef>
                <a:spcPts val="400"/>
              </a:spcBef>
              <a:spcAft>
                <a:spcPts val="0"/>
              </a:spcAft>
              <a:buClr>
                <a:srgbClr val="000000"/>
              </a:buClr>
              <a:buSzPct val="25000"/>
              <a:buFont typeface="Arial"/>
              <a:buNone/>
              <a:tabLst/>
              <a:defRPr/>
            </a:pPr>
            <a:r>
              <a:rPr kumimoji="0" lang="fr-FR"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V</a:t>
            </a:r>
            <a:r>
              <a:rPr kumimoji="0" lang="fr-FR" sz="2400" b="0" i="0" u="sng" strike="noStrike" kern="0" cap="none" spc="0" normalizeH="0" baseline="-25000" noProof="0" dirty="0">
                <a:ln>
                  <a:noFill/>
                </a:ln>
                <a:solidFill>
                  <a:srgbClr val="FFFFFF"/>
                </a:solidFill>
                <a:effectLst/>
                <a:uLnTx/>
                <a:uFillTx/>
                <a:latin typeface="Comic Sans MS"/>
                <a:ea typeface="Comic Sans MS"/>
                <a:cs typeface="Comic Sans MS"/>
                <a:sym typeface="Comic Sans MS"/>
              </a:rPr>
              <a:t>1</a:t>
            </a:r>
            <a:r>
              <a:rPr kumimoji="0" lang="fr-FR"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 </a:t>
            </a:r>
            <a:r>
              <a:rPr kumimoji="0" lang="fr-FR" sz="2400" b="0" i="0" u="sng" strike="noStrike" kern="0" cap="none" spc="0" normalizeH="0" baseline="0" noProof="0" dirty="0">
                <a:ln>
                  <a:noFill/>
                </a:ln>
                <a:solidFill>
                  <a:srgbClr val="FFFFFF"/>
                </a:solidFill>
                <a:effectLst/>
                <a:uLnTx/>
                <a:uFillTx/>
                <a:latin typeface="Comic Sans MS"/>
                <a:ea typeface="Comic Sans MS"/>
                <a:cs typeface="Comic Sans MS"/>
                <a:sym typeface="Comic Sans MS"/>
              </a:rPr>
              <a:t>V</a:t>
            </a:r>
            <a:r>
              <a:rPr kumimoji="0" lang="fr-FR" sz="2400" b="0" i="0" u="sng" strike="noStrike" kern="0" cap="none" spc="0" normalizeH="0" baseline="-25000" noProof="0" dirty="0">
                <a:ln>
                  <a:noFill/>
                </a:ln>
                <a:solidFill>
                  <a:srgbClr val="FFFFFF"/>
                </a:solidFill>
                <a:effectLst/>
                <a:uLnTx/>
                <a:uFillTx/>
                <a:latin typeface="Comic Sans MS"/>
                <a:ea typeface="Comic Sans MS"/>
                <a:cs typeface="Comic Sans MS"/>
                <a:sym typeface="Comic Sans MS"/>
              </a:rPr>
              <a:t>2</a:t>
            </a:r>
          </a:p>
          <a:p>
            <a:pPr marL="0" marR="0" lvl="0" indent="0" algn="ctr" defTabSz="914400" rtl="0" eaLnBrk="1" fontAlgn="auto" latinLnBrk="0" hangingPunct="1">
              <a:lnSpc>
                <a:spcPct val="80000"/>
              </a:lnSpc>
              <a:spcBef>
                <a:spcPts val="400"/>
              </a:spcBef>
              <a:spcAft>
                <a:spcPts val="0"/>
              </a:spcAft>
              <a:buClr>
                <a:srgbClr val="000000"/>
              </a:buClr>
              <a:buSzPct val="25000"/>
              <a:buFont typeface="Arial"/>
              <a:buNone/>
              <a:tabLst/>
              <a:defRPr/>
            </a:pPr>
            <a:r>
              <a:rPr kumimoji="0" lang="fr-FR"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T</a:t>
            </a:r>
            <a:r>
              <a:rPr kumimoji="0" lang="fr-FR"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1</a:t>
            </a:r>
            <a:r>
              <a:rPr kumimoji="0" lang="fr-FR" sz="2400" b="0" i="0" u="none" strike="noStrike" kern="0" cap="none" spc="0" normalizeH="0" baseline="0" noProof="0" dirty="0">
                <a:ln>
                  <a:noFill/>
                </a:ln>
                <a:solidFill>
                  <a:srgbClr val="FFFFFF"/>
                </a:solidFill>
                <a:effectLst/>
                <a:uLnTx/>
                <a:uFillTx/>
                <a:latin typeface="Comic Sans MS"/>
                <a:ea typeface="Comic Sans MS"/>
                <a:cs typeface="Comic Sans MS"/>
                <a:sym typeface="Comic Sans MS"/>
              </a:rPr>
              <a:t>  T</a:t>
            </a:r>
            <a:r>
              <a:rPr kumimoji="0" lang="fr-FR" sz="2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rPr>
              <a:t>2</a:t>
            </a:r>
            <a:endParaRPr kumimoji="0" lang="fr-FR" sz="1400" b="0" i="0" u="none" strike="noStrike" kern="0" cap="none" spc="0" normalizeH="0" baseline="-25000" noProof="0" dirty="0">
              <a:ln>
                <a:noFill/>
              </a:ln>
              <a:solidFill>
                <a:srgbClr val="FFFFFF"/>
              </a:solidFill>
              <a:effectLst/>
              <a:uLnTx/>
              <a:uFillTx/>
              <a:latin typeface="Comic Sans MS"/>
              <a:ea typeface="Comic Sans MS"/>
              <a:cs typeface="Comic Sans MS"/>
              <a:sym typeface="Comic Sans M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4431203" y="1563122"/>
            <a:ext cx="4533300" cy="2413814"/>
          </a:xfrm>
          <a:prstGeom prst="rect">
            <a:avLst/>
          </a:prstGeom>
          <a:solidFill>
            <a:schemeClr val="lt1">
              <a:alpha val="60780"/>
            </a:schemeClr>
          </a:solidFill>
          <a:ln>
            <a:noFill/>
          </a:ln>
        </p:spPr>
        <p:txBody>
          <a:bodyPr lIns="91425" tIns="45700" rIns="91425" bIns="45700" anchor="t" anchorCtr="0">
            <a:noAutofit/>
          </a:bodyPr>
          <a:lstStyle/>
          <a:p>
            <a:pPr marL="0" marR="0" lvl="0" indent="0" algn="l" defTabSz="914400" rtl="0" eaLnBrk="1" fontAlgn="auto" latinLnBrk="0" hangingPunct="1">
              <a:lnSpc>
                <a:spcPct val="80000"/>
              </a:lnSpc>
              <a:spcBef>
                <a:spcPts val="400"/>
              </a:spcBef>
              <a:spcAft>
                <a:spcPts val="0"/>
              </a:spcAft>
              <a:buClr>
                <a:srgbClr val="000000"/>
              </a:buClr>
              <a:buSzPct val="25000"/>
              <a:buFont typeface="Arial"/>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Pressure is directly proportional to the absolute temperature under conditions of constant volume</a:t>
            </a:r>
          </a:p>
          <a:p>
            <a:pPr marL="0" marR="0" lvl="0" indent="0" algn="l" defTabSz="914400" rtl="0" eaLnBrk="1" fontAlgn="auto" latinLnBrk="0" hangingPunct="1">
              <a:lnSpc>
                <a:spcPct val="80000"/>
              </a:lnSpc>
              <a:spcBef>
                <a:spcPts val="40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80000"/>
              </a:lnSpc>
              <a:spcBef>
                <a:spcPts val="40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P= Constant T</a:t>
            </a:r>
          </a:p>
          <a:p>
            <a:pPr marL="0" marR="0" lvl="0" indent="0" algn="ctr" defTabSz="914400" rtl="0" eaLnBrk="1" fontAlgn="auto" latinLnBrk="0" hangingPunct="1">
              <a:lnSpc>
                <a:spcPct val="80000"/>
              </a:lnSpc>
              <a:spcBef>
                <a:spcPts val="40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ctr" defTabSz="914400" rtl="0" eaLnBrk="1" fontAlgn="auto" latinLnBrk="0" hangingPunct="1">
              <a:lnSpc>
                <a:spcPct val="80000"/>
              </a:lnSpc>
              <a:spcBef>
                <a:spcPts val="400"/>
              </a:spcBef>
              <a:spcAft>
                <a:spcPts val="0"/>
              </a:spcAft>
              <a:buClr>
                <a:srgbClr val="000000"/>
              </a:buClr>
              <a:buSzPct val="25000"/>
              <a:buFont typeface="Arial"/>
              <a:buNone/>
              <a:tabLst/>
              <a:defRPr/>
            </a:pPr>
            <a:r>
              <a:rPr kumimoji="0" lang="en-GB" sz="2000" b="0" i="0" u="sng" strike="noStrike" kern="0" cap="none" spc="0" normalizeH="0" baseline="0" noProof="0" dirty="0">
                <a:ln>
                  <a:noFill/>
                </a:ln>
                <a:solidFill>
                  <a:srgbClr val="000000"/>
                </a:solidFill>
                <a:effectLst/>
                <a:uLnTx/>
                <a:uFillTx/>
                <a:latin typeface="Comic Sans MS"/>
                <a:ea typeface="Comic Sans MS"/>
                <a:cs typeface="Comic Sans MS"/>
                <a:sym typeface="Comic Sans MS"/>
              </a:rPr>
              <a:t>P</a:t>
            </a:r>
            <a:r>
              <a:rPr kumimoji="0" lang="en-GB" sz="2000" b="0" i="0" u="sng" strike="noStrike" kern="0" cap="none" spc="0" normalizeH="0" baseline="-25000" noProof="0" dirty="0">
                <a:ln>
                  <a:noFill/>
                </a:ln>
                <a:solidFill>
                  <a:srgbClr val="000000"/>
                </a:solidFill>
                <a:effectLst/>
                <a:uLnTx/>
                <a:uFillTx/>
                <a:latin typeface="Comic Sans MS"/>
                <a:ea typeface="Comic Sans MS"/>
                <a:cs typeface="Comic Sans MS"/>
                <a:sym typeface="Comic Sans MS"/>
              </a:rPr>
              <a:t>1</a:t>
            </a: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 </a:t>
            </a:r>
            <a:r>
              <a:rPr kumimoji="0" lang="en-GB" sz="2000" b="0" i="0" u="sng" strike="noStrike" kern="0" cap="none" spc="0" normalizeH="0" baseline="0" noProof="0" dirty="0">
                <a:ln>
                  <a:noFill/>
                </a:ln>
                <a:solidFill>
                  <a:srgbClr val="000000"/>
                </a:solidFill>
                <a:effectLst/>
                <a:uLnTx/>
                <a:uFillTx/>
                <a:latin typeface="Comic Sans MS"/>
                <a:ea typeface="Comic Sans MS"/>
                <a:cs typeface="Comic Sans MS"/>
                <a:sym typeface="Comic Sans MS"/>
              </a:rPr>
              <a:t>P</a:t>
            </a:r>
            <a:r>
              <a:rPr kumimoji="0" lang="en-GB" sz="2000" b="0" i="0" u="sng" strike="noStrike" kern="0" cap="none" spc="0" normalizeH="0" baseline="-25000" noProof="0" dirty="0">
                <a:ln>
                  <a:noFill/>
                </a:ln>
                <a:solidFill>
                  <a:srgbClr val="000000"/>
                </a:solidFill>
                <a:effectLst/>
                <a:uLnTx/>
                <a:uFillTx/>
                <a:latin typeface="Comic Sans MS"/>
                <a:ea typeface="Comic Sans MS"/>
                <a:cs typeface="Comic Sans MS"/>
                <a:sym typeface="Comic Sans MS"/>
              </a:rPr>
              <a:t>2</a:t>
            </a:r>
          </a:p>
          <a:p>
            <a:pPr marL="0" marR="0" lvl="0" indent="0" algn="ctr" defTabSz="914400" rtl="0" eaLnBrk="1" fontAlgn="auto" latinLnBrk="0" hangingPunct="1">
              <a:lnSpc>
                <a:spcPct val="80000"/>
              </a:lnSpc>
              <a:spcBef>
                <a:spcPts val="400"/>
              </a:spcBef>
              <a:spcAft>
                <a:spcPts val="0"/>
              </a:spcAft>
              <a:buClr>
                <a:srgbClr val="000000"/>
              </a:buClr>
              <a:buSzPct val="25000"/>
              <a:buFont typeface="Arial"/>
              <a:buNone/>
              <a:tabLst/>
              <a:defRPr/>
            </a:pP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T</a:t>
            </a:r>
            <a:r>
              <a:rPr kumimoji="0" lang="en-GB" sz="20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1</a:t>
            </a:r>
            <a:r>
              <a:rPr kumimoji="0" lang="en-GB" sz="20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  T</a:t>
            </a:r>
            <a:r>
              <a:rPr kumimoji="0" lang="en-GB" sz="2000" b="0" i="0" u="none" strike="noStrike" kern="0" cap="none" spc="0" normalizeH="0" baseline="-25000" noProof="0" dirty="0">
                <a:ln>
                  <a:noFill/>
                </a:ln>
                <a:solidFill>
                  <a:srgbClr val="000000"/>
                </a:solidFill>
                <a:effectLst/>
                <a:uLnTx/>
                <a:uFillTx/>
                <a:latin typeface="Comic Sans MS"/>
                <a:ea typeface="Comic Sans MS"/>
                <a:cs typeface="Comic Sans MS"/>
                <a:sym typeface="Comic Sans MS"/>
              </a:rPr>
              <a:t>2</a:t>
            </a:r>
          </a:p>
        </p:txBody>
      </p:sp>
      <p:sp>
        <p:nvSpPr>
          <p:cNvPr id="225" name="Shape 225"/>
          <p:cNvSpPr txBox="1"/>
          <p:nvPr/>
        </p:nvSpPr>
        <p:spPr>
          <a:xfrm>
            <a:off x="0" y="0"/>
            <a:ext cx="9144000" cy="3918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pressure-temperature law</a:t>
            </a:r>
          </a:p>
        </p:txBody>
      </p:sp>
      <p:sp>
        <p:nvSpPr>
          <p:cNvPr id="226" name="Shape 226"/>
          <p:cNvSpPr txBox="1">
            <a:spLocks noGrp="1"/>
          </p:cNvSpPr>
          <p:nvPr>
            <p:ph type="title"/>
          </p:nvPr>
        </p:nvSpPr>
        <p:spPr>
          <a:xfrm>
            <a:off x="4252583" y="0"/>
            <a:ext cx="4838100" cy="18327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600" dirty="0">
                <a:solidFill>
                  <a:schemeClr val="lt1"/>
                </a:solidFill>
              </a:rPr>
              <a:t>Pressure- temperature law</a:t>
            </a:r>
          </a:p>
        </p:txBody>
      </p:sp>
      <p:pic>
        <p:nvPicPr>
          <p:cNvPr id="227" name="Shape 227"/>
          <p:cNvPicPr preferRelativeResize="0"/>
          <p:nvPr/>
        </p:nvPicPr>
        <p:blipFill>
          <a:blip r:embed="rId3">
            <a:alphaModFix/>
          </a:blip>
          <a:stretch>
            <a:fillRect/>
          </a:stretch>
        </p:blipFill>
        <p:spPr>
          <a:xfrm>
            <a:off x="330988" y="1079013"/>
            <a:ext cx="3948724" cy="5264966"/>
          </a:xfrm>
          <a:prstGeom prst="rect">
            <a:avLst/>
          </a:prstGeom>
          <a:noFill/>
          <a:ln>
            <a:noFill/>
          </a:ln>
        </p:spPr>
      </p:pic>
      <p:pic>
        <p:nvPicPr>
          <p:cNvPr id="2050" name="Picture 2" descr="schoolphysics ::Welcome::">
            <a:extLst>
              <a:ext uri="{FF2B5EF4-FFF2-40B4-BE49-F238E27FC236}">
                <a16:creationId xmlns:a16="http://schemas.microsoft.com/office/drawing/2014/main" id="{FDEA7472-B421-C623-86E0-0B38EE36B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491" y="4122153"/>
            <a:ext cx="3948723" cy="250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143507" y="349440"/>
            <a:ext cx="8856983" cy="106333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sz="3959" b="0" i="0" u="none" strike="noStrike" cap="none">
                <a:solidFill>
                  <a:schemeClr val="lt1"/>
                </a:solidFill>
                <a:latin typeface="Comic Sans MS"/>
                <a:ea typeface="Comic Sans MS"/>
                <a:cs typeface="Comic Sans MS"/>
                <a:sym typeface="Comic Sans MS"/>
              </a:rPr>
              <a:t>Extrapolating to Find Absolute Zero</a:t>
            </a:r>
          </a:p>
        </p:txBody>
      </p:sp>
      <p:sp>
        <p:nvSpPr>
          <p:cNvPr id="265" name="Shape 265"/>
          <p:cNvSpPr/>
          <p:nvPr/>
        </p:nvSpPr>
        <p:spPr>
          <a:xfrm>
            <a:off x="650724" y="6083125"/>
            <a:ext cx="8006400" cy="6729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2400" b="0" i="0" u="none" strike="noStrike" kern="0" cap="none" spc="0" normalizeH="0" baseline="0" noProof="0">
                <a:ln>
                  <a:noFill/>
                </a:ln>
                <a:solidFill>
                  <a:srgbClr val="FFFFFF"/>
                </a:solidFill>
                <a:effectLst/>
                <a:uLnTx/>
                <a:uFillTx/>
                <a:latin typeface="Comic Sans MS"/>
                <a:ea typeface="Comic Sans MS"/>
                <a:cs typeface="Comic Sans MS"/>
                <a:sym typeface="Comic Sans MS"/>
              </a:rPr>
              <a:t>How could you use this data to find absolute zero?</a:t>
            </a:r>
          </a:p>
        </p:txBody>
      </p:sp>
      <p:pic>
        <p:nvPicPr>
          <p:cNvPr id="266" name="Shape 266"/>
          <p:cNvPicPr preferRelativeResize="0"/>
          <p:nvPr/>
        </p:nvPicPr>
        <p:blipFill>
          <a:blip r:embed="rId3">
            <a:alphaModFix/>
          </a:blip>
          <a:stretch>
            <a:fillRect/>
          </a:stretch>
        </p:blipFill>
        <p:spPr>
          <a:xfrm>
            <a:off x="650737" y="1237625"/>
            <a:ext cx="7842525" cy="4626950"/>
          </a:xfrm>
          <a:prstGeom prst="rect">
            <a:avLst/>
          </a:prstGeom>
          <a:noFill/>
          <a:ln>
            <a:noFill/>
          </a:ln>
        </p:spPr>
      </p:pic>
      <p:sp>
        <p:nvSpPr>
          <p:cNvPr id="267" name="Shape 267"/>
          <p:cNvSpPr txBox="1"/>
          <p:nvPr/>
        </p:nvSpPr>
        <p:spPr>
          <a:xfrm>
            <a:off x="-89075" y="0"/>
            <a:ext cx="9264300" cy="3693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algebraic reasoning to extrapolate absolute zero </a:t>
            </a:r>
          </a:p>
        </p:txBody>
      </p:sp>
      <p:pic>
        <p:nvPicPr>
          <p:cNvPr id="2" name="Picture 2" descr="schoolphysics ::Welcome::">
            <a:extLst>
              <a:ext uri="{FF2B5EF4-FFF2-40B4-BE49-F238E27FC236}">
                <a16:creationId xmlns:a16="http://schemas.microsoft.com/office/drawing/2014/main" id="{13F18D42-24AD-291B-BFB5-857B2F432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437" y="3596651"/>
            <a:ext cx="3034331" cy="1925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0" y="0"/>
            <a:ext cx="9144000" cy="3918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pressure-temperature law</a:t>
            </a:r>
          </a:p>
        </p:txBody>
      </p:sp>
      <p:sp>
        <p:nvSpPr>
          <p:cNvPr id="233" name="Shape 233"/>
          <p:cNvSpPr txBox="1">
            <a:spLocks noGrp="1"/>
          </p:cNvSpPr>
          <p:nvPr>
            <p:ph type="title"/>
          </p:nvPr>
        </p:nvSpPr>
        <p:spPr>
          <a:xfrm>
            <a:off x="338450" y="473575"/>
            <a:ext cx="8652900" cy="86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a:solidFill>
                  <a:schemeClr val="lt1"/>
                </a:solidFill>
              </a:rPr>
              <a:t>Pressure- temperature law</a:t>
            </a:r>
          </a:p>
        </p:txBody>
      </p:sp>
      <p:graphicFrame>
        <p:nvGraphicFramePr>
          <p:cNvPr id="234" name="Shape 234"/>
          <p:cNvGraphicFramePr/>
          <p:nvPr/>
        </p:nvGraphicFramePr>
        <p:xfrm>
          <a:off x="484900" y="1523450"/>
          <a:ext cx="8174200" cy="5217250"/>
        </p:xfrm>
        <a:graphic>
          <a:graphicData uri="http://schemas.openxmlformats.org/drawingml/2006/table">
            <a:tbl>
              <a:tblPr>
                <a:noFill/>
              </a:tblPr>
              <a:tblGrid>
                <a:gridCol w="2043550">
                  <a:extLst>
                    <a:ext uri="{9D8B030D-6E8A-4147-A177-3AD203B41FA5}">
                      <a16:colId xmlns:a16="http://schemas.microsoft.com/office/drawing/2014/main" val="20000"/>
                    </a:ext>
                  </a:extLst>
                </a:gridCol>
                <a:gridCol w="2043550">
                  <a:extLst>
                    <a:ext uri="{9D8B030D-6E8A-4147-A177-3AD203B41FA5}">
                      <a16:colId xmlns:a16="http://schemas.microsoft.com/office/drawing/2014/main" val="20001"/>
                    </a:ext>
                  </a:extLst>
                </a:gridCol>
                <a:gridCol w="2043550">
                  <a:extLst>
                    <a:ext uri="{9D8B030D-6E8A-4147-A177-3AD203B41FA5}">
                      <a16:colId xmlns:a16="http://schemas.microsoft.com/office/drawing/2014/main" val="20002"/>
                    </a:ext>
                  </a:extLst>
                </a:gridCol>
                <a:gridCol w="2043550">
                  <a:extLst>
                    <a:ext uri="{9D8B030D-6E8A-4147-A177-3AD203B41FA5}">
                      <a16:colId xmlns:a16="http://schemas.microsoft.com/office/drawing/2014/main" val="20003"/>
                    </a:ext>
                  </a:extLst>
                </a:gridCol>
              </a:tblGrid>
              <a:tr h="633950">
                <a:tc>
                  <a:txBody>
                    <a:bodyPr/>
                    <a:lstStyle/>
                    <a:p>
                      <a:pPr lvl="0">
                        <a:spcBef>
                          <a:spcPts val="0"/>
                        </a:spcBef>
                        <a:buNone/>
                      </a:pPr>
                      <a:r>
                        <a:rPr lang="en-GB" sz="1800" b="1"/>
                        <a:t>Pressure 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800" b="1"/>
                        <a:t>Temperature 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800" b="1"/>
                        <a:t>Pressure 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1800" b="1"/>
                        <a:t>Temperature 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45825">
                <a:tc>
                  <a:txBody>
                    <a:bodyPr/>
                    <a:lstStyle/>
                    <a:p>
                      <a:pPr lvl="0">
                        <a:spcBef>
                          <a:spcPts val="0"/>
                        </a:spcBef>
                        <a:buNone/>
                      </a:pPr>
                      <a:r>
                        <a:rPr lang="en-GB" sz="2000"/>
                        <a:t>3 x 10</a:t>
                      </a:r>
                      <a:r>
                        <a:rPr lang="en-GB" sz="2000" baseline="30000"/>
                        <a:t>6 </a:t>
                      </a:r>
                      <a:r>
                        <a:rPr lang="en-GB" sz="2000"/>
                        <a:t>Pa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000"/>
                        <a:t>34 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endParaRPr sz="200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000"/>
                        <a:t>25 </a:t>
                      </a:r>
                      <a:r>
                        <a:rPr lang="en-GB" sz="2000">
                          <a:solidFill>
                            <a:schemeClr val="dk1"/>
                          </a:solidFill>
                        </a:rPr>
                        <a: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45825">
                <a:tc>
                  <a:txBody>
                    <a:bodyPr/>
                    <a:lstStyle/>
                    <a:p>
                      <a:pPr lvl="0">
                        <a:spcBef>
                          <a:spcPts val="0"/>
                        </a:spcBef>
                        <a:buNone/>
                      </a:pPr>
                      <a:r>
                        <a:rPr lang="en-GB" sz="2000"/>
                        <a:t>4 atm</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000"/>
                        <a:t>256 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000"/>
                        <a:t>10 atm</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endParaRPr sz="200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45825">
                <a:tc>
                  <a:txBody>
                    <a:bodyPr/>
                    <a:lstStyle/>
                    <a:p>
                      <a:pPr lvl="0">
                        <a:spcBef>
                          <a:spcPts val="0"/>
                        </a:spcBef>
                        <a:buNone/>
                      </a:pPr>
                      <a:r>
                        <a:rPr lang="en-GB" sz="2000"/>
                        <a:t>5 kNm</a:t>
                      </a:r>
                      <a:r>
                        <a:rPr lang="en-GB" sz="2000" baseline="30000"/>
                        <a:t>-2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endParaRPr sz="200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000"/>
                        <a:t>5 x 10</a:t>
                      </a:r>
                      <a:r>
                        <a:rPr lang="en-GB" sz="2000" baseline="30000"/>
                        <a:t>4 </a:t>
                      </a:r>
                      <a:r>
                        <a:rPr lang="en-GB" sz="2000"/>
                        <a:t>Pa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000"/>
                        <a:t>34 </a:t>
                      </a:r>
                      <a:r>
                        <a:rPr lang="en-GB" sz="2000">
                          <a:solidFill>
                            <a:schemeClr val="dk1"/>
                          </a:solidFill>
                        </a:rPr>
                        <a: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45825">
                <a:tc>
                  <a:txBody>
                    <a:bodyPr/>
                    <a:lstStyle/>
                    <a:p>
                      <a:pPr lvl="0">
                        <a:spcBef>
                          <a:spcPts val="0"/>
                        </a:spcBef>
                        <a:buNone/>
                      </a:pPr>
                      <a:endParaRPr sz="200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Clr>
                          <a:schemeClr val="dk1"/>
                        </a:buClr>
                        <a:buSzPct val="55000"/>
                        <a:buFont typeface="Arial"/>
                        <a:buNone/>
                      </a:pPr>
                      <a:r>
                        <a:rPr lang="en-GB" sz="2000">
                          <a:solidFill>
                            <a:schemeClr val="dk1"/>
                          </a:solidFill>
                        </a:rPr>
                        <a:t>89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000"/>
                        <a:t>3 x 10</a:t>
                      </a:r>
                      <a:r>
                        <a:rPr lang="en-GB" sz="2000" baseline="30000"/>
                        <a:t>7 </a:t>
                      </a:r>
                      <a:r>
                        <a:rPr lang="en-GB" sz="2000"/>
                        <a:t>Pa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spcBef>
                          <a:spcPts val="0"/>
                        </a:spcBef>
                        <a:buNone/>
                      </a:pPr>
                      <a:r>
                        <a:rPr lang="en-GB" sz="2000">
                          <a:solidFill>
                            <a:schemeClr val="dk1"/>
                          </a:solidFill>
                        </a:rPr>
                        <a:t>560 K</a:t>
                      </a:r>
                    </a:p>
                    <a:p>
                      <a:pPr lvl="0">
                        <a:spcBef>
                          <a:spcPts val="0"/>
                        </a:spcBef>
                        <a:buNone/>
                      </a:pPr>
                      <a:endParaRPr sz="200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0" y="0"/>
            <a:ext cx="9144000" cy="391800"/>
          </a:xfrm>
          <a:prstGeom prst="rect">
            <a:avLst/>
          </a:prstGeom>
          <a:solidFill>
            <a:schemeClr val="accent2">
              <a:lumMod val="20000"/>
              <a:lumOff val="80000"/>
            </a:schemeClr>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Explain the pressure-temperature law</a:t>
            </a:r>
          </a:p>
        </p:txBody>
      </p:sp>
      <p:sp>
        <p:nvSpPr>
          <p:cNvPr id="240" name="Shape 240"/>
          <p:cNvSpPr txBox="1">
            <a:spLocks noGrp="1"/>
          </p:cNvSpPr>
          <p:nvPr>
            <p:ph type="title"/>
          </p:nvPr>
        </p:nvSpPr>
        <p:spPr>
          <a:xfrm>
            <a:off x="338450" y="473575"/>
            <a:ext cx="8652900" cy="8625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mic Sans MS"/>
              <a:buNone/>
            </a:pPr>
            <a:r>
              <a:rPr lang="en-GB">
                <a:solidFill>
                  <a:schemeClr val="lt1"/>
                </a:solidFill>
              </a:rPr>
              <a:t>Pressure- temperature law</a:t>
            </a:r>
          </a:p>
        </p:txBody>
      </p:sp>
      <p:graphicFrame>
        <p:nvGraphicFramePr>
          <p:cNvPr id="241" name="Shape 241"/>
          <p:cNvGraphicFramePr/>
          <p:nvPr/>
        </p:nvGraphicFramePr>
        <p:xfrm>
          <a:off x="484900" y="1523450"/>
          <a:ext cx="8174200" cy="5217250"/>
        </p:xfrm>
        <a:graphic>
          <a:graphicData uri="http://schemas.openxmlformats.org/drawingml/2006/table">
            <a:tbl>
              <a:tblPr>
                <a:noFill/>
              </a:tblPr>
              <a:tblGrid>
                <a:gridCol w="2043550">
                  <a:extLst>
                    <a:ext uri="{9D8B030D-6E8A-4147-A177-3AD203B41FA5}">
                      <a16:colId xmlns:a16="http://schemas.microsoft.com/office/drawing/2014/main" val="20000"/>
                    </a:ext>
                  </a:extLst>
                </a:gridCol>
                <a:gridCol w="2043550">
                  <a:extLst>
                    <a:ext uri="{9D8B030D-6E8A-4147-A177-3AD203B41FA5}">
                      <a16:colId xmlns:a16="http://schemas.microsoft.com/office/drawing/2014/main" val="20001"/>
                    </a:ext>
                  </a:extLst>
                </a:gridCol>
                <a:gridCol w="2043550">
                  <a:extLst>
                    <a:ext uri="{9D8B030D-6E8A-4147-A177-3AD203B41FA5}">
                      <a16:colId xmlns:a16="http://schemas.microsoft.com/office/drawing/2014/main" val="20002"/>
                    </a:ext>
                  </a:extLst>
                </a:gridCol>
                <a:gridCol w="2043550">
                  <a:extLst>
                    <a:ext uri="{9D8B030D-6E8A-4147-A177-3AD203B41FA5}">
                      <a16:colId xmlns:a16="http://schemas.microsoft.com/office/drawing/2014/main" val="20003"/>
                    </a:ext>
                  </a:extLst>
                </a:gridCol>
              </a:tblGrid>
              <a:tr h="633950">
                <a:tc>
                  <a:txBody>
                    <a:bodyPr/>
                    <a:lstStyle/>
                    <a:p>
                      <a:pPr lvl="0" rtl="0">
                        <a:spcBef>
                          <a:spcPts val="0"/>
                        </a:spcBef>
                        <a:buNone/>
                      </a:pPr>
                      <a:r>
                        <a:rPr lang="en-GB" sz="1800" b="1"/>
                        <a:t>Pressure 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800" b="1"/>
                        <a:t>Temperature 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800" b="1"/>
                        <a:t>Pressure 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1800" b="1"/>
                        <a:t>Temperature 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45825">
                <a:tc>
                  <a:txBody>
                    <a:bodyPr/>
                    <a:lstStyle/>
                    <a:p>
                      <a:pPr lvl="0" rtl="0">
                        <a:spcBef>
                          <a:spcPts val="0"/>
                        </a:spcBef>
                        <a:buNone/>
                      </a:pPr>
                      <a:r>
                        <a:rPr lang="en-GB" sz="2000"/>
                        <a:t>3 x 10</a:t>
                      </a:r>
                      <a:r>
                        <a:rPr lang="en-GB" sz="2000" baseline="30000"/>
                        <a:t>6 </a:t>
                      </a:r>
                      <a:r>
                        <a:rPr lang="en-GB" sz="2000"/>
                        <a:t>Pa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34 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2.6 x 10</a:t>
                      </a:r>
                      <a:r>
                        <a:rPr lang="en-GB" sz="2000" baseline="30000"/>
                        <a:t>7</a:t>
                      </a:r>
                      <a:r>
                        <a:rPr lang="en-GB" sz="2000"/>
                        <a:t> Pa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25 </a:t>
                      </a:r>
                      <a:r>
                        <a:rPr lang="en-GB" sz="2000">
                          <a:solidFill>
                            <a:schemeClr val="dk1"/>
                          </a:solidFill>
                        </a:rPr>
                        <a: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45825">
                <a:tc>
                  <a:txBody>
                    <a:bodyPr/>
                    <a:lstStyle/>
                    <a:p>
                      <a:pPr lvl="0" rtl="0">
                        <a:spcBef>
                          <a:spcPts val="0"/>
                        </a:spcBef>
                        <a:buNone/>
                      </a:pPr>
                      <a:r>
                        <a:rPr lang="en-GB" sz="2000"/>
                        <a:t>4 atm</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256 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10 atm</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640 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45825">
                <a:tc>
                  <a:txBody>
                    <a:bodyPr/>
                    <a:lstStyle/>
                    <a:p>
                      <a:pPr lvl="0" rtl="0">
                        <a:spcBef>
                          <a:spcPts val="0"/>
                        </a:spcBef>
                        <a:buNone/>
                      </a:pPr>
                      <a:r>
                        <a:rPr lang="en-GB" sz="2000"/>
                        <a:t>5 kNm</a:t>
                      </a:r>
                      <a:r>
                        <a:rPr lang="en-GB" sz="2000" baseline="30000"/>
                        <a:t>-2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30.7 K</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5 x 10</a:t>
                      </a:r>
                      <a:r>
                        <a:rPr lang="en-GB" sz="2000" baseline="30000"/>
                        <a:t>4 </a:t>
                      </a:r>
                      <a:r>
                        <a:rPr lang="en-GB" sz="2000"/>
                        <a:t>Pa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34 </a:t>
                      </a:r>
                      <a:r>
                        <a:rPr lang="en-GB" sz="2000">
                          <a:solidFill>
                            <a:schemeClr val="dk1"/>
                          </a:solidFill>
                        </a:rPr>
                        <a: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45825">
                <a:tc>
                  <a:txBody>
                    <a:bodyPr/>
                    <a:lstStyle/>
                    <a:p>
                      <a:pPr lvl="0" rtl="0">
                        <a:spcBef>
                          <a:spcPts val="0"/>
                        </a:spcBef>
                        <a:buNone/>
                      </a:pPr>
                      <a:r>
                        <a:rPr lang="en-GB" sz="2000"/>
                        <a:t>1.9 x 10</a:t>
                      </a:r>
                      <a:r>
                        <a:rPr lang="en-GB" sz="2000" baseline="30000"/>
                        <a:t>7</a:t>
                      </a:r>
                      <a:r>
                        <a:rPr lang="en-GB" sz="2000"/>
                        <a:t> Pa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solidFill>
                            <a:schemeClr val="dk1"/>
                          </a:solidFill>
                        </a:rPr>
                        <a:t>89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t>3 x 10</a:t>
                      </a:r>
                      <a:r>
                        <a:rPr lang="en-GB" sz="2000" baseline="30000"/>
                        <a:t>7 </a:t>
                      </a:r>
                      <a:r>
                        <a:rPr lang="en-GB" sz="2000"/>
                        <a:t>Pa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rtl="0">
                        <a:spcBef>
                          <a:spcPts val="0"/>
                        </a:spcBef>
                        <a:buNone/>
                      </a:pPr>
                      <a:r>
                        <a:rPr lang="en-GB" sz="2000">
                          <a:solidFill>
                            <a:schemeClr val="dk1"/>
                          </a:solidFill>
                        </a:rPr>
                        <a:t>560 K</a:t>
                      </a:r>
                    </a:p>
                    <a:p>
                      <a:pPr lvl="0" rtl="0">
                        <a:spcBef>
                          <a:spcPts val="0"/>
                        </a:spcBef>
                        <a:buNone/>
                      </a:pPr>
                      <a:endParaRPr sz="2000"/>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90" name="Shape 190"/>
          <p:cNvSpPr txBox="1">
            <a:spLocks noGrp="1"/>
          </p:cNvSpPr>
          <p:nvPr>
            <p:ph type="title" idx="4294967295"/>
          </p:nvPr>
        </p:nvSpPr>
        <p:spPr>
          <a:xfrm>
            <a:off x="0" y="0"/>
            <a:ext cx="9144000" cy="9036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a:solidFill>
                  <a:srgbClr val="FFFFFF"/>
                </a:solidFill>
              </a:rPr>
              <a:t>The ideal gas equation</a:t>
            </a:r>
          </a:p>
        </p:txBody>
      </p:sp>
      <p:graphicFrame>
        <p:nvGraphicFramePr>
          <p:cNvPr id="191" name="Shape 191"/>
          <p:cNvGraphicFramePr/>
          <p:nvPr/>
        </p:nvGraphicFramePr>
        <p:xfrm>
          <a:off x="194975" y="1280200"/>
          <a:ext cx="2301225" cy="21945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381000">
                <a:tc>
                  <a:txBody>
                    <a:bodyPr/>
                    <a:lstStyle/>
                    <a:p>
                      <a:pPr lvl="0" rtl="0">
                        <a:spcBef>
                          <a:spcPts val="0"/>
                        </a:spcBef>
                        <a:buNone/>
                      </a:pPr>
                      <a:r>
                        <a:rPr lang="en-GB" sz="2000">
                          <a:solidFill>
                            <a:srgbClr val="FFFFFF"/>
                          </a:solidFill>
                          <a:latin typeface="Comic Sans MS"/>
                          <a:ea typeface="Comic Sans MS"/>
                          <a:cs typeface="Comic Sans MS"/>
                          <a:sym typeface="Comic Sans MS"/>
                        </a:rPr>
                        <a:t>Module 5: Newtonian world and astrophysics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073763"/>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Module 6: Particles and medical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92" name="Shape 192"/>
          <p:cNvGraphicFramePr/>
          <p:nvPr/>
        </p:nvGraphicFramePr>
        <p:xfrm>
          <a:off x="2739150" y="1280200"/>
          <a:ext cx="2301225" cy="3671800"/>
        </p:xfrm>
        <a:graphic>
          <a:graphicData uri="http://schemas.openxmlformats.org/drawingml/2006/table">
            <a:tbl>
              <a:tblPr>
                <a:noFill/>
              </a:tblPr>
              <a:tblGrid>
                <a:gridCol w="2301225">
                  <a:extLst>
                    <a:ext uri="{9D8B030D-6E8A-4147-A177-3AD203B41FA5}">
                      <a16:colId xmlns:a16="http://schemas.microsoft.com/office/drawing/2014/main" val="20000"/>
                    </a:ext>
                  </a:extLst>
                </a:gridCol>
              </a:tblGrid>
              <a:tr h="806800">
                <a:tc>
                  <a:txBody>
                    <a:bodyPr/>
                    <a:lstStyle/>
                    <a:p>
                      <a:pPr lvl="0" rtl="0">
                        <a:spcBef>
                          <a:spcPts val="0"/>
                        </a:spcBef>
                        <a:buNone/>
                      </a:pPr>
                      <a:r>
                        <a:rPr lang="en-GB" sz="2000">
                          <a:solidFill>
                            <a:srgbClr val="FFFFFF"/>
                          </a:solidFill>
                          <a:latin typeface="Comic Sans MS"/>
                          <a:ea typeface="Comic Sans MS"/>
                          <a:cs typeface="Comic Sans MS"/>
                          <a:sym typeface="Comic Sans MS"/>
                        </a:rPr>
                        <a:t>5.1: Thermal Physics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1155CC"/>
                    </a:solidFill>
                  </a:tcPr>
                </a:tc>
                <a:extLst>
                  <a:ext uri="{0D108BD9-81ED-4DB2-BD59-A6C34878D82A}">
                    <a16:rowId xmlns:a16="http://schemas.microsoft.com/office/drawing/2014/main" val="10000"/>
                  </a:ext>
                </a:extLst>
              </a:tr>
              <a:tr h="381000">
                <a:tc>
                  <a:txBody>
                    <a:bodyPr/>
                    <a:lstStyle/>
                    <a:p>
                      <a:pPr lvl="0" rtl="0">
                        <a:spcBef>
                          <a:spcPts val="0"/>
                        </a:spcBef>
                        <a:buNone/>
                      </a:pPr>
                      <a:r>
                        <a:rPr lang="en-GB" sz="2000">
                          <a:latin typeface="Comic Sans MS"/>
                          <a:ea typeface="Comic Sans MS"/>
                          <a:cs typeface="Comic Sans MS"/>
                          <a:sym typeface="Comic Sans MS"/>
                        </a:rPr>
                        <a:t>5.2: Circular Motion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1"/>
                  </a:ext>
                </a:extLst>
              </a:tr>
              <a:tr h="381000">
                <a:tc>
                  <a:txBody>
                    <a:bodyPr/>
                    <a:lstStyle/>
                    <a:p>
                      <a:pPr lvl="0" rtl="0">
                        <a:spcBef>
                          <a:spcPts val="0"/>
                        </a:spcBef>
                        <a:buNone/>
                      </a:pPr>
                      <a:r>
                        <a:rPr lang="en-GB" sz="2000">
                          <a:latin typeface="Comic Sans MS"/>
                          <a:ea typeface="Comic Sans MS"/>
                          <a:cs typeface="Comic Sans MS"/>
                          <a:sym typeface="Comic Sans MS"/>
                        </a:rPr>
                        <a:t>5.3: Oscillation</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2"/>
                  </a:ext>
                </a:extLst>
              </a:tr>
              <a:tr h="381000">
                <a:tc>
                  <a:txBody>
                    <a:bodyPr/>
                    <a:lstStyle/>
                    <a:p>
                      <a:pPr lvl="0" rtl="0">
                        <a:spcBef>
                          <a:spcPts val="0"/>
                        </a:spcBef>
                        <a:buNone/>
                      </a:pPr>
                      <a:r>
                        <a:rPr lang="en-GB" sz="2000">
                          <a:latin typeface="Comic Sans MS"/>
                          <a:ea typeface="Comic Sans MS"/>
                          <a:cs typeface="Comic Sans MS"/>
                          <a:sym typeface="Comic Sans MS"/>
                        </a:rPr>
                        <a:t>5.4 Gravitational fields</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3"/>
                  </a:ext>
                </a:extLst>
              </a:tr>
              <a:tr h="381000">
                <a:tc>
                  <a:txBody>
                    <a:bodyPr/>
                    <a:lstStyle/>
                    <a:p>
                      <a:pPr lvl="0" rtl="0">
                        <a:spcBef>
                          <a:spcPts val="0"/>
                        </a:spcBef>
                        <a:buNone/>
                      </a:pPr>
                      <a:r>
                        <a:rPr lang="en-GB" sz="2000">
                          <a:latin typeface="Comic Sans MS"/>
                          <a:ea typeface="Comic Sans MS"/>
                          <a:cs typeface="Comic Sans MS"/>
                          <a:sym typeface="Comic Sans MS"/>
                        </a:rPr>
                        <a:t>5.5 Astrophysics and cosmology</a:t>
                      </a:r>
                    </a:p>
                  </a:txBody>
                  <a:tcPr marL="91425" marR="91425" marT="91425" marB="914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bl>
          </a:graphicData>
        </a:graphic>
      </p:graphicFrame>
      <p:graphicFrame>
        <p:nvGraphicFramePr>
          <p:cNvPr id="7" name="Shape 177">
            <a:extLst>
              <a:ext uri="{FF2B5EF4-FFF2-40B4-BE49-F238E27FC236}">
                <a16:creationId xmlns:a16="http://schemas.microsoft.com/office/drawing/2014/main" id="{23323469-FE15-4C82-A4C9-DA843EB51192}"/>
              </a:ext>
            </a:extLst>
          </p:cNvPr>
          <p:cNvGraphicFramePr/>
          <p:nvPr/>
        </p:nvGraphicFramePr>
        <p:xfrm>
          <a:off x="5243925" y="969264"/>
          <a:ext cx="3705100" cy="5815584"/>
        </p:xfrm>
        <a:graphic>
          <a:graphicData uri="http://schemas.openxmlformats.org/drawingml/2006/table">
            <a:tbl>
              <a:tblPr>
                <a:noFill/>
              </a:tblPr>
              <a:tblGrid>
                <a:gridCol w="3705100">
                  <a:extLst>
                    <a:ext uri="{9D8B030D-6E8A-4147-A177-3AD203B41FA5}">
                      <a16:colId xmlns:a16="http://schemas.microsoft.com/office/drawing/2014/main" val="20000"/>
                    </a:ext>
                  </a:extLst>
                </a:gridCol>
              </a:tblGrid>
              <a:tr h="38725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States of matter and Brownian motion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Specific heat capacity and temperature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Investigating specific heat capacity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92028803"/>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Specific latent heat and internal energy</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Amount of substance</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The kinetic theory and pressure of a gas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 Investigating gases</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r h="381000">
                <a:tc>
                  <a:txBody>
                    <a:bodyPr/>
                    <a:lstStyle/>
                    <a:p>
                      <a:pPr lvl="0" rtl="0">
                        <a:lnSpc>
                          <a:spcPct val="115000"/>
                        </a:lnSpc>
                        <a:spcBef>
                          <a:spcPts val="0"/>
                        </a:spcBef>
                        <a:buNone/>
                      </a:pPr>
                      <a:r>
                        <a:rPr lang="en-GB" sz="2000" dirty="0">
                          <a:solidFill>
                            <a:schemeClr val="tx1"/>
                          </a:solidFill>
                          <a:latin typeface="Comic Sans MS"/>
                          <a:ea typeface="Comic Sans MS"/>
                          <a:cs typeface="Comic Sans MS"/>
                          <a:sym typeface="Comic Sans MS"/>
                        </a:rPr>
                        <a:t>Boyle’s Law and finding absolute zero PAG</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66534879"/>
                  </a:ext>
                </a:extLst>
              </a:tr>
              <a:tr h="381000">
                <a:tc>
                  <a:txBody>
                    <a:bodyPr/>
                    <a:lstStyle/>
                    <a:p>
                      <a:pPr lvl="0" rtl="0">
                        <a:lnSpc>
                          <a:spcPct val="115000"/>
                        </a:lnSpc>
                        <a:spcBef>
                          <a:spcPts val="0"/>
                        </a:spcBef>
                        <a:buNone/>
                      </a:pPr>
                      <a:r>
                        <a:rPr lang="en-GB" sz="2000" dirty="0">
                          <a:solidFill>
                            <a:schemeClr val="bg1"/>
                          </a:solidFill>
                          <a:latin typeface="Comic Sans MS"/>
                          <a:ea typeface="Comic Sans MS"/>
                          <a:cs typeface="Comic Sans MS"/>
                          <a:sym typeface="Comic Sans MS"/>
                        </a:rPr>
                        <a:t>The ideal gas equation</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381000">
                <a:tc>
                  <a:txBody>
                    <a:bodyPr/>
                    <a:lstStyle/>
                    <a:p>
                      <a:pPr lvl="0" rtl="0">
                        <a:lnSpc>
                          <a:spcPct val="115000"/>
                        </a:lnSpc>
                        <a:spcBef>
                          <a:spcPts val="0"/>
                        </a:spcBef>
                        <a:buNone/>
                      </a:pPr>
                      <a:r>
                        <a:rPr lang="en-GB" sz="2000" dirty="0">
                          <a:latin typeface="Comic Sans MS"/>
                          <a:ea typeface="Comic Sans MS"/>
                          <a:cs typeface="Comic Sans MS"/>
                          <a:sym typeface="Comic Sans MS"/>
                        </a:rPr>
                        <a:t>The Boltzmann constant</a:t>
                      </a:r>
                    </a:p>
                  </a:txBody>
                  <a:tcPr marL="28575" marR="28575" marT="19050" marB="19050" anchor="b">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solidFill>
                      <a:srgbClr val="9FC5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0" y="0"/>
            <a:ext cx="9144000" cy="3951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gas laws to derive the ideal gas equation</a:t>
            </a:r>
          </a:p>
        </p:txBody>
      </p:sp>
      <p:sp>
        <p:nvSpPr>
          <p:cNvPr id="235" name="Shape 235"/>
          <p:cNvSpPr txBox="1">
            <a:spLocks noGrp="1"/>
          </p:cNvSpPr>
          <p:nvPr>
            <p:ph type="body" idx="1"/>
          </p:nvPr>
        </p:nvSpPr>
        <p:spPr>
          <a:xfrm>
            <a:off x="126400" y="1242874"/>
            <a:ext cx="3018300" cy="858776"/>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dirty="0">
                <a:solidFill>
                  <a:schemeClr val="lt1"/>
                </a:solidFill>
              </a:rPr>
              <a:t>V</a:t>
            </a:r>
            <a:r>
              <a:rPr lang="en-GB" sz="2800" b="1" dirty="0">
                <a:solidFill>
                  <a:schemeClr val="lt1"/>
                </a:solidFill>
              </a:rPr>
              <a:t> = constant</a:t>
            </a:r>
          </a:p>
          <a:p>
            <a:pPr marL="0" marR="0" lvl="0" indent="0" algn="l" rtl="0">
              <a:lnSpc>
                <a:spcPct val="80000"/>
              </a:lnSpc>
              <a:spcBef>
                <a:spcPts val="592"/>
              </a:spcBef>
              <a:buClr>
                <a:schemeClr val="lt1"/>
              </a:buClr>
              <a:buSzPct val="25000"/>
              <a:buFont typeface="Arial"/>
              <a:buNone/>
            </a:pPr>
            <a:r>
              <a:rPr lang="en-GB" sz="2800" b="1" dirty="0">
                <a:solidFill>
                  <a:schemeClr val="lt1"/>
                </a:solidFill>
              </a:rPr>
              <a:t>  T</a:t>
            </a:r>
          </a:p>
        </p:txBody>
      </p:sp>
      <p:sp>
        <p:nvSpPr>
          <p:cNvPr id="236" name="Shape 236"/>
          <p:cNvSpPr txBox="1">
            <a:spLocks noGrp="1"/>
          </p:cNvSpPr>
          <p:nvPr>
            <p:ph type="body" idx="1"/>
          </p:nvPr>
        </p:nvSpPr>
        <p:spPr>
          <a:xfrm>
            <a:off x="3270950" y="1242874"/>
            <a:ext cx="2786700" cy="858776"/>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dirty="0">
                <a:solidFill>
                  <a:schemeClr val="lt1"/>
                </a:solidFill>
              </a:rPr>
              <a:t>P</a:t>
            </a:r>
            <a:r>
              <a:rPr lang="en-GB" sz="2800" b="1" dirty="0">
                <a:solidFill>
                  <a:schemeClr val="lt1"/>
                </a:solidFill>
              </a:rPr>
              <a:t> = constant</a:t>
            </a:r>
          </a:p>
          <a:p>
            <a:pPr marL="0" marR="0" lvl="0" indent="0" algn="l" rtl="0">
              <a:lnSpc>
                <a:spcPct val="80000"/>
              </a:lnSpc>
              <a:spcBef>
                <a:spcPts val="592"/>
              </a:spcBef>
              <a:buClr>
                <a:schemeClr val="lt1"/>
              </a:buClr>
              <a:buSzPct val="25000"/>
              <a:buFont typeface="Arial"/>
              <a:buNone/>
            </a:pPr>
            <a:r>
              <a:rPr lang="en-GB" sz="2800" b="1" dirty="0">
                <a:solidFill>
                  <a:schemeClr val="lt1"/>
                </a:solidFill>
              </a:rPr>
              <a:t> T</a:t>
            </a:r>
          </a:p>
        </p:txBody>
      </p:sp>
      <p:sp>
        <p:nvSpPr>
          <p:cNvPr id="237" name="Shape 237"/>
          <p:cNvSpPr txBox="1">
            <a:spLocks noGrp="1"/>
          </p:cNvSpPr>
          <p:nvPr>
            <p:ph type="body" idx="1"/>
          </p:nvPr>
        </p:nvSpPr>
        <p:spPr>
          <a:xfrm>
            <a:off x="6217352" y="1686612"/>
            <a:ext cx="2786700" cy="482838"/>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dirty="0">
                <a:solidFill>
                  <a:schemeClr val="lt1"/>
                </a:solidFill>
              </a:rPr>
              <a:t>PV = constant</a:t>
            </a:r>
          </a:p>
        </p:txBody>
      </p:sp>
      <p:cxnSp>
        <p:nvCxnSpPr>
          <p:cNvPr id="238" name="Shape 238"/>
          <p:cNvCxnSpPr>
            <a:cxnSpLocks/>
            <a:stCxn id="235" idx="2"/>
          </p:cNvCxnSpPr>
          <p:nvPr/>
        </p:nvCxnSpPr>
        <p:spPr>
          <a:xfrm>
            <a:off x="1635550" y="2101650"/>
            <a:ext cx="2820600" cy="2860200"/>
          </a:xfrm>
          <a:prstGeom prst="straightConnector1">
            <a:avLst/>
          </a:prstGeom>
          <a:noFill/>
          <a:ln w="38100" cap="flat" cmpd="sng">
            <a:solidFill>
              <a:srgbClr val="FFFFFF"/>
            </a:solidFill>
            <a:prstDash val="solid"/>
            <a:round/>
            <a:headEnd type="none" w="lg" len="lg"/>
            <a:tailEnd type="triangle" w="lg" len="lg"/>
          </a:ln>
        </p:spPr>
      </p:cxnSp>
      <p:cxnSp>
        <p:nvCxnSpPr>
          <p:cNvPr id="239" name="Shape 239"/>
          <p:cNvCxnSpPr>
            <a:cxnSpLocks/>
            <a:stCxn id="236" idx="2"/>
          </p:cNvCxnSpPr>
          <p:nvPr/>
        </p:nvCxnSpPr>
        <p:spPr>
          <a:xfrm flipH="1">
            <a:off x="4640000" y="2101650"/>
            <a:ext cx="24300" cy="2775600"/>
          </a:xfrm>
          <a:prstGeom prst="straightConnector1">
            <a:avLst/>
          </a:prstGeom>
          <a:noFill/>
          <a:ln w="38100" cap="flat" cmpd="sng">
            <a:solidFill>
              <a:srgbClr val="FFFFFF"/>
            </a:solidFill>
            <a:prstDash val="solid"/>
            <a:round/>
            <a:headEnd type="none" w="lg" len="lg"/>
            <a:tailEnd type="triangle" w="lg" len="lg"/>
          </a:ln>
        </p:spPr>
      </p:cxnSp>
      <p:cxnSp>
        <p:nvCxnSpPr>
          <p:cNvPr id="240" name="Shape 240"/>
          <p:cNvCxnSpPr>
            <a:cxnSpLocks/>
          </p:cNvCxnSpPr>
          <p:nvPr/>
        </p:nvCxnSpPr>
        <p:spPr>
          <a:xfrm flipH="1">
            <a:off x="4792350" y="2169450"/>
            <a:ext cx="2716100" cy="2860200"/>
          </a:xfrm>
          <a:prstGeom prst="straightConnector1">
            <a:avLst/>
          </a:prstGeom>
          <a:noFill/>
          <a:ln w="38100" cap="flat" cmpd="sng">
            <a:solidFill>
              <a:srgbClr val="FFFFFF"/>
            </a:solidFill>
            <a:prstDash val="solid"/>
            <a:round/>
            <a:headEnd type="none" w="lg" len="lg"/>
            <a:tailEnd type="triangle" w="lg" len="lg"/>
          </a:ln>
        </p:spPr>
      </p:cxnSp>
      <p:sp>
        <p:nvSpPr>
          <p:cNvPr id="241" name="Shape 241"/>
          <p:cNvSpPr txBox="1">
            <a:spLocks noGrp="1"/>
          </p:cNvSpPr>
          <p:nvPr>
            <p:ph type="body" idx="1"/>
          </p:nvPr>
        </p:nvSpPr>
        <p:spPr>
          <a:xfrm>
            <a:off x="3270950" y="5161225"/>
            <a:ext cx="2786700" cy="1122300"/>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dirty="0">
                <a:solidFill>
                  <a:schemeClr val="lt1"/>
                </a:solidFill>
              </a:rPr>
              <a:t>PV</a:t>
            </a:r>
            <a:r>
              <a:rPr lang="en-GB" sz="2800" b="1" dirty="0">
                <a:solidFill>
                  <a:schemeClr val="lt1"/>
                </a:solidFill>
              </a:rPr>
              <a:t> = constant</a:t>
            </a:r>
          </a:p>
          <a:p>
            <a:pPr marL="0" marR="0" lvl="0" indent="0" algn="l" rtl="0">
              <a:lnSpc>
                <a:spcPct val="80000"/>
              </a:lnSpc>
              <a:spcBef>
                <a:spcPts val="592"/>
              </a:spcBef>
              <a:buClr>
                <a:schemeClr val="lt1"/>
              </a:buClr>
              <a:buSzPct val="25000"/>
              <a:buFont typeface="Arial"/>
              <a:buNone/>
            </a:pPr>
            <a:r>
              <a:rPr lang="en-GB" sz="2800" b="1" dirty="0">
                <a:solidFill>
                  <a:schemeClr val="lt1"/>
                </a:solidFill>
              </a:rPr>
              <a:t>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0" y="0"/>
            <a:ext cx="9144000" cy="395100"/>
          </a:xfrm>
          <a:prstGeom prst="rect">
            <a:avLst/>
          </a:prstGeom>
          <a:solidFill>
            <a:srgbClr val="EAD1D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Apply the gas laws to derive the ideal gas equation</a:t>
            </a:r>
          </a:p>
        </p:txBody>
      </p:sp>
      <p:sp>
        <p:nvSpPr>
          <p:cNvPr id="247" name="Shape 247"/>
          <p:cNvSpPr txBox="1">
            <a:spLocks noGrp="1"/>
          </p:cNvSpPr>
          <p:nvPr>
            <p:ph type="body" idx="1"/>
          </p:nvPr>
        </p:nvSpPr>
        <p:spPr>
          <a:xfrm>
            <a:off x="126400" y="979350"/>
            <a:ext cx="3018300" cy="858328"/>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a:solidFill>
                  <a:schemeClr val="lt1"/>
                </a:solidFill>
              </a:rPr>
              <a:t>V</a:t>
            </a:r>
            <a:r>
              <a:rPr lang="en-GB" sz="2800" b="1">
                <a:solidFill>
                  <a:schemeClr val="lt1"/>
                </a:solidFill>
              </a:rPr>
              <a:t> = constant</a:t>
            </a:r>
          </a:p>
          <a:p>
            <a:pPr marL="0" marR="0" lvl="0" indent="0" algn="l" rtl="0">
              <a:lnSpc>
                <a:spcPct val="80000"/>
              </a:lnSpc>
              <a:spcBef>
                <a:spcPts val="592"/>
              </a:spcBef>
              <a:buClr>
                <a:schemeClr val="lt1"/>
              </a:buClr>
              <a:buSzPct val="25000"/>
              <a:buFont typeface="Arial"/>
              <a:buNone/>
            </a:pPr>
            <a:r>
              <a:rPr lang="en-GB" sz="2800" b="1">
                <a:solidFill>
                  <a:schemeClr val="lt1"/>
                </a:solidFill>
              </a:rPr>
              <a:t>  T</a:t>
            </a:r>
          </a:p>
        </p:txBody>
      </p:sp>
      <p:sp>
        <p:nvSpPr>
          <p:cNvPr id="248" name="Shape 248"/>
          <p:cNvSpPr txBox="1">
            <a:spLocks noGrp="1"/>
          </p:cNvSpPr>
          <p:nvPr>
            <p:ph type="body" idx="1"/>
          </p:nvPr>
        </p:nvSpPr>
        <p:spPr>
          <a:xfrm>
            <a:off x="3270950" y="979350"/>
            <a:ext cx="2786700" cy="858328"/>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a:solidFill>
                  <a:schemeClr val="lt1"/>
                </a:solidFill>
              </a:rPr>
              <a:t>P</a:t>
            </a:r>
            <a:r>
              <a:rPr lang="en-GB" sz="2800" b="1">
                <a:solidFill>
                  <a:schemeClr val="lt1"/>
                </a:solidFill>
              </a:rPr>
              <a:t> = constant</a:t>
            </a:r>
          </a:p>
          <a:p>
            <a:pPr marL="0" marR="0" lvl="0" indent="0" algn="l" rtl="0">
              <a:lnSpc>
                <a:spcPct val="80000"/>
              </a:lnSpc>
              <a:spcBef>
                <a:spcPts val="592"/>
              </a:spcBef>
              <a:buClr>
                <a:schemeClr val="lt1"/>
              </a:buClr>
              <a:buSzPct val="25000"/>
              <a:buFont typeface="Arial"/>
              <a:buNone/>
            </a:pPr>
            <a:r>
              <a:rPr lang="en-GB" sz="2800" b="1">
                <a:solidFill>
                  <a:schemeClr val="lt1"/>
                </a:solidFill>
              </a:rPr>
              <a:t> T</a:t>
            </a:r>
          </a:p>
        </p:txBody>
      </p:sp>
      <p:sp>
        <p:nvSpPr>
          <p:cNvPr id="249" name="Shape 249"/>
          <p:cNvSpPr txBox="1">
            <a:spLocks noGrp="1"/>
          </p:cNvSpPr>
          <p:nvPr>
            <p:ph type="body" idx="1"/>
          </p:nvPr>
        </p:nvSpPr>
        <p:spPr>
          <a:xfrm>
            <a:off x="6204900" y="979350"/>
            <a:ext cx="2786700" cy="485466"/>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a:solidFill>
                  <a:schemeClr val="lt1"/>
                </a:solidFill>
              </a:rPr>
              <a:t>PV = constant</a:t>
            </a:r>
          </a:p>
        </p:txBody>
      </p:sp>
      <p:cxnSp>
        <p:nvCxnSpPr>
          <p:cNvPr id="250" name="Shape 250"/>
          <p:cNvCxnSpPr>
            <a:cxnSpLocks/>
            <a:stCxn id="247" idx="2"/>
          </p:cNvCxnSpPr>
          <p:nvPr/>
        </p:nvCxnSpPr>
        <p:spPr>
          <a:xfrm>
            <a:off x="1635550" y="1837678"/>
            <a:ext cx="2820600" cy="3124172"/>
          </a:xfrm>
          <a:prstGeom prst="straightConnector1">
            <a:avLst/>
          </a:prstGeom>
          <a:noFill/>
          <a:ln w="38100" cap="flat" cmpd="sng">
            <a:solidFill>
              <a:srgbClr val="FFFFFF"/>
            </a:solidFill>
            <a:prstDash val="solid"/>
            <a:round/>
            <a:headEnd type="none" w="lg" len="lg"/>
            <a:tailEnd type="triangle" w="lg" len="lg"/>
          </a:ln>
        </p:spPr>
      </p:cxnSp>
      <p:cxnSp>
        <p:nvCxnSpPr>
          <p:cNvPr id="251" name="Shape 251"/>
          <p:cNvCxnSpPr>
            <a:cxnSpLocks/>
            <a:stCxn id="248" idx="2"/>
          </p:cNvCxnSpPr>
          <p:nvPr/>
        </p:nvCxnSpPr>
        <p:spPr>
          <a:xfrm flipH="1">
            <a:off x="4640000" y="1837678"/>
            <a:ext cx="24300" cy="3039572"/>
          </a:xfrm>
          <a:prstGeom prst="straightConnector1">
            <a:avLst/>
          </a:prstGeom>
          <a:noFill/>
          <a:ln w="38100" cap="flat" cmpd="sng">
            <a:solidFill>
              <a:srgbClr val="FFFFFF"/>
            </a:solidFill>
            <a:prstDash val="solid"/>
            <a:round/>
            <a:headEnd type="none" w="lg" len="lg"/>
            <a:tailEnd type="triangle" w="lg" len="lg"/>
          </a:ln>
        </p:spPr>
      </p:cxnSp>
      <p:cxnSp>
        <p:nvCxnSpPr>
          <p:cNvPr id="252" name="Shape 252"/>
          <p:cNvCxnSpPr>
            <a:cxnSpLocks/>
            <a:stCxn id="249" idx="2"/>
          </p:cNvCxnSpPr>
          <p:nvPr/>
        </p:nvCxnSpPr>
        <p:spPr>
          <a:xfrm flipH="1">
            <a:off x="4792350" y="1464816"/>
            <a:ext cx="2805900" cy="3564834"/>
          </a:xfrm>
          <a:prstGeom prst="straightConnector1">
            <a:avLst/>
          </a:prstGeom>
          <a:noFill/>
          <a:ln w="38100" cap="flat" cmpd="sng">
            <a:solidFill>
              <a:srgbClr val="FFFFFF"/>
            </a:solidFill>
            <a:prstDash val="solid"/>
            <a:round/>
            <a:headEnd type="none" w="lg" len="lg"/>
            <a:tailEnd type="triangle" w="lg" len="lg"/>
          </a:ln>
        </p:spPr>
      </p:cxnSp>
      <p:sp>
        <p:nvSpPr>
          <p:cNvPr id="253" name="Shape 253"/>
          <p:cNvSpPr txBox="1">
            <a:spLocks noGrp="1"/>
          </p:cNvSpPr>
          <p:nvPr>
            <p:ph type="body" idx="1"/>
          </p:nvPr>
        </p:nvSpPr>
        <p:spPr>
          <a:xfrm>
            <a:off x="1652500" y="5145425"/>
            <a:ext cx="2786700" cy="847002"/>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dirty="0">
                <a:solidFill>
                  <a:schemeClr val="lt1"/>
                </a:solidFill>
              </a:rPr>
              <a:t>PV</a:t>
            </a:r>
            <a:r>
              <a:rPr lang="en-GB" sz="2800" b="1" dirty="0">
                <a:solidFill>
                  <a:schemeClr val="lt1"/>
                </a:solidFill>
              </a:rPr>
              <a:t> = constant</a:t>
            </a:r>
          </a:p>
          <a:p>
            <a:pPr marL="0" marR="0" lvl="0" indent="0" algn="l" rtl="0">
              <a:lnSpc>
                <a:spcPct val="80000"/>
              </a:lnSpc>
              <a:spcBef>
                <a:spcPts val="592"/>
              </a:spcBef>
              <a:buClr>
                <a:schemeClr val="lt1"/>
              </a:buClr>
              <a:buSzPct val="25000"/>
              <a:buFont typeface="Arial"/>
              <a:buNone/>
            </a:pPr>
            <a:r>
              <a:rPr lang="en-GB" sz="2800" b="1" dirty="0">
                <a:solidFill>
                  <a:schemeClr val="lt1"/>
                </a:solidFill>
              </a:rPr>
              <a:t> T</a:t>
            </a:r>
          </a:p>
        </p:txBody>
      </p:sp>
      <p:sp>
        <p:nvSpPr>
          <p:cNvPr id="254" name="Shape 254"/>
          <p:cNvSpPr txBox="1">
            <a:spLocks noGrp="1"/>
          </p:cNvSpPr>
          <p:nvPr>
            <p:ph type="body" idx="1"/>
          </p:nvPr>
        </p:nvSpPr>
        <p:spPr>
          <a:xfrm>
            <a:off x="4846275" y="5145425"/>
            <a:ext cx="2805900" cy="847002"/>
          </a:xfrm>
          <a:prstGeom prst="rect">
            <a:avLst/>
          </a:prstGeom>
          <a:noFill/>
          <a:ln w="9525" cap="flat" cmpd="sng">
            <a:solidFill>
              <a:srgbClr val="FFFFFF"/>
            </a:solidFill>
            <a:prstDash val="solid"/>
            <a:round/>
            <a:headEnd type="none" w="med" len="med"/>
            <a:tailEnd type="none" w="med" len="med"/>
          </a:ln>
        </p:spPr>
        <p:txBody>
          <a:bodyPr lIns="91425" tIns="45700" rIns="91425" bIns="45700" anchor="t" anchorCtr="0">
            <a:noAutofit/>
          </a:bodyPr>
          <a:lstStyle/>
          <a:p>
            <a:pPr marL="0" marR="0" lvl="0" indent="0" algn="ctr" rtl="0">
              <a:lnSpc>
                <a:spcPct val="80000"/>
              </a:lnSpc>
              <a:spcBef>
                <a:spcPts val="592"/>
              </a:spcBef>
              <a:buClr>
                <a:schemeClr val="lt1"/>
              </a:buClr>
              <a:buSzPct val="25000"/>
              <a:buFont typeface="Arial"/>
              <a:buNone/>
            </a:pPr>
            <a:r>
              <a:rPr lang="en-GB" sz="2800" b="1" u="sng">
                <a:solidFill>
                  <a:schemeClr val="lt1"/>
                </a:solidFill>
              </a:rPr>
              <a:t>P</a:t>
            </a:r>
            <a:r>
              <a:rPr lang="en-GB" sz="2800" b="1" baseline="-25000">
                <a:solidFill>
                  <a:schemeClr val="lt1"/>
                </a:solidFill>
              </a:rPr>
              <a:t>1</a:t>
            </a:r>
            <a:r>
              <a:rPr lang="en-GB" sz="2800" b="1" u="sng">
                <a:solidFill>
                  <a:schemeClr val="lt1"/>
                </a:solidFill>
              </a:rPr>
              <a:t>V</a:t>
            </a:r>
            <a:r>
              <a:rPr lang="en-GB" sz="2800" b="1" baseline="-25000">
                <a:solidFill>
                  <a:schemeClr val="lt1"/>
                </a:solidFill>
              </a:rPr>
              <a:t>1</a:t>
            </a:r>
            <a:r>
              <a:rPr lang="en-GB" sz="2800" b="1">
                <a:solidFill>
                  <a:schemeClr val="lt1"/>
                </a:solidFill>
              </a:rPr>
              <a:t> = </a:t>
            </a:r>
            <a:r>
              <a:rPr lang="en-GB" sz="2800" b="1" u="sng">
                <a:solidFill>
                  <a:schemeClr val="lt1"/>
                </a:solidFill>
              </a:rPr>
              <a:t>P</a:t>
            </a:r>
            <a:r>
              <a:rPr lang="en-GB" sz="2800" b="1" baseline="-25000">
                <a:solidFill>
                  <a:schemeClr val="lt1"/>
                </a:solidFill>
              </a:rPr>
              <a:t>2</a:t>
            </a:r>
            <a:r>
              <a:rPr lang="en-GB" sz="2800" b="1" u="sng">
                <a:solidFill>
                  <a:schemeClr val="lt1"/>
                </a:solidFill>
              </a:rPr>
              <a:t>V</a:t>
            </a:r>
            <a:r>
              <a:rPr lang="en-GB" sz="2800" b="1" baseline="-25000">
                <a:solidFill>
                  <a:schemeClr val="lt1"/>
                </a:solidFill>
              </a:rPr>
              <a:t>2</a:t>
            </a:r>
          </a:p>
          <a:p>
            <a:pPr marL="0" marR="0" lvl="0" indent="0" algn="l" rtl="0">
              <a:lnSpc>
                <a:spcPct val="80000"/>
              </a:lnSpc>
              <a:spcBef>
                <a:spcPts val="592"/>
              </a:spcBef>
              <a:buClr>
                <a:schemeClr val="lt1"/>
              </a:buClr>
              <a:buSzPct val="25000"/>
              <a:buFont typeface="Arial"/>
              <a:buNone/>
            </a:pPr>
            <a:r>
              <a:rPr lang="en-GB" sz="2800" b="1">
                <a:solidFill>
                  <a:schemeClr val="lt1"/>
                </a:solidFill>
              </a:rPr>
              <a:t>   T</a:t>
            </a:r>
            <a:r>
              <a:rPr lang="en-GB" sz="2800" b="1" baseline="-25000">
                <a:solidFill>
                  <a:schemeClr val="lt1"/>
                </a:solidFill>
              </a:rPr>
              <a:t>1         </a:t>
            </a:r>
            <a:r>
              <a:rPr lang="en-GB" sz="2800" b="1">
                <a:solidFill>
                  <a:schemeClr val="lt1"/>
                </a:solidFill>
              </a:rPr>
              <a:t>T</a:t>
            </a:r>
            <a:r>
              <a:rPr lang="en-GB" sz="2800" b="1" baseline="-25000">
                <a:solidFill>
                  <a:schemeClr val="lt1"/>
                </a:solidFill>
              </a:rPr>
              <a:t>2</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7738</Words>
  <Application>Microsoft Office PowerPoint</Application>
  <PresentationFormat>On-screen Show (4:3)</PresentationFormat>
  <Paragraphs>1122</Paragraphs>
  <Slides>120</Slides>
  <Notes>120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120</vt:i4>
      </vt:variant>
    </vt:vector>
  </HeadingPairs>
  <TitlesOfParts>
    <vt:vector size="130" baseType="lpstr">
      <vt:lpstr>Arial</vt:lpstr>
      <vt:lpstr>Comic Sans MS</vt:lpstr>
      <vt:lpstr>Times New Roman</vt:lpstr>
      <vt:lpstr>simple-light-2</vt:lpstr>
      <vt:lpstr>Office Theme</vt:lpstr>
      <vt:lpstr>1_Office Theme</vt:lpstr>
      <vt:lpstr>2_Office Theme</vt:lpstr>
      <vt:lpstr>3_Office Theme</vt:lpstr>
      <vt:lpstr>4_Office Theme</vt:lpstr>
      <vt:lpstr>5_Office Theme</vt:lpstr>
      <vt:lpstr>Thermal Physics</vt:lpstr>
      <vt:lpstr>States of matter and Brownian motion</vt:lpstr>
      <vt:lpstr> States of matter and Brownian motion</vt:lpstr>
      <vt:lpstr>The kinetic model</vt:lpstr>
      <vt:lpstr>PowerPoint Presentation</vt:lpstr>
      <vt:lpstr>Density</vt:lpstr>
      <vt:lpstr>Key Points about Density</vt:lpstr>
      <vt:lpstr>Atomic or Molecular Spacing</vt:lpstr>
      <vt:lpstr>Brownian Motion</vt:lpstr>
      <vt:lpstr>Experiments to show Brownian Motion</vt:lpstr>
      <vt:lpstr>Experiments to show Brownian Motion</vt:lpstr>
      <vt:lpstr>Conclusions of Brownian Motion</vt:lpstr>
      <vt:lpstr>Pattern of Movement: Solids</vt:lpstr>
      <vt:lpstr>Pattern of Movement: Liquids</vt:lpstr>
      <vt:lpstr>Pattern of Movement: Gases</vt:lpstr>
      <vt:lpstr>Specific heat capacity</vt:lpstr>
      <vt:lpstr> Specific heat capacity</vt:lpstr>
      <vt:lpstr>Temperature</vt:lpstr>
      <vt:lpstr>PowerPoint Presentation</vt:lpstr>
      <vt:lpstr>Temperature vs. heat vs. conductivity</vt:lpstr>
      <vt:lpstr>PowerPoint Presentation</vt:lpstr>
      <vt:lpstr>PowerPoint Presentation</vt:lpstr>
      <vt:lpstr>PowerPoint Presentation</vt:lpstr>
      <vt:lpstr>Specific Heat Capacity</vt:lpstr>
      <vt:lpstr>Specific Heat Capacity</vt:lpstr>
      <vt:lpstr>Specific Heat Capacity</vt:lpstr>
      <vt:lpstr>Deducing the Specific Heat Capacity</vt:lpstr>
      <vt:lpstr>Deducing the Specific Heat Capacity</vt:lpstr>
      <vt:lpstr>Deducing the Specific Heat Capacity</vt:lpstr>
      <vt:lpstr>PowerPoint Presentation</vt:lpstr>
      <vt:lpstr>Specific latent heat and internal energy</vt:lpstr>
      <vt:lpstr> Specific latent heat and internal energy</vt:lpstr>
      <vt:lpstr>PowerPoint Presentation</vt:lpstr>
      <vt:lpstr>PowerPoint Presentation</vt:lpstr>
      <vt:lpstr>Defining Internal Energy</vt:lpstr>
      <vt:lpstr>PowerPoint Presentation</vt:lpstr>
      <vt:lpstr>PowerPoint Presentation</vt:lpstr>
      <vt:lpstr>PowerPoint Presentation</vt:lpstr>
      <vt:lpstr>Scalds from water and steam</vt:lpstr>
      <vt:lpstr>Scalds from water and steam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Thermal Physics</vt:lpstr>
      <vt:lpstr> The amount of substance</vt:lpstr>
      <vt:lpstr>Avogadro Constant</vt:lpstr>
      <vt:lpstr>Avogadro Constant</vt:lpstr>
      <vt:lpstr>Avogadro’s Constant</vt:lpstr>
      <vt:lpstr>Avogadro Constant</vt:lpstr>
      <vt:lpstr>Avogadro Constant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Kinetic theory and gas pressure</vt:lpstr>
      <vt:lpstr> Kinetic theory and gas pressure</vt:lpstr>
      <vt:lpstr>Kinetic Model of a Gas</vt:lpstr>
      <vt:lpstr>Kinetic Model of a Gas- assumptions of an “ideal gas”</vt:lpstr>
      <vt:lpstr>Pressure</vt:lpstr>
      <vt:lpstr>PowerPoint Presentation</vt:lpstr>
      <vt:lpstr>PowerPoint Presentation</vt:lpstr>
      <vt:lpstr>PowerPoint Presentation</vt:lpstr>
      <vt:lpstr>PowerPoint Presentation</vt:lpstr>
      <vt:lpstr>PowerPoint Presentation</vt:lpstr>
      <vt:lpstr>Pressure</vt:lpstr>
      <vt:lpstr>PowerPoint Presentation</vt:lpstr>
      <vt:lpstr>Internal Energy of a gas-  Maxwell-Boltzmann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Investigating gases</vt:lpstr>
      <vt:lpstr> Investigating gases</vt:lpstr>
      <vt:lpstr>Boyle’s Law</vt:lpstr>
      <vt:lpstr>Question</vt:lpstr>
      <vt:lpstr>Question</vt:lpstr>
      <vt:lpstr>Questions</vt:lpstr>
      <vt:lpstr>Charles’ Law</vt:lpstr>
      <vt:lpstr>Pressure- temperature law</vt:lpstr>
      <vt:lpstr>Extrapolating to Find Absolute Zero</vt:lpstr>
      <vt:lpstr>Pressure- temperature law</vt:lpstr>
      <vt:lpstr>Pressure- temperature law</vt:lpstr>
      <vt:lpstr>The ideal gas equation</vt:lpstr>
      <vt:lpstr>PowerPoint Presentation</vt:lpstr>
      <vt:lpstr>PowerPoint Presentation</vt:lpstr>
      <vt:lpstr>Question</vt:lpstr>
      <vt:lpstr>Question</vt:lpstr>
      <vt:lpstr>PowerPoint Presentation</vt:lpstr>
      <vt:lpstr>PowerPoint Presentation</vt:lpstr>
      <vt:lpstr>PowerPoint Presentation</vt:lpstr>
      <vt:lpstr>PowerPoint Presentation</vt:lpstr>
      <vt:lpstr>The Boltzmann constant</vt:lpstr>
      <vt:lpstr> The Boltzmann constant</vt:lpstr>
      <vt:lpstr>Molar Gas Constant</vt:lpstr>
      <vt:lpstr>Molar Gas Constant</vt:lpstr>
      <vt:lpstr>Boltzmann Constant</vt:lpstr>
      <vt:lpstr>Boltzmann Constant</vt:lpstr>
      <vt:lpstr>Boltzmann Constant</vt:lpstr>
      <vt:lpstr>Questions</vt:lpstr>
      <vt:lpstr>Questions</vt:lpstr>
      <vt:lpstr>Boltzmann Constant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Physics</dc:title>
  <cp:lastModifiedBy>AMELIA MARKS</cp:lastModifiedBy>
  <cp:revision>13</cp:revision>
  <dcterms:modified xsi:type="dcterms:W3CDTF">2022-11-24T15:22:34Z</dcterms:modified>
</cp:coreProperties>
</file>