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4"/>
  </p:notesMasterIdLst>
  <p:sldIdLst>
    <p:sldId id="262" r:id="rId4"/>
    <p:sldId id="263" r:id="rId5"/>
    <p:sldId id="264" r:id="rId6"/>
    <p:sldId id="269" r:id="rId7"/>
    <p:sldId id="270" r:id="rId8"/>
    <p:sldId id="271" r:id="rId9"/>
    <p:sldId id="272" r:id="rId10"/>
    <p:sldId id="273" r:id="rId11"/>
    <p:sldId id="274" r:id="rId12"/>
    <p:sldId id="276"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3" r:id="rId26"/>
    <p:sldId id="295" r:id="rId27"/>
    <p:sldId id="298" r:id="rId28"/>
    <p:sldId id="299" r:id="rId29"/>
    <p:sldId id="300" r:id="rId30"/>
    <p:sldId id="301" r:id="rId31"/>
    <p:sldId id="302" r:id="rId32"/>
    <p:sldId id="303" r:id="rId33"/>
    <p:sldId id="305" r:id="rId34"/>
    <p:sldId id="306" r:id="rId35"/>
    <p:sldId id="307" r:id="rId36"/>
    <p:sldId id="308" r:id="rId37"/>
    <p:sldId id="309" r:id="rId38"/>
    <p:sldId id="310" r:id="rId39"/>
    <p:sldId id="311"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BB000-3452-46E1-87AB-AEEE0F5FD091}" type="datetimeFigureOut">
              <a:rPr lang="en-GB" smtClean="0"/>
              <a:t>08/12/2020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AAAF5-EFBB-40A8-9E2A-0ED38B60452C}" type="slidenum">
              <a:rPr lang="en-GB" smtClean="0"/>
              <a:t>‹#›</a:t>
            </a:fld>
            <a:endParaRPr lang="en-GB"/>
          </a:p>
        </p:txBody>
      </p:sp>
    </p:spTree>
    <p:extLst>
      <p:ext uri="{BB962C8B-B14F-4D97-AF65-F5344CB8AC3E}">
        <p14:creationId xmlns:p14="http://schemas.microsoft.com/office/powerpoint/2010/main" val="409724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1" name="Shape 16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046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https://phet.colorado.edu/sims/cheerpj/capacitor-lab/latest/capacitor-lab.html?simulation=capacitor-lab</a:t>
            </a:r>
          </a:p>
          <a:p>
            <a:pPr lvl="0" rtl="0">
              <a:spcBef>
                <a:spcPts val="0"/>
              </a:spcBef>
              <a:buNone/>
            </a:pPr>
            <a:endParaRPr dirty="0"/>
          </a:p>
        </p:txBody>
      </p:sp>
      <p:sp>
        <p:nvSpPr>
          <p:cNvPr id="331" name="Shape 33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63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68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56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30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39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316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664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35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810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48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0" name="Shape 17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065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792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4" name="Shape 15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38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3" name="Shape 1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878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a:spcBef>
                <a:spcPts val="0"/>
              </a:spcBef>
              <a:buNone/>
            </a:pPr>
            <a:r>
              <a:rPr lang="en-GB" dirty="0"/>
              <a:t>Capacitor- fast charge and discharge</a:t>
            </a:r>
          </a:p>
          <a:p>
            <a:pPr lvl="0">
              <a:spcBef>
                <a:spcPts val="0"/>
              </a:spcBef>
              <a:buNone/>
            </a:pPr>
            <a:r>
              <a:rPr lang="en-GB" dirty="0"/>
              <a:t>Capacitors- </a:t>
            </a:r>
            <a:r>
              <a:rPr lang="en-GB" dirty="0" err="1"/>
              <a:t>Alot</a:t>
            </a:r>
            <a:r>
              <a:rPr lang="en-GB" dirty="0"/>
              <a:t> of energy suddenly</a:t>
            </a:r>
          </a:p>
          <a:p>
            <a:pPr lvl="0">
              <a:spcBef>
                <a:spcPts val="0"/>
              </a:spcBef>
              <a:buNone/>
            </a:pPr>
            <a:r>
              <a:rPr lang="en-GB" dirty="0"/>
              <a:t>Capacitors- absorb energy surges</a:t>
            </a:r>
          </a:p>
          <a:p>
            <a:pPr lvl="0">
              <a:spcBef>
                <a:spcPts val="0"/>
              </a:spcBef>
              <a:buNone/>
            </a:pPr>
            <a:r>
              <a:rPr lang="en-GB" dirty="0"/>
              <a:t>Capacitor- longer life, don’t degrade, don’t rely on chemicals</a:t>
            </a:r>
          </a:p>
          <a:p>
            <a:pPr lvl="0">
              <a:spcBef>
                <a:spcPts val="0"/>
              </a:spcBef>
              <a:buNone/>
            </a:pPr>
            <a:r>
              <a:rPr lang="en-GB" dirty="0"/>
              <a:t>Capacitor- less unpleasant chemicals</a:t>
            </a:r>
          </a:p>
          <a:p>
            <a:pPr lvl="0">
              <a:spcBef>
                <a:spcPts val="0"/>
              </a:spcBef>
              <a:buNone/>
            </a:pPr>
            <a:r>
              <a:rPr lang="en-GB" dirty="0"/>
              <a:t>Batteries- more energy into a space and weight</a:t>
            </a:r>
          </a:p>
          <a:p>
            <a:pPr lvl="0">
              <a:spcBef>
                <a:spcPts val="0"/>
              </a:spcBef>
              <a:buNone/>
            </a:pPr>
            <a:r>
              <a:rPr lang="en-GB" dirty="0"/>
              <a:t>Batteries- Slower energy discharge</a:t>
            </a:r>
          </a:p>
          <a:p>
            <a:pPr lvl="0">
              <a:spcBef>
                <a:spcPts val="0"/>
              </a:spcBef>
              <a:buNone/>
            </a:pPr>
            <a:r>
              <a:rPr lang="en-GB" dirty="0"/>
              <a:t>Batteries- safer</a:t>
            </a:r>
          </a:p>
          <a:p>
            <a:pPr lvl="0">
              <a:spcBef>
                <a:spcPts val="0"/>
              </a:spcBef>
              <a:buNone/>
            </a:pPr>
            <a:r>
              <a:rPr lang="en-GB" dirty="0"/>
              <a:t>Both- store energy</a:t>
            </a:r>
          </a:p>
          <a:p>
            <a:pPr lvl="0">
              <a:spcBef>
                <a:spcPts val="0"/>
              </a:spcBef>
              <a:buNone/>
            </a:pPr>
            <a:r>
              <a:rPr lang="en-GB" dirty="0"/>
              <a:t>Both- discharge when attached to a circuit</a:t>
            </a:r>
          </a:p>
          <a:p>
            <a:pPr lvl="0">
              <a:spcBef>
                <a:spcPts val="0"/>
              </a:spcBef>
              <a:buNone/>
            </a:pPr>
            <a:r>
              <a:rPr lang="en-GB" dirty="0"/>
              <a:t>Both- will gradually discharge</a:t>
            </a:r>
          </a:p>
          <a:p>
            <a:pPr lvl="0">
              <a:spcBef>
                <a:spcPts val="0"/>
              </a:spcBef>
              <a:buNone/>
            </a:pPr>
            <a:r>
              <a:rPr lang="en-GB" dirty="0"/>
              <a:t>Both provide DC current</a:t>
            </a:r>
          </a:p>
          <a:p>
            <a:pPr lvl="0" rtl="0">
              <a:spcBef>
                <a:spcPts val="0"/>
              </a:spcBef>
              <a:buNone/>
            </a:pPr>
            <a:endParaRPr dirty="0"/>
          </a:p>
        </p:txBody>
      </p:sp>
      <p:sp>
        <p:nvSpPr>
          <p:cNvPr id="182" name="Shape 1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622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9" name="Shape 19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454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8" name="Shape 2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664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0" name="Shape 23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58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a:spcBef>
                <a:spcPts val="0"/>
              </a:spcBef>
              <a:buNone/>
            </a:pPr>
            <a:r>
              <a:rPr lang="en-GB" dirty="0"/>
              <a:t>The voltage is split across the capacitors with 24V for the one in parallel and 24V shared between the other two at 23.9V for the smaller capacitance and 0.1V for the larger. E=1/2CV</a:t>
            </a:r>
            <a:r>
              <a:rPr lang="en-GB" baseline="30000" dirty="0"/>
              <a:t>2</a:t>
            </a:r>
          </a:p>
          <a:p>
            <a:pPr lvl="0" rtl="0">
              <a:spcBef>
                <a:spcPts val="0"/>
              </a:spcBef>
              <a:buNone/>
            </a:pPr>
            <a:r>
              <a:rPr lang="en-GB" dirty="0"/>
              <a:t>So the largest voltage with the largest capacitance will have the most energy of 72mJ</a:t>
            </a:r>
          </a:p>
        </p:txBody>
      </p:sp>
      <p:sp>
        <p:nvSpPr>
          <p:cNvPr id="238" name="Shape 23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20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6" name="Shape 24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505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79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r>
              <a:rPr lang="en-GB" dirty="0" smtClean="0"/>
              <a:t>https://www.stem.org.uk/resources/elibrary/resource/28835/bin-bag-capacitor</a:t>
            </a:r>
            <a:endParaRPr dirty="0"/>
          </a:p>
        </p:txBody>
      </p:sp>
      <p:sp>
        <p:nvSpPr>
          <p:cNvPr id="210" name="Shape 21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805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381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79768" y="4715154"/>
            <a:ext cx="5438140" cy="4466987"/>
          </a:xfrm>
          <a:prstGeom prst="rect">
            <a:avLst/>
          </a:prstGeom>
          <a:noFill/>
          <a:ln>
            <a:noFill/>
          </a:ln>
        </p:spPr>
        <p:txBody>
          <a:bodyPr lIns="95542" tIns="95542" rIns="95542" bIns="95542" anchor="ctr" anchorCtr="0">
            <a:noAutofit/>
          </a:bodyPr>
          <a:lstStyle/>
          <a:p>
            <a:r>
              <a:rPr lang="en-GB"/>
              <a:t>How these change with increased capacitance/resistance in circuit</a:t>
            </a:r>
          </a:p>
        </p:txBody>
      </p:sp>
      <p:sp>
        <p:nvSpPr>
          <p:cNvPr id="331" name="Shape 33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47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5971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89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6870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500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940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025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919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72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r>
              <a:rPr lang="en-GB" dirty="0" smtClean="0"/>
              <a:t>https://phet.colorado.edu/sims/cheerpj/capacitor-lab/latest/capacitor-lab.html?simulation=capacitor-lab</a:t>
            </a:r>
          </a:p>
          <a:p>
            <a:pPr lvl="0" rtl="0">
              <a:spcBef>
                <a:spcPts val="0"/>
              </a:spcBef>
              <a:buNone/>
            </a:pPr>
            <a:endParaRPr lang="en-GB" dirty="0" smtClean="0"/>
          </a:p>
          <a:p>
            <a:pPr lvl="0" rtl="0">
              <a:spcBef>
                <a:spcPts val="0"/>
              </a:spcBef>
              <a:buNone/>
            </a:pPr>
            <a:r>
              <a:rPr lang="en-GB" dirty="0" smtClean="0"/>
              <a:t>https://www.youtube.com/watch?v=IvFVu7Jxa2I</a:t>
            </a:r>
          </a:p>
          <a:p>
            <a:pPr lvl="0" rtl="0">
              <a:spcBef>
                <a:spcPts val="0"/>
              </a:spcBef>
              <a:buNone/>
            </a:pPr>
            <a:endParaRPr dirty="0"/>
          </a:p>
        </p:txBody>
      </p:sp>
      <p:sp>
        <p:nvSpPr>
          <p:cNvPr id="190" name="Shape 19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2596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3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66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0" name="Shape 23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74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8" name="Shape 23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53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6" name="Shape 24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26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3" name="Shape 25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45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43094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4" name="Shape 13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4474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86370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 name="Shape 7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7498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3" name="Shape 83"/>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337391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9" name="Shape 8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16818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5" name="Shape 95"/>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62495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2" name="Shape 102"/>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96031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5299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65122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0" name="Shape 12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68746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380568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7" name="Shape 12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628564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4" name="Shape 13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20049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0" name="Shape 14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41367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77" name="Shape 7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1pPr>
            <a:lvl2pPr marL="342900" marR="0" lvl="1" indent="0" algn="ctr" rtl="0">
              <a:spcBef>
                <a:spcPts val="420"/>
              </a:spcBef>
              <a:buClr>
                <a:srgbClr val="888888"/>
              </a:buClr>
              <a:buFont typeface="Arial"/>
              <a:buNone/>
              <a:defRPr sz="2100" b="0" i="0" u="none" strike="noStrike" cap="none">
                <a:solidFill>
                  <a:srgbClr val="888888"/>
                </a:solidFill>
                <a:latin typeface="Comic Sans MS"/>
                <a:ea typeface="Comic Sans MS"/>
                <a:cs typeface="Comic Sans MS"/>
                <a:sym typeface="Comic Sans MS"/>
              </a:defRPr>
            </a:lvl2pPr>
            <a:lvl3pPr marL="685800" marR="0" lvl="2" indent="0" algn="ctr"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3pPr>
            <a:lvl4pPr marL="1028700" marR="0" lvl="3"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4pPr>
            <a:lvl5pPr marL="1371600" marR="0" lvl="4"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5pPr>
            <a:lvl6pPr marL="1714500" marR="0" lvl="5"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6pPr>
            <a:lvl7pPr marL="2057400" marR="0" lvl="6"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7pPr>
            <a:lvl8pPr marL="2400300" marR="0" lvl="7"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8pPr>
            <a:lvl9pPr marL="2743200" marR="0" lvl="8"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822066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83" name="Shape 8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755378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3000" b="1"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89" name="Shape 8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1pPr>
            <a:lvl2pPr marL="342900" marR="0" lvl="1" indent="0" algn="l" rtl="0">
              <a:spcBef>
                <a:spcPts val="270"/>
              </a:spcBef>
              <a:buClr>
                <a:srgbClr val="888888"/>
              </a:buClr>
              <a:buFont typeface="Arial"/>
              <a:buNone/>
              <a:defRPr sz="1350" b="0" i="0" u="none" strike="noStrike" cap="none">
                <a:solidFill>
                  <a:srgbClr val="888888"/>
                </a:solidFill>
                <a:latin typeface="Comic Sans MS"/>
                <a:ea typeface="Comic Sans MS"/>
                <a:cs typeface="Comic Sans MS"/>
                <a:sym typeface="Comic Sans MS"/>
              </a:defRPr>
            </a:lvl2pPr>
            <a:lvl3pPr marL="685800" marR="0" lvl="2" indent="0" algn="l" rtl="0">
              <a:spcBef>
                <a:spcPts val="240"/>
              </a:spcBef>
              <a:buClr>
                <a:srgbClr val="888888"/>
              </a:buClr>
              <a:buFont typeface="Arial"/>
              <a:buNone/>
              <a:defRPr sz="1200" b="0" i="0" u="none" strike="noStrike" cap="none">
                <a:solidFill>
                  <a:srgbClr val="888888"/>
                </a:solidFill>
                <a:latin typeface="Comic Sans MS"/>
                <a:ea typeface="Comic Sans MS"/>
                <a:cs typeface="Comic Sans MS"/>
                <a:sym typeface="Comic Sans MS"/>
              </a:defRPr>
            </a:lvl3pPr>
            <a:lvl4pPr marL="1028700" marR="0" lvl="3"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4pPr>
            <a:lvl5pPr marL="1371600" marR="0" lvl="4"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5pPr>
            <a:lvl6pPr marL="1714500" marR="0" lvl="5"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6pPr>
            <a:lvl7pPr marL="2057400" marR="0" lvl="6"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7pPr>
            <a:lvl8pPr marL="2400300" marR="0" lvl="7"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8pPr>
            <a:lvl9pPr marL="2743200" marR="0" lvl="8"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098526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95" name="Shape 95"/>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451868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102" name="Shape 102"/>
          <p:cNvSpPr txBox="1">
            <a:spLocks noGrp="1"/>
          </p:cNvSpPr>
          <p:nvPr>
            <p:ph type="body" idx="1"/>
          </p:nvPr>
        </p:nvSpPr>
        <p:spPr>
          <a:xfrm>
            <a:off x="457200" y="1535113"/>
            <a:ext cx="4040100" cy="639899"/>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3"/>
            <a:ext cx="4041900" cy="639899"/>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903573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316410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0492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5477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120" name="Shape 12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416004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127" name="Shape 12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1pPr>
            <a:lvl2pPr marL="342900" marR="0" lvl="1" indent="0" algn="l" rtl="0">
              <a:spcBef>
                <a:spcPts val="420"/>
              </a:spcBef>
              <a:buClr>
                <a:schemeClr val="dk1"/>
              </a:buClr>
              <a:buFont typeface="Arial"/>
              <a:buNone/>
              <a:defRPr sz="2100" b="0" i="0" u="none" strike="noStrike" cap="none">
                <a:solidFill>
                  <a:schemeClr val="dk1"/>
                </a:solidFill>
                <a:latin typeface="Comic Sans MS"/>
                <a:ea typeface="Comic Sans MS"/>
                <a:cs typeface="Comic Sans MS"/>
                <a:sym typeface="Comic Sans MS"/>
              </a:defRPr>
            </a:lvl2pPr>
            <a:lvl3pPr marL="685800" marR="0" lvl="2" indent="0" algn="l" rtl="0">
              <a:spcBef>
                <a:spcPts val="360"/>
              </a:spcBef>
              <a:buClr>
                <a:schemeClr val="dk1"/>
              </a:buClr>
              <a:buFont typeface="Arial"/>
              <a:buNone/>
              <a:defRPr sz="1800" b="0" i="0" u="none" strike="noStrike" cap="none">
                <a:solidFill>
                  <a:schemeClr val="dk1"/>
                </a:solidFill>
                <a:latin typeface="Comic Sans MS"/>
                <a:ea typeface="Comic Sans MS"/>
                <a:cs typeface="Comic Sans MS"/>
                <a:sym typeface="Comic Sans MS"/>
              </a:defRPr>
            </a:lvl3pPr>
            <a:lvl4pPr marL="1028700" marR="0" lvl="3"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4pPr>
            <a:lvl5pPr marL="1371600" marR="0" lvl="4"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5pPr>
            <a:lvl6pPr marL="1714500" marR="0" lvl="5"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6pPr>
            <a:lvl7pPr marL="2057400" marR="0" lvl="6"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7pPr>
            <a:lvl8pPr marL="2400300" marR="0" lvl="7"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8pPr>
            <a:lvl9pPr marL="2743200" marR="0" lvl="8"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082319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134" name="Shape 13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100228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350"/>
            </a:lvl2pPr>
            <a:lvl3pPr lvl="2" indent="0" rtl="0">
              <a:spcBef>
                <a:spcPts val="0"/>
              </a:spcBef>
              <a:buNone/>
              <a:defRPr sz="1350"/>
            </a:lvl3pPr>
            <a:lvl4pPr lvl="3" indent="0" rtl="0">
              <a:spcBef>
                <a:spcPts val="0"/>
              </a:spcBef>
              <a:buNone/>
              <a:defRPr sz="1350"/>
            </a:lvl4pPr>
            <a:lvl5pPr lvl="4" indent="0" rtl="0">
              <a:spcBef>
                <a:spcPts val="0"/>
              </a:spcBef>
              <a:buNone/>
              <a:defRPr sz="1350"/>
            </a:lvl5pPr>
            <a:lvl6pPr lvl="5" indent="0" rtl="0">
              <a:spcBef>
                <a:spcPts val="0"/>
              </a:spcBef>
              <a:buNone/>
              <a:defRPr sz="1350"/>
            </a:lvl6pPr>
            <a:lvl7pPr lvl="6" indent="0" rtl="0">
              <a:spcBef>
                <a:spcPts val="0"/>
              </a:spcBef>
              <a:buNone/>
              <a:defRPr sz="1350"/>
            </a:lvl7pPr>
            <a:lvl8pPr lvl="7" indent="0" rtl="0">
              <a:spcBef>
                <a:spcPts val="0"/>
              </a:spcBef>
              <a:buNone/>
              <a:defRPr sz="1350"/>
            </a:lvl8pPr>
            <a:lvl9pPr lvl="8" indent="0" rtl="0">
              <a:spcBef>
                <a:spcPts val="0"/>
              </a:spcBef>
              <a:buNone/>
              <a:defRPr sz="1350"/>
            </a:lvl9pPr>
          </a:lstStyle>
          <a:p>
            <a:endParaRPr/>
          </a:p>
        </p:txBody>
      </p:sp>
      <p:sp>
        <p:nvSpPr>
          <p:cNvPr id="140" name="Shape 14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33836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5" name="Shape 9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44881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88379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78685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23456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0" name="Shape 12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82074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06768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04783283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1" name="Shape 7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11725399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1" name="Shape 7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4138941"/>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graphicFrame>
        <p:nvGraphicFramePr>
          <p:cNvPr id="163" name="Shape 163"/>
          <p:cNvGraphicFramePr/>
          <p:nvPr>
            <p:extLst/>
          </p:nvPr>
        </p:nvGraphicFramePr>
        <p:xfrm>
          <a:off x="126100" y="2270800"/>
          <a:ext cx="2017600" cy="2499300"/>
        </p:xfrm>
        <a:graphic>
          <a:graphicData uri="http://schemas.openxmlformats.org/drawingml/2006/table">
            <a:tbl>
              <a:tblPr>
                <a:noFill/>
              </a:tblPr>
              <a:tblGrid>
                <a:gridCol w="2017600">
                  <a:extLst>
                    <a:ext uri="{9D8B030D-6E8A-4147-A177-3AD203B41FA5}">
                      <a16:colId xmlns:a16="http://schemas.microsoft.com/office/drawing/2014/main" val="20000"/>
                    </a:ext>
                  </a:extLst>
                </a:gridCol>
              </a:tblGrid>
              <a:tr h="381000">
                <a:tc>
                  <a:txBody>
                    <a:bodyPr/>
                    <a:lstStyle/>
                    <a:p>
                      <a:pPr lvl="0" rtl="0">
                        <a:spcBef>
                          <a:spcPts val="0"/>
                        </a:spcBef>
                        <a:buNone/>
                      </a:pPr>
                      <a:r>
                        <a:rPr lang="en-GB" sz="2000">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1"/>
                  </a:ext>
                </a:extLst>
              </a:tr>
            </a:tbl>
          </a:graphicData>
        </a:graphic>
      </p:graphicFrame>
      <p:graphicFrame>
        <p:nvGraphicFramePr>
          <p:cNvPr id="164" name="Shape 164"/>
          <p:cNvGraphicFramePr/>
          <p:nvPr>
            <p:extLst/>
          </p:nvPr>
        </p:nvGraphicFramePr>
        <p:xfrm>
          <a:off x="2315200" y="2270800"/>
          <a:ext cx="2885650" cy="2743050"/>
        </p:xfrm>
        <a:graphic>
          <a:graphicData uri="http://schemas.openxmlformats.org/drawingml/2006/table">
            <a:tbl>
              <a:tblPr>
                <a:noFill/>
              </a:tblPr>
              <a:tblGrid>
                <a:gridCol w="2885650">
                  <a:extLst>
                    <a:ext uri="{9D8B030D-6E8A-4147-A177-3AD203B41FA5}">
                      <a16:colId xmlns:a16="http://schemas.microsoft.com/office/drawing/2014/main" val="20000"/>
                    </a:ext>
                  </a:extLst>
                </a:gridCol>
              </a:tblGrid>
              <a:tr h="445850">
                <a:tc>
                  <a:txBody>
                    <a:bodyPr/>
                    <a:lstStyle/>
                    <a:p>
                      <a:pPr lvl="0" rtl="0">
                        <a:spcBef>
                          <a:spcPts val="0"/>
                        </a:spcBef>
                        <a:buNone/>
                      </a:pPr>
                      <a:r>
                        <a:rPr lang="en-GB" sz="2000">
                          <a:solidFill>
                            <a:srgbClr val="FFFFFF"/>
                          </a:solidFill>
                          <a:latin typeface="Comic Sans MS"/>
                          <a:ea typeface="Comic Sans MS"/>
                          <a:cs typeface="Comic Sans MS"/>
                          <a:sym typeface="Comic Sans MS"/>
                        </a:rPr>
                        <a:t>6.1: Capacitors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6.2: Electric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dirty="0">
                          <a:latin typeface="Comic Sans MS"/>
                          <a:ea typeface="Comic Sans MS"/>
                          <a:cs typeface="Comic Sans MS"/>
                          <a:sym typeface="Comic Sans MS"/>
                        </a:rPr>
                        <a:t>6.3: Electromagnetism</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6.4 Nuclear and particle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dirty="0">
                          <a:latin typeface="Comic Sans MS"/>
                          <a:ea typeface="Comic Sans MS"/>
                          <a:cs typeface="Comic Sans MS"/>
                          <a:sym typeface="Comic Sans MS"/>
                        </a:rPr>
                        <a:t>6.5 Medical imaging</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165" name="Shape 165"/>
          <p:cNvGraphicFramePr/>
          <p:nvPr>
            <p:extLst/>
          </p:nvPr>
        </p:nvGraphicFramePr>
        <p:xfrm>
          <a:off x="5333225" y="2270800"/>
          <a:ext cx="3705100" cy="2711070"/>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459275">
                <a:tc>
                  <a:txBody>
                    <a:bodyPr/>
                    <a:lstStyle/>
                    <a:p>
                      <a:pPr lvl="0" rtl="0">
                        <a:lnSpc>
                          <a:spcPct val="115000"/>
                        </a:lnSpc>
                        <a:spcBef>
                          <a:spcPts val="0"/>
                        </a:spcBef>
                        <a:buNone/>
                      </a:pPr>
                      <a:r>
                        <a:rPr lang="en-GB" sz="2000" dirty="0">
                          <a:solidFill>
                            <a:srgbClr val="FFFFFF"/>
                          </a:solidFill>
                          <a:latin typeface="Comic Sans MS"/>
                          <a:ea typeface="Comic Sans MS"/>
                          <a:cs typeface="Comic Sans MS"/>
                          <a:sym typeface="Comic Sans MS"/>
                        </a:rPr>
                        <a:t>1. </a:t>
                      </a:r>
                      <a:r>
                        <a:rPr lang="en-GB" sz="2000" dirty="0" smtClean="0">
                          <a:solidFill>
                            <a:srgbClr val="FFFFFF"/>
                          </a:solidFill>
                          <a:latin typeface="Comic Sans MS"/>
                          <a:ea typeface="Comic Sans MS"/>
                          <a:cs typeface="Comic Sans MS"/>
                          <a:sym typeface="Comic Sans MS"/>
                        </a:rPr>
                        <a:t>Charging capacitors and capacitance</a:t>
                      </a:r>
                      <a:endParaRPr lang="en-GB" sz="2000" dirty="0">
                        <a:solidFill>
                          <a:srgbClr val="FFFFFF"/>
                        </a:solidFill>
                        <a:latin typeface="Comic Sans MS"/>
                        <a:ea typeface="Comic Sans MS"/>
                        <a:cs typeface="Comic Sans MS"/>
                        <a:sym typeface="Comic Sans MS"/>
                      </a:endParaRP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3D85C6"/>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2</a:t>
                      </a:r>
                      <a:r>
                        <a:rPr lang="en-GB" sz="2000" dirty="0" smtClean="0">
                          <a:latin typeface="Comic Sans MS"/>
                          <a:ea typeface="Comic Sans MS"/>
                          <a:cs typeface="Comic Sans MS"/>
                          <a:sym typeface="Comic Sans MS"/>
                        </a:rPr>
                        <a:t>. </a:t>
                      </a:r>
                      <a:r>
                        <a:rPr lang="en-GB" sz="2000" dirty="0">
                          <a:latin typeface="Comic Sans MS"/>
                          <a:ea typeface="Comic Sans MS"/>
                          <a:cs typeface="Comic Sans MS"/>
                          <a:sym typeface="Comic Sans MS"/>
                        </a:rPr>
                        <a:t>Capacitors in series and parallel</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1"/>
                  </a:ext>
                </a:extLst>
              </a:tr>
              <a:tr h="493650">
                <a:tc>
                  <a:txBody>
                    <a:bodyPr/>
                    <a:lstStyle/>
                    <a:p>
                      <a:pPr lvl="0" rtl="0">
                        <a:lnSpc>
                          <a:spcPct val="115000"/>
                        </a:lnSpc>
                        <a:spcBef>
                          <a:spcPts val="0"/>
                        </a:spcBef>
                        <a:buNone/>
                      </a:pPr>
                      <a:r>
                        <a:rPr lang="en-GB" sz="2000" dirty="0">
                          <a:latin typeface="Comic Sans MS"/>
                          <a:ea typeface="Comic Sans MS"/>
                          <a:cs typeface="Comic Sans MS"/>
                          <a:sym typeface="Comic Sans MS"/>
                        </a:rPr>
                        <a:t>3</a:t>
                      </a:r>
                      <a:r>
                        <a:rPr lang="en-GB" sz="2000" dirty="0" smtClean="0">
                          <a:latin typeface="Comic Sans MS"/>
                          <a:ea typeface="Comic Sans MS"/>
                          <a:cs typeface="Comic Sans MS"/>
                          <a:sym typeface="Comic Sans MS"/>
                        </a:rPr>
                        <a:t>. </a:t>
                      </a:r>
                      <a:r>
                        <a:rPr lang="en-GB" sz="2000" dirty="0">
                          <a:latin typeface="Comic Sans MS"/>
                          <a:ea typeface="Comic Sans MS"/>
                          <a:cs typeface="Comic Sans MS"/>
                          <a:sym typeface="Comic Sans MS"/>
                        </a:rPr>
                        <a:t>Energy stored in a capacitor</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4. Charging and discharging capacitors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3"/>
                  </a:ext>
                </a:extLst>
              </a:tr>
            </a:tbl>
          </a:graphicData>
        </a:graphic>
      </p:graphicFrame>
      <p:sp>
        <p:nvSpPr>
          <p:cNvPr id="166" name="Shape 166"/>
          <p:cNvSpPr txBox="1">
            <a:spLocks noGrp="1"/>
          </p:cNvSpPr>
          <p:nvPr>
            <p:ph type="ctrTitle"/>
          </p:nvPr>
        </p:nvSpPr>
        <p:spPr>
          <a:xfrm>
            <a:off x="2071375" y="6173000"/>
            <a:ext cx="5114400" cy="566100"/>
          </a:xfrm>
          <a:prstGeom prst="rect">
            <a:avLst/>
          </a:prstGeom>
          <a:solidFill>
            <a:schemeClr val="lt1">
              <a:alpha val="58819"/>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sz="3959"/>
              <a:t>Capacitors</a:t>
            </a:r>
          </a:p>
        </p:txBody>
      </p:sp>
      <p:sp>
        <p:nvSpPr>
          <p:cNvPr id="167" name="Shape 167"/>
          <p:cNvSpPr txBox="1">
            <a:spLocks noGrp="1"/>
          </p:cNvSpPr>
          <p:nvPr>
            <p:ph type="title" idx="4294967295"/>
          </p:nvPr>
        </p:nvSpPr>
        <p:spPr>
          <a:xfrm>
            <a:off x="0" y="-12192"/>
            <a:ext cx="9144000" cy="1536192"/>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dirty="0" smtClean="0">
                <a:solidFill>
                  <a:srgbClr val="FFFFFF"/>
                </a:solidFill>
              </a:rPr>
              <a:t>Charging Capacitors and capacitance</a:t>
            </a:r>
            <a:endParaRPr lang="en-GB" b="1" dirty="0">
              <a:solidFill>
                <a:srgbClr val="FFFFFF"/>
              </a:solidFill>
            </a:endParaRPr>
          </a:p>
        </p:txBody>
      </p:sp>
    </p:spTree>
    <p:extLst>
      <p:ext uri="{BB962C8B-B14F-4D97-AF65-F5344CB8AC3E}">
        <p14:creationId xmlns:p14="http://schemas.microsoft.com/office/powerpoint/2010/main" val="121642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Shape 334"/>
          <p:cNvSpPr txBox="1">
            <a:spLocks noGrp="1"/>
          </p:cNvSpPr>
          <p:nvPr>
            <p:ph type="title"/>
          </p:nvPr>
        </p:nvSpPr>
        <p:spPr>
          <a:xfrm>
            <a:off x="291287" y="609562"/>
            <a:ext cx="8686800" cy="8691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a:solidFill>
                  <a:schemeClr val="lt1"/>
                </a:solidFill>
              </a:rPr>
              <a:t>What factors would affect capacitance of a capacitor?</a:t>
            </a:r>
          </a:p>
        </p:txBody>
      </p:sp>
      <p:pic>
        <p:nvPicPr>
          <p:cNvPr id="335" name="Shape 335"/>
          <p:cNvPicPr preferRelativeResize="0"/>
          <p:nvPr/>
        </p:nvPicPr>
        <p:blipFill>
          <a:blip r:embed="rId3">
            <a:alphaModFix/>
          </a:blip>
          <a:stretch>
            <a:fillRect/>
          </a:stretch>
        </p:blipFill>
        <p:spPr>
          <a:xfrm>
            <a:off x="4847650" y="2694287"/>
            <a:ext cx="3600450" cy="952500"/>
          </a:xfrm>
          <a:prstGeom prst="rect">
            <a:avLst/>
          </a:prstGeom>
          <a:noFill/>
          <a:ln>
            <a:noFill/>
          </a:ln>
        </p:spPr>
      </p:pic>
      <p:pic>
        <p:nvPicPr>
          <p:cNvPr id="336" name="Shape 336"/>
          <p:cNvPicPr preferRelativeResize="0"/>
          <p:nvPr/>
        </p:nvPicPr>
        <p:blipFill>
          <a:blip r:embed="rId4">
            <a:alphaModFix/>
          </a:blip>
          <a:stretch>
            <a:fillRect/>
          </a:stretch>
        </p:blipFill>
        <p:spPr>
          <a:xfrm>
            <a:off x="564900" y="2694287"/>
            <a:ext cx="3600450" cy="952500"/>
          </a:xfrm>
          <a:prstGeom prst="rect">
            <a:avLst/>
          </a:prstGeom>
          <a:noFill/>
          <a:ln>
            <a:noFill/>
          </a:ln>
        </p:spPr>
      </p:pic>
      <p:pic>
        <p:nvPicPr>
          <p:cNvPr id="337" name="Shape 337"/>
          <p:cNvPicPr preferRelativeResize="0"/>
          <p:nvPr/>
        </p:nvPicPr>
        <p:blipFill>
          <a:blip r:embed="rId5">
            <a:alphaModFix/>
          </a:blip>
          <a:stretch>
            <a:fillRect/>
          </a:stretch>
        </p:blipFill>
        <p:spPr>
          <a:xfrm>
            <a:off x="2593100" y="4862412"/>
            <a:ext cx="4238625" cy="1381125"/>
          </a:xfrm>
          <a:prstGeom prst="rect">
            <a:avLst/>
          </a:prstGeom>
          <a:noFill/>
          <a:ln>
            <a:noFill/>
          </a:ln>
        </p:spPr>
      </p:pic>
      <p:sp>
        <p:nvSpPr>
          <p:cNvPr id="338" name="Shape 338"/>
          <p:cNvSpPr txBox="1"/>
          <p:nvPr/>
        </p:nvSpPr>
        <p:spPr>
          <a:xfrm>
            <a:off x="1203150" y="1993800"/>
            <a:ext cx="2526600" cy="481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Plate separation</a:t>
            </a:r>
          </a:p>
        </p:txBody>
      </p:sp>
      <p:sp>
        <p:nvSpPr>
          <p:cNvPr id="339" name="Shape 339"/>
          <p:cNvSpPr txBox="1"/>
          <p:nvPr/>
        </p:nvSpPr>
        <p:spPr>
          <a:xfrm>
            <a:off x="5680025" y="2018450"/>
            <a:ext cx="1765200" cy="481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Plate size</a:t>
            </a:r>
          </a:p>
        </p:txBody>
      </p:sp>
      <p:sp>
        <p:nvSpPr>
          <p:cNvPr id="340" name="Shape 340"/>
          <p:cNvSpPr txBox="1"/>
          <p:nvPr/>
        </p:nvSpPr>
        <p:spPr>
          <a:xfrm>
            <a:off x="3270875" y="4216225"/>
            <a:ext cx="3420300" cy="481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Insulating material</a:t>
            </a:r>
          </a:p>
        </p:txBody>
      </p:sp>
      <p:sp>
        <p:nvSpPr>
          <p:cNvPr id="10" name="Shape 226"/>
          <p:cNvSpPr txBox="1"/>
          <p:nvPr/>
        </p:nvSpPr>
        <p:spPr>
          <a:xfrm>
            <a:off x="0" y="0"/>
            <a:ext cx="9144000" cy="3693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Explain the concept of capacitance and the Farad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83767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graphicFrame>
        <p:nvGraphicFramePr>
          <p:cNvPr id="155" name="Shape 155"/>
          <p:cNvGraphicFramePr/>
          <p:nvPr/>
        </p:nvGraphicFramePr>
        <p:xfrm>
          <a:off x="76200" y="1356400"/>
          <a:ext cx="2017600" cy="2499300"/>
        </p:xfrm>
        <a:graphic>
          <a:graphicData uri="http://schemas.openxmlformats.org/drawingml/2006/table">
            <a:tbl>
              <a:tblPr>
                <a:noFill/>
              </a:tblPr>
              <a:tblGrid>
                <a:gridCol w="2017600">
                  <a:extLst>
                    <a:ext uri="{9D8B030D-6E8A-4147-A177-3AD203B41FA5}">
                      <a16:colId xmlns:a16="http://schemas.microsoft.com/office/drawing/2014/main" val="20000"/>
                    </a:ext>
                  </a:extLst>
                </a:gridCol>
              </a:tblGrid>
              <a:tr h="381000">
                <a:tc>
                  <a:txBody>
                    <a:bodyPr/>
                    <a:lstStyle/>
                    <a:p>
                      <a:pPr lvl="0" rtl="0">
                        <a:spcBef>
                          <a:spcPts val="0"/>
                        </a:spcBef>
                        <a:buNone/>
                      </a:pPr>
                      <a:r>
                        <a:rPr lang="en-GB" sz="2000">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1"/>
                  </a:ext>
                </a:extLst>
              </a:tr>
            </a:tbl>
          </a:graphicData>
        </a:graphic>
      </p:graphicFrame>
      <p:graphicFrame>
        <p:nvGraphicFramePr>
          <p:cNvPr id="156" name="Shape 156"/>
          <p:cNvGraphicFramePr/>
          <p:nvPr/>
        </p:nvGraphicFramePr>
        <p:xfrm>
          <a:off x="2265300" y="1356400"/>
          <a:ext cx="2885650" cy="2743050"/>
        </p:xfrm>
        <a:graphic>
          <a:graphicData uri="http://schemas.openxmlformats.org/drawingml/2006/table">
            <a:tbl>
              <a:tblPr>
                <a:noFill/>
              </a:tblPr>
              <a:tblGrid>
                <a:gridCol w="2885650">
                  <a:extLst>
                    <a:ext uri="{9D8B030D-6E8A-4147-A177-3AD203B41FA5}">
                      <a16:colId xmlns:a16="http://schemas.microsoft.com/office/drawing/2014/main" val="20000"/>
                    </a:ext>
                  </a:extLst>
                </a:gridCol>
              </a:tblGrid>
              <a:tr h="445850">
                <a:tc>
                  <a:txBody>
                    <a:bodyPr/>
                    <a:lstStyle/>
                    <a:p>
                      <a:pPr lvl="0" rtl="0">
                        <a:spcBef>
                          <a:spcPts val="0"/>
                        </a:spcBef>
                        <a:buNone/>
                      </a:pPr>
                      <a:r>
                        <a:rPr lang="en-GB" sz="2000">
                          <a:solidFill>
                            <a:srgbClr val="FFFFFF"/>
                          </a:solidFill>
                          <a:latin typeface="Comic Sans MS"/>
                          <a:ea typeface="Comic Sans MS"/>
                          <a:cs typeface="Comic Sans MS"/>
                          <a:sym typeface="Comic Sans MS"/>
                        </a:rPr>
                        <a:t>6.1: Capacitors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6.2: Electric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a:latin typeface="Comic Sans MS"/>
                          <a:ea typeface="Comic Sans MS"/>
                          <a:cs typeface="Comic Sans MS"/>
                          <a:sym typeface="Comic Sans MS"/>
                        </a:rPr>
                        <a:t>6.3: Electromagnetism</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6.4 Nuclear and particle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a:latin typeface="Comic Sans MS"/>
                          <a:ea typeface="Comic Sans MS"/>
                          <a:cs typeface="Comic Sans MS"/>
                          <a:sym typeface="Comic Sans MS"/>
                        </a:rPr>
                        <a:t>6.5 Medical imaging</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sp>
        <p:nvSpPr>
          <p:cNvPr id="158" name="Shape 158"/>
          <p:cNvSpPr txBox="1">
            <a:spLocks noGrp="1"/>
          </p:cNvSpPr>
          <p:nvPr>
            <p:ph type="ctrTitle"/>
          </p:nvPr>
        </p:nvSpPr>
        <p:spPr>
          <a:xfrm>
            <a:off x="2071375" y="6173000"/>
            <a:ext cx="5114400" cy="566100"/>
          </a:xfrm>
          <a:prstGeom prst="rect">
            <a:avLst/>
          </a:prstGeom>
          <a:solidFill>
            <a:schemeClr val="lt1">
              <a:alpha val="58819"/>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sz="3959"/>
              <a:t>Capacitors</a:t>
            </a:r>
          </a:p>
        </p:txBody>
      </p:sp>
      <p:sp>
        <p:nvSpPr>
          <p:cNvPr id="159" name="Shape 159"/>
          <p:cNvSpPr txBox="1">
            <a:spLocks noGrp="1"/>
          </p:cNvSpPr>
          <p:nvPr>
            <p:ph type="title" idx="4294967295"/>
          </p:nvPr>
        </p:nvSpPr>
        <p:spPr>
          <a:xfrm>
            <a:off x="0" y="0"/>
            <a:ext cx="9144000" cy="876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a:solidFill>
                  <a:srgbClr val="FFFFFF"/>
                </a:solidFill>
              </a:rPr>
              <a:t>Capacitors in series and parallel</a:t>
            </a:r>
          </a:p>
        </p:txBody>
      </p:sp>
      <p:graphicFrame>
        <p:nvGraphicFramePr>
          <p:cNvPr id="7" name="Shape 165"/>
          <p:cNvGraphicFramePr/>
          <p:nvPr>
            <p:extLst/>
          </p:nvPr>
        </p:nvGraphicFramePr>
        <p:xfrm>
          <a:off x="5322450" y="1388380"/>
          <a:ext cx="3705100" cy="2711070"/>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459275">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1. </a:t>
                      </a:r>
                      <a:r>
                        <a:rPr lang="en-GB" sz="2000" dirty="0" smtClean="0">
                          <a:solidFill>
                            <a:schemeClr val="tx1"/>
                          </a:solidFill>
                          <a:latin typeface="Comic Sans MS"/>
                          <a:ea typeface="Comic Sans MS"/>
                          <a:cs typeface="Comic Sans MS"/>
                          <a:sym typeface="Comic Sans MS"/>
                        </a:rPr>
                        <a:t>Charging capacitors and capacitance</a:t>
                      </a:r>
                      <a:endParaRPr lang="en-GB" sz="2000" dirty="0">
                        <a:solidFill>
                          <a:schemeClr val="tx1"/>
                        </a:solidFill>
                        <a:latin typeface="Comic Sans MS"/>
                        <a:ea typeface="Comic Sans MS"/>
                        <a:cs typeface="Comic Sans MS"/>
                        <a:sym typeface="Comic Sans MS"/>
                      </a:endParaRP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solidFill>
                            <a:schemeClr val="bg1"/>
                          </a:solidFill>
                          <a:latin typeface="Comic Sans MS"/>
                          <a:ea typeface="Comic Sans MS"/>
                          <a:cs typeface="Comic Sans MS"/>
                          <a:sym typeface="Comic Sans MS"/>
                        </a:rPr>
                        <a:t>2</a:t>
                      </a:r>
                      <a:r>
                        <a:rPr lang="en-GB" sz="2000" dirty="0" smtClean="0">
                          <a:solidFill>
                            <a:schemeClr val="bg1"/>
                          </a:solidFill>
                          <a:latin typeface="Comic Sans MS"/>
                          <a:ea typeface="Comic Sans MS"/>
                          <a:cs typeface="Comic Sans MS"/>
                          <a:sym typeface="Comic Sans MS"/>
                        </a:rPr>
                        <a:t>. </a:t>
                      </a:r>
                      <a:r>
                        <a:rPr lang="en-GB" sz="2000" dirty="0">
                          <a:solidFill>
                            <a:schemeClr val="bg1"/>
                          </a:solidFill>
                          <a:latin typeface="Comic Sans MS"/>
                          <a:ea typeface="Comic Sans MS"/>
                          <a:cs typeface="Comic Sans MS"/>
                          <a:sym typeface="Comic Sans MS"/>
                        </a:rPr>
                        <a:t>Capacitors in series and parallel</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493650">
                <a:tc>
                  <a:txBody>
                    <a:bodyPr/>
                    <a:lstStyle/>
                    <a:p>
                      <a:pPr lvl="0" rtl="0">
                        <a:lnSpc>
                          <a:spcPct val="115000"/>
                        </a:lnSpc>
                        <a:spcBef>
                          <a:spcPts val="0"/>
                        </a:spcBef>
                        <a:buNone/>
                      </a:pPr>
                      <a:r>
                        <a:rPr lang="en-GB" sz="2000" dirty="0">
                          <a:latin typeface="Comic Sans MS"/>
                          <a:ea typeface="Comic Sans MS"/>
                          <a:cs typeface="Comic Sans MS"/>
                          <a:sym typeface="Comic Sans MS"/>
                        </a:rPr>
                        <a:t>3</a:t>
                      </a:r>
                      <a:r>
                        <a:rPr lang="en-GB" sz="2000" dirty="0" smtClean="0">
                          <a:latin typeface="Comic Sans MS"/>
                          <a:ea typeface="Comic Sans MS"/>
                          <a:cs typeface="Comic Sans MS"/>
                          <a:sym typeface="Comic Sans MS"/>
                        </a:rPr>
                        <a:t>. </a:t>
                      </a:r>
                      <a:r>
                        <a:rPr lang="en-GB" sz="2000" dirty="0">
                          <a:latin typeface="Comic Sans MS"/>
                          <a:ea typeface="Comic Sans MS"/>
                          <a:cs typeface="Comic Sans MS"/>
                          <a:sym typeface="Comic Sans MS"/>
                        </a:rPr>
                        <a:t>Energy stored in a capacitor</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4. Charging and discharging capacitors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561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87725" y="116625"/>
            <a:ext cx="8949300" cy="12579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 </a:t>
            </a:r>
            <a:r>
              <a:rPr lang="en-GB" b="1">
                <a:solidFill>
                  <a:srgbClr val="000000"/>
                </a:solidFill>
              </a:rPr>
              <a:t>Capacitors in series and parallel</a:t>
            </a:r>
          </a:p>
        </p:txBody>
      </p:sp>
      <p:grpSp>
        <p:nvGrpSpPr>
          <p:cNvPr id="165" name="Shape 165"/>
          <p:cNvGrpSpPr/>
          <p:nvPr/>
        </p:nvGrpSpPr>
        <p:grpSpPr>
          <a:xfrm>
            <a:off x="355019" y="1770047"/>
            <a:ext cx="8330679" cy="4823662"/>
            <a:chOff x="435644" y="26164"/>
            <a:chExt cx="7719310" cy="4706471"/>
          </a:xfrm>
        </p:grpSpPr>
        <p:sp>
          <p:nvSpPr>
            <p:cNvPr id="166" name="Shape 166"/>
            <p:cNvSpPr/>
            <p:nvPr/>
          </p:nvSpPr>
          <p:spPr>
            <a:xfrm>
              <a:off x="435655" y="26164"/>
              <a:ext cx="7719300" cy="1442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Shape 167"/>
            <p:cNvSpPr txBox="1"/>
            <p:nvPr/>
          </p:nvSpPr>
          <p:spPr>
            <a:xfrm>
              <a:off x="513105" y="62065"/>
              <a:ext cx="7564200" cy="1322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how to measure capacitance in a series and parallel circuit</a:t>
              </a:r>
            </a:p>
          </p:txBody>
        </p:sp>
        <p:sp>
          <p:nvSpPr>
            <p:cNvPr id="168" name="Shape 168"/>
            <p:cNvSpPr/>
            <p:nvPr/>
          </p:nvSpPr>
          <p:spPr>
            <a:xfrm>
              <a:off x="435655" y="1850765"/>
              <a:ext cx="7719300" cy="1322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Shape 169"/>
            <p:cNvSpPr txBox="1"/>
            <p:nvPr/>
          </p:nvSpPr>
          <p:spPr>
            <a:xfrm>
              <a:off x="516180" y="1913327"/>
              <a:ext cx="7564200" cy="120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Evaluate circuits containing series and parallel capacitors</a:t>
              </a:r>
              <a:endPar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170" name="Shape 170"/>
            <p:cNvSpPr/>
            <p:nvPr/>
          </p:nvSpPr>
          <p:spPr>
            <a:xfrm>
              <a:off x="435644" y="3410535"/>
              <a:ext cx="7719300" cy="1322100"/>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Shape 171"/>
            <p:cNvSpPr txBox="1"/>
            <p:nvPr/>
          </p:nvSpPr>
          <p:spPr>
            <a:xfrm>
              <a:off x="546352" y="3469497"/>
              <a:ext cx="7530900" cy="1204200"/>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techniques to investigate capacitors in both series and parallel</a:t>
              </a:r>
            </a:p>
          </p:txBody>
        </p:sp>
      </p:grpSp>
    </p:spTree>
    <p:extLst>
      <p:ext uri="{BB962C8B-B14F-4D97-AF65-F5344CB8AC3E}">
        <p14:creationId xmlns:p14="http://schemas.microsoft.com/office/powerpoint/2010/main" val="82219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798731"/>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Capacitors in parallel</a:t>
            </a:r>
          </a:p>
        </p:txBody>
      </p:sp>
      <p:pic>
        <p:nvPicPr>
          <p:cNvPr id="177" name="Shape 177" descr="02"/>
          <p:cNvPicPr preferRelativeResize="0"/>
          <p:nvPr/>
        </p:nvPicPr>
        <p:blipFill rotWithShape="1">
          <a:blip r:embed="rId3">
            <a:alphaModFix/>
          </a:blip>
          <a:srcRect/>
          <a:stretch/>
        </p:blipFill>
        <p:spPr>
          <a:xfrm>
            <a:off x="4508671" y="1993032"/>
            <a:ext cx="4292700" cy="3888300"/>
          </a:xfrm>
          <a:prstGeom prst="rect">
            <a:avLst/>
          </a:prstGeom>
          <a:noFill/>
          <a:ln>
            <a:noFill/>
          </a:ln>
        </p:spPr>
      </p:pic>
      <p:sp>
        <p:nvSpPr>
          <p:cNvPr id="178" name="Shape 178"/>
          <p:cNvSpPr txBox="1"/>
          <p:nvPr/>
        </p:nvSpPr>
        <p:spPr>
          <a:xfrm>
            <a:off x="0" y="0"/>
            <a:ext cx="9144000" cy="713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a:t>
            </a: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how to measure capacitance in a series and parallel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179" name="Shape 179"/>
          <p:cNvSpPr txBox="1"/>
          <p:nvPr/>
        </p:nvSpPr>
        <p:spPr>
          <a:xfrm>
            <a:off x="279275" y="2425700"/>
            <a:ext cx="4049700" cy="2110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Each capacitor would have an individual charge, what would the total charge of the circuit be?</a:t>
            </a:r>
          </a:p>
        </p:txBody>
      </p:sp>
      <p:sp>
        <p:nvSpPr>
          <p:cNvPr id="180" name="Shape 180"/>
          <p:cNvSpPr txBox="1"/>
          <p:nvPr/>
        </p:nvSpPr>
        <p:spPr>
          <a:xfrm>
            <a:off x="771625" y="1605425"/>
            <a:ext cx="2699700" cy="7137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endParaRPr>
          </a:p>
        </p:txBody>
      </p:sp>
      <p:sp>
        <p:nvSpPr>
          <p:cNvPr id="181" name="Shape 181"/>
          <p:cNvSpPr txBox="1"/>
          <p:nvPr/>
        </p:nvSpPr>
        <p:spPr>
          <a:xfrm>
            <a:off x="203075" y="4437250"/>
            <a:ext cx="4049700" cy="2110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 Q</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Q</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Q</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could you write this as a product of C and V?</a:t>
            </a:r>
          </a:p>
        </p:txBody>
      </p:sp>
    </p:spTree>
    <p:extLst>
      <p:ext uri="{BB962C8B-B14F-4D97-AF65-F5344CB8AC3E}">
        <p14:creationId xmlns:p14="http://schemas.microsoft.com/office/powerpoint/2010/main" val="24161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10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fade">
                                      <p:cBhvr>
                                        <p:cTn id="1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798731"/>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Capacitors in parallel</a:t>
            </a:r>
          </a:p>
        </p:txBody>
      </p:sp>
      <p:pic>
        <p:nvPicPr>
          <p:cNvPr id="187" name="Shape 187" descr="02"/>
          <p:cNvPicPr preferRelativeResize="0"/>
          <p:nvPr/>
        </p:nvPicPr>
        <p:blipFill rotWithShape="1">
          <a:blip r:embed="rId3">
            <a:alphaModFix/>
          </a:blip>
          <a:srcRect/>
          <a:stretch/>
        </p:blipFill>
        <p:spPr>
          <a:xfrm>
            <a:off x="4508671" y="1993032"/>
            <a:ext cx="4292700" cy="3888300"/>
          </a:xfrm>
          <a:prstGeom prst="rect">
            <a:avLst/>
          </a:prstGeom>
          <a:noFill/>
          <a:ln>
            <a:noFill/>
          </a:ln>
        </p:spPr>
      </p:pic>
      <p:sp>
        <p:nvSpPr>
          <p:cNvPr id="188" name="Shape 188"/>
          <p:cNvSpPr txBox="1"/>
          <p:nvPr/>
        </p:nvSpPr>
        <p:spPr>
          <a:xfrm>
            <a:off x="0" y="0"/>
            <a:ext cx="9144000" cy="713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a:t>
            </a: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how to measure capacitance in a series and parallel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189" name="Shape 189"/>
          <p:cNvSpPr txBox="1"/>
          <p:nvPr/>
        </p:nvSpPr>
        <p:spPr>
          <a:xfrm>
            <a:off x="279275" y="2425700"/>
            <a:ext cx="4049700" cy="15774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Simplify this equation to give the equation for capacitors in series</a:t>
            </a:r>
          </a:p>
        </p:txBody>
      </p:sp>
      <p:sp>
        <p:nvSpPr>
          <p:cNvPr id="190" name="Shape 190"/>
          <p:cNvSpPr txBox="1"/>
          <p:nvPr/>
        </p:nvSpPr>
        <p:spPr>
          <a:xfrm>
            <a:off x="517625" y="1642812"/>
            <a:ext cx="3268200" cy="7137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CV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 </a:t>
            </a:r>
          </a:p>
        </p:txBody>
      </p:sp>
      <p:sp>
        <p:nvSpPr>
          <p:cNvPr id="191" name="Shape 191"/>
          <p:cNvSpPr txBox="1"/>
          <p:nvPr/>
        </p:nvSpPr>
        <p:spPr>
          <a:xfrm>
            <a:off x="279275" y="4056250"/>
            <a:ext cx="4049700" cy="2110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CV = V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Pct val="45833"/>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71529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1000"/>
                                        <p:tgtEl>
                                          <p:spTgt spid="1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798731"/>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Capacitors in series</a:t>
            </a:r>
          </a:p>
        </p:txBody>
      </p:sp>
      <p:pic>
        <p:nvPicPr>
          <p:cNvPr id="197" name="Shape 197" descr="02"/>
          <p:cNvPicPr preferRelativeResize="0"/>
          <p:nvPr/>
        </p:nvPicPr>
        <p:blipFill rotWithShape="1">
          <a:blip r:embed="rId3">
            <a:alphaModFix/>
          </a:blip>
          <a:srcRect/>
          <a:stretch/>
        </p:blipFill>
        <p:spPr>
          <a:xfrm>
            <a:off x="4478698" y="1506251"/>
            <a:ext cx="4344900" cy="3164100"/>
          </a:xfrm>
          <a:prstGeom prst="rect">
            <a:avLst/>
          </a:prstGeom>
          <a:noFill/>
          <a:ln>
            <a:noFill/>
          </a:ln>
        </p:spPr>
      </p:pic>
      <p:sp>
        <p:nvSpPr>
          <p:cNvPr id="198" name="Shape 198"/>
          <p:cNvSpPr txBox="1"/>
          <p:nvPr/>
        </p:nvSpPr>
        <p:spPr>
          <a:xfrm>
            <a:off x="0" y="0"/>
            <a:ext cx="9144000" cy="713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a:t>
            </a: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how to measure capacitance in a series and parallel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199" name="Shape 199"/>
          <p:cNvSpPr txBox="1"/>
          <p:nvPr/>
        </p:nvSpPr>
        <p:spPr>
          <a:xfrm>
            <a:off x="771625" y="1605425"/>
            <a:ext cx="2699700" cy="7137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endParaRPr>
          </a:p>
        </p:txBody>
      </p:sp>
      <p:sp>
        <p:nvSpPr>
          <p:cNvPr id="200" name="Shape 200"/>
          <p:cNvSpPr txBox="1"/>
          <p:nvPr/>
        </p:nvSpPr>
        <p:spPr>
          <a:xfrm>
            <a:off x="279275" y="2730500"/>
            <a:ext cx="4049700" cy="2110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is the connection between the total voltage and the voltage across each capacitor?</a:t>
            </a:r>
          </a:p>
        </p:txBody>
      </p:sp>
      <p:sp>
        <p:nvSpPr>
          <p:cNvPr id="201" name="Shape 201"/>
          <p:cNvSpPr txBox="1"/>
          <p:nvPr/>
        </p:nvSpPr>
        <p:spPr>
          <a:xfrm>
            <a:off x="203075" y="4517950"/>
            <a:ext cx="4049700" cy="866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45833"/>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 = V</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V</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V</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02" name="Shape 202"/>
          <p:cNvSpPr txBox="1"/>
          <p:nvPr/>
        </p:nvSpPr>
        <p:spPr>
          <a:xfrm>
            <a:off x="279275" y="5232700"/>
            <a:ext cx="4049700" cy="2110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would charge vary across this circuit?</a:t>
            </a:r>
          </a:p>
        </p:txBody>
      </p:sp>
    </p:spTree>
    <p:extLst>
      <p:ext uri="{BB962C8B-B14F-4D97-AF65-F5344CB8AC3E}">
        <p14:creationId xmlns:p14="http://schemas.microsoft.com/office/powerpoint/2010/main" val="26817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10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10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798731"/>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Capacitors in series</a:t>
            </a:r>
          </a:p>
        </p:txBody>
      </p:sp>
      <p:pic>
        <p:nvPicPr>
          <p:cNvPr id="208" name="Shape 208" descr="02"/>
          <p:cNvPicPr preferRelativeResize="0"/>
          <p:nvPr/>
        </p:nvPicPr>
        <p:blipFill rotWithShape="1">
          <a:blip r:embed="rId3">
            <a:alphaModFix/>
          </a:blip>
          <a:srcRect/>
          <a:stretch/>
        </p:blipFill>
        <p:spPr>
          <a:xfrm>
            <a:off x="4478698" y="1506251"/>
            <a:ext cx="4344900" cy="3164100"/>
          </a:xfrm>
          <a:prstGeom prst="rect">
            <a:avLst/>
          </a:prstGeom>
          <a:noFill/>
          <a:ln>
            <a:noFill/>
          </a:ln>
        </p:spPr>
      </p:pic>
      <p:sp>
        <p:nvSpPr>
          <p:cNvPr id="209" name="Shape 209"/>
          <p:cNvSpPr txBox="1"/>
          <p:nvPr/>
        </p:nvSpPr>
        <p:spPr>
          <a:xfrm>
            <a:off x="0" y="0"/>
            <a:ext cx="9144000" cy="713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a:t>
            </a: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how to measure capacitance in a series and parallel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10" name="Shape 210"/>
          <p:cNvSpPr txBox="1"/>
          <p:nvPr/>
        </p:nvSpPr>
        <p:spPr>
          <a:xfrm>
            <a:off x="771625" y="1605425"/>
            <a:ext cx="2699700" cy="7137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Q</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Q</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Q</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endParaRPr>
          </a:p>
        </p:txBody>
      </p:sp>
      <p:sp>
        <p:nvSpPr>
          <p:cNvPr id="211" name="Shape 211"/>
          <p:cNvSpPr txBox="1"/>
          <p:nvPr/>
        </p:nvSpPr>
        <p:spPr>
          <a:xfrm>
            <a:off x="279275" y="2730500"/>
            <a:ext cx="3289500" cy="6225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Which simplifies to:</a:t>
            </a:r>
          </a:p>
        </p:txBody>
      </p:sp>
      <p:sp>
        <p:nvSpPr>
          <p:cNvPr id="212" name="Shape 212"/>
          <p:cNvSpPr txBox="1"/>
          <p:nvPr/>
        </p:nvSpPr>
        <p:spPr>
          <a:xfrm>
            <a:off x="466825" y="3434225"/>
            <a:ext cx="2699700" cy="7137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780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000"/>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descr="02"/>
          <p:cNvPicPr preferRelativeResize="0"/>
          <p:nvPr/>
        </p:nvPicPr>
        <p:blipFill rotWithShape="1">
          <a:blip r:embed="rId3">
            <a:alphaModFix/>
          </a:blip>
          <a:srcRect/>
          <a:stretch/>
        </p:blipFill>
        <p:spPr>
          <a:xfrm>
            <a:off x="2199927" y="1882551"/>
            <a:ext cx="5266500" cy="4437300"/>
          </a:xfrm>
          <a:prstGeom prst="rect">
            <a:avLst/>
          </a:prstGeom>
          <a:noFill/>
          <a:ln>
            <a:noFill/>
          </a:ln>
        </p:spPr>
      </p:pic>
      <p:sp>
        <p:nvSpPr>
          <p:cNvPr id="219" name="Shape 219"/>
          <p:cNvSpPr txBox="1"/>
          <p:nvPr/>
        </p:nvSpPr>
        <p:spPr>
          <a:xfrm>
            <a:off x="186175" y="930675"/>
            <a:ext cx="8533800" cy="763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is the total capacitance in this circuit, and calculate the charge and voltage across each capacitor?</a:t>
            </a:r>
          </a:p>
        </p:txBody>
      </p:sp>
      <p:sp>
        <p:nvSpPr>
          <p:cNvPr id="220" name="Shape 220"/>
          <p:cNvSpPr txBox="1"/>
          <p:nvPr/>
        </p:nvSpPr>
        <p:spPr>
          <a:xfrm>
            <a:off x="3335875" y="36541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1</a:t>
            </a:r>
          </a:p>
        </p:txBody>
      </p:sp>
      <p:sp>
        <p:nvSpPr>
          <p:cNvPr id="221" name="Shape 221"/>
          <p:cNvSpPr txBox="1"/>
          <p:nvPr/>
        </p:nvSpPr>
        <p:spPr>
          <a:xfrm>
            <a:off x="5698075" y="27397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2</a:t>
            </a:r>
          </a:p>
        </p:txBody>
      </p:sp>
      <p:sp>
        <p:nvSpPr>
          <p:cNvPr id="222" name="Shape 222"/>
          <p:cNvSpPr txBox="1"/>
          <p:nvPr/>
        </p:nvSpPr>
        <p:spPr>
          <a:xfrm>
            <a:off x="5698075" y="41113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3</a:t>
            </a:r>
          </a:p>
        </p:txBody>
      </p:sp>
      <p:sp>
        <p:nvSpPr>
          <p:cNvPr id="8" name="Shape 261"/>
          <p:cNvSpPr txBox="1"/>
          <p:nvPr/>
        </p:nvSpPr>
        <p:spPr>
          <a:xfrm>
            <a:off x="0" y="0"/>
            <a:ext cx="9144000" cy="6225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Evaluate circuits containing series and parallel capacitors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66829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descr="02"/>
          <p:cNvPicPr preferRelativeResize="0"/>
          <p:nvPr/>
        </p:nvPicPr>
        <p:blipFill rotWithShape="1">
          <a:blip r:embed="rId3">
            <a:alphaModFix/>
          </a:blip>
          <a:srcRect/>
          <a:stretch/>
        </p:blipFill>
        <p:spPr>
          <a:xfrm>
            <a:off x="3571527" y="2034951"/>
            <a:ext cx="5266499" cy="4437300"/>
          </a:xfrm>
          <a:prstGeom prst="rect">
            <a:avLst/>
          </a:prstGeom>
          <a:noFill/>
          <a:ln>
            <a:noFill/>
          </a:ln>
        </p:spPr>
      </p:pic>
      <p:sp>
        <p:nvSpPr>
          <p:cNvPr id="229" name="Shape 229"/>
          <p:cNvSpPr txBox="1"/>
          <p:nvPr/>
        </p:nvSpPr>
        <p:spPr>
          <a:xfrm>
            <a:off x="186175" y="930675"/>
            <a:ext cx="8533800" cy="763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is the total capacitance in this circuit, and calculate the charge and voltage across each capacitor?</a:t>
            </a:r>
          </a:p>
        </p:txBody>
      </p:sp>
      <p:sp>
        <p:nvSpPr>
          <p:cNvPr id="230" name="Shape 230"/>
          <p:cNvSpPr txBox="1"/>
          <p:nvPr/>
        </p:nvSpPr>
        <p:spPr>
          <a:xfrm>
            <a:off x="105824" y="2034950"/>
            <a:ext cx="3105900" cy="1456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Capacitance: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Capacitors in parallel: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3+3= 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Capacitors in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⅙ + ⅙ = 2/6 = 0.33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Total capacitance: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1/0.33 = 3 μF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31" name="Shape 231"/>
          <p:cNvSpPr txBox="1"/>
          <p:nvPr/>
        </p:nvSpPr>
        <p:spPr>
          <a:xfrm>
            <a:off x="4631275" y="38065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1</a:t>
            </a:r>
          </a:p>
        </p:txBody>
      </p:sp>
      <p:sp>
        <p:nvSpPr>
          <p:cNvPr id="232" name="Shape 232"/>
          <p:cNvSpPr txBox="1"/>
          <p:nvPr/>
        </p:nvSpPr>
        <p:spPr>
          <a:xfrm>
            <a:off x="7069675" y="29683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2</a:t>
            </a:r>
          </a:p>
        </p:txBody>
      </p:sp>
      <p:sp>
        <p:nvSpPr>
          <p:cNvPr id="233" name="Shape 233"/>
          <p:cNvSpPr txBox="1"/>
          <p:nvPr/>
        </p:nvSpPr>
        <p:spPr>
          <a:xfrm>
            <a:off x="7069675" y="41113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3</a:t>
            </a:r>
          </a:p>
        </p:txBody>
      </p:sp>
      <p:sp>
        <p:nvSpPr>
          <p:cNvPr id="9" name="Shape 261"/>
          <p:cNvSpPr txBox="1"/>
          <p:nvPr/>
        </p:nvSpPr>
        <p:spPr>
          <a:xfrm>
            <a:off x="0" y="0"/>
            <a:ext cx="9144000" cy="6225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Evaluate circuits containing series and parallel capacitors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12936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descr="02"/>
          <p:cNvPicPr preferRelativeResize="0"/>
          <p:nvPr/>
        </p:nvPicPr>
        <p:blipFill rotWithShape="1">
          <a:blip r:embed="rId3">
            <a:alphaModFix/>
          </a:blip>
          <a:srcRect/>
          <a:stretch/>
        </p:blipFill>
        <p:spPr>
          <a:xfrm>
            <a:off x="3571527" y="2034951"/>
            <a:ext cx="5266499" cy="4437300"/>
          </a:xfrm>
          <a:prstGeom prst="rect">
            <a:avLst/>
          </a:prstGeom>
          <a:noFill/>
          <a:ln>
            <a:noFill/>
          </a:ln>
        </p:spPr>
      </p:pic>
      <p:sp>
        <p:nvSpPr>
          <p:cNvPr id="240" name="Shape 240"/>
          <p:cNvSpPr txBox="1"/>
          <p:nvPr/>
        </p:nvSpPr>
        <p:spPr>
          <a:xfrm>
            <a:off x="186175" y="930675"/>
            <a:ext cx="8533800" cy="763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is the total capacitance in this circuit, and calculate the charge and voltage across each capacitor?</a:t>
            </a:r>
          </a:p>
        </p:txBody>
      </p:sp>
      <p:sp>
        <p:nvSpPr>
          <p:cNvPr id="241" name="Shape 241"/>
          <p:cNvSpPr txBox="1"/>
          <p:nvPr/>
        </p:nvSpPr>
        <p:spPr>
          <a:xfrm>
            <a:off x="105824" y="2034950"/>
            <a:ext cx="3105900" cy="1456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Q=VC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60 x 3 x 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180 μC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180 μC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Pct val="45833"/>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90 μC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90 μC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42" name="Shape 242"/>
          <p:cNvSpPr txBox="1"/>
          <p:nvPr/>
        </p:nvSpPr>
        <p:spPr>
          <a:xfrm>
            <a:off x="4631275" y="38065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1</a:t>
            </a:r>
          </a:p>
        </p:txBody>
      </p:sp>
      <p:sp>
        <p:nvSpPr>
          <p:cNvPr id="243" name="Shape 243"/>
          <p:cNvSpPr txBox="1"/>
          <p:nvPr/>
        </p:nvSpPr>
        <p:spPr>
          <a:xfrm>
            <a:off x="7069675" y="29683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2</a:t>
            </a:r>
          </a:p>
        </p:txBody>
      </p:sp>
      <p:sp>
        <p:nvSpPr>
          <p:cNvPr id="244" name="Shape 244"/>
          <p:cNvSpPr txBox="1"/>
          <p:nvPr/>
        </p:nvSpPr>
        <p:spPr>
          <a:xfrm>
            <a:off x="7069675" y="41113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3</a:t>
            </a:r>
          </a:p>
        </p:txBody>
      </p:sp>
      <p:sp>
        <p:nvSpPr>
          <p:cNvPr id="9" name="Shape 261"/>
          <p:cNvSpPr txBox="1"/>
          <p:nvPr/>
        </p:nvSpPr>
        <p:spPr>
          <a:xfrm>
            <a:off x="0" y="0"/>
            <a:ext cx="9144000" cy="6225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Evaluate circuits containing series and parallel capacitors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73883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87725" y="116625"/>
            <a:ext cx="8949300" cy="12579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dirty="0">
                <a:solidFill>
                  <a:schemeClr val="lt1"/>
                </a:solidFill>
                <a:latin typeface="Comic Sans MS"/>
                <a:ea typeface="Comic Sans MS"/>
                <a:cs typeface="Comic Sans MS"/>
                <a:sym typeface="Comic Sans MS"/>
              </a:rPr>
              <a:t> </a:t>
            </a:r>
            <a:r>
              <a:rPr lang="en-GB" b="1" dirty="0" smtClean="0">
                <a:solidFill>
                  <a:srgbClr val="000000"/>
                </a:solidFill>
              </a:rPr>
              <a:t>Charging capacitors </a:t>
            </a:r>
            <a:endParaRPr lang="en-GB" b="1" dirty="0">
              <a:solidFill>
                <a:srgbClr val="000000"/>
              </a:solidFill>
            </a:endParaRPr>
          </a:p>
        </p:txBody>
      </p:sp>
      <p:grpSp>
        <p:nvGrpSpPr>
          <p:cNvPr id="173" name="Shape 173"/>
          <p:cNvGrpSpPr/>
          <p:nvPr/>
        </p:nvGrpSpPr>
        <p:grpSpPr>
          <a:xfrm>
            <a:off x="355019" y="1770047"/>
            <a:ext cx="8330679" cy="4823662"/>
            <a:chOff x="435644" y="26164"/>
            <a:chExt cx="7719310" cy="4706471"/>
          </a:xfrm>
        </p:grpSpPr>
        <p:sp>
          <p:nvSpPr>
            <p:cNvPr id="174" name="Shape 174"/>
            <p:cNvSpPr/>
            <p:nvPr/>
          </p:nvSpPr>
          <p:spPr>
            <a:xfrm>
              <a:off x="435655" y="26164"/>
              <a:ext cx="7719300" cy="1442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Shape 175"/>
            <p:cNvSpPr txBox="1"/>
            <p:nvPr/>
          </p:nvSpPr>
          <p:spPr>
            <a:xfrm>
              <a:off x="513105" y="62065"/>
              <a:ext cx="7564200" cy="1322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what a capacitor </a:t>
              </a:r>
              <a:r>
                <a:rPr kumimoji="0" lang="en-GB" sz="32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is</a:t>
              </a:r>
              <a:endPar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176" name="Shape 176"/>
            <p:cNvSpPr/>
            <p:nvPr/>
          </p:nvSpPr>
          <p:spPr>
            <a:xfrm>
              <a:off x="435655" y="1850765"/>
              <a:ext cx="7719300" cy="1322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Shape 177"/>
            <p:cNvSpPr txBox="1"/>
            <p:nvPr/>
          </p:nvSpPr>
          <p:spPr>
            <a:xfrm>
              <a:off x="516180" y="1913327"/>
              <a:ext cx="7564200" cy="120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Describe how a capacitor becomes charged</a:t>
              </a:r>
              <a:endPar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178" name="Shape 178"/>
            <p:cNvSpPr/>
            <p:nvPr/>
          </p:nvSpPr>
          <p:spPr>
            <a:xfrm>
              <a:off x="435644" y="3410535"/>
              <a:ext cx="7719300" cy="1322100"/>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Shape 179"/>
            <p:cNvSpPr txBox="1"/>
            <p:nvPr/>
          </p:nvSpPr>
          <p:spPr>
            <a:xfrm>
              <a:off x="546352" y="3469497"/>
              <a:ext cx="7530900" cy="1204200"/>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the concept of capacitance and the Farad</a:t>
              </a:r>
            </a:p>
          </p:txBody>
        </p:sp>
      </p:grpSp>
    </p:spTree>
    <p:extLst>
      <p:ext uri="{BB962C8B-B14F-4D97-AF65-F5344CB8AC3E}">
        <p14:creationId xmlns:p14="http://schemas.microsoft.com/office/powerpoint/2010/main" val="3820031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descr="02"/>
          <p:cNvPicPr preferRelativeResize="0"/>
          <p:nvPr/>
        </p:nvPicPr>
        <p:blipFill rotWithShape="1">
          <a:blip r:embed="rId3">
            <a:alphaModFix/>
          </a:blip>
          <a:srcRect/>
          <a:stretch/>
        </p:blipFill>
        <p:spPr>
          <a:xfrm>
            <a:off x="3571527" y="2034951"/>
            <a:ext cx="5266499" cy="4437300"/>
          </a:xfrm>
          <a:prstGeom prst="rect">
            <a:avLst/>
          </a:prstGeom>
          <a:noFill/>
          <a:ln>
            <a:noFill/>
          </a:ln>
        </p:spPr>
      </p:pic>
      <p:sp>
        <p:nvSpPr>
          <p:cNvPr id="251" name="Shape 251"/>
          <p:cNvSpPr txBox="1"/>
          <p:nvPr/>
        </p:nvSpPr>
        <p:spPr>
          <a:xfrm>
            <a:off x="186175" y="930675"/>
            <a:ext cx="8533800" cy="763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is the total capacitance in this circuit, and calculate the charge and voltage across each capacitor?</a:t>
            </a:r>
          </a:p>
        </p:txBody>
      </p:sp>
      <p:sp>
        <p:nvSpPr>
          <p:cNvPr id="252" name="Shape 252"/>
          <p:cNvSpPr txBox="1"/>
          <p:nvPr/>
        </p:nvSpPr>
        <p:spPr>
          <a:xfrm>
            <a:off x="105825" y="2034950"/>
            <a:ext cx="3465600" cy="14562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Voltage: V=Q/C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Pct val="45833"/>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180 x 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-6</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/6 x10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30 V</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90 x 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-6</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/3 x10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30 V</a:t>
            </a:r>
          </a:p>
          <a:p>
            <a:pPr marL="0" marR="0" lvl="0" indent="0" algn="l" defTabSz="914400" rtl="0" eaLnBrk="1" fontAlgn="auto" latinLnBrk="0" hangingPunct="1">
              <a:lnSpc>
                <a:spcPct val="100000"/>
              </a:lnSpc>
              <a:spcBef>
                <a:spcPts val="0"/>
              </a:spcBef>
              <a:spcAft>
                <a:spcPts val="0"/>
              </a:spcAft>
              <a:buClr>
                <a:srgbClr val="000000"/>
              </a:buClr>
              <a:buSzPct val="45833"/>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3</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90 x 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-6</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/3 x10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30 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53" name="Shape 253"/>
          <p:cNvSpPr txBox="1"/>
          <p:nvPr/>
        </p:nvSpPr>
        <p:spPr>
          <a:xfrm>
            <a:off x="7069675" y="41113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3</a:t>
            </a:r>
          </a:p>
        </p:txBody>
      </p:sp>
      <p:sp>
        <p:nvSpPr>
          <p:cNvPr id="254" name="Shape 254"/>
          <p:cNvSpPr txBox="1"/>
          <p:nvPr/>
        </p:nvSpPr>
        <p:spPr>
          <a:xfrm>
            <a:off x="7069675" y="29683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2</a:t>
            </a:r>
          </a:p>
        </p:txBody>
      </p:sp>
      <p:sp>
        <p:nvSpPr>
          <p:cNvPr id="255" name="Shape 255"/>
          <p:cNvSpPr txBox="1"/>
          <p:nvPr/>
        </p:nvSpPr>
        <p:spPr>
          <a:xfrm>
            <a:off x="4631275" y="3806525"/>
            <a:ext cx="672600" cy="5433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400" b="0" i="0" u="none" strike="noStrike" kern="0" cap="none" spc="0" normalizeH="0" baseline="-25000" noProof="0">
                <a:ln>
                  <a:noFill/>
                </a:ln>
                <a:solidFill>
                  <a:srgbClr val="000000"/>
                </a:solidFill>
                <a:effectLst/>
                <a:uLnTx/>
                <a:uFillTx/>
                <a:latin typeface="Comic Sans MS"/>
                <a:ea typeface="Comic Sans MS"/>
                <a:cs typeface="Comic Sans MS"/>
                <a:sym typeface="Comic Sans MS"/>
              </a:rPr>
              <a:t>1</a:t>
            </a:r>
          </a:p>
        </p:txBody>
      </p:sp>
      <p:sp>
        <p:nvSpPr>
          <p:cNvPr id="9" name="Shape 261"/>
          <p:cNvSpPr txBox="1"/>
          <p:nvPr/>
        </p:nvSpPr>
        <p:spPr>
          <a:xfrm>
            <a:off x="0" y="0"/>
            <a:ext cx="9144000" cy="6225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Evaluate circuits containing series and parallel capacitors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74742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graphicFrame>
        <p:nvGraphicFramePr>
          <p:cNvPr id="156" name="Shape 156"/>
          <p:cNvGraphicFramePr/>
          <p:nvPr/>
        </p:nvGraphicFramePr>
        <p:xfrm>
          <a:off x="76200" y="1356400"/>
          <a:ext cx="2017600" cy="2499300"/>
        </p:xfrm>
        <a:graphic>
          <a:graphicData uri="http://schemas.openxmlformats.org/drawingml/2006/table">
            <a:tbl>
              <a:tblPr>
                <a:noFill/>
              </a:tblPr>
              <a:tblGrid>
                <a:gridCol w="2017600">
                  <a:extLst>
                    <a:ext uri="{9D8B030D-6E8A-4147-A177-3AD203B41FA5}">
                      <a16:colId xmlns:a16="http://schemas.microsoft.com/office/drawing/2014/main" val="20000"/>
                    </a:ext>
                  </a:extLst>
                </a:gridCol>
              </a:tblGrid>
              <a:tr h="381000">
                <a:tc>
                  <a:txBody>
                    <a:bodyPr/>
                    <a:lstStyle/>
                    <a:p>
                      <a:pPr lvl="0" rtl="0">
                        <a:spcBef>
                          <a:spcPts val="0"/>
                        </a:spcBef>
                        <a:buNone/>
                      </a:pPr>
                      <a:r>
                        <a:rPr lang="en-GB" sz="2000">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1"/>
                  </a:ext>
                </a:extLst>
              </a:tr>
            </a:tbl>
          </a:graphicData>
        </a:graphic>
      </p:graphicFrame>
      <p:graphicFrame>
        <p:nvGraphicFramePr>
          <p:cNvPr id="157" name="Shape 157"/>
          <p:cNvGraphicFramePr/>
          <p:nvPr/>
        </p:nvGraphicFramePr>
        <p:xfrm>
          <a:off x="2265300" y="1356400"/>
          <a:ext cx="2885650" cy="2743050"/>
        </p:xfrm>
        <a:graphic>
          <a:graphicData uri="http://schemas.openxmlformats.org/drawingml/2006/table">
            <a:tbl>
              <a:tblPr>
                <a:noFill/>
              </a:tblPr>
              <a:tblGrid>
                <a:gridCol w="2885650">
                  <a:extLst>
                    <a:ext uri="{9D8B030D-6E8A-4147-A177-3AD203B41FA5}">
                      <a16:colId xmlns:a16="http://schemas.microsoft.com/office/drawing/2014/main" val="20000"/>
                    </a:ext>
                  </a:extLst>
                </a:gridCol>
              </a:tblGrid>
              <a:tr h="445850">
                <a:tc>
                  <a:txBody>
                    <a:bodyPr/>
                    <a:lstStyle/>
                    <a:p>
                      <a:pPr lvl="0" rtl="0">
                        <a:spcBef>
                          <a:spcPts val="0"/>
                        </a:spcBef>
                        <a:buNone/>
                      </a:pPr>
                      <a:r>
                        <a:rPr lang="en-GB" sz="2000">
                          <a:solidFill>
                            <a:srgbClr val="FFFFFF"/>
                          </a:solidFill>
                          <a:latin typeface="Comic Sans MS"/>
                          <a:ea typeface="Comic Sans MS"/>
                          <a:cs typeface="Comic Sans MS"/>
                          <a:sym typeface="Comic Sans MS"/>
                        </a:rPr>
                        <a:t>6.1: Capacitors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6.2: Electric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a:latin typeface="Comic Sans MS"/>
                          <a:ea typeface="Comic Sans MS"/>
                          <a:cs typeface="Comic Sans MS"/>
                          <a:sym typeface="Comic Sans MS"/>
                        </a:rPr>
                        <a:t>6.3: Electromagnetism</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6.4 Nuclear and particle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a:latin typeface="Comic Sans MS"/>
                          <a:ea typeface="Comic Sans MS"/>
                          <a:cs typeface="Comic Sans MS"/>
                          <a:sym typeface="Comic Sans MS"/>
                        </a:rPr>
                        <a:t>6.5 Medical imaging</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158" name="Shape 158"/>
          <p:cNvGraphicFramePr/>
          <p:nvPr>
            <p:extLst/>
          </p:nvPr>
        </p:nvGraphicFramePr>
        <p:xfrm>
          <a:off x="5283325" y="1356400"/>
          <a:ext cx="3705100" cy="2431205"/>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459275">
                <a:tc>
                  <a:txBody>
                    <a:bodyPr/>
                    <a:lstStyle/>
                    <a:p>
                      <a:pPr lvl="0" rtl="0">
                        <a:lnSpc>
                          <a:spcPct val="115000"/>
                        </a:lnSpc>
                        <a:spcBef>
                          <a:spcPts val="0"/>
                        </a:spcBef>
                        <a:buNone/>
                      </a:pPr>
                      <a:r>
                        <a:rPr lang="en-GB" sz="2000">
                          <a:latin typeface="Comic Sans MS"/>
                          <a:ea typeface="Comic Sans MS"/>
                          <a:cs typeface="Comic Sans MS"/>
                          <a:sym typeface="Comic Sans MS"/>
                        </a:rPr>
                        <a:t>1. Capacitors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a:latin typeface="Comic Sans MS"/>
                          <a:ea typeface="Comic Sans MS"/>
                          <a:cs typeface="Comic Sans MS"/>
                          <a:sym typeface="Comic Sans MS"/>
                        </a:rPr>
                        <a:t>2. Capacitors in series and parallel</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1"/>
                  </a:ext>
                </a:extLst>
              </a:tr>
              <a:tr h="493650">
                <a:tc>
                  <a:txBody>
                    <a:bodyPr/>
                    <a:lstStyle/>
                    <a:p>
                      <a:pPr lvl="0" rtl="0">
                        <a:lnSpc>
                          <a:spcPct val="115000"/>
                        </a:lnSpc>
                        <a:spcBef>
                          <a:spcPts val="0"/>
                        </a:spcBef>
                        <a:buNone/>
                      </a:pPr>
                      <a:r>
                        <a:rPr lang="en-GB" sz="2000">
                          <a:solidFill>
                            <a:srgbClr val="FFFFFF"/>
                          </a:solidFill>
                          <a:latin typeface="Comic Sans MS"/>
                          <a:ea typeface="Comic Sans MS"/>
                          <a:cs typeface="Comic Sans MS"/>
                          <a:sym typeface="Comic Sans MS"/>
                        </a:rPr>
                        <a:t>3. Energy stored in a capacitor</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3D85C6"/>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4. Charging and discharging capacitors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3"/>
                  </a:ext>
                </a:extLst>
              </a:tr>
            </a:tbl>
          </a:graphicData>
        </a:graphic>
      </p:graphicFrame>
      <p:sp>
        <p:nvSpPr>
          <p:cNvPr id="159" name="Shape 159"/>
          <p:cNvSpPr txBox="1">
            <a:spLocks noGrp="1"/>
          </p:cNvSpPr>
          <p:nvPr>
            <p:ph type="ctrTitle"/>
          </p:nvPr>
        </p:nvSpPr>
        <p:spPr>
          <a:xfrm>
            <a:off x="2071375" y="6173000"/>
            <a:ext cx="5114400" cy="566100"/>
          </a:xfrm>
          <a:prstGeom prst="rect">
            <a:avLst/>
          </a:prstGeom>
          <a:solidFill>
            <a:schemeClr val="lt1">
              <a:alpha val="58819"/>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sz="3959"/>
              <a:t>Capacitors</a:t>
            </a:r>
          </a:p>
        </p:txBody>
      </p:sp>
      <p:sp>
        <p:nvSpPr>
          <p:cNvPr id="160" name="Shape 160"/>
          <p:cNvSpPr txBox="1">
            <a:spLocks noGrp="1"/>
          </p:cNvSpPr>
          <p:nvPr>
            <p:ph type="title" idx="4294967295"/>
          </p:nvPr>
        </p:nvSpPr>
        <p:spPr>
          <a:xfrm>
            <a:off x="0" y="0"/>
            <a:ext cx="9144000" cy="876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lt1"/>
              </a:buClr>
              <a:buSzPct val="25000"/>
              <a:buFont typeface="Comic Sans MS"/>
              <a:buNone/>
            </a:pPr>
            <a:r>
              <a:rPr lang="en-GB" b="1">
                <a:solidFill>
                  <a:schemeClr val="lt1"/>
                </a:solidFill>
              </a:rPr>
              <a:t>Energy stored in a capacitor</a:t>
            </a:r>
          </a:p>
        </p:txBody>
      </p:sp>
    </p:spTree>
    <p:extLst>
      <p:ext uri="{BB962C8B-B14F-4D97-AF65-F5344CB8AC3E}">
        <p14:creationId xmlns:p14="http://schemas.microsoft.com/office/powerpoint/2010/main" val="3400455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87725" y="116625"/>
            <a:ext cx="8949300" cy="12579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1" i="0" u="none" strike="noStrike" cap="none">
                <a:solidFill>
                  <a:srgbClr val="000000"/>
                </a:solidFill>
                <a:latin typeface="Comic Sans MS"/>
                <a:ea typeface="Comic Sans MS"/>
                <a:cs typeface="Comic Sans MS"/>
                <a:sym typeface="Comic Sans MS"/>
              </a:rPr>
              <a:t> Energy stored in a </a:t>
            </a:r>
            <a:r>
              <a:rPr lang="en-GB" b="1">
                <a:solidFill>
                  <a:srgbClr val="000000"/>
                </a:solidFill>
              </a:rPr>
              <a:t>capacitor</a:t>
            </a:r>
          </a:p>
        </p:txBody>
      </p:sp>
      <p:grpSp>
        <p:nvGrpSpPr>
          <p:cNvPr id="166" name="Shape 166"/>
          <p:cNvGrpSpPr/>
          <p:nvPr/>
        </p:nvGrpSpPr>
        <p:grpSpPr>
          <a:xfrm>
            <a:off x="355019" y="1770047"/>
            <a:ext cx="8330679" cy="4823662"/>
            <a:chOff x="435644" y="26164"/>
            <a:chExt cx="7719310" cy="4706471"/>
          </a:xfrm>
        </p:grpSpPr>
        <p:sp>
          <p:nvSpPr>
            <p:cNvPr id="167" name="Shape 167"/>
            <p:cNvSpPr/>
            <p:nvPr/>
          </p:nvSpPr>
          <p:spPr>
            <a:xfrm>
              <a:off x="435655" y="26164"/>
              <a:ext cx="7719300" cy="1442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Shape 168"/>
            <p:cNvSpPr txBox="1"/>
            <p:nvPr/>
          </p:nvSpPr>
          <p:spPr>
            <a:xfrm>
              <a:off x="513105" y="62065"/>
              <a:ext cx="7564200" cy="1322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how capacitors can be used as storage of energy</a:t>
              </a:r>
            </a:p>
          </p:txBody>
        </p:sp>
        <p:sp>
          <p:nvSpPr>
            <p:cNvPr id="169" name="Shape 169"/>
            <p:cNvSpPr/>
            <p:nvPr/>
          </p:nvSpPr>
          <p:spPr>
            <a:xfrm>
              <a:off x="435655" y="1850765"/>
              <a:ext cx="7719300" cy="1322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Shape 170"/>
            <p:cNvSpPr txBox="1"/>
            <p:nvPr/>
          </p:nvSpPr>
          <p:spPr>
            <a:xfrm>
              <a:off x="516180" y="1913327"/>
              <a:ext cx="7564200" cy="120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how to calculate energy stored in a capacitor </a:t>
              </a:r>
            </a:p>
          </p:txBody>
        </p:sp>
        <p:sp>
          <p:nvSpPr>
            <p:cNvPr id="171" name="Shape 171"/>
            <p:cNvSpPr/>
            <p:nvPr/>
          </p:nvSpPr>
          <p:spPr>
            <a:xfrm>
              <a:off x="435644" y="3410535"/>
              <a:ext cx="7719300" cy="1322100"/>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Shape 172"/>
            <p:cNvSpPr txBox="1"/>
            <p:nvPr/>
          </p:nvSpPr>
          <p:spPr>
            <a:xfrm>
              <a:off x="546352" y="3469497"/>
              <a:ext cx="7530900" cy="1204200"/>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Apply equations to calculate energy stored in a capacitor </a:t>
              </a:r>
            </a:p>
          </p:txBody>
        </p:sp>
      </p:grpSp>
    </p:spTree>
    <p:extLst>
      <p:ext uri="{BB962C8B-B14F-4D97-AF65-F5344CB8AC3E}">
        <p14:creationId xmlns:p14="http://schemas.microsoft.com/office/powerpoint/2010/main" val="3967689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sp>
        <p:nvSpPr>
          <p:cNvPr id="184" name="Shape 184"/>
          <p:cNvSpPr txBox="1"/>
          <p:nvPr/>
        </p:nvSpPr>
        <p:spPr>
          <a:xfrm>
            <a:off x="0" y="0"/>
            <a:ext cx="9144000" cy="394199"/>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a:t>
            </a: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how capacitors can be used as storage of energy</a:t>
            </a:r>
          </a:p>
        </p:txBody>
      </p:sp>
      <p:sp>
        <p:nvSpPr>
          <p:cNvPr id="2" name="Rectangle 1"/>
          <p:cNvSpPr/>
          <p:nvPr/>
        </p:nvSpPr>
        <p:spPr>
          <a:xfrm>
            <a:off x="313509" y="490066"/>
            <a:ext cx="8307977" cy="64940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Capacitor- fast charge and discharge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Capacitors- </a:t>
            </a:r>
            <a:r>
              <a:rPr kumimoji="0" lang="en-GB" sz="2600" b="0" i="0" u="none" strike="noStrike" kern="0" cap="none" spc="0" normalizeH="0" baseline="0" noProof="0" dirty="0" err="1">
                <a:ln>
                  <a:noFill/>
                </a:ln>
                <a:solidFill>
                  <a:srgbClr val="000000"/>
                </a:solidFill>
                <a:effectLst/>
                <a:uLnTx/>
                <a:uFillTx/>
                <a:latin typeface="Arial"/>
                <a:cs typeface="Arial"/>
                <a:sym typeface="Arial"/>
              </a:rPr>
              <a:t>Alot</a:t>
            </a:r>
            <a:r>
              <a:rPr kumimoji="0" lang="en-GB" sz="2600" b="0" i="0" u="none" strike="noStrike" kern="0" cap="none" spc="0" normalizeH="0" baseline="0" noProof="0" dirty="0">
                <a:ln>
                  <a:noFill/>
                </a:ln>
                <a:solidFill>
                  <a:srgbClr val="000000"/>
                </a:solidFill>
                <a:effectLst/>
                <a:uLnTx/>
                <a:uFillTx/>
                <a:latin typeface="Arial"/>
                <a:cs typeface="Arial"/>
                <a:sym typeface="Arial"/>
              </a:rPr>
              <a:t> of energy suddenly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Capacitors- absorb energy surges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Capacitor- longer life, don’t degrade, don’t rely on chemicals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Capacitor- less unpleasant </a:t>
            </a:r>
            <a:r>
              <a:rPr kumimoji="0" lang="en-GB" sz="2600" b="0" i="0" u="none" strike="noStrike" kern="0" cap="none" spc="0" normalizeH="0" baseline="0" noProof="0" dirty="0" smtClean="0">
                <a:ln>
                  <a:noFill/>
                </a:ln>
                <a:solidFill>
                  <a:srgbClr val="000000"/>
                </a:solidFill>
                <a:effectLst/>
                <a:uLnTx/>
                <a:uFillTx/>
                <a:latin typeface="Arial"/>
                <a:cs typeface="Arial"/>
                <a:sym typeface="Arial"/>
              </a:rPr>
              <a:t>chemicals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Batteries- more energy into a space and weight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Batteries- Slower energy discharge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Batteries- </a:t>
            </a:r>
            <a:r>
              <a:rPr kumimoji="0" lang="en-GB" sz="2600" b="0" i="0" u="none" strike="noStrike" kern="0" cap="none" spc="0" normalizeH="0" baseline="0" noProof="0" dirty="0" smtClean="0">
                <a:ln>
                  <a:noFill/>
                </a:ln>
                <a:solidFill>
                  <a:srgbClr val="000000"/>
                </a:solidFill>
                <a:effectLst/>
                <a:uLnTx/>
                <a:uFillTx/>
                <a:latin typeface="Arial"/>
                <a:cs typeface="Arial"/>
                <a:sym typeface="Arial"/>
              </a:rPr>
              <a:t>safer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Both- store energy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Both- discharge when attached to a circuit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Both- will gradually discharge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0000"/>
                </a:solidFill>
                <a:effectLst/>
                <a:uLnTx/>
                <a:uFillTx/>
                <a:latin typeface="Arial"/>
                <a:cs typeface="Arial"/>
                <a:sym typeface="Arial"/>
              </a:rPr>
              <a:t>Both provide DC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5033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4029080" y="724350"/>
            <a:ext cx="4899300" cy="18003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work done to separate charges     on the two plates </a:t>
            </a:r>
          </a:p>
        </p:txBody>
      </p:sp>
      <p:sp>
        <p:nvSpPr>
          <p:cNvPr id="202" name="Shape 202"/>
          <p:cNvSpPr txBox="1"/>
          <p:nvPr/>
        </p:nvSpPr>
        <p:spPr>
          <a:xfrm>
            <a:off x="0" y="0"/>
            <a:ext cx="9144000" cy="4116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how to calculate energy stored in a capacitor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03" name="Shape 203"/>
          <p:cNvSpPr txBox="1"/>
          <p:nvPr/>
        </p:nvSpPr>
        <p:spPr>
          <a:xfrm>
            <a:off x="686050" y="738075"/>
            <a:ext cx="3832500" cy="5574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Energy stored in a capacitor  </a:t>
            </a:r>
          </a:p>
        </p:txBody>
      </p:sp>
      <p:sp>
        <p:nvSpPr>
          <p:cNvPr id="204" name="Shape 204"/>
          <p:cNvSpPr txBox="1"/>
          <p:nvPr/>
        </p:nvSpPr>
        <p:spPr>
          <a:xfrm>
            <a:off x="394596" y="2528850"/>
            <a:ext cx="7920600" cy="18003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What equations are there to calculate work done or energy in electrical circuits? </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For a capacitor: W = ½ QV</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57449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215562" y="724344"/>
            <a:ext cx="8712900" cy="18003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What would a voltage versus charge graph look like for a capacitor?</a:t>
            </a:r>
          </a:p>
        </p:txBody>
      </p:sp>
      <p:sp>
        <p:nvSpPr>
          <p:cNvPr id="221" name="Shape 221"/>
          <p:cNvSpPr txBox="1"/>
          <p:nvPr/>
        </p:nvSpPr>
        <p:spPr>
          <a:xfrm>
            <a:off x="0" y="0"/>
            <a:ext cx="9144000" cy="4116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how to calculate energy stored in a capacitor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22" name="Shape 222"/>
          <p:cNvSpPr/>
          <p:nvPr/>
        </p:nvSpPr>
        <p:spPr>
          <a:xfrm>
            <a:off x="266700" y="2392675"/>
            <a:ext cx="3566100" cy="42519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23" name="Shape 223"/>
          <p:cNvCxnSpPr/>
          <p:nvPr/>
        </p:nvCxnSpPr>
        <p:spPr>
          <a:xfrm>
            <a:off x="586750" y="2640325"/>
            <a:ext cx="34200" cy="3720600"/>
          </a:xfrm>
          <a:prstGeom prst="straightConnector1">
            <a:avLst/>
          </a:prstGeom>
          <a:noFill/>
          <a:ln w="19050" cap="flat" cmpd="sng">
            <a:solidFill>
              <a:srgbClr val="000000"/>
            </a:solidFill>
            <a:prstDash val="solid"/>
            <a:round/>
            <a:headEnd type="none" w="lg" len="lg"/>
            <a:tailEnd type="none" w="lg" len="lg"/>
          </a:ln>
        </p:spPr>
      </p:cxnSp>
      <p:cxnSp>
        <p:nvCxnSpPr>
          <p:cNvPr id="224" name="Shape 224"/>
          <p:cNvCxnSpPr/>
          <p:nvPr/>
        </p:nvCxnSpPr>
        <p:spPr>
          <a:xfrm flipH="1">
            <a:off x="621199" y="6343650"/>
            <a:ext cx="3034500" cy="17100"/>
          </a:xfrm>
          <a:prstGeom prst="straightConnector1">
            <a:avLst/>
          </a:prstGeom>
          <a:noFill/>
          <a:ln w="19050" cap="flat" cmpd="sng">
            <a:solidFill>
              <a:srgbClr val="000000"/>
            </a:solidFill>
            <a:prstDash val="solid"/>
            <a:round/>
            <a:headEnd type="none" w="lg" len="lg"/>
            <a:tailEnd type="none" w="lg" len="lg"/>
          </a:ln>
        </p:spPr>
      </p:cxnSp>
      <p:sp>
        <p:nvSpPr>
          <p:cNvPr id="225" name="Shape 225"/>
          <p:cNvSpPr txBox="1"/>
          <p:nvPr/>
        </p:nvSpPr>
        <p:spPr>
          <a:xfrm>
            <a:off x="3935725" y="3021325"/>
            <a:ext cx="5263500" cy="34095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Gradient = capacitance</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Area under the graph = work done</a:t>
            </a:r>
          </a:p>
        </p:txBody>
      </p:sp>
      <p:sp>
        <p:nvSpPr>
          <p:cNvPr id="226" name="Shape 226"/>
          <p:cNvSpPr txBox="1"/>
          <p:nvPr/>
        </p:nvSpPr>
        <p:spPr>
          <a:xfrm>
            <a:off x="329575" y="2447925"/>
            <a:ext cx="394200" cy="3429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V</a:t>
            </a:r>
          </a:p>
        </p:txBody>
      </p:sp>
      <p:sp>
        <p:nvSpPr>
          <p:cNvPr id="227" name="Shape 227"/>
          <p:cNvSpPr txBox="1"/>
          <p:nvPr/>
        </p:nvSpPr>
        <p:spPr>
          <a:xfrm>
            <a:off x="3529975" y="6334125"/>
            <a:ext cx="394200" cy="3429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Q</a:t>
            </a:r>
          </a:p>
        </p:txBody>
      </p:sp>
      <p:cxnSp>
        <p:nvCxnSpPr>
          <p:cNvPr id="3" name="Straight Connector 2"/>
          <p:cNvCxnSpPr/>
          <p:nvPr/>
        </p:nvCxnSpPr>
        <p:spPr>
          <a:xfrm flipV="1">
            <a:off x="620950" y="2790825"/>
            <a:ext cx="2749267" cy="35433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0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0" y="0"/>
            <a:ext cx="9144000" cy="4116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how to calculate energy stored in a capacitor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33" name="Shape 233"/>
          <p:cNvSpPr txBox="1"/>
          <p:nvPr/>
        </p:nvSpPr>
        <p:spPr>
          <a:xfrm>
            <a:off x="223148" y="814350"/>
            <a:ext cx="4406100" cy="625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For a capacitor: W = ½ QV</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34" name="Shape 234"/>
          <p:cNvSpPr txBox="1"/>
          <p:nvPr/>
        </p:nvSpPr>
        <p:spPr>
          <a:xfrm>
            <a:off x="6004823" y="814350"/>
            <a:ext cx="1287600" cy="4887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=CV</a:t>
            </a:r>
          </a:p>
        </p:txBody>
      </p:sp>
      <p:sp>
        <p:nvSpPr>
          <p:cNvPr id="235" name="Shape 235"/>
          <p:cNvSpPr txBox="1"/>
          <p:nvPr/>
        </p:nvSpPr>
        <p:spPr>
          <a:xfrm>
            <a:off x="1957946" y="3135100"/>
            <a:ext cx="5228100" cy="12003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Tree>
    <p:extLst>
      <p:ext uri="{BB962C8B-B14F-4D97-AF65-F5344CB8AC3E}">
        <p14:creationId xmlns:p14="http://schemas.microsoft.com/office/powerpoint/2010/main" val="22469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9"/>
        <p:cNvGrpSpPr/>
        <p:nvPr/>
      </p:nvGrpSpPr>
      <p:grpSpPr>
        <a:xfrm>
          <a:off x="0" y="0"/>
          <a:ext cx="0" cy="0"/>
          <a:chOff x="0" y="0"/>
          <a:chExt cx="0" cy="0"/>
        </a:xfrm>
      </p:grpSpPr>
      <p:sp>
        <p:nvSpPr>
          <p:cNvPr id="240" name="Shape 240"/>
          <p:cNvSpPr txBox="1"/>
          <p:nvPr/>
        </p:nvSpPr>
        <p:spPr>
          <a:xfrm>
            <a:off x="0" y="0"/>
            <a:ext cx="9144000" cy="3693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equations to calculate energy stored in a capacitor </a:t>
            </a:r>
          </a:p>
        </p:txBody>
      </p:sp>
      <p:sp>
        <p:nvSpPr>
          <p:cNvPr id="241" name="Shape 241"/>
          <p:cNvSpPr txBox="1"/>
          <p:nvPr/>
        </p:nvSpPr>
        <p:spPr>
          <a:xfrm>
            <a:off x="215550" y="5180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All these capacitors are fully charged. The E.M.F supplied to the circuit is 24 V. Which capacitor would have the most energy stored in it?</a:t>
            </a:r>
          </a:p>
        </p:txBody>
      </p:sp>
      <p:pic>
        <p:nvPicPr>
          <p:cNvPr id="242" name="Shape 242"/>
          <p:cNvPicPr preferRelativeResize="0"/>
          <p:nvPr/>
        </p:nvPicPr>
        <p:blipFill>
          <a:blip r:embed="rId3">
            <a:alphaModFix/>
          </a:blip>
          <a:stretch>
            <a:fillRect/>
          </a:stretch>
        </p:blipFill>
        <p:spPr>
          <a:xfrm>
            <a:off x="1679747" y="2441724"/>
            <a:ext cx="5479700" cy="4082350"/>
          </a:xfrm>
          <a:prstGeom prst="rect">
            <a:avLst/>
          </a:prstGeom>
          <a:noFill/>
          <a:ln>
            <a:noFill/>
          </a:ln>
        </p:spPr>
      </p:pic>
      <p:pic>
        <p:nvPicPr>
          <p:cNvPr id="243" name="Shape 243"/>
          <p:cNvPicPr preferRelativeResize="0"/>
          <p:nvPr/>
        </p:nvPicPr>
        <p:blipFill rotWithShape="1">
          <a:blip r:embed="rId4">
            <a:alphaModFix/>
          </a:blip>
          <a:srcRect t="28818" r="77787" b="24730"/>
          <a:stretch/>
        </p:blipFill>
        <p:spPr>
          <a:xfrm>
            <a:off x="3851674" y="1971675"/>
            <a:ext cx="1222274" cy="1011549"/>
          </a:xfrm>
          <a:prstGeom prst="rect">
            <a:avLst/>
          </a:prstGeom>
          <a:noFill/>
          <a:ln>
            <a:noFill/>
          </a:ln>
        </p:spPr>
      </p:pic>
    </p:spTree>
    <p:extLst>
      <p:ext uri="{BB962C8B-B14F-4D97-AF65-F5344CB8AC3E}">
        <p14:creationId xmlns:p14="http://schemas.microsoft.com/office/powerpoint/2010/main" val="3157911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7"/>
        <p:cNvGrpSpPr/>
        <p:nvPr/>
      </p:nvGrpSpPr>
      <p:grpSpPr>
        <a:xfrm>
          <a:off x="0" y="0"/>
          <a:ext cx="0" cy="0"/>
          <a:chOff x="0" y="0"/>
          <a:chExt cx="0" cy="0"/>
        </a:xfrm>
      </p:grpSpPr>
      <p:sp>
        <p:nvSpPr>
          <p:cNvPr id="248" name="Shape 248"/>
          <p:cNvSpPr txBox="1"/>
          <p:nvPr/>
        </p:nvSpPr>
        <p:spPr>
          <a:xfrm>
            <a:off x="0" y="0"/>
            <a:ext cx="9144000" cy="3693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equations to calculate energy stored in a capacitor </a:t>
            </a:r>
          </a:p>
        </p:txBody>
      </p:sp>
      <p:sp>
        <p:nvSpPr>
          <p:cNvPr id="249" name="Shape 249"/>
          <p:cNvSpPr txBox="1"/>
          <p:nvPr/>
        </p:nvSpPr>
        <p:spPr>
          <a:xfrm>
            <a:off x="215550" y="5180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All these capacitors are fully charged. The E.M.F supplied to the circuit is 24 V. Which capacitor would have the most energy stored in it? </a:t>
            </a:r>
            <a:r>
              <a:rPr kumimoji="0" lang="en-GB" sz="2400" b="0" i="0" u="none" strike="noStrike" kern="0" cap="none" spc="0" normalizeH="0" baseline="0" noProof="0">
                <a:ln>
                  <a:noFill/>
                </a:ln>
                <a:solidFill>
                  <a:srgbClr val="FF9900"/>
                </a:solidFill>
                <a:effectLst/>
                <a:uLnTx/>
                <a:uFillTx/>
                <a:latin typeface="Comic Sans MS"/>
                <a:ea typeface="Comic Sans MS"/>
                <a:cs typeface="Comic Sans MS"/>
                <a:sym typeface="Comic Sans MS"/>
              </a:rPr>
              <a:t>The 2.5𝜇F at 72 mJ</a:t>
            </a:r>
          </a:p>
        </p:txBody>
      </p:sp>
      <p:pic>
        <p:nvPicPr>
          <p:cNvPr id="250" name="Shape 250"/>
          <p:cNvPicPr preferRelativeResize="0"/>
          <p:nvPr/>
        </p:nvPicPr>
        <p:blipFill>
          <a:blip r:embed="rId3">
            <a:alphaModFix/>
          </a:blip>
          <a:stretch>
            <a:fillRect/>
          </a:stretch>
        </p:blipFill>
        <p:spPr>
          <a:xfrm>
            <a:off x="1679747" y="2441724"/>
            <a:ext cx="5479700" cy="4082350"/>
          </a:xfrm>
          <a:prstGeom prst="rect">
            <a:avLst/>
          </a:prstGeom>
          <a:noFill/>
          <a:ln>
            <a:noFill/>
          </a:ln>
        </p:spPr>
      </p:pic>
      <p:pic>
        <p:nvPicPr>
          <p:cNvPr id="251" name="Shape 251"/>
          <p:cNvPicPr preferRelativeResize="0"/>
          <p:nvPr/>
        </p:nvPicPr>
        <p:blipFill rotWithShape="1">
          <a:blip r:embed="rId4">
            <a:alphaModFix/>
          </a:blip>
          <a:srcRect t="28818" r="77787" b="24730"/>
          <a:stretch/>
        </p:blipFill>
        <p:spPr>
          <a:xfrm>
            <a:off x="3851674" y="1971675"/>
            <a:ext cx="1222274" cy="1011549"/>
          </a:xfrm>
          <a:prstGeom prst="rect">
            <a:avLst/>
          </a:prstGeom>
          <a:noFill/>
          <a:ln>
            <a:noFill/>
          </a:ln>
        </p:spPr>
      </p:pic>
    </p:spTree>
    <p:extLst>
      <p:ext uri="{BB962C8B-B14F-4D97-AF65-F5344CB8AC3E}">
        <p14:creationId xmlns:p14="http://schemas.microsoft.com/office/powerpoint/2010/main" val="683355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graphicFrame>
        <p:nvGraphicFramePr>
          <p:cNvPr id="162" name="Shape 162"/>
          <p:cNvGraphicFramePr/>
          <p:nvPr/>
        </p:nvGraphicFramePr>
        <p:xfrm>
          <a:off x="76200" y="1356400"/>
          <a:ext cx="2017600" cy="2499300"/>
        </p:xfrm>
        <a:graphic>
          <a:graphicData uri="http://schemas.openxmlformats.org/drawingml/2006/table">
            <a:tbl>
              <a:tblPr>
                <a:noFill/>
              </a:tblPr>
              <a:tblGrid>
                <a:gridCol w="2017600">
                  <a:extLst>
                    <a:ext uri="{9D8B030D-6E8A-4147-A177-3AD203B41FA5}">
                      <a16:colId xmlns:a16="http://schemas.microsoft.com/office/drawing/2014/main" val="20000"/>
                    </a:ext>
                  </a:extLst>
                </a:gridCol>
              </a:tblGrid>
              <a:tr h="381000">
                <a:tc>
                  <a:txBody>
                    <a:bodyPr/>
                    <a:lstStyle/>
                    <a:p>
                      <a:pPr lvl="0" rtl="0">
                        <a:spcBef>
                          <a:spcPts val="0"/>
                        </a:spcBef>
                        <a:buNone/>
                      </a:pPr>
                      <a:r>
                        <a:rPr lang="en-GB" sz="2000">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1"/>
                  </a:ext>
                </a:extLst>
              </a:tr>
            </a:tbl>
          </a:graphicData>
        </a:graphic>
      </p:graphicFrame>
      <p:graphicFrame>
        <p:nvGraphicFramePr>
          <p:cNvPr id="163" name="Shape 163"/>
          <p:cNvGraphicFramePr/>
          <p:nvPr/>
        </p:nvGraphicFramePr>
        <p:xfrm>
          <a:off x="2265300" y="1356400"/>
          <a:ext cx="2885650" cy="2743050"/>
        </p:xfrm>
        <a:graphic>
          <a:graphicData uri="http://schemas.openxmlformats.org/drawingml/2006/table">
            <a:tbl>
              <a:tblPr>
                <a:noFill/>
              </a:tblPr>
              <a:tblGrid>
                <a:gridCol w="2885650">
                  <a:extLst>
                    <a:ext uri="{9D8B030D-6E8A-4147-A177-3AD203B41FA5}">
                      <a16:colId xmlns:a16="http://schemas.microsoft.com/office/drawing/2014/main" val="20000"/>
                    </a:ext>
                  </a:extLst>
                </a:gridCol>
              </a:tblGrid>
              <a:tr h="445850">
                <a:tc>
                  <a:txBody>
                    <a:bodyPr/>
                    <a:lstStyle/>
                    <a:p>
                      <a:pPr lvl="0" rtl="0">
                        <a:spcBef>
                          <a:spcPts val="0"/>
                        </a:spcBef>
                        <a:buNone/>
                      </a:pPr>
                      <a:r>
                        <a:rPr lang="en-GB" sz="2000">
                          <a:solidFill>
                            <a:srgbClr val="FFFFFF"/>
                          </a:solidFill>
                          <a:latin typeface="Comic Sans MS"/>
                          <a:ea typeface="Comic Sans MS"/>
                          <a:cs typeface="Comic Sans MS"/>
                          <a:sym typeface="Comic Sans MS"/>
                        </a:rPr>
                        <a:t>6.1: Capacitors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6.2: Electric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a:latin typeface="Comic Sans MS"/>
                          <a:ea typeface="Comic Sans MS"/>
                          <a:cs typeface="Comic Sans MS"/>
                          <a:sym typeface="Comic Sans MS"/>
                        </a:rPr>
                        <a:t>6.3: Electromagnetism</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6.4 Nuclear and particle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a:latin typeface="Comic Sans MS"/>
                          <a:ea typeface="Comic Sans MS"/>
                          <a:cs typeface="Comic Sans MS"/>
                          <a:sym typeface="Comic Sans MS"/>
                        </a:rPr>
                        <a:t>6.5 Medical imaging</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164" name="Shape 164"/>
          <p:cNvGraphicFramePr/>
          <p:nvPr>
            <p:extLst/>
          </p:nvPr>
        </p:nvGraphicFramePr>
        <p:xfrm>
          <a:off x="5283325" y="1356400"/>
          <a:ext cx="3705100" cy="2431205"/>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459275">
                <a:tc>
                  <a:txBody>
                    <a:bodyPr/>
                    <a:lstStyle/>
                    <a:p>
                      <a:pPr lvl="0" rtl="0">
                        <a:lnSpc>
                          <a:spcPct val="115000"/>
                        </a:lnSpc>
                        <a:spcBef>
                          <a:spcPts val="0"/>
                        </a:spcBef>
                        <a:buNone/>
                      </a:pPr>
                      <a:r>
                        <a:rPr lang="en-GB" sz="2000">
                          <a:latin typeface="Comic Sans MS"/>
                          <a:ea typeface="Comic Sans MS"/>
                          <a:cs typeface="Comic Sans MS"/>
                          <a:sym typeface="Comic Sans MS"/>
                        </a:rPr>
                        <a:t>1. Capacitors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a:latin typeface="Comic Sans MS"/>
                          <a:ea typeface="Comic Sans MS"/>
                          <a:cs typeface="Comic Sans MS"/>
                          <a:sym typeface="Comic Sans MS"/>
                        </a:rPr>
                        <a:t>2. Capacitors in series and parallel</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1"/>
                  </a:ext>
                </a:extLst>
              </a:tr>
              <a:tr h="493650">
                <a:tc>
                  <a:txBody>
                    <a:bodyPr/>
                    <a:lstStyle/>
                    <a:p>
                      <a:pPr lvl="0" rtl="0">
                        <a:lnSpc>
                          <a:spcPct val="115000"/>
                        </a:lnSpc>
                        <a:spcBef>
                          <a:spcPts val="0"/>
                        </a:spcBef>
                        <a:buNone/>
                      </a:pPr>
                      <a:r>
                        <a:rPr lang="en-GB" sz="2000">
                          <a:latin typeface="Comic Sans MS"/>
                          <a:ea typeface="Comic Sans MS"/>
                          <a:cs typeface="Comic Sans MS"/>
                          <a:sym typeface="Comic Sans MS"/>
                        </a:rPr>
                        <a:t>3. Energy stored in a capacitor</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b="1" dirty="0">
                          <a:solidFill>
                            <a:srgbClr val="FFFFFF"/>
                          </a:solidFill>
                          <a:latin typeface="Comic Sans MS"/>
                          <a:ea typeface="Comic Sans MS"/>
                          <a:cs typeface="Comic Sans MS"/>
                          <a:sym typeface="Comic Sans MS"/>
                        </a:rPr>
                        <a:t>4. Charging and discharging capacitors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3D85C6"/>
                    </a:solidFill>
                  </a:tcPr>
                </a:tc>
                <a:extLst>
                  <a:ext uri="{0D108BD9-81ED-4DB2-BD59-A6C34878D82A}">
                    <a16:rowId xmlns:a16="http://schemas.microsoft.com/office/drawing/2014/main" val="10003"/>
                  </a:ext>
                </a:extLst>
              </a:tr>
            </a:tbl>
          </a:graphicData>
        </a:graphic>
      </p:graphicFrame>
      <p:sp>
        <p:nvSpPr>
          <p:cNvPr id="165" name="Shape 165"/>
          <p:cNvSpPr txBox="1">
            <a:spLocks noGrp="1"/>
          </p:cNvSpPr>
          <p:nvPr>
            <p:ph type="ctrTitle"/>
          </p:nvPr>
        </p:nvSpPr>
        <p:spPr>
          <a:xfrm>
            <a:off x="2071375" y="6173000"/>
            <a:ext cx="5114400" cy="566100"/>
          </a:xfrm>
          <a:prstGeom prst="rect">
            <a:avLst/>
          </a:prstGeom>
          <a:solidFill>
            <a:schemeClr val="lt1">
              <a:alpha val="58819"/>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sz="3959"/>
              <a:t>Capacitors</a:t>
            </a:r>
          </a:p>
        </p:txBody>
      </p:sp>
      <p:sp>
        <p:nvSpPr>
          <p:cNvPr id="166" name="Shape 166"/>
          <p:cNvSpPr txBox="1">
            <a:spLocks noGrp="1"/>
          </p:cNvSpPr>
          <p:nvPr>
            <p:ph type="title" idx="4294967295"/>
          </p:nvPr>
        </p:nvSpPr>
        <p:spPr>
          <a:xfrm>
            <a:off x="0" y="0"/>
            <a:ext cx="9144000" cy="876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lt1"/>
              </a:buClr>
              <a:buSzPct val="25000"/>
              <a:buFont typeface="Comic Sans MS"/>
              <a:buNone/>
            </a:pPr>
            <a:r>
              <a:rPr lang="en-GB" sz="4000" b="1">
                <a:solidFill>
                  <a:schemeClr val="lt1"/>
                </a:solidFill>
              </a:rPr>
              <a:t>Charging and discharging capacitors</a:t>
            </a:r>
          </a:p>
        </p:txBody>
      </p:sp>
    </p:spTree>
    <p:extLst>
      <p:ext uri="{BB962C8B-B14F-4D97-AF65-F5344CB8AC3E}">
        <p14:creationId xmlns:p14="http://schemas.microsoft.com/office/powerpoint/2010/main" val="380626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6" name="Shape 216"/>
          <p:cNvSpPr txBox="1"/>
          <p:nvPr/>
        </p:nvSpPr>
        <p:spPr>
          <a:xfrm>
            <a:off x="0" y="0"/>
            <a:ext cx="9144000" cy="4044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 what a capacitor is and how they work</a:t>
            </a:r>
          </a:p>
        </p:txBody>
      </p:sp>
      <p:sp>
        <p:nvSpPr>
          <p:cNvPr id="217" name="Shape 217"/>
          <p:cNvSpPr txBox="1">
            <a:spLocks noGrp="1"/>
          </p:cNvSpPr>
          <p:nvPr>
            <p:ph type="body" idx="1"/>
          </p:nvPr>
        </p:nvSpPr>
        <p:spPr>
          <a:xfrm>
            <a:off x="171899" y="5782562"/>
            <a:ext cx="8648400" cy="874270"/>
          </a:xfrm>
          <a:prstGeom prst="rect">
            <a:avLst/>
          </a:prstGeom>
          <a:noFill/>
          <a:ln>
            <a:noFill/>
          </a:ln>
        </p:spPr>
        <p:txBody>
          <a:bodyPr lIns="91425" tIns="45700" rIns="91425" bIns="45700" anchor="t" anchorCtr="0">
            <a:noAutofit/>
          </a:bodyPr>
          <a:lstStyle/>
          <a:p>
            <a:pPr marL="0" marR="0" lvl="0" indent="0" algn="l" rtl="0">
              <a:lnSpc>
                <a:spcPct val="80000"/>
              </a:lnSpc>
              <a:spcBef>
                <a:spcPts val="496"/>
              </a:spcBef>
              <a:buClr>
                <a:schemeClr val="lt1"/>
              </a:buClr>
              <a:buSzPct val="25000"/>
              <a:buFont typeface="Arial"/>
              <a:buNone/>
            </a:pPr>
            <a:r>
              <a:rPr lang="en-GB" sz="2200" dirty="0">
                <a:solidFill>
                  <a:schemeClr val="lt1"/>
                </a:solidFill>
              </a:rPr>
              <a:t>Capacitors are used where energy is required to be stored for a </a:t>
            </a:r>
            <a:r>
              <a:rPr lang="en-GB" sz="2200" dirty="0">
                <a:solidFill>
                  <a:srgbClr val="FFFF00"/>
                </a:solidFill>
              </a:rPr>
              <a:t>short amount of time</a:t>
            </a:r>
            <a:r>
              <a:rPr lang="en-GB" sz="2200" dirty="0">
                <a:solidFill>
                  <a:schemeClr val="lt1"/>
                </a:solidFill>
              </a:rPr>
              <a:t> and the </a:t>
            </a:r>
            <a:r>
              <a:rPr lang="en-GB" sz="2200" dirty="0">
                <a:solidFill>
                  <a:srgbClr val="FFFF00"/>
                </a:solidFill>
              </a:rPr>
              <a:t>energy is easily retrieved</a:t>
            </a:r>
            <a:r>
              <a:rPr lang="en-GB" sz="2200" dirty="0">
                <a:solidFill>
                  <a:schemeClr val="lt1"/>
                </a:solidFill>
              </a:rPr>
              <a:t> e.g. a camera flash</a:t>
            </a:r>
          </a:p>
        </p:txBody>
      </p:sp>
      <p:sp>
        <p:nvSpPr>
          <p:cNvPr id="9" name="Shape 185"/>
          <p:cNvSpPr txBox="1">
            <a:spLocks/>
          </p:cNvSpPr>
          <p:nvPr/>
        </p:nvSpPr>
        <p:spPr>
          <a:xfrm>
            <a:off x="171899" y="550244"/>
            <a:ext cx="9119541" cy="1226697"/>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US" sz="2480" b="0" i="0" u="none" strike="noStrike" kern="0" cap="none" spc="0" normalizeH="0" baseline="0" noProof="0" dirty="0" smtClean="0">
                <a:ln>
                  <a:noFill/>
                </a:ln>
                <a:solidFill>
                  <a:srgbClr val="FFFFFF"/>
                </a:solidFill>
                <a:effectLst/>
                <a:uLnTx/>
                <a:uFillTx/>
                <a:latin typeface="Comic Sans MS"/>
                <a:sym typeface="Comic Sans MS"/>
              </a:rPr>
              <a:t>A </a:t>
            </a:r>
            <a:r>
              <a:rPr kumimoji="0" lang="en-US" sz="2480" b="0" i="0" u="none" strike="noStrike" kern="0" cap="none" spc="0" normalizeH="0" baseline="0" noProof="0" dirty="0" smtClean="0">
                <a:ln>
                  <a:noFill/>
                </a:ln>
                <a:solidFill>
                  <a:srgbClr val="FFFF00"/>
                </a:solidFill>
                <a:effectLst/>
                <a:uLnTx/>
                <a:uFillTx/>
                <a:latin typeface="Comic Sans MS"/>
                <a:sym typeface="Comic Sans MS"/>
              </a:rPr>
              <a:t>capacitor</a:t>
            </a:r>
            <a:r>
              <a:rPr kumimoji="0" lang="en-US" sz="2480" b="0" i="0" u="none" strike="noStrike" kern="0" cap="none" spc="0" normalizeH="0" baseline="0" noProof="0" dirty="0" smtClean="0">
                <a:ln>
                  <a:noFill/>
                </a:ln>
                <a:solidFill>
                  <a:srgbClr val="FFFFFF"/>
                </a:solidFill>
                <a:effectLst/>
                <a:uLnTx/>
                <a:uFillTx/>
                <a:latin typeface="Comic Sans MS"/>
                <a:sym typeface="Comic Sans MS"/>
              </a:rPr>
              <a:t> is an </a:t>
            </a:r>
            <a:r>
              <a:rPr kumimoji="0" lang="en-US" sz="2480" b="0" i="0" u="none" strike="noStrike" kern="0" cap="none" spc="0" normalizeH="0" baseline="0" noProof="0" dirty="0" smtClean="0">
                <a:ln>
                  <a:noFill/>
                </a:ln>
                <a:solidFill>
                  <a:srgbClr val="FFFF00"/>
                </a:solidFill>
                <a:effectLst/>
                <a:uLnTx/>
                <a:uFillTx/>
                <a:latin typeface="Comic Sans MS"/>
                <a:sym typeface="Comic Sans MS"/>
              </a:rPr>
              <a:t>electrical component</a:t>
            </a:r>
            <a:r>
              <a:rPr kumimoji="0" lang="en-US" sz="2480" b="0" i="0" u="none" strike="noStrike" kern="0" cap="none" spc="0" normalizeH="0" baseline="0" noProof="0" dirty="0" smtClean="0">
                <a:ln>
                  <a:noFill/>
                </a:ln>
                <a:solidFill>
                  <a:srgbClr val="FFFFFF"/>
                </a:solidFill>
                <a:effectLst/>
                <a:uLnTx/>
                <a:uFillTx/>
                <a:latin typeface="Comic Sans MS"/>
                <a:sym typeface="Comic Sans MS"/>
              </a:rPr>
              <a:t> that </a:t>
            </a:r>
            <a:r>
              <a:rPr kumimoji="0" lang="en-US" sz="2480" b="0" i="0" u="none" strike="noStrike" kern="0" cap="none" spc="0" normalizeH="0" baseline="0" noProof="0" dirty="0" smtClean="0">
                <a:ln>
                  <a:noFill/>
                </a:ln>
                <a:solidFill>
                  <a:srgbClr val="FFFF00"/>
                </a:solidFill>
                <a:effectLst/>
                <a:uLnTx/>
                <a:uFillTx/>
                <a:latin typeface="Comic Sans MS"/>
                <a:sym typeface="Comic Sans MS"/>
              </a:rPr>
              <a:t>stores</a:t>
            </a:r>
            <a:r>
              <a:rPr kumimoji="0" lang="en-US" sz="2480" b="0" i="0" u="none" strike="noStrike" kern="0" cap="none" spc="0" normalizeH="0" baseline="0" noProof="0" dirty="0" smtClean="0">
                <a:ln>
                  <a:noFill/>
                </a:ln>
                <a:solidFill>
                  <a:srgbClr val="FFFFFF"/>
                </a:solidFill>
                <a:effectLst/>
                <a:uLnTx/>
                <a:uFillTx/>
                <a:latin typeface="Comic Sans MS"/>
                <a:sym typeface="Comic Sans MS"/>
              </a:rPr>
              <a:t> </a:t>
            </a:r>
            <a:r>
              <a:rPr kumimoji="0" lang="en-US" sz="2480" b="0" i="0" u="none" strike="noStrike" kern="0" cap="none" spc="0" normalizeH="0" baseline="0" noProof="0" dirty="0" smtClean="0">
                <a:ln>
                  <a:noFill/>
                </a:ln>
                <a:solidFill>
                  <a:srgbClr val="FFFF00"/>
                </a:solidFill>
                <a:effectLst/>
                <a:uLnTx/>
                <a:uFillTx/>
                <a:latin typeface="Comic Sans MS"/>
                <a:sym typeface="Comic Sans MS"/>
              </a:rPr>
              <a:t>electricity</a:t>
            </a:r>
            <a:r>
              <a:rPr kumimoji="0" lang="en-US" sz="2480" b="0" i="0" u="none" strike="noStrike" kern="0" cap="none" spc="0" normalizeH="0" baseline="0" noProof="0" dirty="0" smtClean="0">
                <a:ln>
                  <a:noFill/>
                </a:ln>
                <a:solidFill>
                  <a:srgbClr val="FFFFFF"/>
                </a:solidFill>
                <a:effectLst/>
                <a:uLnTx/>
                <a:uFillTx/>
                <a:latin typeface="Comic Sans MS"/>
                <a:sym typeface="Comic Sans MS"/>
              </a:rPr>
              <a:t> by </a:t>
            </a:r>
            <a:r>
              <a:rPr kumimoji="0" lang="en-US" sz="2480" b="0" i="0" u="none" strike="noStrike" kern="0" cap="none" spc="0" normalizeH="0" baseline="0" noProof="0" dirty="0" smtClean="0">
                <a:ln>
                  <a:noFill/>
                </a:ln>
                <a:solidFill>
                  <a:srgbClr val="FFFF00"/>
                </a:solidFill>
                <a:effectLst/>
                <a:uLnTx/>
                <a:uFillTx/>
                <a:latin typeface="Comic Sans MS"/>
                <a:sym typeface="Comic Sans MS"/>
              </a:rPr>
              <a:t>separating charges</a:t>
            </a:r>
            <a:r>
              <a:rPr kumimoji="0" lang="en-US" sz="2480" b="0" i="0" u="none" strike="noStrike" kern="0" cap="none" spc="0" normalizeH="0" baseline="0" noProof="0" dirty="0" smtClean="0">
                <a:ln>
                  <a:noFill/>
                </a:ln>
                <a:solidFill>
                  <a:srgbClr val="FFFFFF"/>
                </a:solidFill>
                <a:effectLst/>
                <a:uLnTx/>
                <a:uFillTx/>
                <a:latin typeface="Comic Sans MS"/>
                <a:sym typeface="Comic Sans MS"/>
              </a:rPr>
              <a:t> on to two </a:t>
            </a:r>
            <a:r>
              <a:rPr kumimoji="0" lang="en-US" sz="2480" b="0" i="0" u="none" strike="noStrike" kern="0" cap="none" spc="0" normalizeH="0" baseline="0" noProof="0" dirty="0" smtClean="0">
                <a:ln>
                  <a:noFill/>
                </a:ln>
                <a:solidFill>
                  <a:srgbClr val="FFFF00"/>
                </a:solidFill>
                <a:effectLst/>
                <a:uLnTx/>
                <a:uFillTx/>
                <a:latin typeface="Comic Sans MS"/>
                <a:sym typeface="Comic Sans MS"/>
              </a:rPr>
              <a:t>electrical conductors</a:t>
            </a:r>
            <a:r>
              <a:rPr kumimoji="0" lang="en-US" sz="2480" b="0" i="0" u="none" strike="noStrike" kern="0" cap="none" spc="0" normalizeH="0" baseline="0" noProof="0" dirty="0" smtClean="0">
                <a:ln>
                  <a:noFill/>
                </a:ln>
                <a:solidFill>
                  <a:srgbClr val="FFFFFF"/>
                </a:solidFill>
                <a:effectLst/>
                <a:uLnTx/>
                <a:uFillTx/>
                <a:latin typeface="Comic Sans MS"/>
                <a:sym typeface="Comic Sans MS"/>
              </a:rPr>
              <a:t> (plates) with an insulator between them</a:t>
            </a:r>
          </a:p>
          <a:p>
            <a:pPr marL="0" marR="0" lvl="0" indent="0" algn="l" defTabSz="914400" rtl="0" eaLnBrk="1" fontAlgn="auto" latinLnBrk="0" hangingPunct="1">
              <a:lnSpc>
                <a:spcPct val="80000"/>
              </a:lnSpc>
              <a:spcBef>
                <a:spcPts val="496"/>
              </a:spcBef>
              <a:spcAft>
                <a:spcPts val="0"/>
              </a:spcAft>
              <a:buClr>
                <a:srgbClr val="FFFFFF"/>
              </a:buClr>
              <a:buSzPct val="25000"/>
              <a:buFont typeface="Arial"/>
              <a:buNone/>
              <a:tabLst/>
              <a:defRPr/>
            </a:pPr>
            <a:endParaRPr kumimoji="0" lang="en-US" sz="3200" b="0" i="0" u="none" strike="noStrike" kern="0" cap="none" spc="0" normalizeH="0" baseline="0" noProof="0" dirty="0">
              <a:ln>
                <a:noFill/>
              </a:ln>
              <a:solidFill>
                <a:srgbClr val="000000"/>
              </a:solidFill>
              <a:effectLst/>
              <a:uLnTx/>
              <a:uFillTx/>
              <a:latin typeface="Comic Sans MS"/>
              <a:sym typeface="Comic Sans MS"/>
            </a:endParaRPr>
          </a:p>
        </p:txBody>
      </p:sp>
      <p:pic>
        <p:nvPicPr>
          <p:cNvPr id="10" name="Shape 186" descr="http://upload.wikimedia.org/wikipedia/commons/c/c8/Capacitors_Various.jpg"/>
          <p:cNvPicPr preferRelativeResize="0"/>
          <p:nvPr/>
        </p:nvPicPr>
        <p:blipFill rotWithShape="1">
          <a:blip r:embed="rId3">
            <a:alphaModFix/>
          </a:blip>
          <a:srcRect l="7740" t="4637" r="6818"/>
          <a:stretch/>
        </p:blipFill>
        <p:spPr>
          <a:xfrm>
            <a:off x="2513989" y="3285692"/>
            <a:ext cx="3964220" cy="2443729"/>
          </a:xfrm>
          <a:prstGeom prst="rect">
            <a:avLst/>
          </a:prstGeom>
          <a:noFill/>
          <a:ln>
            <a:noFill/>
          </a:ln>
        </p:spPr>
      </p:pic>
      <p:pic>
        <p:nvPicPr>
          <p:cNvPr id="212" name="Shape 212" descr="02"/>
          <p:cNvPicPr preferRelativeResize="0"/>
          <p:nvPr/>
        </p:nvPicPr>
        <p:blipFill rotWithShape="1">
          <a:blip r:embed="rId4">
            <a:alphaModFix/>
          </a:blip>
          <a:srcRect/>
          <a:stretch/>
        </p:blipFill>
        <p:spPr>
          <a:xfrm>
            <a:off x="5806270" y="1562900"/>
            <a:ext cx="3171299" cy="2500800"/>
          </a:xfrm>
          <a:prstGeom prst="rect">
            <a:avLst/>
          </a:prstGeom>
          <a:noFill/>
          <a:ln>
            <a:noFill/>
          </a:ln>
        </p:spPr>
      </p:pic>
      <p:pic>
        <p:nvPicPr>
          <p:cNvPr id="213" name="Shape 213" descr="http://www.electronics-tutorials.ws/capacitor/cap1a.gif"/>
          <p:cNvPicPr preferRelativeResize="0"/>
          <p:nvPr/>
        </p:nvPicPr>
        <p:blipFill rotWithShape="1">
          <a:blip r:embed="rId5">
            <a:alphaModFix/>
          </a:blip>
          <a:srcRect/>
          <a:stretch/>
        </p:blipFill>
        <p:spPr>
          <a:xfrm>
            <a:off x="215030" y="1611668"/>
            <a:ext cx="2700600" cy="2500800"/>
          </a:xfrm>
          <a:prstGeom prst="rect">
            <a:avLst/>
          </a:prstGeom>
          <a:solidFill>
            <a:schemeClr val="lt1"/>
          </a:solidFill>
          <a:ln>
            <a:noFill/>
          </a:ln>
        </p:spPr>
      </p:pic>
    </p:spTree>
    <p:extLst>
      <p:ext uri="{BB962C8B-B14F-4D97-AF65-F5344CB8AC3E}">
        <p14:creationId xmlns:p14="http://schemas.microsoft.com/office/powerpoint/2010/main" val="362335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87725" y="116625"/>
            <a:ext cx="8949300" cy="12579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1" i="0" u="none" strike="noStrike" cap="none">
                <a:solidFill>
                  <a:srgbClr val="000000"/>
                </a:solidFill>
                <a:latin typeface="Comic Sans MS"/>
                <a:ea typeface="Comic Sans MS"/>
                <a:cs typeface="Comic Sans MS"/>
                <a:sym typeface="Comic Sans MS"/>
              </a:rPr>
              <a:t> </a:t>
            </a:r>
            <a:r>
              <a:rPr lang="en-GB" b="1">
                <a:solidFill>
                  <a:srgbClr val="000000"/>
                </a:solidFill>
              </a:rPr>
              <a:t>Charging and discharging capacitors</a:t>
            </a:r>
          </a:p>
        </p:txBody>
      </p:sp>
      <p:grpSp>
        <p:nvGrpSpPr>
          <p:cNvPr id="172" name="Shape 172"/>
          <p:cNvGrpSpPr/>
          <p:nvPr/>
        </p:nvGrpSpPr>
        <p:grpSpPr>
          <a:xfrm>
            <a:off x="355019" y="1770047"/>
            <a:ext cx="8330679" cy="4823662"/>
            <a:chOff x="435644" y="26164"/>
            <a:chExt cx="7719310" cy="4706471"/>
          </a:xfrm>
        </p:grpSpPr>
        <p:sp>
          <p:nvSpPr>
            <p:cNvPr id="173" name="Shape 173"/>
            <p:cNvSpPr/>
            <p:nvPr/>
          </p:nvSpPr>
          <p:spPr>
            <a:xfrm>
              <a:off x="435655" y="26164"/>
              <a:ext cx="7719300" cy="1442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Shape 174"/>
            <p:cNvSpPr txBox="1"/>
            <p:nvPr/>
          </p:nvSpPr>
          <p:spPr>
            <a:xfrm>
              <a:off x="513105" y="62065"/>
              <a:ext cx="7564200" cy="1322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changes in current, p.d. and charge as a capacitor charges and discharges</a:t>
              </a:r>
            </a:p>
          </p:txBody>
        </p:sp>
        <p:sp>
          <p:nvSpPr>
            <p:cNvPr id="175" name="Shape 175"/>
            <p:cNvSpPr/>
            <p:nvPr/>
          </p:nvSpPr>
          <p:spPr>
            <a:xfrm>
              <a:off x="435655" y="1850765"/>
              <a:ext cx="7719300" cy="1322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Shape 176"/>
            <p:cNvSpPr txBox="1"/>
            <p:nvPr/>
          </p:nvSpPr>
          <p:spPr>
            <a:xfrm>
              <a:off x="516180" y="1913327"/>
              <a:ext cx="7564200" cy="120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how resistance and capacitance effects rate of charge and discharge </a:t>
              </a:r>
            </a:p>
          </p:txBody>
        </p:sp>
        <p:sp>
          <p:nvSpPr>
            <p:cNvPr id="177" name="Shape 177"/>
            <p:cNvSpPr/>
            <p:nvPr/>
          </p:nvSpPr>
          <p:spPr>
            <a:xfrm>
              <a:off x="435644" y="3410535"/>
              <a:ext cx="7719300" cy="1322100"/>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Shape 178"/>
            <p:cNvSpPr txBox="1"/>
            <p:nvPr/>
          </p:nvSpPr>
          <p:spPr>
            <a:xfrm>
              <a:off x="546352" y="3469497"/>
              <a:ext cx="7530900" cy="1204200"/>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GB" sz="3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Apply the time constant (Ⲧ) for charging and discharging capacitors</a:t>
              </a:r>
            </a:p>
          </p:txBody>
        </p:sp>
      </p:grpSp>
    </p:spTree>
    <p:extLst>
      <p:ext uri="{BB962C8B-B14F-4D97-AF65-F5344CB8AC3E}">
        <p14:creationId xmlns:p14="http://schemas.microsoft.com/office/powerpoint/2010/main" val="280088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5" name="Shape 335"/>
          <p:cNvSpPr/>
          <p:nvPr/>
        </p:nvSpPr>
        <p:spPr>
          <a:xfrm>
            <a:off x="288774" y="930912"/>
            <a:ext cx="3066374" cy="307845"/>
          </a:xfrm>
          <a:prstGeom prst="rect">
            <a:avLst/>
          </a:prstGeom>
          <a:noFill/>
          <a:ln>
            <a:noFill/>
          </a:ln>
        </p:spPr>
        <p:txBody>
          <a:bodyPr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Voltage/Charge charging</a:t>
            </a:r>
          </a:p>
        </p:txBody>
      </p:sp>
      <p:sp>
        <p:nvSpPr>
          <p:cNvPr id="336" name="Shape 336"/>
          <p:cNvSpPr txBox="1"/>
          <p:nvPr/>
        </p:nvSpPr>
        <p:spPr>
          <a:xfrm>
            <a:off x="3089006" y="4505102"/>
            <a:ext cx="266142" cy="307845"/>
          </a:xfrm>
          <a:prstGeom prst="rect">
            <a:avLst/>
          </a:prstGeom>
          <a:noFill/>
          <a:ln>
            <a:noFill/>
          </a:ln>
        </p:spPr>
        <p:txBody>
          <a:bodyPr lIns="68569" tIns="68569" rIns="68569" bIns="68569"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srgbClr val="000000"/>
                </a:solidFill>
                <a:effectLst/>
                <a:uLnTx/>
                <a:uFillTx/>
                <a:latin typeface="Arial"/>
                <a:ea typeface="+mn-ea"/>
                <a:cs typeface="Arial"/>
                <a:sym typeface="Arial"/>
              </a:rPr>
              <a:t>-</a:t>
            </a:r>
          </a:p>
        </p:txBody>
      </p:sp>
      <p:sp>
        <p:nvSpPr>
          <p:cNvPr id="337" name="Shape 337"/>
          <p:cNvSpPr/>
          <p:nvPr/>
        </p:nvSpPr>
        <p:spPr>
          <a:xfrm>
            <a:off x="162423" y="4177067"/>
            <a:ext cx="4178427" cy="307845"/>
          </a:xfrm>
          <a:prstGeom prst="rect">
            <a:avLst/>
          </a:prstGeom>
          <a:noFill/>
          <a:ln>
            <a:noFill/>
          </a:ln>
        </p:spPr>
        <p:txBody>
          <a:bodyPr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Current charging/discharging</a:t>
            </a:r>
          </a:p>
        </p:txBody>
      </p:sp>
      <p:pic>
        <p:nvPicPr>
          <p:cNvPr id="339" name="Shape 339"/>
          <p:cNvPicPr preferRelativeResize="0"/>
          <p:nvPr/>
        </p:nvPicPr>
        <p:blipFill>
          <a:blip r:embed="rId3">
            <a:alphaModFix/>
          </a:blip>
          <a:stretch>
            <a:fillRect/>
          </a:stretch>
        </p:blipFill>
        <p:spPr>
          <a:xfrm>
            <a:off x="4677509" y="2238128"/>
            <a:ext cx="4231174" cy="2246783"/>
          </a:xfrm>
          <a:prstGeom prst="rect">
            <a:avLst/>
          </a:prstGeom>
          <a:noFill/>
          <a:ln>
            <a:noFill/>
          </a:ln>
        </p:spPr>
      </p:pic>
      <p:pic>
        <p:nvPicPr>
          <p:cNvPr id="340" name="Shape 340"/>
          <p:cNvPicPr preferRelativeResize="0"/>
          <p:nvPr/>
        </p:nvPicPr>
        <p:blipFill>
          <a:blip r:embed="rId4">
            <a:alphaModFix/>
          </a:blip>
          <a:stretch>
            <a:fillRect/>
          </a:stretch>
        </p:blipFill>
        <p:spPr>
          <a:xfrm>
            <a:off x="194609" y="4564040"/>
            <a:ext cx="4377391" cy="2115103"/>
          </a:xfrm>
          <a:prstGeom prst="rect">
            <a:avLst/>
          </a:prstGeom>
          <a:noFill/>
          <a:ln>
            <a:noFill/>
          </a:ln>
        </p:spPr>
      </p:pic>
      <p:pic>
        <p:nvPicPr>
          <p:cNvPr id="341" name="Shape 341"/>
          <p:cNvPicPr preferRelativeResize="0"/>
          <p:nvPr/>
        </p:nvPicPr>
        <p:blipFill>
          <a:blip r:embed="rId5">
            <a:alphaModFix/>
          </a:blip>
          <a:stretch>
            <a:fillRect/>
          </a:stretch>
        </p:blipFill>
        <p:spPr>
          <a:xfrm>
            <a:off x="288774" y="1311472"/>
            <a:ext cx="4052076" cy="2115889"/>
          </a:xfrm>
          <a:prstGeom prst="rect">
            <a:avLst/>
          </a:prstGeom>
          <a:noFill/>
          <a:ln>
            <a:noFill/>
          </a:ln>
        </p:spPr>
      </p:pic>
      <p:sp>
        <p:nvSpPr>
          <p:cNvPr id="342" name="Shape 342"/>
          <p:cNvSpPr/>
          <p:nvPr/>
        </p:nvSpPr>
        <p:spPr>
          <a:xfrm>
            <a:off x="4870337" y="1863484"/>
            <a:ext cx="3942679" cy="307845"/>
          </a:xfrm>
          <a:prstGeom prst="rect">
            <a:avLst/>
          </a:prstGeom>
          <a:noFill/>
          <a:ln>
            <a:noFill/>
          </a:ln>
        </p:spPr>
        <p:txBody>
          <a:bodyPr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Voltage/Charge discharging</a:t>
            </a:r>
            <a:endPar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p:txBody>
      </p:sp>
      <p:sp>
        <p:nvSpPr>
          <p:cNvPr id="14" name="Shape 210"/>
          <p:cNvSpPr txBox="1"/>
          <p:nvPr/>
        </p:nvSpPr>
        <p:spPr>
          <a:xfrm>
            <a:off x="0" y="0"/>
            <a:ext cx="9144000" cy="7986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Describe</a:t>
            </a: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changes in current, </a:t>
            </a:r>
            <a:r>
              <a:rPr kumimoji="0" lang="en-GB" sz="20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p.d</a:t>
            </a: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and charge as capacitors charge and discharge</a:t>
            </a:r>
          </a:p>
        </p:txBody>
      </p:sp>
      <p:sp>
        <p:nvSpPr>
          <p:cNvPr id="16" name="Shape 233"/>
          <p:cNvSpPr txBox="1"/>
          <p:nvPr/>
        </p:nvSpPr>
        <p:spPr>
          <a:xfrm>
            <a:off x="5141872" y="5112706"/>
            <a:ext cx="3289951" cy="1147418"/>
          </a:xfrm>
          <a:prstGeom prst="rect">
            <a:avLst/>
          </a:prstGeom>
          <a:solidFill>
            <a:srgbClr val="FEFCFF">
              <a:alpha val="75770"/>
            </a:srgbClr>
          </a:solid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What things would affect the shape of these graphs?</a:t>
            </a:r>
          </a:p>
        </p:txBody>
      </p:sp>
    </p:spTree>
    <p:extLst>
      <p:ext uri="{BB962C8B-B14F-4D97-AF65-F5344CB8AC3E}">
        <p14:creationId xmlns:p14="http://schemas.microsoft.com/office/powerpoint/2010/main" val="3383646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8"/>
        <p:cNvGrpSpPr/>
        <p:nvPr/>
      </p:nvGrpSpPr>
      <p:grpSpPr>
        <a:xfrm>
          <a:off x="0" y="0"/>
          <a:ext cx="0" cy="0"/>
          <a:chOff x="0" y="0"/>
          <a:chExt cx="0" cy="0"/>
        </a:xfrm>
      </p:grpSpPr>
      <p:sp>
        <p:nvSpPr>
          <p:cNvPr id="259" name="Shape 259"/>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260" name="Shape 260"/>
          <p:cNvSpPr txBox="1"/>
          <p:nvPr/>
        </p:nvSpPr>
        <p:spPr>
          <a:xfrm>
            <a:off x="215550" y="1030982"/>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All exponential equations have the general equation:</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x = x</a:t>
            </a:r>
            <a:r>
              <a:rPr kumimoji="0" lang="en-GB" sz="2400" b="0" i="0" u="none" strike="noStrike" kern="0" cap="none" spc="0" normalizeH="0" baseline="-25000" noProof="0" dirty="0">
                <a:ln>
                  <a:noFill/>
                </a:ln>
                <a:solidFill>
                  <a:srgbClr val="FFFF00"/>
                </a:solidFill>
                <a:effectLst/>
                <a:uLnTx/>
                <a:uFillTx/>
                <a:latin typeface="Comic Sans MS"/>
                <a:ea typeface="Comic Sans MS"/>
                <a:cs typeface="Comic Sans MS"/>
                <a:sym typeface="Comic Sans MS"/>
              </a:rPr>
              <a:t>0</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e</a:t>
            </a:r>
            <a:r>
              <a:rPr kumimoji="0" lang="en-GB" sz="240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a:t>
            </a:r>
            <a:r>
              <a:rPr kumimoji="0" lang="en-GB" sz="2400" b="0" i="0" u="none" strike="noStrike" kern="0" cap="none" spc="0" normalizeH="0" baseline="30000" noProof="0" dirty="0" err="1">
                <a:ln>
                  <a:noFill/>
                </a:ln>
                <a:solidFill>
                  <a:srgbClr val="FFFF00"/>
                </a:solidFill>
                <a:effectLst/>
                <a:uLnTx/>
                <a:uFillTx/>
                <a:latin typeface="Comic Sans MS"/>
                <a:ea typeface="Comic Sans MS"/>
                <a:cs typeface="Comic Sans MS"/>
                <a:sym typeface="Comic Sans MS"/>
              </a:rPr>
              <a:t>kt</a:t>
            </a:r>
            <a:endParaRPr kumimoji="0" lang="en-GB" sz="240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Where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-k is a decay constant</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and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t is time</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Tx/>
              <a:buNone/>
              <a:tabLst/>
              <a:defRPr/>
            </a:pPr>
            <a:r>
              <a:rPr kumimoji="0" lang="en-GB" sz="2400" b="0" i="0" u="none" strike="noStrike" kern="0" cap="none" spc="0" normalizeH="0" baseline="0" noProof="0" dirty="0" smtClean="0">
                <a:ln>
                  <a:noFill/>
                </a:ln>
                <a:solidFill>
                  <a:srgbClr val="FFFF00"/>
                </a:solidFill>
                <a:effectLst/>
                <a:uLnTx/>
                <a:uFillTx/>
                <a:latin typeface="Comic Sans MS"/>
                <a:ea typeface="Comic Sans MS"/>
                <a:cs typeface="Comic Sans MS"/>
                <a:sym typeface="Comic Sans MS"/>
              </a:rPr>
              <a:t>x</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 is your present quantity,</a:t>
            </a:r>
            <a:r>
              <a:rPr kumimoji="0" lang="en-GB" sz="2400" b="0" i="0" u="none" strike="noStrike" kern="0" cap="none" spc="0" normalizeH="0" baseline="0" noProof="0" dirty="0" smtClean="0">
                <a:ln>
                  <a:noFill/>
                </a:ln>
                <a:solidFill>
                  <a:srgbClr val="FFFF00"/>
                </a:solidFill>
                <a:effectLst/>
                <a:uLnTx/>
                <a:uFillTx/>
                <a:latin typeface="Comic Sans MS"/>
                <a:ea typeface="Comic Sans MS"/>
                <a:cs typeface="Comic Sans MS"/>
                <a:sym typeface="Comic Sans MS"/>
              </a:rPr>
              <a:t>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x</a:t>
            </a:r>
            <a:r>
              <a:rPr kumimoji="0" lang="en-GB" sz="2400" b="0" i="0" u="none" strike="noStrike" kern="0" cap="none" spc="0" normalizeH="0" baseline="-25000" noProof="0" dirty="0">
                <a:ln>
                  <a:noFill/>
                </a:ln>
                <a:solidFill>
                  <a:srgbClr val="FFFF00"/>
                </a:solidFill>
                <a:effectLst/>
                <a:uLnTx/>
                <a:uFillTx/>
                <a:latin typeface="Comic Sans MS"/>
                <a:ea typeface="Comic Sans MS"/>
                <a:cs typeface="Comic Sans MS"/>
                <a:sym typeface="Comic Sans MS"/>
              </a:rPr>
              <a:t>0</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 is your original quantity</a:t>
            </a:r>
            <a:endPar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endPar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For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any exponential decay a variable (x) will reduce by the same proportion over a given time period</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6137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10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fade">
                                      <p:cBhvr>
                                        <p:cTn id="12" dur="1000"/>
                                        <p:tgtEl>
                                          <p:spTgt spid="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3" end="3"/>
                                            </p:txEl>
                                          </p:spTgt>
                                        </p:tgtEl>
                                        <p:attrNameLst>
                                          <p:attrName>style.visibility</p:attrName>
                                        </p:attrNameLst>
                                      </p:cBhvr>
                                      <p:to>
                                        <p:strVal val="visible"/>
                                      </p:to>
                                    </p:set>
                                    <p:animEffect transition="in" filter="fade">
                                      <p:cBhvr>
                                        <p:cTn id="17" dur="1000"/>
                                        <p:tgtEl>
                                          <p:spTgt spid="2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5" end="5"/>
                                            </p:txEl>
                                          </p:spTgt>
                                        </p:tgtEl>
                                        <p:attrNameLst>
                                          <p:attrName>style.visibility</p:attrName>
                                        </p:attrNameLst>
                                      </p:cBhvr>
                                      <p:to>
                                        <p:strVal val="visible"/>
                                      </p:to>
                                    </p:set>
                                    <p:animEffect transition="in" filter="fade">
                                      <p:cBhvr>
                                        <p:cTn id="22" dur="1000"/>
                                        <p:tgtEl>
                                          <p:spTgt spid="26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animEffect transition="in" filter="fade">
                                      <p:cBhvr>
                                        <p:cTn id="27" dur="1000"/>
                                        <p:tgtEl>
                                          <p:spTgt spid="2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260" name="Shape 260"/>
          <p:cNvSpPr txBox="1"/>
          <p:nvPr/>
        </p:nvSpPr>
        <p:spPr>
          <a:xfrm>
            <a:off x="215550" y="8990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For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radioactive decay we use the term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half life</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which is the time for the variable to </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halve</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endPar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The relationship between the decay constant, k (written as </a:t>
            </a:r>
            <a:r>
              <a:rPr kumimoji="0" lang="el-GR"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λ</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 when we are referring to radioactivity) and half life is…</a:t>
            </a:r>
            <a:endPar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Tx/>
              <a:buNone/>
              <a:tabLst/>
              <a:defRPr/>
            </a:pPr>
            <a:r>
              <a:rPr kumimoji="0" lang="el-GR"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λ</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 </a:t>
            </a:r>
            <a:r>
              <a:rPr kumimoji="0" lang="en-GB"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ln (2)</a:t>
            </a:r>
          </a:p>
          <a:p>
            <a:pPr marL="0" marR="0" lvl="0" indent="0" algn="l" defTabSz="914400" rtl="0" eaLnBrk="1" fontAlgn="auto" latinLnBrk="0" hangingPunct="1">
              <a:lnSpc>
                <a:spcPct val="100000"/>
              </a:lnSpc>
              <a:spcBef>
                <a:spcPts val="0"/>
              </a:spcBef>
              <a:spcAft>
                <a:spcPts val="0"/>
              </a:spcAft>
              <a:buClr>
                <a:srgbClr val="FFFFFF"/>
              </a:buClr>
              <a:buSzPct val="25000"/>
              <a:buFontTx/>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     t</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½ </a:t>
            </a:r>
            <a:endPar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endPar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endPar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This is mathematically horrible!</a:t>
            </a: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6899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10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2" end="2"/>
                                            </p:txEl>
                                          </p:spTgt>
                                        </p:tgtEl>
                                        <p:attrNameLst>
                                          <p:attrName>style.visibility</p:attrName>
                                        </p:attrNameLst>
                                      </p:cBhvr>
                                      <p:to>
                                        <p:strVal val="visible"/>
                                      </p:to>
                                    </p:set>
                                    <p:animEffect transition="in" filter="fade">
                                      <p:cBhvr>
                                        <p:cTn id="12" dur="1000"/>
                                        <p:tgtEl>
                                          <p:spTgt spid="2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5" end="5"/>
                                            </p:txEl>
                                          </p:spTgt>
                                        </p:tgtEl>
                                        <p:attrNameLst>
                                          <p:attrName>style.visibility</p:attrName>
                                        </p:attrNameLst>
                                      </p:cBhvr>
                                      <p:to>
                                        <p:strVal val="visible"/>
                                      </p:to>
                                    </p:set>
                                    <p:animEffect transition="in" filter="fade">
                                      <p:cBhvr>
                                        <p:cTn id="17" dur="1000"/>
                                        <p:tgtEl>
                                          <p:spTgt spid="26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6" end="6"/>
                                            </p:txEl>
                                          </p:spTgt>
                                        </p:tgtEl>
                                        <p:attrNameLst>
                                          <p:attrName>style.visibility</p:attrName>
                                        </p:attrNameLst>
                                      </p:cBhvr>
                                      <p:to>
                                        <p:strVal val="visible"/>
                                      </p:to>
                                    </p:set>
                                    <p:animEffect transition="in" filter="fade">
                                      <p:cBhvr>
                                        <p:cTn id="22" dur="1000"/>
                                        <p:tgtEl>
                                          <p:spTgt spid="26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0">
                                            <p:txEl>
                                              <p:pRg st="9" end="9"/>
                                            </p:txEl>
                                          </p:spTgt>
                                        </p:tgtEl>
                                        <p:attrNameLst>
                                          <p:attrName>style.visibility</p:attrName>
                                        </p:attrNameLst>
                                      </p:cBhvr>
                                      <p:to>
                                        <p:strVal val="visible"/>
                                      </p:to>
                                    </p:set>
                                    <p:animEffect transition="in" filter="fade">
                                      <p:cBhvr>
                                        <p:cTn id="27" dur="1000"/>
                                        <p:tgtEl>
                                          <p:spTgt spid="26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4"/>
        <p:cNvGrpSpPr/>
        <p:nvPr/>
      </p:nvGrpSpPr>
      <p:grpSpPr>
        <a:xfrm>
          <a:off x="0" y="0"/>
          <a:ext cx="0" cy="0"/>
          <a:chOff x="0" y="0"/>
          <a:chExt cx="0" cy="0"/>
        </a:xfrm>
      </p:grpSpPr>
      <p:sp>
        <p:nvSpPr>
          <p:cNvPr id="265" name="Shape 265"/>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266" name="Shape 266"/>
          <p:cNvSpPr txBox="1"/>
          <p:nvPr/>
        </p:nvSpPr>
        <p:spPr>
          <a:xfrm>
            <a:off x="215550" y="8228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 more “mathematically easy” concept </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used for capacitors is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time constant</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Ⲧ</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k</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1</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T</a:t>
            </a:r>
            <a:endPar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Ⲧ is the time taken for a variable (x) to reduce to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1/e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(or </a:t>
            </a:r>
            <a:r>
              <a:rPr kumimoji="0" lang="en-GB" sz="2400" b="0" i="0" u="none" strike="noStrike" kern="0" cap="none" spc="0" normalizeH="0" baseline="0" noProof="0" dirty="0" err="1">
                <a:ln>
                  <a:noFill/>
                </a:ln>
                <a:solidFill>
                  <a:srgbClr val="FFFFFF"/>
                </a:solidFill>
                <a:effectLst/>
                <a:uLnTx/>
                <a:uFillTx/>
                <a:latin typeface="Comic Sans MS"/>
                <a:ea typeface="Comic Sans MS"/>
                <a:cs typeface="Comic Sans MS"/>
                <a:sym typeface="Comic Sans MS"/>
              </a:rPr>
              <a:t>approx</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37%) of the original value (x</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As the two factors which affect the rate of </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“decay”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of a capacitor variable are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capacitance</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(C) and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resistance</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Ⲧ = 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x = x</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a:t>
            </a:r>
            <a:r>
              <a:rPr kumimoji="0" lang="en-GB" sz="2400" b="0" i="0" u="none" strike="noStrike" kern="0" cap="none" spc="0" normalizeH="0" baseline="30000" noProof="0" dirty="0" err="1">
                <a:ln>
                  <a:noFill/>
                </a:ln>
                <a:solidFill>
                  <a:srgbClr val="FFFFFF"/>
                </a:solidFill>
                <a:effectLst/>
                <a:uLnTx/>
                <a:uFillTx/>
                <a:latin typeface="Comic Sans MS"/>
                <a:ea typeface="Comic Sans MS"/>
                <a:cs typeface="Comic Sans MS"/>
                <a:sym typeface="Comic Sans MS"/>
              </a:rPr>
              <a:t>kt</a:t>
            </a:r>
            <a:endPar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x = x</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75660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Effect transition="in" filter="fade">
                                      <p:cBhvr>
                                        <p:cTn id="7" dur="1000"/>
                                        <p:tgtEl>
                                          <p:spTgt spid="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2" end="2"/>
                                            </p:txEl>
                                          </p:spTgt>
                                        </p:tgtEl>
                                        <p:attrNameLst>
                                          <p:attrName>style.visibility</p:attrName>
                                        </p:attrNameLst>
                                      </p:cBhvr>
                                      <p:to>
                                        <p:strVal val="visible"/>
                                      </p:to>
                                    </p:set>
                                    <p:animEffect transition="in" filter="fade">
                                      <p:cBhvr>
                                        <p:cTn id="12" dur="1000"/>
                                        <p:tgtEl>
                                          <p:spTgt spid="2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xEl>
                                              <p:pRg st="3" end="3"/>
                                            </p:txEl>
                                          </p:spTgt>
                                        </p:tgtEl>
                                        <p:attrNameLst>
                                          <p:attrName>style.visibility</p:attrName>
                                        </p:attrNameLst>
                                      </p:cBhvr>
                                      <p:to>
                                        <p:strVal val="visible"/>
                                      </p:to>
                                    </p:set>
                                    <p:animEffect transition="in" filter="fade">
                                      <p:cBhvr>
                                        <p:cTn id="17" dur="1000"/>
                                        <p:tgtEl>
                                          <p:spTgt spid="2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
                                            <p:txEl>
                                              <p:pRg st="5" end="5"/>
                                            </p:txEl>
                                          </p:spTgt>
                                        </p:tgtEl>
                                        <p:attrNameLst>
                                          <p:attrName>style.visibility</p:attrName>
                                        </p:attrNameLst>
                                      </p:cBhvr>
                                      <p:to>
                                        <p:strVal val="visible"/>
                                      </p:to>
                                    </p:set>
                                    <p:animEffect transition="in" filter="fade">
                                      <p:cBhvr>
                                        <p:cTn id="22" dur="1000"/>
                                        <p:tgtEl>
                                          <p:spTgt spid="26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
                                            <p:txEl>
                                              <p:pRg st="7" end="7"/>
                                            </p:txEl>
                                          </p:spTgt>
                                        </p:tgtEl>
                                        <p:attrNameLst>
                                          <p:attrName>style.visibility</p:attrName>
                                        </p:attrNameLst>
                                      </p:cBhvr>
                                      <p:to>
                                        <p:strVal val="visible"/>
                                      </p:to>
                                    </p:set>
                                    <p:animEffect transition="in" filter="fade">
                                      <p:cBhvr>
                                        <p:cTn id="27" dur="1000"/>
                                        <p:tgtEl>
                                          <p:spTgt spid="26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
                                            <p:txEl>
                                              <p:pRg st="9" end="9"/>
                                            </p:txEl>
                                          </p:spTgt>
                                        </p:tgtEl>
                                        <p:attrNameLst>
                                          <p:attrName>style.visibility</p:attrName>
                                        </p:attrNameLst>
                                      </p:cBhvr>
                                      <p:to>
                                        <p:strVal val="visible"/>
                                      </p:to>
                                    </p:set>
                                    <p:animEffect transition="in" filter="fade">
                                      <p:cBhvr>
                                        <p:cTn id="32" dur="1000"/>
                                        <p:tgtEl>
                                          <p:spTgt spid="26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6">
                                            <p:txEl>
                                              <p:pRg st="11" end="11"/>
                                            </p:txEl>
                                          </p:spTgt>
                                        </p:tgtEl>
                                        <p:attrNameLst>
                                          <p:attrName>style.visibility</p:attrName>
                                        </p:attrNameLst>
                                      </p:cBhvr>
                                      <p:to>
                                        <p:strVal val="visible"/>
                                      </p:to>
                                    </p:set>
                                    <p:animEffect transition="in" filter="fade">
                                      <p:cBhvr>
                                        <p:cTn id="37" dur="1000"/>
                                        <p:tgtEl>
                                          <p:spTgt spid="26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6">
                                            <p:txEl>
                                              <p:pRg st="12" end="12"/>
                                            </p:txEl>
                                          </p:spTgt>
                                        </p:tgtEl>
                                        <p:attrNameLst>
                                          <p:attrName>style.visibility</p:attrName>
                                        </p:attrNameLst>
                                      </p:cBhvr>
                                      <p:to>
                                        <p:strVal val="visible"/>
                                      </p:to>
                                    </p:set>
                                    <p:animEffect transition="in" filter="fade">
                                      <p:cBhvr>
                                        <p:cTn id="42" dur="1000"/>
                                        <p:tgtEl>
                                          <p:spTgt spid="26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6"/>
        <p:cNvGrpSpPr/>
        <p:nvPr/>
      </p:nvGrpSpPr>
      <p:grpSpPr>
        <a:xfrm>
          <a:off x="0" y="0"/>
          <a:ext cx="0" cy="0"/>
          <a:chOff x="0" y="0"/>
          <a:chExt cx="0" cy="0"/>
        </a:xfrm>
      </p:grpSpPr>
      <p:sp>
        <p:nvSpPr>
          <p:cNvPr id="277" name="Shape 277"/>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278" name="Shape 278"/>
          <p:cNvSpPr txBox="1"/>
          <p:nvPr/>
        </p:nvSpPr>
        <p:spPr>
          <a:xfrm>
            <a:off x="215550" y="8228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Three equations can be derived to calculate charge, current and voltage for a given time for a discharging capacitor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x = x</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 Q</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I = I</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 = V</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20962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animEffect transition="in" filter="fade">
                                      <p:cBhvr>
                                        <p:cTn id="7" dur="1000"/>
                                        <p:tgtEl>
                                          <p:spTgt spid="2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xEl>
                                              <p:pRg st="1" end="1"/>
                                            </p:txEl>
                                          </p:spTgt>
                                        </p:tgtEl>
                                        <p:attrNameLst>
                                          <p:attrName>style.visibility</p:attrName>
                                        </p:attrNameLst>
                                      </p:cBhvr>
                                      <p:to>
                                        <p:strVal val="visible"/>
                                      </p:to>
                                    </p:set>
                                    <p:animEffect transition="in" filter="fade">
                                      <p:cBhvr>
                                        <p:cTn id="12" dur="1000"/>
                                        <p:tgtEl>
                                          <p:spTgt spid="2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xEl>
                                              <p:pRg st="2" end="2"/>
                                            </p:txEl>
                                          </p:spTgt>
                                        </p:tgtEl>
                                        <p:attrNameLst>
                                          <p:attrName>style.visibility</p:attrName>
                                        </p:attrNameLst>
                                      </p:cBhvr>
                                      <p:to>
                                        <p:strVal val="visible"/>
                                      </p:to>
                                    </p:set>
                                    <p:animEffect transition="in" filter="fade">
                                      <p:cBhvr>
                                        <p:cTn id="17" dur="1000"/>
                                        <p:tgtEl>
                                          <p:spTgt spid="2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8">
                                            <p:txEl>
                                              <p:pRg st="3" end="3"/>
                                            </p:txEl>
                                          </p:spTgt>
                                        </p:tgtEl>
                                        <p:attrNameLst>
                                          <p:attrName>style.visibility</p:attrName>
                                        </p:attrNameLst>
                                      </p:cBhvr>
                                      <p:to>
                                        <p:strVal val="visible"/>
                                      </p:to>
                                    </p:set>
                                    <p:animEffect transition="in" filter="fade">
                                      <p:cBhvr>
                                        <p:cTn id="22" dur="1000"/>
                                        <p:tgtEl>
                                          <p:spTgt spid="2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8">
                                            <p:txEl>
                                              <p:pRg st="4" end="4"/>
                                            </p:txEl>
                                          </p:spTgt>
                                        </p:tgtEl>
                                        <p:attrNameLst>
                                          <p:attrName>style.visibility</p:attrName>
                                        </p:attrNameLst>
                                      </p:cBhvr>
                                      <p:to>
                                        <p:strVal val="visible"/>
                                      </p:to>
                                    </p:set>
                                    <p:animEffect transition="in" filter="fade">
                                      <p:cBhvr>
                                        <p:cTn id="27" dur="1000"/>
                                        <p:tgtEl>
                                          <p:spTgt spid="2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8">
                                            <p:txEl>
                                              <p:pRg st="5" end="5"/>
                                            </p:txEl>
                                          </p:spTgt>
                                        </p:tgtEl>
                                        <p:attrNameLst>
                                          <p:attrName>style.visibility</p:attrName>
                                        </p:attrNameLst>
                                      </p:cBhvr>
                                      <p:to>
                                        <p:strVal val="visible"/>
                                      </p:to>
                                    </p:set>
                                    <p:animEffect transition="in" filter="fade">
                                      <p:cBhvr>
                                        <p:cTn id="32" dur="1000"/>
                                        <p:tgtEl>
                                          <p:spTgt spid="2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8">
                                            <p:txEl>
                                              <p:pRg st="6" end="6"/>
                                            </p:txEl>
                                          </p:spTgt>
                                        </p:tgtEl>
                                        <p:attrNameLst>
                                          <p:attrName>style.visibility</p:attrName>
                                        </p:attrNameLst>
                                      </p:cBhvr>
                                      <p:to>
                                        <p:strVal val="visible"/>
                                      </p:to>
                                    </p:set>
                                    <p:animEffect transition="in" filter="fade">
                                      <p:cBhvr>
                                        <p:cTn id="37" dur="1000"/>
                                        <p:tgtEl>
                                          <p:spTgt spid="2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8">
                                            <p:txEl>
                                              <p:pRg st="7" end="7"/>
                                            </p:txEl>
                                          </p:spTgt>
                                        </p:tgtEl>
                                        <p:attrNameLst>
                                          <p:attrName>style.visibility</p:attrName>
                                        </p:attrNameLst>
                                      </p:cBhvr>
                                      <p:to>
                                        <p:strVal val="visible"/>
                                      </p:to>
                                    </p:set>
                                    <p:animEffect transition="in" filter="fade">
                                      <p:cBhvr>
                                        <p:cTn id="42" dur="1000"/>
                                        <p:tgtEl>
                                          <p:spTgt spid="27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8">
                                            <p:txEl>
                                              <p:pRg st="8" end="8"/>
                                            </p:txEl>
                                          </p:spTgt>
                                        </p:tgtEl>
                                        <p:attrNameLst>
                                          <p:attrName>style.visibility</p:attrName>
                                        </p:attrNameLst>
                                      </p:cBhvr>
                                      <p:to>
                                        <p:strVal val="visible"/>
                                      </p:to>
                                    </p:set>
                                    <p:animEffect transition="in" filter="fade">
                                      <p:cBhvr>
                                        <p:cTn id="47" dur="1000"/>
                                        <p:tgtEl>
                                          <p:spTgt spid="27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8">
                                            <p:txEl>
                                              <p:pRg st="9" end="9"/>
                                            </p:txEl>
                                          </p:spTgt>
                                        </p:tgtEl>
                                        <p:attrNameLst>
                                          <p:attrName>style.visibility</p:attrName>
                                        </p:attrNameLst>
                                      </p:cBhvr>
                                      <p:to>
                                        <p:strVal val="visible"/>
                                      </p:to>
                                    </p:set>
                                    <p:animEffect transition="in" filter="fade">
                                      <p:cBhvr>
                                        <p:cTn id="52" dur="1000"/>
                                        <p:tgtEl>
                                          <p:spTgt spid="27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8">
                                            <p:txEl>
                                              <p:pRg st="10" end="10"/>
                                            </p:txEl>
                                          </p:spTgt>
                                        </p:tgtEl>
                                        <p:attrNameLst>
                                          <p:attrName>style.visibility</p:attrName>
                                        </p:attrNameLst>
                                      </p:cBhvr>
                                      <p:to>
                                        <p:strVal val="visible"/>
                                      </p:to>
                                    </p:set>
                                    <p:animEffect transition="in" filter="fade">
                                      <p:cBhvr>
                                        <p:cTn id="57" dur="1000"/>
                                        <p:tgtEl>
                                          <p:spTgt spid="27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8">
                                            <p:txEl>
                                              <p:pRg st="11" end="11"/>
                                            </p:txEl>
                                          </p:spTgt>
                                        </p:tgtEl>
                                        <p:attrNameLst>
                                          <p:attrName>style.visibility</p:attrName>
                                        </p:attrNameLst>
                                      </p:cBhvr>
                                      <p:to>
                                        <p:strVal val="visible"/>
                                      </p:to>
                                    </p:set>
                                    <p:animEffect transition="in" filter="fade">
                                      <p:cBhvr>
                                        <p:cTn id="62" dur="1000"/>
                                        <p:tgtEl>
                                          <p:spTgt spid="27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8">
                                            <p:txEl>
                                              <p:pRg st="12" end="12"/>
                                            </p:txEl>
                                          </p:spTgt>
                                        </p:tgtEl>
                                        <p:attrNameLst>
                                          <p:attrName>style.visibility</p:attrName>
                                        </p:attrNameLst>
                                      </p:cBhvr>
                                      <p:to>
                                        <p:strVal val="visible"/>
                                      </p:to>
                                    </p:set>
                                    <p:animEffect transition="in" filter="fade">
                                      <p:cBhvr>
                                        <p:cTn id="67" dur="1000"/>
                                        <p:tgtEl>
                                          <p:spTgt spid="27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82"/>
        <p:cNvGrpSpPr/>
        <p:nvPr/>
      </p:nvGrpSpPr>
      <p:grpSpPr>
        <a:xfrm>
          <a:off x="0" y="0"/>
          <a:ext cx="0" cy="0"/>
          <a:chOff x="0" y="0"/>
          <a:chExt cx="0" cy="0"/>
        </a:xfrm>
      </p:grpSpPr>
      <p:sp>
        <p:nvSpPr>
          <p:cNvPr id="283" name="Shape 283"/>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284" name="Shape 284"/>
          <p:cNvSpPr txBox="1"/>
          <p:nvPr/>
        </p:nvSpPr>
        <p:spPr>
          <a:xfrm>
            <a:off x="215550" y="8228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 100 μF capacitor has been fully charged to hold 4.8 mC of charge and is discharged through a 500 kΩ resistor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Calculate:</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 The time constant for the circuit</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b) The charge present on the plates after 100s</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The potential difference across the plates at 100s</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d) The potential difference across the plates after 0s</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e) The time taken for the charge on the plates to decrease to 1.0 mC</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Ⲧ = 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VC</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 Q</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I = I</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 = V</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3453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Effect transition="in" filter="fade">
                                      <p:cBhvr>
                                        <p:cTn id="7" dur="1000"/>
                                        <p:tgtEl>
                                          <p:spTgt spid="2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xEl>
                                              <p:pRg st="1" end="1"/>
                                            </p:txEl>
                                          </p:spTgt>
                                        </p:tgtEl>
                                        <p:attrNameLst>
                                          <p:attrName>style.visibility</p:attrName>
                                        </p:attrNameLst>
                                      </p:cBhvr>
                                      <p:to>
                                        <p:strVal val="visible"/>
                                      </p:to>
                                    </p:set>
                                    <p:animEffect transition="in" filter="fade">
                                      <p:cBhvr>
                                        <p:cTn id="12" dur="1000"/>
                                        <p:tgtEl>
                                          <p:spTgt spid="2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xEl>
                                              <p:pRg st="2" end="2"/>
                                            </p:txEl>
                                          </p:spTgt>
                                        </p:tgtEl>
                                        <p:attrNameLst>
                                          <p:attrName>style.visibility</p:attrName>
                                        </p:attrNameLst>
                                      </p:cBhvr>
                                      <p:to>
                                        <p:strVal val="visible"/>
                                      </p:to>
                                    </p:set>
                                    <p:animEffect transition="in" filter="fade">
                                      <p:cBhvr>
                                        <p:cTn id="17" dur="1000"/>
                                        <p:tgtEl>
                                          <p:spTgt spid="2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
                                            <p:txEl>
                                              <p:pRg st="3" end="3"/>
                                            </p:txEl>
                                          </p:spTgt>
                                        </p:tgtEl>
                                        <p:attrNameLst>
                                          <p:attrName>style.visibility</p:attrName>
                                        </p:attrNameLst>
                                      </p:cBhvr>
                                      <p:to>
                                        <p:strVal val="visible"/>
                                      </p:to>
                                    </p:set>
                                    <p:animEffect transition="in" filter="fade">
                                      <p:cBhvr>
                                        <p:cTn id="22" dur="1000"/>
                                        <p:tgtEl>
                                          <p:spTgt spid="2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4">
                                            <p:txEl>
                                              <p:pRg st="4" end="4"/>
                                            </p:txEl>
                                          </p:spTgt>
                                        </p:tgtEl>
                                        <p:attrNameLst>
                                          <p:attrName>style.visibility</p:attrName>
                                        </p:attrNameLst>
                                      </p:cBhvr>
                                      <p:to>
                                        <p:strVal val="visible"/>
                                      </p:to>
                                    </p:set>
                                    <p:animEffect transition="in" filter="fade">
                                      <p:cBhvr>
                                        <p:cTn id="27" dur="1000"/>
                                        <p:tgtEl>
                                          <p:spTgt spid="2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4">
                                            <p:txEl>
                                              <p:pRg st="5" end="5"/>
                                            </p:txEl>
                                          </p:spTgt>
                                        </p:tgtEl>
                                        <p:attrNameLst>
                                          <p:attrName>style.visibility</p:attrName>
                                        </p:attrNameLst>
                                      </p:cBhvr>
                                      <p:to>
                                        <p:strVal val="visible"/>
                                      </p:to>
                                    </p:set>
                                    <p:animEffect transition="in" filter="fade">
                                      <p:cBhvr>
                                        <p:cTn id="32" dur="1000"/>
                                        <p:tgtEl>
                                          <p:spTgt spid="2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4">
                                            <p:txEl>
                                              <p:pRg st="6" end="6"/>
                                            </p:txEl>
                                          </p:spTgt>
                                        </p:tgtEl>
                                        <p:attrNameLst>
                                          <p:attrName>style.visibility</p:attrName>
                                        </p:attrNameLst>
                                      </p:cBhvr>
                                      <p:to>
                                        <p:strVal val="visible"/>
                                      </p:to>
                                    </p:set>
                                    <p:animEffect transition="in" filter="fade">
                                      <p:cBhvr>
                                        <p:cTn id="37" dur="1000"/>
                                        <p:tgtEl>
                                          <p:spTgt spid="2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4">
                                            <p:txEl>
                                              <p:pRg st="7" end="7"/>
                                            </p:txEl>
                                          </p:spTgt>
                                        </p:tgtEl>
                                        <p:attrNameLst>
                                          <p:attrName>style.visibility</p:attrName>
                                        </p:attrNameLst>
                                      </p:cBhvr>
                                      <p:to>
                                        <p:strVal val="visible"/>
                                      </p:to>
                                    </p:set>
                                    <p:animEffect transition="in" filter="fade">
                                      <p:cBhvr>
                                        <p:cTn id="42" dur="1000"/>
                                        <p:tgtEl>
                                          <p:spTgt spid="28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4">
                                            <p:txEl>
                                              <p:pRg st="8" end="8"/>
                                            </p:txEl>
                                          </p:spTgt>
                                        </p:tgtEl>
                                        <p:attrNameLst>
                                          <p:attrName>style.visibility</p:attrName>
                                        </p:attrNameLst>
                                      </p:cBhvr>
                                      <p:to>
                                        <p:strVal val="visible"/>
                                      </p:to>
                                    </p:set>
                                    <p:animEffect transition="in" filter="fade">
                                      <p:cBhvr>
                                        <p:cTn id="47" dur="1000"/>
                                        <p:tgtEl>
                                          <p:spTgt spid="28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4">
                                            <p:txEl>
                                              <p:pRg st="9" end="9"/>
                                            </p:txEl>
                                          </p:spTgt>
                                        </p:tgtEl>
                                        <p:attrNameLst>
                                          <p:attrName>style.visibility</p:attrName>
                                        </p:attrNameLst>
                                      </p:cBhvr>
                                      <p:to>
                                        <p:strVal val="visible"/>
                                      </p:to>
                                    </p:set>
                                    <p:animEffect transition="in" filter="fade">
                                      <p:cBhvr>
                                        <p:cTn id="52" dur="1000"/>
                                        <p:tgtEl>
                                          <p:spTgt spid="28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4">
                                            <p:txEl>
                                              <p:pRg st="10" end="10"/>
                                            </p:txEl>
                                          </p:spTgt>
                                        </p:tgtEl>
                                        <p:attrNameLst>
                                          <p:attrName>style.visibility</p:attrName>
                                        </p:attrNameLst>
                                      </p:cBhvr>
                                      <p:to>
                                        <p:strVal val="visible"/>
                                      </p:to>
                                    </p:set>
                                    <p:animEffect transition="in" filter="fade">
                                      <p:cBhvr>
                                        <p:cTn id="57" dur="1000"/>
                                        <p:tgtEl>
                                          <p:spTgt spid="28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4">
                                            <p:txEl>
                                              <p:pRg st="11" end="11"/>
                                            </p:txEl>
                                          </p:spTgt>
                                        </p:tgtEl>
                                        <p:attrNameLst>
                                          <p:attrName>style.visibility</p:attrName>
                                        </p:attrNameLst>
                                      </p:cBhvr>
                                      <p:to>
                                        <p:strVal val="visible"/>
                                      </p:to>
                                    </p:set>
                                    <p:animEffect transition="in" filter="fade">
                                      <p:cBhvr>
                                        <p:cTn id="62" dur="1000"/>
                                        <p:tgtEl>
                                          <p:spTgt spid="28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4">
                                            <p:txEl>
                                              <p:pRg st="12" end="12"/>
                                            </p:txEl>
                                          </p:spTgt>
                                        </p:tgtEl>
                                        <p:attrNameLst>
                                          <p:attrName>style.visibility</p:attrName>
                                        </p:attrNameLst>
                                      </p:cBhvr>
                                      <p:to>
                                        <p:strVal val="visible"/>
                                      </p:to>
                                    </p:set>
                                    <p:animEffect transition="in" filter="fade">
                                      <p:cBhvr>
                                        <p:cTn id="67" dur="1000"/>
                                        <p:tgtEl>
                                          <p:spTgt spid="28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4">
                                            <p:txEl>
                                              <p:pRg st="13" end="13"/>
                                            </p:txEl>
                                          </p:spTgt>
                                        </p:tgtEl>
                                        <p:attrNameLst>
                                          <p:attrName>style.visibility</p:attrName>
                                        </p:attrNameLst>
                                      </p:cBhvr>
                                      <p:to>
                                        <p:strVal val="visible"/>
                                      </p:to>
                                    </p:set>
                                    <p:animEffect transition="in" filter="fade">
                                      <p:cBhvr>
                                        <p:cTn id="72" dur="1000"/>
                                        <p:tgtEl>
                                          <p:spTgt spid="28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4">
                                            <p:txEl>
                                              <p:pRg st="14" end="14"/>
                                            </p:txEl>
                                          </p:spTgt>
                                        </p:tgtEl>
                                        <p:attrNameLst>
                                          <p:attrName>style.visibility</p:attrName>
                                        </p:attrNameLst>
                                      </p:cBhvr>
                                      <p:to>
                                        <p:strVal val="visible"/>
                                      </p:to>
                                    </p:set>
                                    <p:animEffect transition="in" filter="fade">
                                      <p:cBhvr>
                                        <p:cTn id="77" dur="1000"/>
                                        <p:tgtEl>
                                          <p:spTgt spid="28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4">
                                            <p:txEl>
                                              <p:pRg st="15" end="15"/>
                                            </p:txEl>
                                          </p:spTgt>
                                        </p:tgtEl>
                                        <p:attrNameLst>
                                          <p:attrName>style.visibility</p:attrName>
                                        </p:attrNameLst>
                                      </p:cBhvr>
                                      <p:to>
                                        <p:strVal val="visible"/>
                                      </p:to>
                                    </p:set>
                                    <p:animEffect transition="in" filter="fade">
                                      <p:cBhvr>
                                        <p:cTn id="82" dur="1000"/>
                                        <p:tgtEl>
                                          <p:spTgt spid="284">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4">
                                            <p:txEl>
                                              <p:pRg st="16" end="16"/>
                                            </p:txEl>
                                          </p:spTgt>
                                        </p:tgtEl>
                                        <p:attrNameLst>
                                          <p:attrName>style.visibility</p:attrName>
                                        </p:attrNameLst>
                                      </p:cBhvr>
                                      <p:to>
                                        <p:strVal val="visible"/>
                                      </p:to>
                                    </p:set>
                                    <p:animEffect transition="in" filter="fade">
                                      <p:cBhvr>
                                        <p:cTn id="87" dur="1000"/>
                                        <p:tgtEl>
                                          <p:spTgt spid="28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88"/>
        <p:cNvGrpSpPr/>
        <p:nvPr/>
      </p:nvGrpSpPr>
      <p:grpSpPr>
        <a:xfrm>
          <a:off x="0" y="0"/>
          <a:ext cx="0" cy="0"/>
          <a:chOff x="0" y="0"/>
          <a:chExt cx="0" cy="0"/>
        </a:xfrm>
      </p:grpSpPr>
      <p:sp>
        <p:nvSpPr>
          <p:cNvPr id="289" name="Shape 289"/>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290" name="Shape 290"/>
          <p:cNvSpPr txBox="1"/>
          <p:nvPr/>
        </p:nvSpPr>
        <p:spPr>
          <a:xfrm>
            <a:off x="215550" y="8228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 100 </a:t>
            </a:r>
            <a:r>
              <a:rPr kumimoji="0" lang="en-GB" sz="2400" b="0" i="0" u="none" strike="noStrike" kern="0" cap="none" spc="0" normalizeH="0" baseline="0" noProof="0" dirty="0" err="1">
                <a:ln>
                  <a:noFill/>
                </a:ln>
                <a:solidFill>
                  <a:srgbClr val="FFFFFF"/>
                </a:solidFill>
                <a:effectLst/>
                <a:uLnTx/>
                <a:uFillTx/>
                <a:latin typeface="Comic Sans MS"/>
                <a:ea typeface="Comic Sans MS"/>
                <a:cs typeface="Comic Sans MS"/>
                <a:sym typeface="Comic Sans MS"/>
              </a:rPr>
              <a:t>μF</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capacitor has been fully charged to hold 4.8 </a:t>
            </a:r>
            <a:r>
              <a:rPr kumimoji="0" lang="en-GB" sz="2400" b="0" i="0" u="none" strike="noStrike" kern="0" cap="none" spc="0" normalizeH="0" baseline="0" noProof="0" dirty="0" err="1">
                <a:ln>
                  <a:noFill/>
                </a:ln>
                <a:solidFill>
                  <a:srgbClr val="FFFFFF"/>
                </a:solidFill>
                <a:effectLst/>
                <a:uLnTx/>
                <a:uFillTx/>
                <a:latin typeface="Comic Sans MS"/>
                <a:ea typeface="Comic Sans MS"/>
                <a:cs typeface="Comic Sans MS"/>
                <a:sym typeface="Comic Sans MS"/>
              </a:rPr>
              <a:t>mC</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of charge and is discharged through a 500 </a:t>
            </a:r>
            <a:r>
              <a:rPr kumimoji="0" lang="en-GB" sz="2400" b="0" i="0" u="none" strike="noStrike" kern="0" cap="none" spc="0" normalizeH="0" baseline="0" noProof="0" dirty="0" err="1">
                <a:ln>
                  <a:noFill/>
                </a:ln>
                <a:solidFill>
                  <a:srgbClr val="FFFFFF"/>
                </a:solidFill>
                <a:effectLst/>
                <a:uLnTx/>
                <a:uFillTx/>
                <a:latin typeface="Comic Sans MS"/>
                <a:ea typeface="Comic Sans MS"/>
                <a:cs typeface="Comic Sans MS"/>
                <a:sym typeface="Comic Sans MS"/>
              </a:rPr>
              <a:t>kΩ</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resistor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Calculate:</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 The time constant for the circuit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50 s</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b) The charge present on the plates </a:t>
            </a:r>
            <a:r>
              <a:rPr kumimoji="0" lang="en-GB" sz="24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after 100s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6.5x10</a:t>
            </a:r>
            <a:r>
              <a:rPr kumimoji="0" lang="en-GB" sz="240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-4</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C</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 The potential difference across the plates at 100s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6.5 V</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d) The potential difference across the plates after 0s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48 V</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e) The time taken for the charge on the plates to decrease to 1.0 </a:t>
            </a:r>
            <a:r>
              <a:rPr kumimoji="0" lang="en-GB" sz="2400" b="0" i="0" u="none" strike="noStrike" kern="0" cap="none" spc="0" normalizeH="0" baseline="0" noProof="0" dirty="0" err="1">
                <a:ln>
                  <a:noFill/>
                </a:ln>
                <a:solidFill>
                  <a:srgbClr val="FFFFFF"/>
                </a:solidFill>
                <a:effectLst/>
                <a:uLnTx/>
                <a:uFillTx/>
                <a:latin typeface="Comic Sans MS"/>
                <a:ea typeface="Comic Sans MS"/>
                <a:cs typeface="Comic Sans MS"/>
                <a:sym typeface="Comic Sans MS"/>
              </a:rPr>
              <a:t>mC</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78 s</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Ⲧ = 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Q= VC</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Q = Q</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I = I</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V = V</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33825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animEffect transition="in" filter="fade">
                                      <p:cBhvr>
                                        <p:cTn id="7" dur="1000"/>
                                        <p:tgtEl>
                                          <p:spTgt spid="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xEl>
                                              <p:pRg st="2" end="2"/>
                                            </p:txEl>
                                          </p:spTgt>
                                        </p:tgtEl>
                                        <p:attrNameLst>
                                          <p:attrName>style.visibility</p:attrName>
                                        </p:attrNameLst>
                                      </p:cBhvr>
                                      <p:to>
                                        <p:strVal val="visible"/>
                                      </p:to>
                                    </p:set>
                                    <p:animEffect transition="in" filter="fade">
                                      <p:cBhvr>
                                        <p:cTn id="12" dur="1000"/>
                                        <p:tgtEl>
                                          <p:spTgt spid="2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xEl>
                                              <p:pRg st="3" end="3"/>
                                            </p:txEl>
                                          </p:spTgt>
                                        </p:tgtEl>
                                        <p:attrNameLst>
                                          <p:attrName>style.visibility</p:attrName>
                                        </p:attrNameLst>
                                      </p:cBhvr>
                                      <p:to>
                                        <p:strVal val="visible"/>
                                      </p:to>
                                    </p:set>
                                    <p:animEffect transition="in" filter="fade">
                                      <p:cBhvr>
                                        <p:cTn id="17" dur="1000"/>
                                        <p:tgtEl>
                                          <p:spTgt spid="2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0">
                                            <p:txEl>
                                              <p:pRg st="4" end="4"/>
                                            </p:txEl>
                                          </p:spTgt>
                                        </p:tgtEl>
                                        <p:attrNameLst>
                                          <p:attrName>style.visibility</p:attrName>
                                        </p:attrNameLst>
                                      </p:cBhvr>
                                      <p:to>
                                        <p:strVal val="visible"/>
                                      </p:to>
                                    </p:set>
                                    <p:animEffect transition="in" filter="fade">
                                      <p:cBhvr>
                                        <p:cTn id="22" dur="1000"/>
                                        <p:tgtEl>
                                          <p:spTgt spid="29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0">
                                            <p:txEl>
                                              <p:pRg st="5" end="5"/>
                                            </p:txEl>
                                          </p:spTgt>
                                        </p:tgtEl>
                                        <p:attrNameLst>
                                          <p:attrName>style.visibility</p:attrName>
                                        </p:attrNameLst>
                                      </p:cBhvr>
                                      <p:to>
                                        <p:strVal val="visible"/>
                                      </p:to>
                                    </p:set>
                                    <p:animEffect transition="in" filter="fade">
                                      <p:cBhvr>
                                        <p:cTn id="27" dur="1000"/>
                                        <p:tgtEl>
                                          <p:spTgt spid="29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0">
                                            <p:txEl>
                                              <p:pRg st="6" end="6"/>
                                            </p:txEl>
                                          </p:spTgt>
                                        </p:tgtEl>
                                        <p:attrNameLst>
                                          <p:attrName>style.visibility</p:attrName>
                                        </p:attrNameLst>
                                      </p:cBhvr>
                                      <p:to>
                                        <p:strVal val="visible"/>
                                      </p:to>
                                    </p:set>
                                    <p:animEffect transition="in" filter="fade">
                                      <p:cBhvr>
                                        <p:cTn id="32" dur="1000"/>
                                        <p:tgtEl>
                                          <p:spTgt spid="29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0">
                                            <p:txEl>
                                              <p:pRg st="7" end="7"/>
                                            </p:txEl>
                                          </p:spTgt>
                                        </p:tgtEl>
                                        <p:attrNameLst>
                                          <p:attrName>style.visibility</p:attrName>
                                        </p:attrNameLst>
                                      </p:cBhvr>
                                      <p:to>
                                        <p:strVal val="visible"/>
                                      </p:to>
                                    </p:set>
                                    <p:animEffect transition="in" filter="fade">
                                      <p:cBhvr>
                                        <p:cTn id="37" dur="1000"/>
                                        <p:tgtEl>
                                          <p:spTgt spid="29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0">
                                            <p:txEl>
                                              <p:pRg st="9" end="9"/>
                                            </p:txEl>
                                          </p:spTgt>
                                        </p:tgtEl>
                                        <p:attrNameLst>
                                          <p:attrName>style.visibility</p:attrName>
                                        </p:attrNameLst>
                                      </p:cBhvr>
                                      <p:to>
                                        <p:strVal val="visible"/>
                                      </p:to>
                                    </p:set>
                                    <p:animEffect transition="in" filter="fade">
                                      <p:cBhvr>
                                        <p:cTn id="42" dur="1000"/>
                                        <p:tgtEl>
                                          <p:spTgt spid="29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0">
                                            <p:txEl>
                                              <p:pRg st="10" end="10"/>
                                            </p:txEl>
                                          </p:spTgt>
                                        </p:tgtEl>
                                        <p:attrNameLst>
                                          <p:attrName>style.visibility</p:attrName>
                                        </p:attrNameLst>
                                      </p:cBhvr>
                                      <p:to>
                                        <p:strVal val="visible"/>
                                      </p:to>
                                    </p:set>
                                    <p:animEffect transition="in" filter="fade">
                                      <p:cBhvr>
                                        <p:cTn id="47" dur="1000"/>
                                        <p:tgtEl>
                                          <p:spTgt spid="29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0">
                                            <p:txEl>
                                              <p:pRg st="11" end="11"/>
                                            </p:txEl>
                                          </p:spTgt>
                                        </p:tgtEl>
                                        <p:attrNameLst>
                                          <p:attrName>style.visibility</p:attrName>
                                        </p:attrNameLst>
                                      </p:cBhvr>
                                      <p:to>
                                        <p:strVal val="visible"/>
                                      </p:to>
                                    </p:set>
                                    <p:animEffect transition="in" filter="fade">
                                      <p:cBhvr>
                                        <p:cTn id="52" dur="1000"/>
                                        <p:tgtEl>
                                          <p:spTgt spid="290">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0">
                                            <p:txEl>
                                              <p:pRg st="12" end="12"/>
                                            </p:txEl>
                                          </p:spTgt>
                                        </p:tgtEl>
                                        <p:attrNameLst>
                                          <p:attrName>style.visibility</p:attrName>
                                        </p:attrNameLst>
                                      </p:cBhvr>
                                      <p:to>
                                        <p:strVal val="visible"/>
                                      </p:to>
                                    </p:set>
                                    <p:animEffect transition="in" filter="fade">
                                      <p:cBhvr>
                                        <p:cTn id="57" dur="1000"/>
                                        <p:tgtEl>
                                          <p:spTgt spid="290">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0">
                                            <p:txEl>
                                              <p:pRg st="13" end="13"/>
                                            </p:txEl>
                                          </p:spTgt>
                                        </p:tgtEl>
                                        <p:attrNameLst>
                                          <p:attrName>style.visibility</p:attrName>
                                        </p:attrNameLst>
                                      </p:cBhvr>
                                      <p:to>
                                        <p:strVal val="visible"/>
                                      </p:to>
                                    </p:set>
                                    <p:animEffect transition="in" filter="fade">
                                      <p:cBhvr>
                                        <p:cTn id="62" dur="1000"/>
                                        <p:tgtEl>
                                          <p:spTgt spid="29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94"/>
        <p:cNvGrpSpPr/>
        <p:nvPr/>
      </p:nvGrpSpPr>
      <p:grpSpPr>
        <a:xfrm>
          <a:off x="0" y="0"/>
          <a:ext cx="0" cy="0"/>
          <a:chOff x="0" y="0"/>
          <a:chExt cx="0" cy="0"/>
        </a:xfrm>
      </p:grpSpPr>
      <p:sp>
        <p:nvSpPr>
          <p:cNvPr id="295" name="Shape 295"/>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296" name="Shape 296"/>
          <p:cNvSpPr txBox="1"/>
          <p:nvPr/>
        </p:nvSpPr>
        <p:spPr>
          <a:xfrm>
            <a:off x="215550" y="8228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Three equations can also be derived to calculate charge, current and voltage for a given time for a charging capacitor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 = V</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f</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(1-e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 Q</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f</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(1-e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I = I</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4583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fade">
                                      <p:cBhvr>
                                        <p:cTn id="7" dur="1000"/>
                                        <p:tgtEl>
                                          <p:spTgt spid="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xEl>
                                              <p:pRg st="1" end="1"/>
                                            </p:txEl>
                                          </p:spTgt>
                                        </p:tgtEl>
                                        <p:attrNameLst>
                                          <p:attrName>style.visibility</p:attrName>
                                        </p:attrNameLst>
                                      </p:cBhvr>
                                      <p:to>
                                        <p:strVal val="visible"/>
                                      </p:to>
                                    </p:set>
                                    <p:animEffect transition="in" filter="fade">
                                      <p:cBhvr>
                                        <p:cTn id="12" dur="1000"/>
                                        <p:tgtEl>
                                          <p:spTgt spid="2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xEl>
                                              <p:pRg st="2" end="2"/>
                                            </p:txEl>
                                          </p:spTgt>
                                        </p:tgtEl>
                                        <p:attrNameLst>
                                          <p:attrName>style.visibility</p:attrName>
                                        </p:attrNameLst>
                                      </p:cBhvr>
                                      <p:to>
                                        <p:strVal val="visible"/>
                                      </p:to>
                                    </p:set>
                                    <p:animEffect transition="in" filter="fade">
                                      <p:cBhvr>
                                        <p:cTn id="17" dur="1000"/>
                                        <p:tgtEl>
                                          <p:spTgt spid="2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
                                            <p:txEl>
                                              <p:pRg st="3" end="3"/>
                                            </p:txEl>
                                          </p:spTgt>
                                        </p:tgtEl>
                                        <p:attrNameLst>
                                          <p:attrName>style.visibility</p:attrName>
                                        </p:attrNameLst>
                                      </p:cBhvr>
                                      <p:to>
                                        <p:strVal val="visible"/>
                                      </p:to>
                                    </p:set>
                                    <p:animEffect transition="in" filter="fade">
                                      <p:cBhvr>
                                        <p:cTn id="22" dur="1000"/>
                                        <p:tgtEl>
                                          <p:spTgt spid="2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
                                            <p:txEl>
                                              <p:pRg st="4" end="4"/>
                                            </p:txEl>
                                          </p:spTgt>
                                        </p:tgtEl>
                                        <p:attrNameLst>
                                          <p:attrName>style.visibility</p:attrName>
                                        </p:attrNameLst>
                                      </p:cBhvr>
                                      <p:to>
                                        <p:strVal val="visible"/>
                                      </p:to>
                                    </p:set>
                                    <p:animEffect transition="in" filter="fade">
                                      <p:cBhvr>
                                        <p:cTn id="27" dur="1000"/>
                                        <p:tgtEl>
                                          <p:spTgt spid="2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6">
                                            <p:txEl>
                                              <p:pRg st="5" end="5"/>
                                            </p:txEl>
                                          </p:spTgt>
                                        </p:tgtEl>
                                        <p:attrNameLst>
                                          <p:attrName>style.visibility</p:attrName>
                                        </p:attrNameLst>
                                      </p:cBhvr>
                                      <p:to>
                                        <p:strVal val="visible"/>
                                      </p:to>
                                    </p:set>
                                    <p:animEffect transition="in" filter="fade">
                                      <p:cBhvr>
                                        <p:cTn id="32" dur="1000"/>
                                        <p:tgtEl>
                                          <p:spTgt spid="2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6">
                                            <p:txEl>
                                              <p:pRg st="6" end="6"/>
                                            </p:txEl>
                                          </p:spTgt>
                                        </p:tgtEl>
                                        <p:attrNameLst>
                                          <p:attrName>style.visibility</p:attrName>
                                        </p:attrNameLst>
                                      </p:cBhvr>
                                      <p:to>
                                        <p:strVal val="visible"/>
                                      </p:to>
                                    </p:set>
                                    <p:animEffect transition="in" filter="fade">
                                      <p:cBhvr>
                                        <p:cTn id="37" dur="1000"/>
                                        <p:tgtEl>
                                          <p:spTgt spid="2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6">
                                            <p:txEl>
                                              <p:pRg st="7" end="7"/>
                                            </p:txEl>
                                          </p:spTgt>
                                        </p:tgtEl>
                                        <p:attrNameLst>
                                          <p:attrName>style.visibility</p:attrName>
                                        </p:attrNameLst>
                                      </p:cBhvr>
                                      <p:to>
                                        <p:strVal val="visible"/>
                                      </p:to>
                                    </p:set>
                                    <p:animEffect transition="in" filter="fade">
                                      <p:cBhvr>
                                        <p:cTn id="42" dur="1000"/>
                                        <p:tgtEl>
                                          <p:spTgt spid="2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6">
                                            <p:txEl>
                                              <p:pRg st="8" end="8"/>
                                            </p:txEl>
                                          </p:spTgt>
                                        </p:tgtEl>
                                        <p:attrNameLst>
                                          <p:attrName>style.visibility</p:attrName>
                                        </p:attrNameLst>
                                      </p:cBhvr>
                                      <p:to>
                                        <p:strVal val="visible"/>
                                      </p:to>
                                    </p:set>
                                    <p:animEffect transition="in" filter="fade">
                                      <p:cBhvr>
                                        <p:cTn id="47" dur="1000"/>
                                        <p:tgtEl>
                                          <p:spTgt spid="2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6">
                                            <p:txEl>
                                              <p:pRg st="9" end="9"/>
                                            </p:txEl>
                                          </p:spTgt>
                                        </p:tgtEl>
                                        <p:attrNameLst>
                                          <p:attrName>style.visibility</p:attrName>
                                        </p:attrNameLst>
                                      </p:cBhvr>
                                      <p:to>
                                        <p:strVal val="visible"/>
                                      </p:to>
                                    </p:set>
                                    <p:animEffect transition="in" filter="fade">
                                      <p:cBhvr>
                                        <p:cTn id="52" dur="1000"/>
                                        <p:tgtEl>
                                          <p:spTgt spid="29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6">
                                            <p:txEl>
                                              <p:pRg st="10" end="10"/>
                                            </p:txEl>
                                          </p:spTgt>
                                        </p:tgtEl>
                                        <p:attrNameLst>
                                          <p:attrName>style.visibility</p:attrName>
                                        </p:attrNameLst>
                                      </p:cBhvr>
                                      <p:to>
                                        <p:strVal val="visible"/>
                                      </p:to>
                                    </p:set>
                                    <p:animEffect transition="in" filter="fade">
                                      <p:cBhvr>
                                        <p:cTn id="57" dur="1000"/>
                                        <p:tgtEl>
                                          <p:spTgt spid="29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6">
                                            <p:txEl>
                                              <p:pRg st="11" end="11"/>
                                            </p:txEl>
                                          </p:spTgt>
                                        </p:tgtEl>
                                        <p:attrNameLst>
                                          <p:attrName>style.visibility</p:attrName>
                                        </p:attrNameLst>
                                      </p:cBhvr>
                                      <p:to>
                                        <p:strVal val="visible"/>
                                      </p:to>
                                    </p:set>
                                    <p:animEffect transition="in" filter="fade">
                                      <p:cBhvr>
                                        <p:cTn id="62" dur="1000"/>
                                        <p:tgtEl>
                                          <p:spTgt spid="29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6">
                                            <p:txEl>
                                              <p:pRg st="12" end="12"/>
                                            </p:txEl>
                                          </p:spTgt>
                                        </p:tgtEl>
                                        <p:attrNameLst>
                                          <p:attrName>style.visibility</p:attrName>
                                        </p:attrNameLst>
                                      </p:cBhvr>
                                      <p:to>
                                        <p:strVal val="visible"/>
                                      </p:to>
                                    </p:set>
                                    <p:animEffect transition="in" filter="fade">
                                      <p:cBhvr>
                                        <p:cTn id="67" dur="1000"/>
                                        <p:tgtEl>
                                          <p:spTgt spid="29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00"/>
        <p:cNvGrpSpPr/>
        <p:nvPr/>
      </p:nvGrpSpPr>
      <p:grpSpPr>
        <a:xfrm>
          <a:off x="0" y="0"/>
          <a:ext cx="0" cy="0"/>
          <a:chOff x="0" y="0"/>
          <a:chExt cx="0" cy="0"/>
        </a:xfrm>
      </p:grpSpPr>
      <p:sp>
        <p:nvSpPr>
          <p:cNvPr id="301" name="Shape 301"/>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302" name="Shape 302"/>
          <p:cNvSpPr txBox="1"/>
          <p:nvPr/>
        </p:nvSpPr>
        <p:spPr>
          <a:xfrm>
            <a:off x="215550" y="8228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 500 μF capacitor is charged with a 24 V power supply and a 2 MΩ resistor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Calculate:</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 The time constant for the circuit</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b) The potential difference across the plates after 10 mins</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The charge across the plates after 10 mins </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d) The time taken for the potential difference across the plates to reach 90% of the maximum value  </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Ⲧ = 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VC</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 Q</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f</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(1-e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I = I</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 = V</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f</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(1-e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2863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Effect transition="in" filter="fade">
                                      <p:cBhvr>
                                        <p:cTn id="7" dur="1000"/>
                                        <p:tgtEl>
                                          <p:spTgt spid="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2">
                                            <p:txEl>
                                              <p:pRg st="1" end="1"/>
                                            </p:txEl>
                                          </p:spTgt>
                                        </p:tgtEl>
                                        <p:attrNameLst>
                                          <p:attrName>style.visibility</p:attrName>
                                        </p:attrNameLst>
                                      </p:cBhvr>
                                      <p:to>
                                        <p:strVal val="visible"/>
                                      </p:to>
                                    </p:set>
                                    <p:animEffect transition="in" filter="fade">
                                      <p:cBhvr>
                                        <p:cTn id="12" dur="1000"/>
                                        <p:tgtEl>
                                          <p:spTgt spid="3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
                                            <p:txEl>
                                              <p:pRg st="2" end="2"/>
                                            </p:txEl>
                                          </p:spTgt>
                                        </p:tgtEl>
                                        <p:attrNameLst>
                                          <p:attrName>style.visibility</p:attrName>
                                        </p:attrNameLst>
                                      </p:cBhvr>
                                      <p:to>
                                        <p:strVal val="visible"/>
                                      </p:to>
                                    </p:set>
                                    <p:animEffect transition="in" filter="fade">
                                      <p:cBhvr>
                                        <p:cTn id="17" dur="1000"/>
                                        <p:tgtEl>
                                          <p:spTgt spid="3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2">
                                            <p:txEl>
                                              <p:pRg st="3" end="3"/>
                                            </p:txEl>
                                          </p:spTgt>
                                        </p:tgtEl>
                                        <p:attrNameLst>
                                          <p:attrName>style.visibility</p:attrName>
                                        </p:attrNameLst>
                                      </p:cBhvr>
                                      <p:to>
                                        <p:strVal val="visible"/>
                                      </p:to>
                                    </p:set>
                                    <p:animEffect transition="in" filter="fade">
                                      <p:cBhvr>
                                        <p:cTn id="22" dur="1000"/>
                                        <p:tgtEl>
                                          <p:spTgt spid="3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2">
                                            <p:txEl>
                                              <p:pRg st="4" end="4"/>
                                            </p:txEl>
                                          </p:spTgt>
                                        </p:tgtEl>
                                        <p:attrNameLst>
                                          <p:attrName>style.visibility</p:attrName>
                                        </p:attrNameLst>
                                      </p:cBhvr>
                                      <p:to>
                                        <p:strVal val="visible"/>
                                      </p:to>
                                    </p:set>
                                    <p:animEffect transition="in" filter="fade">
                                      <p:cBhvr>
                                        <p:cTn id="27" dur="1000"/>
                                        <p:tgtEl>
                                          <p:spTgt spid="3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2">
                                            <p:txEl>
                                              <p:pRg st="5" end="5"/>
                                            </p:txEl>
                                          </p:spTgt>
                                        </p:tgtEl>
                                        <p:attrNameLst>
                                          <p:attrName>style.visibility</p:attrName>
                                        </p:attrNameLst>
                                      </p:cBhvr>
                                      <p:to>
                                        <p:strVal val="visible"/>
                                      </p:to>
                                    </p:set>
                                    <p:animEffect transition="in" filter="fade">
                                      <p:cBhvr>
                                        <p:cTn id="32" dur="1000"/>
                                        <p:tgtEl>
                                          <p:spTgt spid="3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2">
                                            <p:txEl>
                                              <p:pRg st="6" end="6"/>
                                            </p:txEl>
                                          </p:spTgt>
                                        </p:tgtEl>
                                        <p:attrNameLst>
                                          <p:attrName>style.visibility</p:attrName>
                                        </p:attrNameLst>
                                      </p:cBhvr>
                                      <p:to>
                                        <p:strVal val="visible"/>
                                      </p:to>
                                    </p:set>
                                    <p:animEffect transition="in" filter="fade">
                                      <p:cBhvr>
                                        <p:cTn id="37" dur="1000"/>
                                        <p:tgtEl>
                                          <p:spTgt spid="30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2">
                                            <p:txEl>
                                              <p:pRg st="7" end="7"/>
                                            </p:txEl>
                                          </p:spTgt>
                                        </p:tgtEl>
                                        <p:attrNameLst>
                                          <p:attrName>style.visibility</p:attrName>
                                        </p:attrNameLst>
                                      </p:cBhvr>
                                      <p:to>
                                        <p:strVal val="visible"/>
                                      </p:to>
                                    </p:set>
                                    <p:animEffect transition="in" filter="fade">
                                      <p:cBhvr>
                                        <p:cTn id="42" dur="1000"/>
                                        <p:tgtEl>
                                          <p:spTgt spid="30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2">
                                            <p:txEl>
                                              <p:pRg st="8" end="8"/>
                                            </p:txEl>
                                          </p:spTgt>
                                        </p:tgtEl>
                                        <p:attrNameLst>
                                          <p:attrName>style.visibility</p:attrName>
                                        </p:attrNameLst>
                                      </p:cBhvr>
                                      <p:to>
                                        <p:strVal val="visible"/>
                                      </p:to>
                                    </p:set>
                                    <p:animEffect transition="in" filter="fade">
                                      <p:cBhvr>
                                        <p:cTn id="47" dur="1000"/>
                                        <p:tgtEl>
                                          <p:spTgt spid="30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2">
                                            <p:txEl>
                                              <p:pRg st="9" end="9"/>
                                            </p:txEl>
                                          </p:spTgt>
                                        </p:tgtEl>
                                        <p:attrNameLst>
                                          <p:attrName>style.visibility</p:attrName>
                                        </p:attrNameLst>
                                      </p:cBhvr>
                                      <p:to>
                                        <p:strVal val="visible"/>
                                      </p:to>
                                    </p:set>
                                    <p:animEffect transition="in" filter="fade">
                                      <p:cBhvr>
                                        <p:cTn id="52" dur="1000"/>
                                        <p:tgtEl>
                                          <p:spTgt spid="30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2">
                                            <p:txEl>
                                              <p:pRg st="10" end="10"/>
                                            </p:txEl>
                                          </p:spTgt>
                                        </p:tgtEl>
                                        <p:attrNameLst>
                                          <p:attrName>style.visibility</p:attrName>
                                        </p:attrNameLst>
                                      </p:cBhvr>
                                      <p:to>
                                        <p:strVal val="visible"/>
                                      </p:to>
                                    </p:set>
                                    <p:animEffect transition="in" filter="fade">
                                      <p:cBhvr>
                                        <p:cTn id="57" dur="1000"/>
                                        <p:tgtEl>
                                          <p:spTgt spid="30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
                                            <p:txEl>
                                              <p:pRg st="11" end="11"/>
                                            </p:txEl>
                                          </p:spTgt>
                                        </p:tgtEl>
                                        <p:attrNameLst>
                                          <p:attrName>style.visibility</p:attrName>
                                        </p:attrNameLst>
                                      </p:cBhvr>
                                      <p:to>
                                        <p:strVal val="visible"/>
                                      </p:to>
                                    </p:set>
                                    <p:animEffect transition="in" filter="fade">
                                      <p:cBhvr>
                                        <p:cTn id="62" dur="1000"/>
                                        <p:tgtEl>
                                          <p:spTgt spid="30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2">
                                            <p:txEl>
                                              <p:pRg st="12" end="12"/>
                                            </p:txEl>
                                          </p:spTgt>
                                        </p:tgtEl>
                                        <p:attrNameLst>
                                          <p:attrName>style.visibility</p:attrName>
                                        </p:attrNameLst>
                                      </p:cBhvr>
                                      <p:to>
                                        <p:strVal val="visible"/>
                                      </p:to>
                                    </p:set>
                                    <p:animEffect transition="in" filter="fade">
                                      <p:cBhvr>
                                        <p:cTn id="67" dur="1000"/>
                                        <p:tgtEl>
                                          <p:spTgt spid="30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2">
                                            <p:txEl>
                                              <p:pRg st="13" end="13"/>
                                            </p:txEl>
                                          </p:spTgt>
                                        </p:tgtEl>
                                        <p:attrNameLst>
                                          <p:attrName>style.visibility</p:attrName>
                                        </p:attrNameLst>
                                      </p:cBhvr>
                                      <p:to>
                                        <p:strVal val="visible"/>
                                      </p:to>
                                    </p:set>
                                    <p:animEffect transition="in" filter="fade">
                                      <p:cBhvr>
                                        <p:cTn id="72" dur="1000"/>
                                        <p:tgtEl>
                                          <p:spTgt spid="30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2">
                                            <p:txEl>
                                              <p:pRg st="14" end="14"/>
                                            </p:txEl>
                                          </p:spTgt>
                                        </p:tgtEl>
                                        <p:attrNameLst>
                                          <p:attrName>style.visibility</p:attrName>
                                        </p:attrNameLst>
                                      </p:cBhvr>
                                      <p:to>
                                        <p:strVal val="visible"/>
                                      </p:to>
                                    </p:set>
                                    <p:animEffect transition="in" filter="fade">
                                      <p:cBhvr>
                                        <p:cTn id="77" dur="1000"/>
                                        <p:tgtEl>
                                          <p:spTgt spid="30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2">
                                            <p:txEl>
                                              <p:pRg st="15" end="15"/>
                                            </p:txEl>
                                          </p:spTgt>
                                        </p:tgtEl>
                                        <p:attrNameLst>
                                          <p:attrName>style.visibility</p:attrName>
                                        </p:attrNameLst>
                                      </p:cBhvr>
                                      <p:to>
                                        <p:strVal val="visible"/>
                                      </p:to>
                                    </p:set>
                                    <p:animEffect transition="in" filter="fade">
                                      <p:cBhvr>
                                        <p:cTn id="82" dur="1000"/>
                                        <p:tgtEl>
                                          <p:spTgt spid="30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43206"/>
            <a:ext cx="8229600" cy="9411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a:solidFill>
                  <a:schemeClr val="lt1"/>
                </a:solidFill>
              </a:rPr>
              <a:t>Charging c</a:t>
            </a:r>
            <a:r>
              <a:rPr lang="en-GB" sz="4400" b="0" i="0" u="none" strike="noStrike" cap="none">
                <a:solidFill>
                  <a:schemeClr val="lt1"/>
                </a:solidFill>
                <a:latin typeface="Comic Sans MS"/>
                <a:ea typeface="Comic Sans MS"/>
                <a:cs typeface="Comic Sans MS"/>
                <a:sym typeface="Comic Sans MS"/>
              </a:rPr>
              <a:t>apacitors</a:t>
            </a:r>
          </a:p>
        </p:txBody>
      </p:sp>
      <p:sp>
        <p:nvSpPr>
          <p:cNvPr id="193" name="Shape 193"/>
          <p:cNvSpPr txBox="1"/>
          <p:nvPr/>
        </p:nvSpPr>
        <p:spPr>
          <a:xfrm>
            <a:off x="0" y="0"/>
            <a:ext cx="9144000" cy="404400"/>
          </a:xfrm>
          <a:prstGeom prst="rect">
            <a:avLst/>
          </a:prstGeom>
          <a:solidFill>
            <a:schemeClr val="bg2">
              <a:lumMod val="20000"/>
              <a:lumOff val="80000"/>
              <a:alpha val="98850"/>
            </a:schemeClr>
          </a:solidFill>
          <a:ln>
            <a:noFill/>
          </a:ln>
        </p:spPr>
        <p:txBody>
          <a:bodyPr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Describe how a capacitor becomes charged</a:t>
            </a:r>
          </a:p>
        </p:txBody>
      </p:sp>
      <p:pic>
        <p:nvPicPr>
          <p:cNvPr id="194" name="Shape 194"/>
          <p:cNvPicPr preferRelativeResize="0"/>
          <p:nvPr/>
        </p:nvPicPr>
        <p:blipFill>
          <a:blip r:embed="rId3">
            <a:alphaModFix/>
          </a:blip>
          <a:stretch>
            <a:fillRect/>
          </a:stretch>
        </p:blipFill>
        <p:spPr>
          <a:xfrm>
            <a:off x="993350" y="1161725"/>
            <a:ext cx="7432250" cy="4777875"/>
          </a:xfrm>
          <a:prstGeom prst="rect">
            <a:avLst/>
          </a:prstGeom>
          <a:noFill/>
          <a:ln>
            <a:noFill/>
          </a:ln>
        </p:spPr>
      </p:pic>
      <p:sp>
        <p:nvSpPr>
          <p:cNvPr id="195" name="Shape 195"/>
          <p:cNvSpPr txBox="1"/>
          <p:nvPr/>
        </p:nvSpPr>
        <p:spPr>
          <a:xfrm>
            <a:off x="5200500" y="4226450"/>
            <a:ext cx="3867300" cy="1325400"/>
          </a:xfrm>
          <a:prstGeom prst="rect">
            <a:avLst/>
          </a:pr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1. Electrons flow from the negative terminal of a battery to a capacitor and spread out on one of the plates. </a:t>
            </a:r>
          </a:p>
          <a:p>
            <a:pPr marL="0" marR="0" lvl="0" indent="0" algn="l" defTabSz="914400" rtl="0" eaLnBrk="1" fontAlgn="auto" latinLnBrk="0" hangingPunct="1">
              <a:lnSpc>
                <a:spcPct val="80000"/>
              </a:lnSpc>
              <a:spcBef>
                <a:spcPts val="304"/>
              </a:spcBef>
              <a:spcAft>
                <a:spcPts val="0"/>
              </a:spcAft>
              <a:buClr>
                <a:srgbClr val="FFFFFF"/>
              </a:buClr>
              <a:buSzTx/>
              <a:buFont typeface="Arial"/>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196" name="Shape 196"/>
          <p:cNvSpPr txBox="1"/>
          <p:nvPr/>
        </p:nvSpPr>
        <p:spPr>
          <a:xfrm>
            <a:off x="5328275" y="1255800"/>
            <a:ext cx="3739500" cy="1566531"/>
          </a:xfrm>
          <a:prstGeom prst="rect">
            <a:avLst/>
          </a:pr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304"/>
              </a:spcBef>
              <a:spcAft>
                <a:spcPts val="0"/>
              </a:spcAft>
              <a:buClr>
                <a:srgbClr val="FFFFFF"/>
              </a:buClr>
              <a:buSzPct val="25000"/>
              <a:buFont typeface="Arial"/>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2. As the electrons arrive, they repel </a:t>
            </a: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an equal number of electrons </a:t>
            </a: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on the opposite plate and these electrons flow to the positive terminal of the battery. </a:t>
            </a:r>
          </a:p>
        </p:txBody>
      </p:sp>
      <p:sp>
        <p:nvSpPr>
          <p:cNvPr id="198" name="Shape 198"/>
          <p:cNvSpPr txBox="1"/>
          <p:nvPr/>
        </p:nvSpPr>
        <p:spPr>
          <a:xfrm>
            <a:off x="1296550" y="3594575"/>
            <a:ext cx="515700" cy="275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FF"/>
                </a:solidFill>
                <a:effectLst/>
                <a:uLnTx/>
                <a:uFillTx/>
                <a:latin typeface="Arial"/>
                <a:cs typeface="Arial"/>
                <a:sym typeface="Arial"/>
              </a:rPr>
              <a:t>-</a:t>
            </a:r>
          </a:p>
        </p:txBody>
      </p:sp>
      <p:sp>
        <p:nvSpPr>
          <p:cNvPr id="8" name="Shape 206"/>
          <p:cNvSpPr txBox="1"/>
          <p:nvPr/>
        </p:nvSpPr>
        <p:spPr>
          <a:xfrm>
            <a:off x="35169" y="3945095"/>
            <a:ext cx="3745523" cy="2227105"/>
          </a:xfrm>
          <a:prstGeom prst="rect">
            <a:avLst/>
          </a:pr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3. As negative electrons build up on the plate they start to resist the build-up of extra electrons reducing the current</a:t>
            </a:r>
          </a:p>
          <a:p>
            <a:pPr marL="0" marR="0" lvl="0" indent="0" algn="l" defTabSz="914400" rtl="0" eaLnBrk="1" fontAlgn="auto" latinLnBrk="0" hangingPunct="1">
              <a:lnSpc>
                <a:spcPct val="80000"/>
              </a:lnSpc>
              <a:spcBef>
                <a:spcPts val="0"/>
              </a:spcBef>
              <a:spcAft>
                <a:spcPts val="0"/>
              </a:spcAft>
              <a:buClr>
                <a:srgbClr val="FFFFFF"/>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Eventually when the capacitor is fully charged the current will be reduced to 0 A</a:t>
            </a:r>
            <a:r>
              <a:rPr kumimoji="0" lang="en-GB" sz="2000" b="0" i="0" u="none" strike="noStrike" kern="0" cap="none" spc="0" normalizeH="0" baseline="0" noProof="0" dirty="0">
                <a:ln>
                  <a:noFill/>
                </a:ln>
                <a:solidFill>
                  <a:srgbClr val="000000"/>
                </a:solidFill>
                <a:effectLst/>
                <a:uLnTx/>
                <a:uFillTx/>
                <a:latin typeface="Arial"/>
                <a:cs typeface="Arial"/>
                <a:sym typeface="Arial"/>
              </a:rPr>
              <a:t> </a:t>
            </a:r>
          </a:p>
        </p:txBody>
      </p:sp>
      <p:sp>
        <p:nvSpPr>
          <p:cNvPr id="9" name="Shape 195"/>
          <p:cNvSpPr txBox="1"/>
          <p:nvPr/>
        </p:nvSpPr>
        <p:spPr>
          <a:xfrm>
            <a:off x="235777" y="6385692"/>
            <a:ext cx="8758754" cy="350520"/>
          </a:xfrm>
          <a:prstGeom prst="rect">
            <a:avLst/>
          </a:prstGeom>
          <a:solidFill>
            <a:schemeClr val="accent4">
              <a:lumMod val="40000"/>
              <a:lumOff val="60000"/>
            </a:schemeClr>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Result: The two plates end up with an </a:t>
            </a:r>
            <a:r>
              <a:rPr kumimoji="0" lang="en-GB" sz="2000" b="0" i="1"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equal</a:t>
            </a: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 but </a:t>
            </a:r>
            <a:r>
              <a:rPr kumimoji="0" lang="en-GB" sz="2000" b="0" i="1"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opposite</a:t>
            </a: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 charge</a:t>
            </a:r>
            <a:endPar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304"/>
              </a:spcBef>
              <a:spcAft>
                <a:spcPts val="0"/>
              </a:spcAft>
              <a:buClr>
                <a:srgbClr val="FFFFFF"/>
              </a:buClr>
              <a:buSzTx/>
              <a:buFont typeface="Arial"/>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93875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06"/>
        <p:cNvGrpSpPr/>
        <p:nvPr/>
      </p:nvGrpSpPr>
      <p:grpSpPr>
        <a:xfrm>
          <a:off x="0" y="0"/>
          <a:ext cx="0" cy="0"/>
          <a:chOff x="0" y="0"/>
          <a:chExt cx="0" cy="0"/>
        </a:xfrm>
      </p:grpSpPr>
      <p:sp>
        <p:nvSpPr>
          <p:cNvPr id="307" name="Shape 307"/>
          <p:cNvSpPr txBox="1"/>
          <p:nvPr/>
        </p:nvSpPr>
        <p:spPr>
          <a:xfrm>
            <a:off x="0" y="0"/>
            <a:ext cx="9144000" cy="664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time constant (Ⲧ) for charging and discharging capacitors</a:t>
            </a:r>
          </a:p>
        </p:txBody>
      </p:sp>
      <p:sp>
        <p:nvSpPr>
          <p:cNvPr id="308" name="Shape 308"/>
          <p:cNvSpPr txBox="1"/>
          <p:nvPr/>
        </p:nvSpPr>
        <p:spPr>
          <a:xfrm>
            <a:off x="215550" y="822898"/>
            <a:ext cx="8712900" cy="123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 500 μF capacitor is charged with a 24 V power supply and a 2 MΩ resistor</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Calculate:</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 The time constant for the circuit 	</a:t>
            </a:r>
            <a:r>
              <a:rPr kumimoji="0" lang="en-GB" sz="2400" b="0" i="0" u="none" strike="noStrike" kern="0" cap="none" spc="0" normalizeH="0" baseline="0" noProof="0">
                <a:ln>
                  <a:noFill/>
                </a:ln>
                <a:solidFill>
                  <a:srgbClr val="FFFF00"/>
                </a:solidFill>
                <a:effectLst/>
                <a:uLnTx/>
                <a:uFillTx/>
                <a:latin typeface="Comic Sans MS"/>
                <a:ea typeface="Comic Sans MS"/>
                <a:cs typeface="Comic Sans MS"/>
                <a:sym typeface="Comic Sans MS"/>
              </a:rPr>
              <a:t>1000 s</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b) The potential difference across the plates after 10 mins </a:t>
            </a:r>
            <a:r>
              <a:rPr kumimoji="0" lang="en-GB" sz="2400" b="0" i="0" u="none" strike="noStrike" kern="0" cap="none" spc="0" normalizeH="0" baseline="0" noProof="0">
                <a:ln>
                  <a:noFill/>
                </a:ln>
                <a:solidFill>
                  <a:srgbClr val="FFFF00"/>
                </a:solidFill>
                <a:effectLst/>
                <a:uLnTx/>
                <a:uFillTx/>
                <a:latin typeface="Comic Sans MS"/>
                <a:ea typeface="Comic Sans MS"/>
                <a:cs typeface="Comic Sans MS"/>
                <a:sym typeface="Comic Sans MS"/>
              </a:rPr>
              <a:t>10.8 V</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The charge across the plates after 10 mins </a:t>
            </a:r>
            <a:r>
              <a:rPr kumimoji="0" lang="en-GB" sz="2400" b="0" i="0" u="none" strike="noStrike" kern="0" cap="none" spc="0" normalizeH="0" baseline="0" noProof="0">
                <a:ln>
                  <a:noFill/>
                </a:ln>
                <a:solidFill>
                  <a:srgbClr val="FFFF00"/>
                </a:solidFill>
                <a:effectLst/>
                <a:uLnTx/>
                <a:uFillTx/>
                <a:latin typeface="Comic Sans MS"/>
                <a:ea typeface="Comic Sans MS"/>
                <a:cs typeface="Comic Sans MS"/>
                <a:sym typeface="Comic Sans MS"/>
              </a:rPr>
              <a:t>5.4 mC</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d) The time taken for the potential difference across the plates to reach 90% of the maximum value  </a:t>
            </a:r>
            <a:r>
              <a:rPr kumimoji="0" lang="en-GB" sz="2400" b="0" i="0" u="none" strike="noStrike" kern="0" cap="none" spc="0" normalizeH="0" baseline="0" noProof="0">
                <a:ln>
                  <a:noFill/>
                </a:ln>
                <a:solidFill>
                  <a:srgbClr val="FFFF00"/>
                </a:solidFill>
                <a:effectLst/>
                <a:uLnTx/>
                <a:uFillTx/>
                <a:latin typeface="Comic Sans MS"/>
                <a:ea typeface="Comic Sans MS"/>
                <a:cs typeface="Comic Sans MS"/>
                <a:sym typeface="Comic Sans MS"/>
              </a:rPr>
              <a:t>2300 s</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Ⲧ = 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VC</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Q = Q</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f</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(1-e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I = I</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0</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V = V</a:t>
            </a:r>
            <a:r>
              <a:rPr kumimoji="0" lang="en-GB" sz="240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f</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(1-e</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-t/CR</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99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418644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animEffect transition="in" filter="fade">
                                      <p:cBhvr>
                                        <p:cTn id="7" dur="1000"/>
                                        <p:tgtEl>
                                          <p:spTgt spid="3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xEl>
                                              <p:pRg st="1" end="1"/>
                                            </p:txEl>
                                          </p:spTgt>
                                        </p:tgtEl>
                                        <p:attrNameLst>
                                          <p:attrName>style.visibility</p:attrName>
                                        </p:attrNameLst>
                                      </p:cBhvr>
                                      <p:to>
                                        <p:strVal val="visible"/>
                                      </p:to>
                                    </p:set>
                                    <p:animEffect transition="in" filter="fade">
                                      <p:cBhvr>
                                        <p:cTn id="12" dur="1000"/>
                                        <p:tgtEl>
                                          <p:spTgt spid="3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
                                            <p:txEl>
                                              <p:pRg st="2" end="2"/>
                                            </p:txEl>
                                          </p:spTgt>
                                        </p:tgtEl>
                                        <p:attrNameLst>
                                          <p:attrName>style.visibility</p:attrName>
                                        </p:attrNameLst>
                                      </p:cBhvr>
                                      <p:to>
                                        <p:strVal val="visible"/>
                                      </p:to>
                                    </p:set>
                                    <p:animEffect transition="in" filter="fade">
                                      <p:cBhvr>
                                        <p:cTn id="17" dur="1000"/>
                                        <p:tgtEl>
                                          <p:spTgt spid="3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
                                            <p:txEl>
                                              <p:pRg st="3" end="3"/>
                                            </p:txEl>
                                          </p:spTgt>
                                        </p:tgtEl>
                                        <p:attrNameLst>
                                          <p:attrName>style.visibility</p:attrName>
                                        </p:attrNameLst>
                                      </p:cBhvr>
                                      <p:to>
                                        <p:strVal val="visible"/>
                                      </p:to>
                                    </p:set>
                                    <p:animEffect transition="in" filter="fade">
                                      <p:cBhvr>
                                        <p:cTn id="22" dur="1000"/>
                                        <p:tgtEl>
                                          <p:spTgt spid="3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
                                            <p:txEl>
                                              <p:pRg st="4" end="4"/>
                                            </p:txEl>
                                          </p:spTgt>
                                        </p:tgtEl>
                                        <p:attrNameLst>
                                          <p:attrName>style.visibility</p:attrName>
                                        </p:attrNameLst>
                                      </p:cBhvr>
                                      <p:to>
                                        <p:strVal val="visible"/>
                                      </p:to>
                                    </p:set>
                                    <p:animEffect transition="in" filter="fade">
                                      <p:cBhvr>
                                        <p:cTn id="27" dur="1000"/>
                                        <p:tgtEl>
                                          <p:spTgt spid="3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
                                            <p:txEl>
                                              <p:pRg st="5" end="5"/>
                                            </p:txEl>
                                          </p:spTgt>
                                        </p:tgtEl>
                                        <p:attrNameLst>
                                          <p:attrName>style.visibility</p:attrName>
                                        </p:attrNameLst>
                                      </p:cBhvr>
                                      <p:to>
                                        <p:strVal val="visible"/>
                                      </p:to>
                                    </p:set>
                                    <p:animEffect transition="in" filter="fade">
                                      <p:cBhvr>
                                        <p:cTn id="32" dur="1000"/>
                                        <p:tgtEl>
                                          <p:spTgt spid="3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8">
                                            <p:txEl>
                                              <p:pRg st="6" end="6"/>
                                            </p:txEl>
                                          </p:spTgt>
                                        </p:tgtEl>
                                        <p:attrNameLst>
                                          <p:attrName>style.visibility</p:attrName>
                                        </p:attrNameLst>
                                      </p:cBhvr>
                                      <p:to>
                                        <p:strVal val="visible"/>
                                      </p:to>
                                    </p:set>
                                    <p:animEffect transition="in" filter="fade">
                                      <p:cBhvr>
                                        <p:cTn id="37" dur="1000"/>
                                        <p:tgtEl>
                                          <p:spTgt spid="3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
                                            <p:txEl>
                                              <p:pRg st="7" end="7"/>
                                            </p:txEl>
                                          </p:spTgt>
                                        </p:tgtEl>
                                        <p:attrNameLst>
                                          <p:attrName>style.visibility</p:attrName>
                                        </p:attrNameLst>
                                      </p:cBhvr>
                                      <p:to>
                                        <p:strVal val="visible"/>
                                      </p:to>
                                    </p:set>
                                    <p:animEffect transition="in" filter="fade">
                                      <p:cBhvr>
                                        <p:cTn id="42" dur="1000"/>
                                        <p:tgtEl>
                                          <p:spTgt spid="30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8">
                                            <p:txEl>
                                              <p:pRg st="8" end="8"/>
                                            </p:txEl>
                                          </p:spTgt>
                                        </p:tgtEl>
                                        <p:attrNameLst>
                                          <p:attrName>style.visibility</p:attrName>
                                        </p:attrNameLst>
                                      </p:cBhvr>
                                      <p:to>
                                        <p:strVal val="visible"/>
                                      </p:to>
                                    </p:set>
                                    <p:animEffect transition="in" filter="fade">
                                      <p:cBhvr>
                                        <p:cTn id="47" dur="1000"/>
                                        <p:tgtEl>
                                          <p:spTgt spid="30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
                                            <p:txEl>
                                              <p:pRg st="9" end="9"/>
                                            </p:txEl>
                                          </p:spTgt>
                                        </p:tgtEl>
                                        <p:attrNameLst>
                                          <p:attrName>style.visibility</p:attrName>
                                        </p:attrNameLst>
                                      </p:cBhvr>
                                      <p:to>
                                        <p:strVal val="visible"/>
                                      </p:to>
                                    </p:set>
                                    <p:animEffect transition="in" filter="fade">
                                      <p:cBhvr>
                                        <p:cTn id="52" dur="1000"/>
                                        <p:tgtEl>
                                          <p:spTgt spid="30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8">
                                            <p:txEl>
                                              <p:pRg st="10" end="10"/>
                                            </p:txEl>
                                          </p:spTgt>
                                        </p:tgtEl>
                                        <p:attrNameLst>
                                          <p:attrName>style.visibility</p:attrName>
                                        </p:attrNameLst>
                                      </p:cBhvr>
                                      <p:to>
                                        <p:strVal val="visible"/>
                                      </p:to>
                                    </p:set>
                                    <p:animEffect transition="in" filter="fade">
                                      <p:cBhvr>
                                        <p:cTn id="57" dur="1000"/>
                                        <p:tgtEl>
                                          <p:spTgt spid="30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8">
                                            <p:txEl>
                                              <p:pRg st="11" end="11"/>
                                            </p:txEl>
                                          </p:spTgt>
                                        </p:tgtEl>
                                        <p:attrNameLst>
                                          <p:attrName>style.visibility</p:attrName>
                                        </p:attrNameLst>
                                      </p:cBhvr>
                                      <p:to>
                                        <p:strVal val="visible"/>
                                      </p:to>
                                    </p:set>
                                    <p:animEffect transition="in" filter="fade">
                                      <p:cBhvr>
                                        <p:cTn id="62" dur="1000"/>
                                        <p:tgtEl>
                                          <p:spTgt spid="30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8">
                                            <p:txEl>
                                              <p:pRg st="12" end="12"/>
                                            </p:txEl>
                                          </p:spTgt>
                                        </p:tgtEl>
                                        <p:attrNameLst>
                                          <p:attrName>style.visibility</p:attrName>
                                        </p:attrNameLst>
                                      </p:cBhvr>
                                      <p:to>
                                        <p:strVal val="visible"/>
                                      </p:to>
                                    </p:set>
                                    <p:animEffect transition="in" filter="fade">
                                      <p:cBhvr>
                                        <p:cTn id="67" dur="1000"/>
                                        <p:tgtEl>
                                          <p:spTgt spid="30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8">
                                            <p:txEl>
                                              <p:pRg st="13" end="13"/>
                                            </p:txEl>
                                          </p:spTgt>
                                        </p:tgtEl>
                                        <p:attrNameLst>
                                          <p:attrName>style.visibility</p:attrName>
                                        </p:attrNameLst>
                                      </p:cBhvr>
                                      <p:to>
                                        <p:strVal val="visible"/>
                                      </p:to>
                                    </p:set>
                                    <p:animEffect transition="in" filter="fade">
                                      <p:cBhvr>
                                        <p:cTn id="72" dur="1000"/>
                                        <p:tgtEl>
                                          <p:spTgt spid="30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8">
                                            <p:txEl>
                                              <p:pRg st="14" end="14"/>
                                            </p:txEl>
                                          </p:spTgt>
                                        </p:tgtEl>
                                        <p:attrNameLst>
                                          <p:attrName>style.visibility</p:attrName>
                                        </p:attrNameLst>
                                      </p:cBhvr>
                                      <p:to>
                                        <p:strVal val="visible"/>
                                      </p:to>
                                    </p:set>
                                    <p:animEffect transition="in" filter="fade">
                                      <p:cBhvr>
                                        <p:cTn id="77" dur="1000"/>
                                        <p:tgtEl>
                                          <p:spTgt spid="30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8">
                                            <p:txEl>
                                              <p:pRg st="15" end="15"/>
                                            </p:txEl>
                                          </p:spTgt>
                                        </p:tgtEl>
                                        <p:attrNameLst>
                                          <p:attrName>style.visibility</p:attrName>
                                        </p:attrNameLst>
                                      </p:cBhvr>
                                      <p:to>
                                        <p:strVal val="visible"/>
                                      </p:to>
                                    </p:set>
                                    <p:animEffect transition="in" filter="fade">
                                      <p:cBhvr>
                                        <p:cTn id="82" dur="1000"/>
                                        <p:tgtEl>
                                          <p:spTgt spid="30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459556"/>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a:t>
            </a:r>
            <a:r>
              <a:rPr lang="en-GB" sz="3959">
                <a:solidFill>
                  <a:schemeClr val="lt1"/>
                </a:solidFill>
              </a:rPr>
              <a:t>ance</a:t>
            </a:r>
          </a:p>
        </p:txBody>
      </p:sp>
      <p:sp>
        <p:nvSpPr>
          <p:cNvPr id="224" name="Shape 224"/>
          <p:cNvSpPr txBox="1"/>
          <p:nvPr/>
        </p:nvSpPr>
        <p:spPr>
          <a:xfrm>
            <a:off x="179511" y="1340769"/>
            <a:ext cx="8712967" cy="18001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Capacitance</a:t>
            </a:r>
            <a:r>
              <a:rPr kumimoji="0" lang="en-GB" sz="32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C</a:t>
            </a:r>
            <a:r>
              <a:rPr kumimoji="0" lang="en-GB" sz="32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is defined as the </a:t>
            </a: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charge</a:t>
            </a:r>
            <a:r>
              <a:rPr kumimoji="0" lang="en-GB" sz="32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stored in a capacitor per unit </a:t>
            </a: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potential </a:t>
            </a:r>
            <a:r>
              <a:rPr kumimoji="0" lang="en-GB" sz="3200" b="0" i="0" u="none" strike="noStrike" kern="0" cap="none" spc="0" normalizeH="0" baseline="0" noProof="0" dirty="0" smtClean="0">
                <a:ln>
                  <a:noFill/>
                </a:ln>
                <a:solidFill>
                  <a:srgbClr val="FFFF00"/>
                </a:solidFill>
                <a:effectLst/>
                <a:uLnTx/>
                <a:uFillTx/>
                <a:latin typeface="Comic Sans MS"/>
                <a:ea typeface="Comic Sans MS"/>
                <a:cs typeface="Comic Sans MS"/>
                <a:sym typeface="Comic Sans MS"/>
              </a:rPr>
              <a:t>difference</a:t>
            </a:r>
            <a:r>
              <a:rPr kumimoji="0" lang="en-GB" sz="3200" b="0" i="0" u="none" strike="noStrike" kern="0" cap="none" spc="0" normalizeH="0" baseline="0" noProof="0" dirty="0" smtClean="0">
                <a:ln>
                  <a:noFill/>
                </a:ln>
                <a:solidFill>
                  <a:srgbClr val="FFFFFF"/>
                </a:solidFill>
                <a:effectLst/>
                <a:uLnTx/>
                <a:uFillTx/>
                <a:latin typeface="Comic Sans MS"/>
                <a:ea typeface="Comic Sans MS"/>
                <a:cs typeface="Comic Sans MS"/>
                <a:sym typeface="Comic Sans MS"/>
              </a:rPr>
              <a:t>.</a:t>
            </a:r>
            <a:endParaRPr kumimoji="0" lang="en-GB" sz="32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32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It’s unit, the </a:t>
            </a: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Farad</a:t>
            </a:r>
            <a:r>
              <a:rPr kumimoji="0" lang="en-GB" sz="32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is one coulomb per volt.</a:t>
            </a:r>
          </a:p>
        </p:txBody>
      </p:sp>
      <p:sp>
        <p:nvSpPr>
          <p:cNvPr id="225" name="Shape 225"/>
          <p:cNvSpPr txBox="1"/>
          <p:nvPr/>
        </p:nvSpPr>
        <p:spPr>
          <a:xfrm>
            <a:off x="457209" y="4479373"/>
            <a:ext cx="1610400" cy="12327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 </a:t>
            </a:r>
            <a:r>
              <a:rPr kumimoji="0" lang="en-GB" sz="3200" b="0" i="0" u="sng" strike="noStrike" kern="0" cap="none" spc="0" normalizeH="0" baseline="0" noProof="0">
                <a:ln>
                  <a:noFill/>
                </a:ln>
                <a:solidFill>
                  <a:srgbClr val="FFFFFF"/>
                </a:solidFill>
                <a:effectLst/>
                <a:uLnTx/>
                <a:uFillTx/>
                <a:latin typeface="Comic Sans MS"/>
                <a:ea typeface="Comic Sans MS"/>
                <a:cs typeface="Comic Sans MS"/>
                <a:sym typeface="Comic Sans MS"/>
              </a:rPr>
              <a:t>Q</a:t>
            </a:r>
          </a:p>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V</a:t>
            </a:r>
          </a:p>
        </p:txBody>
      </p:sp>
      <p:sp>
        <p:nvSpPr>
          <p:cNvPr id="226" name="Shape 226"/>
          <p:cNvSpPr txBox="1"/>
          <p:nvPr/>
        </p:nvSpPr>
        <p:spPr>
          <a:xfrm>
            <a:off x="0" y="0"/>
            <a:ext cx="9144000" cy="3693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Explain the concept of capacitance and the Farad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227" name="Shape 227"/>
          <p:cNvSpPr txBox="1"/>
          <p:nvPr/>
        </p:nvSpPr>
        <p:spPr>
          <a:xfrm>
            <a:off x="2251624" y="4479375"/>
            <a:ext cx="6640800" cy="12327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Capacitance =        </a:t>
            </a:r>
            <a:r>
              <a:rPr kumimoji="0" lang="en-GB" sz="3200" b="0" i="0" u="sng" strike="noStrike" kern="0" cap="none" spc="0" normalizeH="0" baseline="0" noProof="0">
                <a:ln>
                  <a:noFill/>
                </a:ln>
                <a:solidFill>
                  <a:srgbClr val="FFFFFF"/>
                </a:solidFill>
                <a:effectLst/>
                <a:uLnTx/>
                <a:uFillTx/>
                <a:latin typeface="Comic Sans MS"/>
                <a:ea typeface="Comic Sans MS"/>
                <a:cs typeface="Comic Sans MS"/>
                <a:sym typeface="Comic Sans MS"/>
              </a:rPr>
              <a:t>Charge</a:t>
            </a:r>
          </a:p>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Potential difference </a:t>
            </a:r>
          </a:p>
        </p:txBody>
      </p:sp>
    </p:spTree>
    <p:extLst>
      <p:ext uri="{BB962C8B-B14F-4D97-AF65-F5344CB8AC3E}">
        <p14:creationId xmlns:p14="http://schemas.microsoft.com/office/powerpoint/2010/main" val="30862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10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459556"/>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a:t>
            </a:r>
            <a:r>
              <a:rPr lang="en-GB" sz="3959">
                <a:solidFill>
                  <a:schemeClr val="lt1"/>
                </a:solidFill>
              </a:rPr>
              <a:t>ance</a:t>
            </a:r>
          </a:p>
        </p:txBody>
      </p:sp>
      <p:sp>
        <p:nvSpPr>
          <p:cNvPr id="233" name="Shape 233"/>
          <p:cNvSpPr txBox="1"/>
          <p:nvPr/>
        </p:nvSpPr>
        <p:spPr>
          <a:xfrm>
            <a:off x="667334" y="3140973"/>
            <a:ext cx="1610400" cy="12327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 </a:t>
            </a:r>
            <a:r>
              <a:rPr kumimoji="0" lang="en-GB" sz="3200" b="0" i="0" u="sng" strike="noStrike" kern="0" cap="none" spc="0" normalizeH="0" baseline="0" noProof="0">
                <a:ln>
                  <a:noFill/>
                </a:ln>
                <a:solidFill>
                  <a:srgbClr val="FFFFFF"/>
                </a:solidFill>
                <a:effectLst/>
                <a:uLnTx/>
                <a:uFillTx/>
                <a:latin typeface="Comic Sans MS"/>
                <a:ea typeface="Comic Sans MS"/>
                <a:cs typeface="Comic Sans MS"/>
                <a:sym typeface="Comic Sans MS"/>
              </a:rPr>
              <a:t>Q</a:t>
            </a:r>
          </a:p>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V</a:t>
            </a:r>
          </a:p>
        </p:txBody>
      </p:sp>
      <p:graphicFrame>
        <p:nvGraphicFramePr>
          <p:cNvPr id="235" name="Shape 235"/>
          <p:cNvGraphicFramePr/>
          <p:nvPr/>
        </p:nvGraphicFramePr>
        <p:xfrm>
          <a:off x="438725" y="1791450"/>
          <a:ext cx="8175750" cy="3998810"/>
        </p:xfrm>
        <a:graphic>
          <a:graphicData uri="http://schemas.openxmlformats.org/drawingml/2006/table">
            <a:tbl>
              <a:tblPr>
                <a:noFill/>
              </a:tblPr>
              <a:tblGrid>
                <a:gridCol w="2725250">
                  <a:extLst>
                    <a:ext uri="{9D8B030D-6E8A-4147-A177-3AD203B41FA5}">
                      <a16:colId xmlns:a16="http://schemas.microsoft.com/office/drawing/2014/main" val="20000"/>
                    </a:ext>
                  </a:extLst>
                </a:gridCol>
                <a:gridCol w="2725250">
                  <a:extLst>
                    <a:ext uri="{9D8B030D-6E8A-4147-A177-3AD203B41FA5}">
                      <a16:colId xmlns:a16="http://schemas.microsoft.com/office/drawing/2014/main" val="20001"/>
                    </a:ext>
                  </a:extLst>
                </a:gridCol>
                <a:gridCol w="2725250">
                  <a:extLst>
                    <a:ext uri="{9D8B030D-6E8A-4147-A177-3AD203B41FA5}">
                      <a16:colId xmlns:a16="http://schemas.microsoft.com/office/drawing/2014/main" val="20002"/>
                    </a:ext>
                  </a:extLst>
                </a:gridCol>
              </a:tblGrid>
              <a:tr h="786350">
                <a:tc>
                  <a:txBody>
                    <a:bodyPr/>
                    <a:lstStyle/>
                    <a:p>
                      <a:pPr lvl="0">
                        <a:spcBef>
                          <a:spcPts val="0"/>
                        </a:spcBef>
                        <a:buNone/>
                      </a:pPr>
                      <a:r>
                        <a:rPr lang="en-GB" sz="2200" b="1">
                          <a:latin typeface="Comic Sans MS"/>
                          <a:ea typeface="Comic Sans MS"/>
                          <a:cs typeface="Comic Sans MS"/>
                          <a:sym typeface="Comic Sans MS"/>
                        </a:rPr>
                        <a:t>Capacitance/F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200" b="1">
                          <a:latin typeface="Comic Sans MS"/>
                          <a:ea typeface="Comic Sans MS"/>
                          <a:cs typeface="Comic Sans MS"/>
                          <a:sym typeface="Comic Sans MS"/>
                        </a:rPr>
                        <a:t>Charge/C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200" b="1">
                          <a:latin typeface="Comic Sans MS"/>
                          <a:ea typeface="Comic Sans MS"/>
                          <a:cs typeface="Comic Sans MS"/>
                          <a:sym typeface="Comic Sans MS"/>
                        </a:rPr>
                        <a:t>Potential difference/V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86350">
                <a:tc>
                  <a:txBody>
                    <a:bodyPr/>
                    <a:lstStyle/>
                    <a:p>
                      <a:pPr marL="342900" lvl="0" rtl="0">
                        <a:spcBef>
                          <a:spcPts val="0"/>
                        </a:spcBef>
                        <a:buClr>
                          <a:schemeClr val="lt1"/>
                        </a:buClr>
                        <a:buSzPct val="25000"/>
                        <a:buFont typeface="Arial"/>
                        <a:buNone/>
                      </a:pPr>
                      <a:r>
                        <a:rPr lang="en-GB" sz="2200">
                          <a:latin typeface="Comic Sans MS"/>
                          <a:ea typeface="Comic Sans MS"/>
                          <a:cs typeface="Comic Sans MS"/>
                          <a:sym typeface="Comic Sans MS"/>
                        </a:rPr>
                        <a:t>2.2μF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endParaRPr sz="22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200">
                          <a:latin typeface="Comic Sans MS"/>
                          <a:ea typeface="Comic Sans MS"/>
                          <a:cs typeface="Comic Sans MS"/>
                          <a:sym typeface="Comic Sans MS"/>
                        </a:rPr>
                        <a:t>9V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6350">
                <a:tc>
                  <a:txBody>
                    <a:bodyPr/>
                    <a:lstStyle/>
                    <a:p>
                      <a:pPr lvl="0">
                        <a:spcBef>
                          <a:spcPts val="0"/>
                        </a:spcBef>
                        <a:buNone/>
                      </a:pPr>
                      <a:endParaRPr sz="22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600</a:t>
                      </a:r>
                      <a:r>
                        <a:rPr lang="en-GB" sz="2200">
                          <a:solidFill>
                            <a:schemeClr val="dk1"/>
                          </a:solidFill>
                          <a:latin typeface="Comic Sans MS"/>
                          <a:ea typeface="Comic Sans MS"/>
                          <a:cs typeface="Comic Sans MS"/>
                          <a:sym typeface="Comic Sans MS"/>
                        </a:rPr>
                        <a:t>μC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200">
                          <a:latin typeface="Comic Sans MS"/>
                          <a:ea typeface="Comic Sans MS"/>
                          <a:cs typeface="Comic Sans MS"/>
                          <a:sym typeface="Comic Sans MS"/>
                        </a:rPr>
                        <a:t>12V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86350">
                <a:tc>
                  <a:txBody>
                    <a:bodyPr/>
                    <a:lstStyle/>
                    <a:p>
                      <a:pPr lvl="0">
                        <a:spcBef>
                          <a:spcPts val="0"/>
                        </a:spcBef>
                        <a:buClr>
                          <a:schemeClr val="dk1"/>
                        </a:buClr>
                        <a:buSzPct val="50000"/>
                        <a:buFont typeface="Arial"/>
                        <a:buNone/>
                      </a:pPr>
                      <a:r>
                        <a:rPr lang="en-GB" sz="2200">
                          <a:solidFill>
                            <a:schemeClr val="dk1"/>
                          </a:solidFill>
                          <a:latin typeface="Comic Sans MS"/>
                          <a:ea typeface="Comic Sans MS"/>
                          <a:cs typeface="Comic Sans MS"/>
                          <a:sym typeface="Comic Sans MS"/>
                        </a:rPr>
                        <a:t>0.2mF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4mC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endParaRPr sz="22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86350">
                <a:tc>
                  <a:txBody>
                    <a:bodyPr/>
                    <a:lstStyle/>
                    <a:p>
                      <a:pPr lvl="0">
                        <a:spcBef>
                          <a:spcPts val="0"/>
                        </a:spcBef>
                        <a:buNone/>
                      </a:pPr>
                      <a:endParaRPr sz="2200">
                        <a:latin typeface="Comic Sans MS"/>
                        <a:ea typeface="Comic Sans MS"/>
                        <a:cs typeface="Comic Sans MS"/>
                        <a:sym typeface="Comic Sans MS"/>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2mC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200">
                          <a:latin typeface="Comic Sans MS"/>
                          <a:ea typeface="Comic Sans MS"/>
                          <a:cs typeface="Comic Sans MS"/>
                          <a:sym typeface="Comic Sans MS"/>
                        </a:rPr>
                        <a:t>8V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Shape 226"/>
          <p:cNvSpPr txBox="1"/>
          <p:nvPr/>
        </p:nvSpPr>
        <p:spPr>
          <a:xfrm>
            <a:off x="0" y="0"/>
            <a:ext cx="9144000" cy="3693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concept of capacitance and the Farad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79011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459556"/>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a:t>
            </a:r>
            <a:r>
              <a:rPr lang="en-GB" sz="3959">
                <a:solidFill>
                  <a:schemeClr val="lt1"/>
                </a:solidFill>
              </a:rPr>
              <a:t>ance</a:t>
            </a:r>
          </a:p>
        </p:txBody>
      </p:sp>
      <p:sp>
        <p:nvSpPr>
          <p:cNvPr id="241" name="Shape 241"/>
          <p:cNvSpPr txBox="1"/>
          <p:nvPr/>
        </p:nvSpPr>
        <p:spPr>
          <a:xfrm>
            <a:off x="667334" y="3140973"/>
            <a:ext cx="1610400" cy="12327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 </a:t>
            </a:r>
            <a:r>
              <a:rPr kumimoji="0" lang="en-GB" sz="3200" b="0" i="0" u="sng" strike="noStrike" kern="0" cap="none" spc="0" normalizeH="0" baseline="0" noProof="0">
                <a:ln>
                  <a:noFill/>
                </a:ln>
                <a:solidFill>
                  <a:srgbClr val="FFFFFF"/>
                </a:solidFill>
                <a:effectLst/>
                <a:uLnTx/>
                <a:uFillTx/>
                <a:latin typeface="Comic Sans MS"/>
                <a:ea typeface="Comic Sans MS"/>
                <a:cs typeface="Comic Sans MS"/>
                <a:sym typeface="Comic Sans MS"/>
              </a:rPr>
              <a:t>Q</a:t>
            </a:r>
          </a:p>
          <a:p>
            <a:pPr marL="342900" marR="0" lvl="0" indent="-342900" algn="l" defTabSz="914400" rtl="0" eaLnBrk="1" fontAlgn="auto" latinLnBrk="0" hangingPunct="1">
              <a:lnSpc>
                <a:spcPct val="100000"/>
              </a:lnSpc>
              <a:spcBef>
                <a:spcPts val="64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V</a:t>
            </a:r>
          </a:p>
        </p:txBody>
      </p:sp>
      <p:graphicFrame>
        <p:nvGraphicFramePr>
          <p:cNvPr id="243" name="Shape 243"/>
          <p:cNvGraphicFramePr/>
          <p:nvPr/>
        </p:nvGraphicFramePr>
        <p:xfrm>
          <a:off x="438725" y="1791450"/>
          <a:ext cx="8175750" cy="3998810"/>
        </p:xfrm>
        <a:graphic>
          <a:graphicData uri="http://schemas.openxmlformats.org/drawingml/2006/table">
            <a:tbl>
              <a:tblPr>
                <a:noFill/>
              </a:tblPr>
              <a:tblGrid>
                <a:gridCol w="2725250">
                  <a:extLst>
                    <a:ext uri="{9D8B030D-6E8A-4147-A177-3AD203B41FA5}">
                      <a16:colId xmlns:a16="http://schemas.microsoft.com/office/drawing/2014/main" val="20000"/>
                    </a:ext>
                  </a:extLst>
                </a:gridCol>
                <a:gridCol w="2725250">
                  <a:extLst>
                    <a:ext uri="{9D8B030D-6E8A-4147-A177-3AD203B41FA5}">
                      <a16:colId xmlns:a16="http://schemas.microsoft.com/office/drawing/2014/main" val="20001"/>
                    </a:ext>
                  </a:extLst>
                </a:gridCol>
                <a:gridCol w="2725250">
                  <a:extLst>
                    <a:ext uri="{9D8B030D-6E8A-4147-A177-3AD203B41FA5}">
                      <a16:colId xmlns:a16="http://schemas.microsoft.com/office/drawing/2014/main" val="20002"/>
                    </a:ext>
                  </a:extLst>
                </a:gridCol>
              </a:tblGrid>
              <a:tr h="786350">
                <a:tc>
                  <a:txBody>
                    <a:bodyPr/>
                    <a:lstStyle/>
                    <a:p>
                      <a:pPr lvl="0" rtl="0">
                        <a:spcBef>
                          <a:spcPts val="0"/>
                        </a:spcBef>
                        <a:buNone/>
                      </a:pPr>
                      <a:r>
                        <a:rPr lang="en-GB" sz="2200" b="1">
                          <a:latin typeface="Comic Sans MS"/>
                          <a:ea typeface="Comic Sans MS"/>
                          <a:cs typeface="Comic Sans MS"/>
                          <a:sym typeface="Comic Sans MS"/>
                        </a:rPr>
                        <a:t>Capacitance/F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b="1">
                          <a:latin typeface="Comic Sans MS"/>
                          <a:ea typeface="Comic Sans MS"/>
                          <a:cs typeface="Comic Sans MS"/>
                          <a:sym typeface="Comic Sans MS"/>
                        </a:rPr>
                        <a:t>Charge/C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b="1">
                          <a:latin typeface="Comic Sans MS"/>
                          <a:ea typeface="Comic Sans MS"/>
                          <a:cs typeface="Comic Sans MS"/>
                          <a:sym typeface="Comic Sans MS"/>
                        </a:rPr>
                        <a:t>Potential difference/V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86350">
                <a:tc>
                  <a:txBody>
                    <a:bodyPr/>
                    <a:lstStyle/>
                    <a:p>
                      <a:pPr marL="342900" lvl="0" rtl="0">
                        <a:spcBef>
                          <a:spcPts val="0"/>
                        </a:spcBef>
                        <a:buNone/>
                      </a:pPr>
                      <a:r>
                        <a:rPr lang="en-GB" sz="2200">
                          <a:latin typeface="Comic Sans MS"/>
                          <a:ea typeface="Comic Sans MS"/>
                          <a:cs typeface="Comic Sans MS"/>
                          <a:sym typeface="Comic Sans MS"/>
                        </a:rPr>
                        <a:t>2.2μF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solidFill>
                            <a:srgbClr val="FF9900"/>
                          </a:solidFill>
                          <a:latin typeface="Comic Sans MS"/>
                          <a:ea typeface="Comic Sans MS"/>
                          <a:cs typeface="Comic Sans MS"/>
                          <a:sym typeface="Comic Sans MS"/>
                        </a:rPr>
                        <a:t>19.8μC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9V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6350">
                <a:tc>
                  <a:txBody>
                    <a:bodyPr/>
                    <a:lstStyle/>
                    <a:p>
                      <a:pPr lvl="0" rtl="0">
                        <a:spcBef>
                          <a:spcPts val="0"/>
                        </a:spcBef>
                        <a:buNone/>
                      </a:pPr>
                      <a:r>
                        <a:rPr lang="en-GB" sz="2200">
                          <a:solidFill>
                            <a:srgbClr val="FF9900"/>
                          </a:solidFill>
                          <a:latin typeface="Comic Sans MS"/>
                          <a:ea typeface="Comic Sans MS"/>
                          <a:cs typeface="Comic Sans MS"/>
                          <a:sym typeface="Comic Sans MS"/>
                        </a:rPr>
                        <a:t>50μF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600</a:t>
                      </a:r>
                      <a:r>
                        <a:rPr lang="en-GB" sz="2200">
                          <a:solidFill>
                            <a:schemeClr val="dk1"/>
                          </a:solidFill>
                          <a:latin typeface="Comic Sans MS"/>
                          <a:ea typeface="Comic Sans MS"/>
                          <a:cs typeface="Comic Sans MS"/>
                          <a:sym typeface="Comic Sans MS"/>
                        </a:rPr>
                        <a:t>μC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12V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86350">
                <a:tc>
                  <a:txBody>
                    <a:bodyPr/>
                    <a:lstStyle/>
                    <a:p>
                      <a:pPr lvl="0" rtl="0">
                        <a:spcBef>
                          <a:spcPts val="0"/>
                        </a:spcBef>
                        <a:buNone/>
                      </a:pPr>
                      <a:r>
                        <a:rPr lang="en-GB" sz="2200">
                          <a:latin typeface="Comic Sans MS"/>
                          <a:ea typeface="Comic Sans MS"/>
                          <a:cs typeface="Comic Sans MS"/>
                          <a:sym typeface="Comic Sans MS"/>
                        </a:rPr>
                        <a:t>0.2mF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4mC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solidFill>
                            <a:srgbClr val="FF9900"/>
                          </a:solidFill>
                          <a:latin typeface="Comic Sans MS"/>
                          <a:ea typeface="Comic Sans MS"/>
                          <a:cs typeface="Comic Sans MS"/>
                          <a:sym typeface="Comic Sans MS"/>
                        </a:rPr>
                        <a:t>20V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86350">
                <a:tc>
                  <a:txBody>
                    <a:bodyPr/>
                    <a:lstStyle/>
                    <a:p>
                      <a:pPr lvl="0" rtl="0">
                        <a:spcBef>
                          <a:spcPts val="0"/>
                        </a:spcBef>
                        <a:buNone/>
                      </a:pPr>
                      <a:r>
                        <a:rPr lang="en-GB" sz="2200">
                          <a:solidFill>
                            <a:srgbClr val="FF9900"/>
                          </a:solidFill>
                          <a:latin typeface="Comic Sans MS"/>
                          <a:ea typeface="Comic Sans MS"/>
                          <a:cs typeface="Comic Sans MS"/>
                          <a:sym typeface="Comic Sans MS"/>
                        </a:rPr>
                        <a:t>250μF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2mC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200">
                          <a:latin typeface="Comic Sans MS"/>
                          <a:ea typeface="Comic Sans MS"/>
                          <a:cs typeface="Comic Sans MS"/>
                          <a:sym typeface="Comic Sans MS"/>
                        </a:rPr>
                        <a:t>8V</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Shape 226"/>
          <p:cNvSpPr txBox="1"/>
          <p:nvPr/>
        </p:nvSpPr>
        <p:spPr>
          <a:xfrm>
            <a:off x="0" y="0"/>
            <a:ext cx="9144000" cy="3693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concept of capacitance and the Farad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773974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459556"/>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a:t>
            </a:r>
            <a:r>
              <a:rPr lang="en-GB" sz="3959">
                <a:solidFill>
                  <a:schemeClr val="lt1"/>
                </a:solidFill>
              </a:rPr>
              <a:t>ance</a:t>
            </a:r>
          </a:p>
        </p:txBody>
      </p:sp>
      <p:sp>
        <p:nvSpPr>
          <p:cNvPr id="249" name="Shape 249"/>
          <p:cNvSpPr txBox="1">
            <a:spLocks noGrp="1"/>
          </p:cNvSpPr>
          <p:nvPr>
            <p:ph type="body" idx="1"/>
          </p:nvPr>
        </p:nvSpPr>
        <p:spPr>
          <a:xfrm>
            <a:off x="282662" y="1406432"/>
            <a:ext cx="8140200" cy="1944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GB">
                <a:solidFill>
                  <a:schemeClr val="lt1"/>
                </a:solidFill>
              </a:rPr>
              <a:t>A capacitor is charged with a current of 4 mA for 1 minute, if the potential difference across the capacitor is 4 V, what is its capacitance?</a:t>
            </a:r>
          </a:p>
        </p:txBody>
      </p:sp>
      <p:sp>
        <p:nvSpPr>
          <p:cNvPr id="5" name="Shape 226"/>
          <p:cNvSpPr txBox="1"/>
          <p:nvPr/>
        </p:nvSpPr>
        <p:spPr>
          <a:xfrm>
            <a:off x="0" y="0"/>
            <a:ext cx="9144000" cy="3693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concept of capacitance and the Farad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7796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459556"/>
            <a:ext cx="82296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Capacit</a:t>
            </a:r>
            <a:r>
              <a:rPr lang="en-GB" sz="3959">
                <a:solidFill>
                  <a:schemeClr val="lt1"/>
                </a:solidFill>
              </a:rPr>
              <a:t>ance</a:t>
            </a:r>
          </a:p>
        </p:txBody>
      </p:sp>
      <p:sp>
        <p:nvSpPr>
          <p:cNvPr id="256" name="Shape 256"/>
          <p:cNvSpPr txBox="1">
            <a:spLocks noGrp="1"/>
          </p:cNvSpPr>
          <p:nvPr>
            <p:ph type="body" idx="1"/>
          </p:nvPr>
        </p:nvSpPr>
        <p:spPr>
          <a:xfrm>
            <a:off x="282662" y="1406432"/>
            <a:ext cx="8140200" cy="1944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GB" dirty="0">
                <a:solidFill>
                  <a:schemeClr val="lt1"/>
                </a:solidFill>
              </a:rPr>
              <a:t>A capacitor is charged with a current of 4 mA for 1 minute, if the potential difference across the capacitor is 4 V, what is its capacitance?</a:t>
            </a:r>
          </a:p>
          <a:p>
            <a:pPr marL="0" marR="0" lvl="0" indent="0" algn="l" rtl="0">
              <a:spcBef>
                <a:spcPts val="0"/>
              </a:spcBef>
              <a:spcAft>
                <a:spcPts val="0"/>
              </a:spcAft>
              <a:buClr>
                <a:schemeClr val="lt1"/>
              </a:buClr>
              <a:buSzPct val="25000"/>
              <a:buFont typeface="Arial"/>
              <a:buNone/>
            </a:pPr>
            <a:endParaRPr dirty="0">
              <a:solidFill>
                <a:schemeClr val="lt1"/>
              </a:solidFill>
            </a:endParaRPr>
          </a:p>
          <a:p>
            <a:pPr marL="0" marR="0" lvl="0" indent="0" algn="l" rtl="0">
              <a:spcBef>
                <a:spcPts val="0"/>
              </a:spcBef>
              <a:spcAft>
                <a:spcPts val="0"/>
              </a:spcAft>
              <a:buClr>
                <a:schemeClr val="lt1"/>
              </a:buClr>
              <a:buSzPct val="25000"/>
              <a:buFont typeface="Arial"/>
              <a:buNone/>
            </a:pPr>
            <a:r>
              <a:rPr lang="en-GB" dirty="0">
                <a:solidFill>
                  <a:srgbClr val="FF9900"/>
                </a:solidFill>
              </a:rPr>
              <a:t>Q = I x t</a:t>
            </a:r>
          </a:p>
          <a:p>
            <a:pPr marL="0" marR="0" lvl="0" indent="0" algn="l" rtl="0">
              <a:spcBef>
                <a:spcPts val="0"/>
              </a:spcBef>
              <a:spcAft>
                <a:spcPts val="0"/>
              </a:spcAft>
              <a:buClr>
                <a:schemeClr val="lt1"/>
              </a:buClr>
              <a:buSzPct val="25000"/>
              <a:buFont typeface="Arial"/>
              <a:buNone/>
            </a:pPr>
            <a:r>
              <a:rPr lang="en-GB" dirty="0">
                <a:solidFill>
                  <a:srgbClr val="FF9900"/>
                </a:solidFill>
              </a:rPr>
              <a:t>C =  Q	= 	I x t =	0.004 x 60</a:t>
            </a:r>
          </a:p>
          <a:p>
            <a:pPr marL="0" marR="0" lvl="0" indent="0" algn="l" rtl="0">
              <a:spcBef>
                <a:spcPts val="0"/>
              </a:spcBef>
              <a:spcAft>
                <a:spcPts val="0"/>
              </a:spcAft>
              <a:buClr>
                <a:schemeClr val="lt1"/>
              </a:buClr>
              <a:buSzPct val="25000"/>
              <a:buFont typeface="Arial"/>
              <a:buNone/>
            </a:pPr>
            <a:r>
              <a:rPr lang="en-GB" dirty="0">
                <a:solidFill>
                  <a:srgbClr val="FF9900"/>
                </a:solidFill>
              </a:rPr>
              <a:t>	</a:t>
            </a:r>
            <a:r>
              <a:rPr lang="en-GB" dirty="0" smtClean="0">
                <a:solidFill>
                  <a:srgbClr val="FF9900"/>
                </a:solidFill>
              </a:rPr>
              <a:t>V</a:t>
            </a:r>
            <a:r>
              <a:rPr lang="en-GB" dirty="0">
                <a:solidFill>
                  <a:srgbClr val="FF9900"/>
                </a:solidFill>
              </a:rPr>
              <a:t>		</a:t>
            </a:r>
            <a:r>
              <a:rPr lang="en-GB" dirty="0" smtClean="0">
                <a:solidFill>
                  <a:srgbClr val="FF9900"/>
                </a:solidFill>
              </a:rPr>
              <a:t>   V</a:t>
            </a:r>
            <a:r>
              <a:rPr lang="en-GB" dirty="0">
                <a:solidFill>
                  <a:srgbClr val="FF9900"/>
                </a:solidFill>
              </a:rPr>
              <a:t>			4</a:t>
            </a:r>
          </a:p>
          <a:p>
            <a:pPr marL="0" marR="0" lvl="0" indent="0" algn="l" rtl="0">
              <a:spcBef>
                <a:spcPts val="0"/>
              </a:spcBef>
              <a:spcAft>
                <a:spcPts val="0"/>
              </a:spcAft>
              <a:buClr>
                <a:schemeClr val="lt1"/>
              </a:buClr>
              <a:buSzPct val="25000"/>
              <a:buFont typeface="Arial"/>
              <a:buNone/>
            </a:pPr>
            <a:endParaRPr dirty="0">
              <a:solidFill>
                <a:srgbClr val="FF9900"/>
              </a:solidFill>
            </a:endParaRPr>
          </a:p>
          <a:p>
            <a:pPr marL="0" marR="0" lvl="0" indent="0" algn="l" rtl="0">
              <a:spcBef>
                <a:spcPts val="0"/>
              </a:spcBef>
              <a:spcAft>
                <a:spcPts val="0"/>
              </a:spcAft>
              <a:buClr>
                <a:schemeClr val="lt1"/>
              </a:buClr>
              <a:buSzPct val="25000"/>
              <a:buFont typeface="Arial"/>
              <a:buNone/>
            </a:pPr>
            <a:r>
              <a:rPr lang="en-GB" dirty="0">
                <a:solidFill>
                  <a:srgbClr val="FF9900"/>
                </a:solidFill>
              </a:rPr>
              <a:t>C = 60mF</a:t>
            </a:r>
          </a:p>
        </p:txBody>
      </p:sp>
      <p:sp>
        <p:nvSpPr>
          <p:cNvPr id="257" name="Shape 257"/>
          <p:cNvSpPr txBox="1"/>
          <p:nvPr/>
        </p:nvSpPr>
        <p:spPr>
          <a:xfrm>
            <a:off x="0" y="0"/>
            <a:ext cx="9144000" cy="3693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concept of capacitance and the Farad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cxnSp>
        <p:nvCxnSpPr>
          <p:cNvPr id="258" name="Shape 258"/>
          <p:cNvCxnSpPr/>
          <p:nvPr/>
        </p:nvCxnSpPr>
        <p:spPr>
          <a:xfrm>
            <a:off x="1144010" y="4875675"/>
            <a:ext cx="593400" cy="0"/>
          </a:xfrm>
          <a:prstGeom prst="straightConnector1">
            <a:avLst/>
          </a:prstGeom>
          <a:noFill/>
          <a:ln w="38100" cap="flat" cmpd="sng">
            <a:solidFill>
              <a:srgbClr val="FF9900"/>
            </a:solidFill>
            <a:prstDash val="solid"/>
            <a:round/>
            <a:headEnd type="none" w="lg" len="lg"/>
            <a:tailEnd type="none" w="lg" len="lg"/>
          </a:ln>
        </p:spPr>
      </p:cxnSp>
      <p:cxnSp>
        <p:nvCxnSpPr>
          <p:cNvPr id="260" name="Shape 260"/>
          <p:cNvCxnSpPr/>
          <p:nvPr/>
        </p:nvCxnSpPr>
        <p:spPr>
          <a:xfrm>
            <a:off x="3086100" y="4875675"/>
            <a:ext cx="940777" cy="0"/>
          </a:xfrm>
          <a:prstGeom prst="straightConnector1">
            <a:avLst/>
          </a:prstGeom>
          <a:noFill/>
          <a:ln w="38100" cap="flat" cmpd="sng">
            <a:solidFill>
              <a:srgbClr val="FF9900"/>
            </a:solidFill>
            <a:prstDash val="solid"/>
            <a:round/>
            <a:headEnd type="none" w="lg" len="lg"/>
            <a:tailEnd type="none" w="lg" len="lg"/>
          </a:ln>
        </p:spPr>
      </p:cxnSp>
      <p:cxnSp>
        <p:nvCxnSpPr>
          <p:cNvPr id="9" name="Shape 260"/>
          <p:cNvCxnSpPr/>
          <p:nvPr/>
        </p:nvCxnSpPr>
        <p:spPr>
          <a:xfrm>
            <a:off x="4900816" y="4858091"/>
            <a:ext cx="2071484" cy="8700"/>
          </a:xfrm>
          <a:prstGeom prst="straightConnector1">
            <a:avLst/>
          </a:prstGeom>
          <a:noFill/>
          <a:ln w="38100" cap="flat" cmpd="sng">
            <a:solidFill>
              <a:srgbClr val="FF9900"/>
            </a:solidFill>
            <a:prstDash val="solid"/>
            <a:round/>
            <a:headEnd type="none" w="lg" len="lg"/>
            <a:tailEnd type="none" w="lg" len="lg"/>
          </a:ln>
        </p:spPr>
      </p:cxnSp>
    </p:spTree>
    <p:extLst>
      <p:ext uri="{BB962C8B-B14F-4D97-AF65-F5344CB8AC3E}">
        <p14:creationId xmlns:p14="http://schemas.microsoft.com/office/powerpoint/2010/main" val="2159874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2483</Words>
  <Application>Microsoft Office PowerPoint</Application>
  <PresentationFormat>On-screen Show (4:3)</PresentationFormat>
  <Paragraphs>409</Paragraphs>
  <Slides>40</Slides>
  <Notes>40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40</vt:i4>
      </vt:variant>
    </vt:vector>
  </HeadingPairs>
  <TitlesOfParts>
    <vt:vector size="46" baseType="lpstr">
      <vt:lpstr>Arial</vt:lpstr>
      <vt:lpstr>Calibri</vt:lpstr>
      <vt:lpstr>Comic Sans MS</vt:lpstr>
      <vt:lpstr>Office Theme</vt:lpstr>
      <vt:lpstr>1_Office Theme</vt:lpstr>
      <vt:lpstr>2_Office Theme</vt:lpstr>
      <vt:lpstr>Capacitors</vt:lpstr>
      <vt:lpstr> Charging capacitors </vt:lpstr>
      <vt:lpstr>PowerPoint Presentation</vt:lpstr>
      <vt:lpstr>Charging capacitors</vt:lpstr>
      <vt:lpstr>Capacitance</vt:lpstr>
      <vt:lpstr>Capacitance</vt:lpstr>
      <vt:lpstr>Capacitance</vt:lpstr>
      <vt:lpstr>Capacitance</vt:lpstr>
      <vt:lpstr>Capacitance</vt:lpstr>
      <vt:lpstr>What factors would affect capacitance of a capacitor?</vt:lpstr>
      <vt:lpstr>Capacitors</vt:lpstr>
      <vt:lpstr> Capacitors in series and parallel</vt:lpstr>
      <vt:lpstr>Capacitors in parallel</vt:lpstr>
      <vt:lpstr>Capacitors in parallel</vt:lpstr>
      <vt:lpstr>Capacitors in series</vt:lpstr>
      <vt:lpstr>Capacitors in series</vt:lpstr>
      <vt:lpstr>PowerPoint Presentation</vt:lpstr>
      <vt:lpstr>PowerPoint Presentation</vt:lpstr>
      <vt:lpstr>PowerPoint Presentation</vt:lpstr>
      <vt:lpstr>PowerPoint Presentation</vt:lpstr>
      <vt:lpstr>Capacitors</vt:lpstr>
      <vt:lpstr> Energy stored in a capacitor</vt:lpstr>
      <vt:lpstr>PowerPoint Presentation</vt:lpstr>
      <vt:lpstr>PowerPoint Presentation</vt:lpstr>
      <vt:lpstr>PowerPoint Presentation</vt:lpstr>
      <vt:lpstr>PowerPoint Presentation</vt:lpstr>
      <vt:lpstr>PowerPoint Presentation</vt:lpstr>
      <vt:lpstr>PowerPoint Presentation</vt:lpstr>
      <vt:lpstr>Capacitors</vt:lpstr>
      <vt:lpstr> Charging and discharging capacitors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Marling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Capacitors</dc:title>
  <dc:creator>Windows User</dc:creator>
  <cp:lastModifiedBy>AMELIA MARKS</cp:lastModifiedBy>
  <cp:revision>4</cp:revision>
  <dcterms:created xsi:type="dcterms:W3CDTF">2020-05-19T13:35:26Z</dcterms:created>
  <dcterms:modified xsi:type="dcterms:W3CDTF">2020-12-08T15:32:52Z</dcterms:modified>
</cp:coreProperties>
</file>