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55"/>
  </p:notesMasterIdLst>
  <p:sldIdLst>
    <p:sldId id="416" r:id="rId2"/>
    <p:sldId id="404" r:id="rId3"/>
    <p:sldId id="259" r:id="rId4"/>
    <p:sldId id="364" r:id="rId5"/>
    <p:sldId id="365" r:id="rId6"/>
    <p:sldId id="379" r:id="rId7"/>
    <p:sldId id="366" r:id="rId8"/>
    <p:sldId id="367" r:id="rId9"/>
    <p:sldId id="368" r:id="rId10"/>
    <p:sldId id="389" r:id="rId11"/>
    <p:sldId id="344" r:id="rId12"/>
    <p:sldId id="381" r:id="rId13"/>
    <p:sldId id="388" r:id="rId14"/>
    <p:sldId id="380" r:id="rId15"/>
    <p:sldId id="345" r:id="rId16"/>
    <p:sldId id="346" r:id="rId17"/>
    <p:sldId id="403" r:id="rId18"/>
    <p:sldId id="384" r:id="rId19"/>
    <p:sldId id="385" r:id="rId20"/>
    <p:sldId id="377" r:id="rId21"/>
    <p:sldId id="405" r:id="rId22"/>
    <p:sldId id="406" r:id="rId23"/>
    <p:sldId id="386" r:id="rId24"/>
    <p:sldId id="387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417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425" r:id="rId41"/>
    <p:sldId id="426" r:id="rId42"/>
    <p:sldId id="427" r:id="rId43"/>
    <p:sldId id="428" r:id="rId44"/>
    <p:sldId id="429" r:id="rId45"/>
    <p:sldId id="430" r:id="rId46"/>
    <p:sldId id="431" r:id="rId47"/>
    <p:sldId id="432" r:id="rId48"/>
    <p:sldId id="433" r:id="rId49"/>
    <p:sldId id="434" r:id="rId50"/>
    <p:sldId id="435" r:id="rId51"/>
    <p:sldId id="436" r:id="rId52"/>
    <p:sldId id="437" r:id="rId53"/>
    <p:sldId id="438" r:id="rId5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F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DDAD35-562B-481E-9329-226689345B15}">
  <a:tblStyle styleId="{5DDDAD35-562B-481E-9329-226689345B15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00" autoAdjust="0"/>
  </p:normalViewPr>
  <p:slideViewPr>
    <p:cSldViewPr snapToGrid="0" snapToObjects="1">
      <p:cViewPr varScale="1">
        <p:scale>
          <a:sx n="69" d="100"/>
          <a:sy n="69" d="100"/>
        </p:scale>
        <p:origin x="119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81563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7774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85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826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9348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0693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8761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2292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271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918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 is</a:t>
            </a:r>
            <a:r>
              <a:rPr lang="en-GB" baseline="0" dirty="0" smtClean="0"/>
              <a:t> no good reason why there are 360 degrees in a circle!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03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students to draw a diagram to help them!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5421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students to draw a diagram to help them!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5421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V= 2pier/T  or 2 </a:t>
            </a:r>
            <a:r>
              <a:rPr lang="en-GB" dirty="0" err="1" smtClean="0"/>
              <a:t>pierf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971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4089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7042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 descr="data:image/jpeg;base64,/9j/4AAQSkZJRgABAQAAAQABAAD/2wCEAAkGBhQQEBUPEBQVFRQWFhUUFBQQFRcUFRUVFRQVFRcVFBYXHCYeFxklGRQVHy8gIycpLCwtFh4xNTAqNSYrLCkBCQoKDgwOGg8PGiwkHiIqLCwsLCwsLCwsKiwsKSkpLCwsLCwsLCwsLCwsLC8sLCksLCwsLCwsLCwsLCwsLCwsKf/AABEIAMIBAwMBIgACEQEDEQH/xAAcAAABBQEBAQAAAAAAAAAAAAAAAQIDBAYFBwj/xABCEAABAwIEAwUFBgQEBQUAAAABAAIRAyEEEjFBBQZREyJhcYEHMpGhsRRCUsHR8CNygvFDkqLhJDNic8IVFzSys//EABoBAAIDAQEAAAAAAAAAAAAAAAABAgQFAwb/xAAwEQACAgEEAQICCgIDAAAAAAAAAQIRAwQSITFBE1EycQUiYYGRobHB0fAUIzNC4f/aAAwDAQACEQMRAD8AWEQnQlhejMYZCSE+EQgBkIhPhEIAjhEJ8IhADIRCfCSEDGQiE+Eyq8NEn+5iY+STddjXPCCEQqnD8YagD4OVxytygECA4kkzabfkFdhcsWWOWO6J1zYZYpbZDIRCdCIXU5DIRCfCSEANhJCfCSEANhJCfCIQAyEQnQiEAMhEJ8JIQMbCSE+EQkAyEkJ8IhADIRCdCWEAMyBCkhCjYy3CIT8qWF0ORHCIT4Tarwxpc4gBoJJOgAuSfRJulY0rdCZf36wk02JG8ax1AOvkrFfGYepH2ao14Ek5XZssuJA8rmPJRQuGHJ62Pd1ZYzY1hybe6/AUUgWCoHAglwETfK7KYnb9R1UcLnNxvZVqjH4uhSpuc14w7mVXVHksb3g4Nysl3jByyeq6kJYJyluUu0w1EYLa4Kk1+YyEkKSEkKyVxkJlaiHtLHaEEHyKmhJCTVhdGb5e433zgjTDMhfDpJLy0xeYAFjoN1oYWJ4ifs/Ei7YltUeoh3zDluIVPSpQUoLwy1qJObU35QyEQqPGOPUsKB2hOYiWsaJcRpPQDxK5mE52pvPeY5g6yHR5gD6Su8s0IumzjHHKStI0MJITxcSNEQupAjhEJ5CzHGOeKdJ3ZUh2jtC4e4D4R7xnp8VCeSMFciUYuTpHepVi6p2bWzAJLp0I2iNbH0UsJvB8XROHYzEVKdOuWkhlSoGvNRxmcs6uEa9eqlhVdJmllUt3hlzWYoY3HZ5QyEQnwkhXSkMhEJ8JIQAyEQnwkhIY2EkJ8IhADIRCfCSEAJCE6EKIy9CMqkyoyrociOE17JBHUR8VNlSZUgMXy/zjia2KOHxlZ1S7mDOBLXstaAIBDSI0sFsIXmfNNA4fiD3tsSW1m+Zuf9bXL0rCYgVabarfde0OHk4Sqmldbsb8Ms6hXU/c899oVHLi2PbYupCfHK5wE+kfBbrhuJ7WjTq/iY13qRf5ysrz/wAPdUxGFbTEvqZqbR1OZhA/1FaXl/hVXDUBQrgZmklpaZaWOOYQfAlzfNpUcbrPKPuSmrwxl7F7KkhS5UmVXioRwjKpMqTKkB5/z/W/4ikwNOZrC4u2IcbAdYLT/mV7lXmQZDSxL8pbGR1S0tjST0j5+C6HO3DQ+h2w9+l3gRrlMBwnYb+i8wr4ySD0BB8fPxWVmnPFm3LyaOKMMmGmaHnXHNrYkOpOD2tphstvcOcTHX3guRhsSdGsLtul1BQxUaD7pk+uqlw1cNIc1xBBDrHQgyDHmqc5OcnIsxjGKSN3yxxipehicrcoa1gFzYaOcCRMECPAq/xXmqhhn9nULi6JORuaJ0BvqV5oOMva4uBlxmC68TuPFVsRi31qhe8lz3m8C5OgAA+EBWoaqcYV5OE9PBytdHf47zfVxZ7GiC2m4wGtu987OI/+o+a0XLHJTaOWtX71XUN+7TO3m75D5o5K5TdQ/wCIrAZ3DusI71OTqTs4jbaVrsqtYcTk/UydlbJkUfqQ6MRzxwqKtPEAwHfw36C7QS0kkwLSP6Qtbg64qU2vBBkA2Mid7+cqpzLgDWwr2t94APZae8w5reMSPVcrk3i/aA0iSTGYXc8jqHONgd4Hik5eln+yX6lqGJZtK2vig7+cfP4d/JGlhEJ8IhXjNGQkhRUcW1z3sBBLY08RPy/MKxCimn0NquxkJIT4VTifE2YdhqVD5AXJ8h+eyG0lbHFOTpDsVi2UgDUcGgmBmMSTsOqu42k1kNBl297aTI8PD+y83qYKvxOuXSGtbsZLGNNxlj3yRefpZbzB4Xs2NZmLi1obnf7xgRdUlLJmmpQdRX5l1xhgThkVy/QkhEJ0IhXikJCE6EKIHQypcqflS5VM5EeVJlUmVGVAHmvtLpEYmk+bGlA82vM+fvBPwvM7qHDqbacZ5qNG8Q8u0Pg4Lo+0/A5qVCruKhp6wIqNm5Ol2fNVv/aHGU6Jr1X0GUgM7nVKha1gBg97LB9NdpWRnlLHlk4+f/DTwxWTGr8GWbxh7sTQxGJcakODyDPuh4zAARFgdI0XqnFOa6LqlBuHf24e0lzwZc3vQ3PMQ6DebzJ3Xj/EAO0hhLmiQ1zhlJE65dr/AJLUchcPNSo5w0bGbpBm3nY/BV8cpuSceyxJQ2tS6PRhdGVLRoBogadE+FvK65MV1fBHCSFJlRlTEQVaIe0tcJBBBB3BsV4pxrAdliKlLTK4x5RI+UL3HKvKPaHgezxxftUax/wGQ/Nk+qo62NxTLellUmjNUzYQdCjshqJT8vROpjYrLo0Dt8p8mHGtNV7yymHZe6Jc4wCYmwFxe+q9B4Vyxh8LelTGb8bu8/4nT0hS8s8PFHCUmAfdDz5v7x+sei6cLZwYYwinXJmZcspNq+CPKkhSwkyqycCOF53xTDHA4vu2YSalImS1snvNDB7z5MX2IXo+Vc3j3BG4uiaZs4d6m/8AA8aHy2KranD6sOO10XNHqf8AHybvD4fy/v8AbG8N4wytTzg5SLOa6JBGvh+i4PNfHntPZUntb72czeIbA8JzWWTGIq4Wt2biab6cgkXhgvDRo7OdzqCoatQ13Zj7z5zZdNYEDwtqs7Jq5uGyXZp/4eNT9TH8Pdfh/PDOvydx0UapZVEh5AzgzEwAY3b5aL0eF5U3CinVLQ3vQCGiZuSMoiwNt/iu67m2plFJha24bnHedDwQ1wJtZwjdLT61QVS6Fk+jMmWpQ+RoeP8AMDMK2/eqES1gv/U6LhqyPD8NWx9bO4m1y/anESwD8LgbBTcJ4HUxb+1MhpLXOe6Te7ajBPvTA8BZbjAcOZQpinTEAfE2iXHc2XdKeqdy4j+pGThoFUHc359v74X3vmqTB4JtFgp0xDW6BSwpISQtFJJUjHbcnbGQiE+EQmAyEJ8ISA6cIyqSEZVM5kcIyqTKiEAZnn/DF+AqNYwvdmpkBoLiIeJcAL6T8V5TSfULQxzn5Bo1zjlH8rSYC98heZ8f4PTpYt4ddph4BJgB14MDwIWbrcb4n9xd0s/+p1OE8v4HHYdtKk1zajILiS0VXbe9BF76ggG0AGRo+BcmswTHvpPe8Pyzny2iYsBreDK5HLz6TDDGgGwgRpckAC5B74v4eC3GHY3K6CTLTJMRtre0loIPifFUcU9k0y9khvg0c2EZVIAjKvQGIRZUmVSwkhICF5ABJMACSToALklePcy8ZGOxJqgEMaAxgOuUEnMehMzC9krUA9pY4AtcC0g3BBsQfBeS16GH+0VBRYSwOIDS5wY2O7HV0kE67qlq29qSLWmq22cYUR/e6fTpfsLRkU2XOHpEiLFpI1uTeZFh6q+2rQqMAfhaYFwHUH9m8ERsSQTfcXWdTL+5G3oNGRuW4yiCNCIEEeifCo8u04w1NoOYAODSbEtD3BsjY5YsujlW5F2kzIkqbRHlSZVLCSFIiRwkhSQkhIZ597TsFDqNcanNTJAvaHN8d3LKYTBvkPaHz1yz8/8AYr0D2k4XNhA/8FRp0mcwLd/MLCcPc2IyMcdZeWt+pWJrVWR15PR/RSjkilLx8/2TLPZuBM03uBMkOZUyz/K0CfUrRcrcvMr5qtUEhpa0NMtBc3vXbAgC1hrNyuKwT/hjzYcw9MtVeg8uU4wtO0WJg5t3H8V1z0eOM8nPjk0PpScsGn+pxbrzfl+Uvx+0utphoAAAAsABAA6AJYUkJMq3jxpHCIUmVJCAI4RCfCIQSGQhSZUKIzp5UsJ+VEKVkCPKjKpMqMqdgR5VlOauXXPqfamhz2gNY9jLObHuuFiCCSRpYxda/KuTiuPnD4oU4plj6Uu7TEUqGQh7oP8AEN5BcLemirar/jO+n+M43CqAaQHUazWxIIaG6ZTGSxdcQYkaTqtvw/BQwtMhxkZSZLW/dYMtiALa6md7ZqvzQw94VsM2IJNCliMa52Xq5jKdPYT3yLLmV+eKVQ5Q/F1ryG5qWAo3cLDs89YiSLZtAsc1kallOAB0AHwEJcqWjRcxoa8NBFiKZeWDoGl/eIiLuunwt+MrimYc41JpkUIhSZUmVSsjRVxmIFKm6q6zWNLjabNE6brxTCV5eXHUkuMWAMzp5r0f2m8S7LB9kPerODP6W9530aPVeX4cLP1U7kol3TxpNmmrVQKBjWD8r/VR8O4k0gT0ufLe6l4NytWxzHFrhTYO7ncCZPQAR69FncXwupg65oYgEEXEXa4bOadx+7FVmpJXXB2TT4vk9H5Y4wxp7Ivblce5cWedR4SY9YWsheSYGtBBaYIIIPSNF6b/AOuU24YYuo4NZll382haBuZBACvaef1afgqZoc2ijxzmAUK1Og2M72ufBE2BgAefe+CucL4kKwOzm6jz0IXkHGuYX4vFNrv7kFoaG/cYHSPM3JJ6rd4XGGnUFYEXNwNC0m4/NVHqnHLd/VLK06eOvJscqTKpIQQtSzPoyXtGH/BeHa058PeXn2Ew0AQ5zTciQ862jUD4Bbr2qVy3CMaDGeqJG5DWud8jC8wotkhouSQL9SYWTrFun9xtfR+dYY243+RpqNImGlji7cmm1o+JZfzlbvlGvmw/ZnWmcm1hq3QkHUj00C84pct4gnKGidYztFr9T/0lajkmjXw+I7Os14ZUa5rXG7M7BngO0nLmtO65aVPHkT9y3r9XHUYNrjyuVzf7X+ZuYRCkypMq2zzZHCTKpcqSErAjypMqkhGVAxmVKnwhIZ1MqMqkyohFiKGMx4pkMgue73WNuTtPxVQ8UYCe2qNzD/CpPADf+7UEmf8AobfyNlNxrl5mKBl1Sm/KWCpReWOykyWmLOHgVgOaORTgaBxFCtVcGlgIsC0GQXuLYMTk00m87Z+ojmbbv6v2fuXcEsSSVfW92ajB85B2L+y1GtbmPdLTZhgZaTxBl0gycxu4Dy855n5kbi8acQxgyNAazPfO2mSZI2mTbouJW4hEgTM6yqDakFV3llKGxnb04qe5G5w3tALsuHpYenSDu697iajg0g5ststMROjZvquSXAGATPiLLk02AQR4GSrheTlI0+irqKXR33N9nrfJPFe3w2S+ajFNxJmRlDmkehj+laHKsX7LngsxAjR9OT45XW9I+a3GVbeCV41Zk5lU2RZUZVJlQWrtZyPKPaxi82Ko0fwUy4+b3H8mBZ3heCdWe2mwSXENHmbK7ztiu24jWdaGEUxF57MBpPxlar2Z8FnNinDTuM8yO8fQQP6is1r1MrLyezGjZ8O4e2hSZRZo0R5ncnzMlczm3lhuOoFlhUbLqTzs78JP4TofQ7LQZUZVoOKa2+Cmm07Pn9mJNMlj+65hLXB1iCDBEdZCh4jxh9VraZcezaSWtm2Z0S7zt+5K9C9onIr6rjjMK3M4/wDNpt950CM7BuY1Gtp6rI8q8lVcZWhzXMpNP8R7mlv9LZ1d9N1mThOMtiL8Zxa3C8o8l1Mc7OZZQBh1QjWNW051PjoPkvQ8Lyg6m8MDw6iIy557QAfdMCHedlpsJg20mNpU2hrGgNa0aABSZVbjpYbalyVnnndoihGVSZUharRwMH7VqkUKLetRx+DI/wDJYLhtUNcHETcES3TxF1tva0f/AI42/in/APNYWiC8tDdRb9+CzNQ/9jL2H4EbGlxj3ZA8+g6RutDwPHFz2sbOUuJOuoaRMabaryqpxJxcAPu211OhXqHs/fNEzczmPhYgD/U5Qxu5Ic+Is1MJMqkhELVsoEeVJCkhJlRYEcIhSZUmVKxjMqVPhCjYzqQiE+EQlYUMhMr4dr2uY8BzXAtcDoQRBHwU0IhFgfO/N/LjsDiX0Tds5qbjq5h90nx1B8WlcNe8e0jlb7ZhC9gmtSl7I1c37zPGwkeI8V4U2mSYAkmwA3PQLMyw2SL+Ke6J16HC6gwjcSR/DdUdSad8zWh2nS7v8pSYZ4Ih29l6lxfk544IzC02zWpNZVyjU1AS6oB4994HWAF5HTMuAAJJNhEnN0jrKjkx7WiWOe6z2r2eUGtwTWgNBMvc5v3i4kS6fvAtLfJoNpWnhZ/2f8HfhsCxlUQ9znVHNIgtzmQ103kACfONlo4WnjdRRQnzJkcLOc9cxnBYcGnHa1HZKea8Wlzo3gR6uC0+VeJe0PjwxOOdlM06I7JkaEi7yPN0iejQo5cm2PBLHDdI5vCeFPr1W0qYlzjA/U+AFz5L23hHC24agyg24aIJ6k3LvUkrKeyvgZbROMqDvVLUh0pg3P8AUR8G+K3cKGCO1WSyyt0R5UZVJCSFYs40R5UhClhJCNwqIsqQtUuVJlRYURZUmVS5UmVFjo859rtLuYd3/VVb8Qw/ksVwvD9xz9Ia90/ytLvyW79rNYZaDCD7z39BADRr6my4WB4Ya2GeAwU3mm/KxpLpGQloM3DrAf1LPzteoXcSewxmColzhuvZOWeywmFaar2Mzd7vuDbba+vxXkNHFlnugA9Y/VMfVLjJMnqdVHHNQdkpx38HseN56wlNriyoKjh9ynqfImB81Ly/zN9sc4NpPY0Ma7O7Qkn3dNYIPqvGMrgA6DE2cRaRtO69H5B4oTmYdqpB27rgGt+Yj0U5aqSa9rILBFpm7yohSZUmVXrKdEeVGVSQkhKx0NyoT4QlY6OlCWEqVQ3EqGwiE5CNwqGwuW3lbCit9pGHpdrObPlE5vxAaB3jErrIhK0+x1Q2FUZwai2r24o0hUP+IKbQ+TvmiZ8VdhCdioZCIT1wOdcDia2FLcFULKgOYhpyue0AyxrvunQ+MQhypAolX2gcxfY8I4MI7ap/DpibjNIdUjWAJv1heNcJ4Q/F4inhaeriAT+FurnHwDZKZWxFUksrBz6hJA7TM58zGUSZBnbxuNF63yDyC7APfXrPa6o9gaA2e4CQ50kjWQBboqt+rL7CzSxo12GwrabG02CGsaGtHRrRAHwCkhOhEK3ZWoZlRCfCSEWFDISQpISQjcFEcIhPhJCNwURwjKnwiEbgoxntL5fOJwoqMIBokvIJgFhAzAeNmx6rN8FB+0USJtWpA+RLr+XdXonMeGNTCVmNEnISB1ykOj/SsTyQ4uxbYvDXkz0y6/GFQ1CvJEu4X/rkdnifs2wldxeGvpuJk9i4Bs7nK4ED0hN4d7M8JRdmc11U7ds4Fo/paAD6ytdCIVvbHuitul1Zz8bwinWonDvY3syMuUAAN6Fo2I1CwPLvDH0KlenUIzsqBsge9q5rh5hwK9NhUH8GYa/2i+Yhsj7pLJyk+MH5BcNRj9SNI64Z7HyWoRCfCSFZ3HChmVJCkhJCNw9o2EJ8IS3D2l4FCbKWVx3E9o5CbKWU9wbRUqbKJRuFtHJU2USnuDaLCESiUbhbTn4jl+g+uzEuptNVhJa7xiJI0JGx1C6EIQi6HQiESkc6NVFzGoCpEhf80hqAbj1S9Rj2IVIhzwLkxoL9SYA+JTTVETIj9/qjew2ockTe3HXp89Ej6wESY/tKNwto6EijdimiSTEazbx3VLF8cpsFiCYJgmNpEmO7brHySeRLthtOgVUwvC6VJzn0qbWOd7xaIndOo8Ra5ubS2aDrFvncW8R1UeK4mGZCO8HH7pkxlJ7oGpt8ijenyOi2kKZ9pbsQbxa9/wBlMOMZu4C8XMdP1HxT3BRKkhVDxemZDXAkRMEWl2W/z/ZCceIsicw0nXZLevcNpYhC5Nfmai1gfmBkgAa7gHRQ4fmum6m15tm2JiLwBfc7eSXqx9w2nbQuA/myl3mE3gx/lJ/KPUIqc50BILhoCP0PRL1Ye49rO+hZd3tBoAxDvQAj6oR60Pce1muZUB06keoTamJa3UgeZjwXmL+YqnZloeSA4E9blxMEX1/JQDidSoB3nP0iTJJMwIO4VJ6r2R22pnqbsewNzFwjz8YVQ8wUhq4f7dfmvOH9q4Q8u3sNY1vO9gqeGp5pqOBECBe+oMeqi9VL2Hso9QxPMtFoJD2z030JXIr89gSxjQXXgm4gTq0b6DVYbvaC/wDMY7wkxJ3GUpmSzcxcH5jmAgwLX0jYf7qMtTIi0jXYfn6qHu7RjINwAYy2Fp3018Z8FfZz4zul4IuScneEbT0t9CsM+k3LMuEEtERqC79T8rKOngmERLyfvA+Ui7R+vqoLUT9wSR6IOfKInNIuA0CSTN5HpdcDF+0KpLsl2OnK4g2GkCAOk+qzv2fM7+Hr0cBFpm8ae98E9uCzBzrC2XXKNBEETtI03Teok1yx7LNZgvaG4iajBB92D9UUOepzPMk2yARAgd4eEnr0HmsXX4WT3mxBPWIuBcfop3NZeHNBbEh07xqCBPmeuifrT9yXp+5pK/O9Y1A9oAFwGHfYGSOs/BVcXzZiHvkxH4W2bfSZM6T8Vnq1VpdAF5uQII1kADW9/VSOLQ2AYcbEtMQTESBYnfUKDyT9xJI7uK5txBaGtBbENGkSDMyRM+NtNNVRp8UrwTncXSDrBuJMeEn5LmUwWyHzmHebEd+T7sRrqZGinDSbkgSYgWtcTM3tB9VGc5eWFJFkcbrZSwvcDEXc5xdY2N7EZo+IVerzBWe69QwSJkawLSkADp93oSe8Bbr5KCvgC4+8BGhk306zbzQp3w2Okyzh+OVrAOcIEC8wL2HTTTwClfxmsROdxgiBJkgXm/67rm0KGW7CTAu4ARaLxPlHWFYZmLy3LIIc4kjSBe3lOl7lRbafYttdlupx2q+ZeRnN4M96+h21kR1suWeLOBIM7XJg9Bf1+qsUy27AINyBmNyNA3cGB6QoMQDmI1i5B1t5x46pp32OrJqeNcRBec0ATM3kfo39hXKHEnN955LgDMTN7nynp4nqVn6L2sJB+9AjduwPxT3Yo0rz90RczHiddP3dTcX4I0dmvxiqWlrX5Y8bXBBG2o2SCpVgtdVdqC4AyJywIG5i0nRcX7QHtOW41LdIIMyLy6wMeRVj/wBQBBYDFyRuSS6ZN7CDuk91CLwxzmkwTE3Dj+9+igqY5zmkB/x1GmnT81XxTo1iTYzc6zttaE0MYYaAJ2v+iSGWc7oHUixmAdRbrca+CjOIcNRcW20y2iN5kp9fFgAAAkjUyTq6Yt8kj8SHk2iYgAkkWsPDSEkIr1XOMAj4E6C0DrdK6kXHraYOwmNDeZ9VC+tld7si2ngLT8FJw2uHGZOhEk7QZ9dfVdKpWNEtPDAgaaD3iQfghMOEb+L5gfmhK0S+47FdgDYpOvJJHdNo+7JmdDMIo8RFKQSx7ycrg/S2/dG/neUUcXTAkA903vLbgm430j43UrqjXiQBbS24MQemmi40dYxtcMr/AGjtM5M3gGA5puIgbfARaITX45rH5A14MnU2km4EbC4/VNq14rMacgJJAAHeEXcM2+w03Cnq46nlaDDS4BwLiYvaAdDEm/intIpLnnkp8TrwZaCe6J1gy4tjx3UVDElrHOaAYuSNxDRa06AeVuqKr6dRxy3JcGjLubgaCAL5lJSLQ1rC4iIsBYQYN9NP30lSqqIUrJKQJJOgMkgXOk6SJJ/NSMxUQCYA+8QSS3UF067Hrb4wuw7xJbOUx3rfECfxE2/RQ4/Dl7JcZMwXA6Xk5p+qikrHSXJ0Bjg6XkixgQLEXBIBE3Mj9VJmIOW/kABM3ERvvO65eGp5DDm5mwNyALSIy/S+uy6Iw/cs57HAC1spBEARM7dEpUhJWyOqTJyU23brYbWJMdFyqWFdmEjQBr8pkAxDR46hWsRUJdBLiRaGCfD3oteIjqqpBg90iDaZJ0kkEmdGjbp0K7RTSJytk9Ks1hnNJiAYl1x0Bj+wT6uIDqbmuO0hoMXJmemawt+ipdi53eDbQfAaXgbwSd7gKOq5zXBpbck96PQBvW2v8w6J7eSFNHSokAQIlsOEglpBA6nXS/gYi6Qd+Tdp00MtmJnwj4Sq+HzC5G223QgHa0/3TzTvE/CZzGcsea50LbfZOWhkva8zIvbcaDbSf2Ltbis/cJE92wBg6WvINr9VZpVWvGYHUkmIgACSDPhaVG/Bg+6AIMl42to2dTpNttolRTXkBuHfl92PBpNu8Ms9DrPom4XEdnUDmGWgAyXOd3SCxw89VHXwoDRLRJ1eXe7fbyIM/BK1nfLWZIuBvDi4iYiTY9beClSaEWqGODBme1j4ztIMt6AySRPvDToBdR1cW0wAMpNgAQQBpPeJOXvExtdIMCMuwMMu0mYNyDGhkqviCA4m0OyhsAhoGUO100cJt+KUlT4BNkmLLSGlkZhDj49Itc28dfC9WmDlcYGzR96xc5wPmI+ae5gLQYhkSBGsi4n96qxisK1zAQHBpdJ/laIaY6gQL21U7rgkUsUQYymDBJLrEEn3dSBe4+qMFSawjuDebiRbvPHkSfCyMTgz95pIPum2bxJcNdD8PUrh8NDcwM2FzeZJOWPn+7yvgXYlahILhqIAEGD0iLjTyuufiy6mcjmkP0JnTaIjW/Xdd1j3ODiGtncNEtlrhpBsJM/BMs8ipk+6fe/HBA+MjW3xRGVBSOPRa8CCDqdZg5bnUaXBXSwlPu6RtOlxuOth8ymEWl42MDeTrM72Iv1S4euzL6kQCDYgWiduqJcokkh5LX9J/FFtDcAfkoKuFECXE5dNCDfSBpvupKmEZeJabFwcdYgWAFtZk/krGHwjssNLXARbS0zcEfSNbIuuiVWcurhRJyvIGoAEgTeNULtGnJ/5TtTsDpbWUKXqD2onoCSJvOYGd7HXqm0Xfx2ne1/6XH6gIQqy7fy/kjE5XE3EVmX/AMM/M1ifmAunhB3XN27wjaM7hEeQHwQhdcnwo5nO4UO+8bZX28iY+g+CdSqmKlzaIv1LQfkhCm+39xJ/CW3vIaYJHeOnm4/VU6TySJJN6et9XBCFBdEX0dBzoDQLDMNPJXcPqRtrG26ELkyePsqNP8b+hx9REFRtM1Ks375F+kxHyCEKf8EpdlLDuPX7zv8Ay/RW6JzU25r3brf7rUIU5jj0SYzV/wD3APTvrnV3d9v87PoD9bpEJRITJMC8h7xJiQI8JIj5D4Kwz/mDzP1cPyHwQhKXZB+B7x3WnfM0TvBa2yfUaAyqQI7ztPRCFAI9jcGY0/Efoiq0GjJ1nXfV6EJPsGOxAhlIdQ+f8xVfEOIq027QLbe90SIU4/yTfTGzBt0Pyp2VjEOii4i0TEfyvQhNdoceyGmwfxbCwt4fuB8FNhN/5T8mhKhEugRSxgs075W38wJ+q5ou4E6hryJ6htikQusOiPk69ZosY3P/AJD6KrgnHvX0NvDvIQkuiXkqHEOn3nfEoQhdqRFn/9k="/>
          <p:cNvSpPr/>
          <p:nvPr/>
        </p:nvSpPr>
        <p:spPr>
          <a:xfrm>
            <a:off x="63500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-17551" y="0"/>
            <a:ext cx="9144000" cy="898769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sz="4000" b="1" dirty="0" smtClean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Circular Motion</a:t>
            </a:r>
            <a:endParaRPr lang="en-GB" sz="4000" b="1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" name="Picture 7" descr="tumblr_myz1gncifM1t3uo28o1_5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3" y="1692274"/>
            <a:ext cx="8461962" cy="43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0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>
                <a:solidFill>
                  <a:schemeClr val="bg1"/>
                </a:solidFill>
              </a:rPr>
              <a:t>Radians questions- draw diagrams to help!</a:t>
            </a:r>
            <a:endParaRPr lang="en-GB" sz="3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433698"/>
            <a:ext cx="8928100" cy="516365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Passengers on a fairground roundabout are </a:t>
            </a:r>
            <a:r>
              <a:rPr lang="en-GB" dirty="0" smtClean="0">
                <a:solidFill>
                  <a:srgbClr val="FFFF00"/>
                </a:solidFill>
              </a:rPr>
              <a:t>4.0m</a:t>
            </a:r>
            <a:r>
              <a:rPr lang="en-GB" dirty="0" smtClean="0">
                <a:solidFill>
                  <a:schemeClr val="bg1"/>
                </a:solidFill>
              </a:rPr>
              <a:t> from its centre of rotation. It </a:t>
            </a:r>
            <a:r>
              <a:rPr lang="en-GB" dirty="0" smtClean="0">
                <a:solidFill>
                  <a:srgbClr val="FFFF00"/>
                </a:solidFill>
              </a:rPr>
              <a:t>rotates once every 12s.</a:t>
            </a:r>
          </a:p>
          <a:p>
            <a:pPr marL="20320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a) Write down the </a:t>
            </a:r>
            <a:r>
              <a:rPr lang="en-GB" dirty="0" smtClean="0">
                <a:solidFill>
                  <a:srgbClr val="FFFF00"/>
                </a:solidFill>
              </a:rPr>
              <a:t>angular displacement </a:t>
            </a:r>
            <a:r>
              <a:rPr lang="en-GB" dirty="0" smtClean="0">
                <a:solidFill>
                  <a:schemeClr val="bg1"/>
                </a:solidFill>
              </a:rPr>
              <a:t>in degrees and radians of a passenger after a time of </a:t>
            </a:r>
            <a:r>
              <a:rPr lang="en-GB" dirty="0" smtClean="0">
                <a:solidFill>
                  <a:srgbClr val="FFFF00"/>
                </a:solidFill>
              </a:rPr>
              <a:t>2s, 6s, 9s and 12s</a:t>
            </a:r>
            <a:r>
              <a:rPr lang="en-GB" dirty="0" smtClean="0">
                <a:solidFill>
                  <a:schemeClr val="bg1"/>
                </a:solidFill>
              </a:rPr>
              <a:t>. </a:t>
            </a:r>
          </a:p>
          <a:p>
            <a:pPr marL="203200" indent="0">
              <a:buNone/>
            </a:pPr>
            <a:r>
              <a:rPr lang="en-GB" dirty="0" smtClean="0">
                <a:solidFill>
                  <a:srgbClr val="60FF3E"/>
                </a:solidFill>
              </a:rPr>
              <a:t>2s= 60 degrees or π/3 radians, 6s = 180 degrees or π radians, 9s = 270 degrees or 1.5 π radians, 12s = 360 degrees or 2π radians  </a:t>
            </a:r>
            <a:endParaRPr lang="en-GB" dirty="0">
              <a:solidFill>
                <a:srgbClr val="60FF3E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b) </a:t>
            </a:r>
            <a:r>
              <a:rPr lang="en-GB" dirty="0" smtClean="0">
                <a:solidFill>
                  <a:srgbClr val="FFFF00"/>
                </a:solidFill>
              </a:rPr>
              <a:t>How long </a:t>
            </a:r>
            <a:r>
              <a:rPr lang="en-GB" dirty="0" smtClean="0">
                <a:solidFill>
                  <a:schemeClr val="bg1"/>
                </a:solidFill>
              </a:rPr>
              <a:t>does it take for a passenger to move through an </a:t>
            </a:r>
            <a:r>
              <a:rPr lang="en-GB" dirty="0" smtClean="0">
                <a:solidFill>
                  <a:srgbClr val="FFFF00"/>
                </a:solidFill>
              </a:rPr>
              <a:t>angle of </a:t>
            </a:r>
            <a:r>
              <a:rPr lang="el-GR" dirty="0" smtClean="0">
                <a:solidFill>
                  <a:srgbClr val="FFFF00"/>
                </a:solidFill>
              </a:rPr>
              <a:t>π</a:t>
            </a:r>
            <a:r>
              <a:rPr lang="en-GB" dirty="0" smtClean="0">
                <a:solidFill>
                  <a:srgbClr val="FFFF00"/>
                </a:solidFill>
              </a:rPr>
              <a:t>/2 radians</a:t>
            </a:r>
            <a:r>
              <a:rPr lang="en-GB" dirty="0" smtClean="0">
                <a:solidFill>
                  <a:schemeClr val="bg1"/>
                </a:solidFill>
              </a:rPr>
              <a:t>. </a:t>
            </a:r>
            <a:r>
              <a:rPr lang="en-GB" dirty="0" smtClean="0">
                <a:solidFill>
                  <a:srgbClr val="60FF3E"/>
                </a:solidFill>
              </a:rPr>
              <a:t>3 s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c) The ticket collector walks radially towards a passenger from the centre of the roundabout at 1.5ms</a:t>
            </a:r>
            <a:r>
              <a:rPr lang="en-GB" baseline="30000" dirty="0" smtClean="0">
                <a:solidFill>
                  <a:schemeClr val="bg1"/>
                </a:solidFill>
              </a:rPr>
              <a:t>-1</a:t>
            </a:r>
            <a:r>
              <a:rPr lang="en-GB" dirty="0" smtClean="0">
                <a:solidFill>
                  <a:schemeClr val="bg1"/>
                </a:solidFill>
              </a:rPr>
              <a:t>. Through </a:t>
            </a:r>
            <a:r>
              <a:rPr lang="en-GB" dirty="0" smtClean="0">
                <a:solidFill>
                  <a:srgbClr val="FFFF00"/>
                </a:solidFill>
              </a:rPr>
              <a:t>what angle in degrees and in radians, has the roundabout turned when she reaches the passenger? </a:t>
            </a:r>
            <a:r>
              <a:rPr lang="en-GB" dirty="0" smtClean="0">
                <a:solidFill>
                  <a:schemeClr val="bg1"/>
                </a:solidFill>
              </a:rPr>
              <a:t>Sketch her path relative to the ground viewed from above. </a:t>
            </a:r>
            <a:r>
              <a:rPr lang="en-GB" dirty="0" smtClean="0">
                <a:solidFill>
                  <a:srgbClr val="60FF3E"/>
                </a:solidFill>
              </a:rPr>
              <a:t>2.67 s to reach, 80 degrees, 4/9    π rad </a:t>
            </a:r>
          </a:p>
        </p:txBody>
      </p:sp>
      <p:sp>
        <p:nvSpPr>
          <p:cNvPr id="6" name="AutoShape 2" descr="http://dj1hlxw0wr920.cloudfront.net/userfiles/wyzfiles/306e621e-7963-4490-8cb5-be828070ec2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hape 217"/>
          <p:cNvSpPr txBox="1"/>
          <p:nvPr/>
        </p:nvSpPr>
        <p:spPr>
          <a:xfrm>
            <a:off x="0" y="-13242"/>
            <a:ext cx="9144000" cy="418989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Understand the difference between radians and degrees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8343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5664"/>
            <a:ext cx="7643192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Period </a:t>
            </a:r>
            <a:r>
              <a:rPr lang="en-GB" i="1" dirty="0" smtClean="0">
                <a:solidFill>
                  <a:schemeClr val="bg1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 of circular Motion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147" y="1268761"/>
            <a:ext cx="8859703" cy="187220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When an object travels with </a:t>
            </a:r>
            <a:r>
              <a:rPr lang="en-GB" sz="2800" dirty="0" smtClean="0">
                <a:solidFill>
                  <a:srgbClr val="FFFF00"/>
                </a:solidFill>
              </a:rPr>
              <a:t>constant speed</a:t>
            </a:r>
            <a:r>
              <a:rPr lang="en-GB" sz="2800" dirty="0" smtClean="0">
                <a:solidFill>
                  <a:schemeClr val="bg1"/>
                </a:solidFill>
              </a:rPr>
              <a:t> in a circular orbit, the </a:t>
            </a:r>
            <a:r>
              <a:rPr lang="en-GB" sz="2800" dirty="0" smtClean="0">
                <a:solidFill>
                  <a:srgbClr val="FFFF00"/>
                </a:solidFill>
              </a:rPr>
              <a:t>time it takes to complete one complete revolution</a:t>
            </a:r>
            <a:r>
              <a:rPr lang="en-GB" sz="2800" dirty="0" smtClean="0">
                <a:solidFill>
                  <a:schemeClr val="bg1"/>
                </a:solidFill>
              </a:rPr>
              <a:t> is called the </a:t>
            </a:r>
            <a:r>
              <a:rPr lang="en-GB" sz="2800" dirty="0" smtClean="0">
                <a:solidFill>
                  <a:srgbClr val="FFFF00"/>
                </a:solidFill>
              </a:rPr>
              <a:t>period, T</a:t>
            </a:r>
            <a:r>
              <a:rPr lang="en-GB" sz="2800" dirty="0" smtClean="0">
                <a:solidFill>
                  <a:schemeClr val="bg1"/>
                </a:solidFill>
              </a:rPr>
              <a:t>, of rotation. </a:t>
            </a:r>
          </a:p>
          <a:p>
            <a:pPr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The </a:t>
            </a:r>
            <a:r>
              <a:rPr lang="en-GB" sz="2800" dirty="0" smtClean="0">
                <a:solidFill>
                  <a:srgbClr val="FFFF00"/>
                </a:solidFill>
              </a:rPr>
              <a:t>frequency, f, </a:t>
            </a:r>
            <a:r>
              <a:rPr lang="en-GB" sz="2800" dirty="0" smtClean="0">
                <a:solidFill>
                  <a:schemeClr val="bg1"/>
                </a:solidFill>
              </a:rPr>
              <a:t>is  the number of rotations per unit time (per second)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65501" y="5013497"/>
            <a:ext cx="8859703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sz="2800" dirty="0" smtClean="0">
                <a:solidFill>
                  <a:schemeClr val="bg1"/>
                </a:solidFill>
                <a:latin typeface="Comic Sans MS"/>
                <a:cs typeface="Comic Sans MS"/>
              </a:rPr>
              <a:t>What equation links frequency and period?</a:t>
            </a:r>
            <a:endParaRPr lang="en-GB" sz="28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9" name="Shape 258"/>
          <p:cNvSpPr txBox="1"/>
          <p:nvPr/>
        </p:nvSpPr>
        <p:spPr>
          <a:xfrm>
            <a:off x="0" y="-7690"/>
            <a:ext cx="9144000" cy="320428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Outcome: Define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the terms of frequency and period in circular motion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523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5664"/>
            <a:ext cx="7643192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Period </a:t>
            </a:r>
            <a:r>
              <a:rPr lang="en-GB" i="1" dirty="0" smtClean="0">
                <a:solidFill>
                  <a:schemeClr val="bg1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 of circular Motion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147" y="1268761"/>
            <a:ext cx="8859703" cy="187220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When an object travels with </a:t>
            </a:r>
            <a:r>
              <a:rPr lang="en-GB" sz="2800" dirty="0" smtClean="0">
                <a:solidFill>
                  <a:srgbClr val="FFFF00"/>
                </a:solidFill>
              </a:rPr>
              <a:t>constant speed</a:t>
            </a:r>
            <a:r>
              <a:rPr lang="en-GB" sz="2800" dirty="0" smtClean="0">
                <a:solidFill>
                  <a:schemeClr val="bg1"/>
                </a:solidFill>
              </a:rPr>
              <a:t> in a circular orbit, the </a:t>
            </a:r>
            <a:r>
              <a:rPr lang="en-GB" sz="2800" dirty="0" smtClean="0">
                <a:solidFill>
                  <a:srgbClr val="FFFF00"/>
                </a:solidFill>
              </a:rPr>
              <a:t>time it takes to complete one complete revolution</a:t>
            </a:r>
            <a:r>
              <a:rPr lang="en-GB" sz="2800" dirty="0" smtClean="0">
                <a:solidFill>
                  <a:schemeClr val="bg1"/>
                </a:solidFill>
              </a:rPr>
              <a:t> is called the </a:t>
            </a:r>
            <a:r>
              <a:rPr lang="en-GB" sz="2800" dirty="0" smtClean="0">
                <a:solidFill>
                  <a:srgbClr val="FFFF00"/>
                </a:solidFill>
              </a:rPr>
              <a:t>period (T)</a:t>
            </a:r>
            <a:r>
              <a:rPr lang="en-GB" sz="2800" dirty="0" smtClean="0">
                <a:solidFill>
                  <a:schemeClr val="bg1"/>
                </a:solidFill>
              </a:rPr>
              <a:t> of rotation. </a:t>
            </a:r>
          </a:p>
          <a:p>
            <a:pPr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The </a:t>
            </a:r>
            <a:r>
              <a:rPr lang="en-GB" sz="2800" dirty="0" smtClean="0">
                <a:solidFill>
                  <a:srgbClr val="FFFF00"/>
                </a:solidFill>
              </a:rPr>
              <a:t>frequency (f)  </a:t>
            </a:r>
            <a:r>
              <a:rPr lang="en-GB" sz="2800" dirty="0" smtClean="0">
                <a:solidFill>
                  <a:schemeClr val="bg1"/>
                </a:solidFill>
              </a:rPr>
              <a:t>is  the number of rotations per unit time (per second)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65501" y="5013497"/>
            <a:ext cx="8859703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sz="2800" dirty="0" smtClean="0">
                <a:solidFill>
                  <a:schemeClr val="bg1"/>
                </a:solidFill>
                <a:latin typeface="Comic Sans MS"/>
                <a:cs typeface="Comic Sans MS"/>
              </a:rPr>
              <a:t>What equation links frequency and period?</a:t>
            </a:r>
          </a:p>
          <a:p>
            <a:pPr>
              <a:buFont typeface="Arial" pitchFamily="34" charset="0"/>
              <a:buNone/>
            </a:pPr>
            <a:r>
              <a:rPr lang="en-GB" sz="2800" dirty="0" smtClean="0">
                <a:solidFill>
                  <a:schemeClr val="bg1"/>
                </a:solidFill>
                <a:latin typeface="Comic Sans MS"/>
                <a:cs typeface="Comic Sans MS"/>
              </a:rPr>
              <a:t>f= 1/T</a:t>
            </a:r>
            <a:endParaRPr lang="en-GB" sz="28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9" name="Shape 258"/>
          <p:cNvSpPr txBox="1"/>
          <p:nvPr/>
        </p:nvSpPr>
        <p:spPr>
          <a:xfrm>
            <a:off x="0" y="-7690"/>
            <a:ext cx="9144000" cy="320428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Outcome: Define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the terms of frequency and period in circular motion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8213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147" y="616039"/>
            <a:ext cx="8859703" cy="187220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Suggest an equation for the speed around a circle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Picture 7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3" y="1373900"/>
            <a:ext cx="3114030" cy="4361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Calculate angular velocity</a:t>
            </a: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734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147" y="616039"/>
            <a:ext cx="8859703" cy="187220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Suggest an equation for the speed around a circle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2147" y="5839303"/>
            <a:ext cx="8859703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sz="2800" dirty="0" smtClean="0">
                <a:solidFill>
                  <a:schemeClr val="bg1"/>
                </a:solidFill>
                <a:latin typeface="Comic Sans MS"/>
                <a:cs typeface="Comic Sans MS"/>
              </a:rPr>
              <a:t>The orbital speed is controlled by the</a:t>
            </a:r>
            <a:r>
              <a:rPr lang="en-GB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 period/frequency</a:t>
            </a:r>
            <a:r>
              <a:rPr lang="en-GB" sz="2800" dirty="0" smtClean="0">
                <a:solidFill>
                  <a:schemeClr val="bg1"/>
                </a:solidFill>
                <a:latin typeface="Comic Sans MS"/>
                <a:cs typeface="Comic Sans MS"/>
              </a:rPr>
              <a:t> and the </a:t>
            </a:r>
            <a:r>
              <a:rPr lang="en-GB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radius r </a:t>
            </a:r>
            <a:r>
              <a:rPr lang="en-GB" sz="2800" dirty="0" smtClean="0">
                <a:solidFill>
                  <a:schemeClr val="bg1"/>
                </a:solidFill>
                <a:latin typeface="Comic Sans MS"/>
                <a:cs typeface="Comic Sans MS"/>
              </a:rPr>
              <a:t>of the orbit</a:t>
            </a:r>
            <a:endParaRPr lang="en-GB" sz="28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7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2" y="1373900"/>
            <a:ext cx="3114030" cy="4361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Calculate angular velocity</a:t>
            </a: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3115" y="2608535"/>
            <a:ext cx="203407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V=2</a:t>
            </a:r>
            <a:r>
              <a:rPr lang="el-G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π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r/T</a:t>
            </a:r>
          </a:p>
          <a:p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V=2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π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rf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5664"/>
            <a:ext cx="7643192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Period </a:t>
            </a:r>
            <a:r>
              <a:rPr lang="en-GB" i="1" dirty="0" smtClean="0">
                <a:solidFill>
                  <a:schemeClr val="bg1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 of circular Motion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235" y="4221088"/>
            <a:ext cx="8859703" cy="23762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If the two Moons have the same period of orbit, state and explain which would have greater orbital speed? [2 marks]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167085" y="2088296"/>
            <a:ext cx="1368152" cy="1350626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212726" y="1556792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841607" y="1182386"/>
            <a:ext cx="2732678" cy="702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Orbital paths 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3" name="AutoShape 2" descr="Su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40" y="2482762"/>
            <a:ext cx="613842" cy="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45" y="2456688"/>
            <a:ext cx="613842" cy="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2096" r="29060" b="29966"/>
          <a:stretch/>
        </p:blipFill>
        <p:spPr bwMode="auto">
          <a:xfrm>
            <a:off x="8512344" y="2456688"/>
            <a:ext cx="441323" cy="604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7" t="30419" r="58753" b="40438"/>
          <a:stretch/>
        </p:blipFill>
        <p:spPr bwMode="auto">
          <a:xfrm>
            <a:off x="4379756" y="2600743"/>
            <a:ext cx="310962" cy="377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4506994" y="3562156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A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405539" y="3573016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B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2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Calculate angular velocity</a:t>
            </a: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2600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5664"/>
            <a:ext cx="7643192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Period </a:t>
            </a:r>
            <a:r>
              <a:rPr lang="en-GB" i="1" dirty="0" smtClean="0">
                <a:solidFill>
                  <a:schemeClr val="bg1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 of circular Motion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235" y="4221088"/>
            <a:ext cx="8859703" cy="23762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If the two Moons have the same radius of orbit,  but A has a period double that of B, state and explain which would have greater orbital speed? </a:t>
            </a:r>
            <a:r>
              <a:rPr lang="en-GB" dirty="0" smtClean="0">
                <a:solidFill>
                  <a:srgbClr val="FFFF00"/>
                </a:solidFill>
              </a:rPr>
              <a:t>[2 marks] </a:t>
            </a:r>
          </a:p>
        </p:txBody>
      </p:sp>
      <p:sp>
        <p:nvSpPr>
          <p:cNvPr id="11" name="Oval 10"/>
          <p:cNvSpPr/>
          <p:nvPr/>
        </p:nvSpPr>
        <p:spPr>
          <a:xfrm>
            <a:off x="6212726" y="1556792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433267" y="1005624"/>
            <a:ext cx="2732678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Orbital paths 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3" name="AutoShape 2" descr="Su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45" y="2456688"/>
            <a:ext cx="613842" cy="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2096" r="29060" b="29966"/>
          <a:stretch/>
        </p:blipFill>
        <p:spPr bwMode="auto">
          <a:xfrm>
            <a:off x="8512344" y="2456688"/>
            <a:ext cx="441323" cy="604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2846721" y="1561875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940" y="2461771"/>
            <a:ext cx="613842" cy="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2096" r="29060" b="29966"/>
          <a:stretch/>
        </p:blipFill>
        <p:spPr bwMode="auto">
          <a:xfrm>
            <a:off x="5146339" y="2461771"/>
            <a:ext cx="441323" cy="604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3833539" y="1882190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A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7308304" y="1900437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B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6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Calculate angular velocity</a:t>
            </a: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283" y="2225293"/>
            <a:ext cx="203407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V=2</a:t>
            </a:r>
            <a:r>
              <a:rPr lang="el-G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π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r/T</a:t>
            </a:r>
          </a:p>
          <a:p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V=2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π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rf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2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7" y="369299"/>
            <a:ext cx="4539841" cy="849535"/>
          </a:xfrm>
        </p:spPr>
        <p:txBody>
          <a:bodyPr/>
          <a:lstStyle/>
          <a:p>
            <a:r>
              <a:rPr lang="en-GB" sz="3600" dirty="0" smtClean="0">
                <a:solidFill>
                  <a:schemeClr val="bg1"/>
                </a:solidFill>
              </a:rPr>
              <a:t>Angular Velocity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03" y="4553622"/>
            <a:ext cx="8892480" cy="199124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Angular velocity (</a:t>
            </a:r>
            <a:r>
              <a:rPr lang="el-GR" dirty="0">
                <a:solidFill>
                  <a:schemeClr val="bg1"/>
                </a:solidFill>
              </a:rPr>
              <a:t>ω</a:t>
            </a:r>
            <a:r>
              <a:rPr lang="en-GB" dirty="0" smtClean="0">
                <a:solidFill>
                  <a:schemeClr val="bg1"/>
                </a:solidFill>
              </a:rPr>
              <a:t>) is the “rate of change of angle”: </a:t>
            </a:r>
          </a:p>
          <a:p>
            <a:pPr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			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          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Calculate angular velocity</a:t>
            </a: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338005" y="2299988"/>
            <a:ext cx="1368152" cy="1350626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383646" y="1768484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683697" y="1417199"/>
            <a:ext cx="2732678" cy="702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Orbital paths 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160" y="2694454"/>
            <a:ext cx="613842" cy="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65" y="2668380"/>
            <a:ext cx="613842" cy="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2096" r="29060" b="29966"/>
          <a:stretch/>
        </p:blipFill>
        <p:spPr bwMode="auto">
          <a:xfrm>
            <a:off x="7683264" y="2668380"/>
            <a:ext cx="441323" cy="604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7" t="30419" r="58753" b="40438"/>
          <a:stretch/>
        </p:blipFill>
        <p:spPr bwMode="auto">
          <a:xfrm>
            <a:off x="3550676" y="2812435"/>
            <a:ext cx="310962" cy="377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677914" y="3773848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A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576459" y="3784708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B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7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5664"/>
            <a:ext cx="7643192" cy="1143000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Angular velocity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5071311"/>
            <a:ext cx="8859703" cy="23762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If the two Moons have the same period of orbit, state and explain which would have greater angular velocity? [2 marks]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167085" y="2088296"/>
            <a:ext cx="1368152" cy="1350626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212726" y="1556792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841607" y="1182386"/>
            <a:ext cx="2732678" cy="702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Orbital paths 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3" name="AutoShape 2" descr="Su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40" y="2482762"/>
            <a:ext cx="613842" cy="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45" y="2456688"/>
            <a:ext cx="613842" cy="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2096" r="29060" b="29966"/>
          <a:stretch/>
        </p:blipFill>
        <p:spPr bwMode="auto">
          <a:xfrm>
            <a:off x="8512344" y="2456688"/>
            <a:ext cx="441323" cy="604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7" t="30419" r="58753" b="40438"/>
          <a:stretch/>
        </p:blipFill>
        <p:spPr bwMode="auto">
          <a:xfrm>
            <a:off x="4379756" y="2600743"/>
            <a:ext cx="310962" cy="377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4506994" y="3562156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A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405539" y="3573016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B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2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Calculate angular velocity</a:t>
            </a: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44478" y="4109779"/>
            <a:ext cx="8892480" cy="19912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>
              <a:buFont typeface="Arial"/>
              <a:buNone/>
            </a:pPr>
            <a:r>
              <a:rPr lang="en-GB" smtClean="0">
                <a:solidFill>
                  <a:schemeClr val="bg1"/>
                </a:solidFill>
              </a:rPr>
              <a:t>Angular velocity (</a:t>
            </a:r>
            <a:r>
              <a:rPr lang="el-GR" smtClean="0">
                <a:solidFill>
                  <a:schemeClr val="bg1"/>
                </a:solidFill>
              </a:rPr>
              <a:t>ω</a:t>
            </a:r>
            <a:r>
              <a:rPr lang="en-GB" smtClean="0">
                <a:solidFill>
                  <a:schemeClr val="bg1"/>
                </a:solidFill>
              </a:rPr>
              <a:t>) is the “rate of change of angle”: </a:t>
            </a:r>
          </a:p>
          <a:p>
            <a:pPr>
              <a:buFont typeface="Arial"/>
              <a:buNone/>
            </a:pPr>
            <a:endParaRPr lang="en-GB" smtClean="0">
              <a:solidFill>
                <a:schemeClr val="bg1"/>
              </a:solidFill>
            </a:endParaRPr>
          </a:p>
          <a:p>
            <a:pPr>
              <a:buFont typeface="Arial"/>
              <a:buNone/>
            </a:pPr>
            <a:r>
              <a:rPr lang="en-GB" smtClean="0">
                <a:solidFill>
                  <a:schemeClr val="bg1"/>
                </a:solidFill>
              </a:rPr>
              <a:t>			               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1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7" y="369299"/>
            <a:ext cx="4539841" cy="849535"/>
          </a:xfrm>
        </p:spPr>
        <p:txBody>
          <a:bodyPr/>
          <a:lstStyle/>
          <a:p>
            <a:r>
              <a:rPr lang="en-GB" sz="3600" dirty="0" smtClean="0">
                <a:solidFill>
                  <a:schemeClr val="bg1"/>
                </a:solidFill>
              </a:rPr>
              <a:t>Angular Velocity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03" y="4553622"/>
            <a:ext cx="8892480" cy="199124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Angular velocity (</a:t>
            </a:r>
            <a:r>
              <a:rPr lang="el-GR" dirty="0">
                <a:solidFill>
                  <a:schemeClr val="bg1"/>
                </a:solidFill>
              </a:rPr>
              <a:t>ω</a:t>
            </a:r>
            <a:r>
              <a:rPr lang="en-GB" dirty="0" smtClean="0">
                <a:solidFill>
                  <a:schemeClr val="bg1"/>
                </a:solidFill>
              </a:rPr>
              <a:t>) is the “rate of change of angle”: </a:t>
            </a:r>
          </a:p>
          <a:p>
            <a:pPr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Write three expressions for </a:t>
            </a:r>
            <a:r>
              <a:rPr lang="el-GR" dirty="0" smtClean="0">
                <a:solidFill>
                  <a:schemeClr val="bg1"/>
                </a:solidFill>
              </a:rPr>
              <a:t>ω</a:t>
            </a:r>
            <a:r>
              <a:rPr lang="en-GB" dirty="0" smtClean="0">
                <a:solidFill>
                  <a:schemeClr val="bg1"/>
                </a:solidFill>
              </a:rPr>
              <a:t> in terms of </a:t>
            </a:r>
            <a:r>
              <a:rPr lang="en-GB" dirty="0">
                <a:solidFill>
                  <a:schemeClr val="bg1"/>
                </a:solidFill>
              </a:rPr>
              <a:t>θ </a:t>
            </a:r>
            <a:r>
              <a:rPr lang="en-GB" dirty="0" smtClean="0">
                <a:solidFill>
                  <a:schemeClr val="bg1"/>
                </a:solidFill>
              </a:rPr>
              <a:t>and t, </a:t>
            </a:r>
            <a:r>
              <a:rPr lang="el-GR" dirty="0">
                <a:solidFill>
                  <a:schemeClr val="bg1"/>
                </a:solidFill>
              </a:rPr>
              <a:t>π </a:t>
            </a:r>
            <a:r>
              <a:rPr lang="en-GB" dirty="0" smtClean="0">
                <a:solidFill>
                  <a:schemeClr val="bg1"/>
                </a:solidFill>
              </a:rPr>
              <a:t>and T and </a:t>
            </a:r>
            <a:r>
              <a:rPr lang="el-GR" dirty="0">
                <a:solidFill>
                  <a:schemeClr val="bg1"/>
                </a:solidFill>
              </a:rPr>
              <a:t>π </a:t>
            </a:r>
            <a:r>
              <a:rPr lang="en-GB" dirty="0" smtClean="0">
                <a:solidFill>
                  <a:schemeClr val="bg1"/>
                </a:solidFill>
              </a:rPr>
              <a:t>and f			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          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Calculate angular velocity</a:t>
            </a: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338005" y="2299988"/>
            <a:ext cx="1368152" cy="1350626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383646" y="1768484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683697" y="1417199"/>
            <a:ext cx="2732678" cy="702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Orbital paths 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160" y="2694454"/>
            <a:ext cx="613842" cy="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65" y="2668380"/>
            <a:ext cx="613842" cy="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2096" r="29060" b="29966"/>
          <a:stretch/>
        </p:blipFill>
        <p:spPr bwMode="auto">
          <a:xfrm>
            <a:off x="7683264" y="2668380"/>
            <a:ext cx="441323" cy="604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7" t="30419" r="58753" b="40438"/>
          <a:stretch/>
        </p:blipFill>
        <p:spPr bwMode="auto">
          <a:xfrm>
            <a:off x="3550676" y="2812435"/>
            <a:ext cx="310962" cy="377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677914" y="3773848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A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576459" y="3784708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B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0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/>
          </p:nvPr>
        </p:nvGraphicFramePr>
        <p:xfrm>
          <a:off x="873404" y="1891804"/>
          <a:ext cx="2082375" cy="3718620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2.</a:t>
                      </a:r>
                      <a:r>
                        <a:rPr lang="en-GB" sz="1600" baseline="0" dirty="0" smtClean="0"/>
                        <a:t> Foundations of Physics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3. Forces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and motion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5. Newtonian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world and astrophysics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 smtClean="0"/>
                        <a:t>6. Particles</a:t>
                      </a:r>
                      <a:r>
                        <a:rPr lang="en-GB" sz="1600" baseline="0" dirty="0" smtClean="0"/>
                        <a:t> and medical physics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338250"/>
            <a:ext cx="4826618" cy="86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/>
          </p:nvPr>
        </p:nvGraphicFramePr>
        <p:xfrm>
          <a:off x="3461804" y="1860844"/>
          <a:ext cx="1973275" cy="2449490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5.1 Thermal Physics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5.2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Circular motion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5.3.</a:t>
                      </a:r>
                      <a:r>
                        <a:rPr lang="en-GB" sz="1600" baseline="0" dirty="0" smtClean="0"/>
                        <a:t> Oscillations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5.4. Gravitational fields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5.5</a:t>
                      </a:r>
                      <a:r>
                        <a:rPr lang="en-GB" sz="1600" baseline="0" dirty="0" smtClean="0"/>
                        <a:t> Astrophysics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>
              <p:ext uri="{D42A27DB-BD31-4B8C-83A1-F6EECF244321}">
                <p14:modId xmlns:p14="http://schemas.microsoft.com/office/powerpoint/2010/main" val="2327662402"/>
              </p:ext>
            </p:extLst>
          </p:nvPr>
        </p:nvGraphicFramePr>
        <p:xfrm>
          <a:off x="5941104" y="1860844"/>
          <a:ext cx="2227825" cy="1407610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05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5.2.1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Angular velocity and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the radian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5.2.2.Centripetal acceleration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dirty="0" smtClean="0"/>
                        <a:t>5.2.3.</a:t>
                      </a:r>
                      <a:r>
                        <a:rPr lang="en-GB" sz="1600" baseline="0" dirty="0" smtClean="0"/>
                        <a:t> Centripetal forces</a:t>
                      </a:r>
                      <a:endParaRPr lang="en-GB" sz="1600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2093103"/>
            <a:ext cx="5196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2128669"/>
            <a:ext cx="5196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7288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7" y="369299"/>
            <a:ext cx="4539841" cy="849535"/>
          </a:xfrm>
        </p:spPr>
        <p:txBody>
          <a:bodyPr/>
          <a:lstStyle/>
          <a:p>
            <a:r>
              <a:rPr lang="en-GB" sz="3600" dirty="0" smtClean="0">
                <a:solidFill>
                  <a:schemeClr val="bg1"/>
                </a:solidFill>
              </a:rPr>
              <a:t>Angular Velocity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03" y="4553622"/>
            <a:ext cx="8892480" cy="199124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Angular velocity (</a:t>
            </a:r>
            <a:r>
              <a:rPr lang="el-GR" dirty="0">
                <a:solidFill>
                  <a:schemeClr val="bg1"/>
                </a:solidFill>
              </a:rPr>
              <a:t>ω</a:t>
            </a:r>
            <a:r>
              <a:rPr lang="en-GB" dirty="0" smtClean="0">
                <a:solidFill>
                  <a:schemeClr val="bg1"/>
                </a:solidFill>
              </a:rPr>
              <a:t>) is the “rate of change of angle”: </a:t>
            </a:r>
          </a:p>
          <a:p>
            <a:pPr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dirty="0" smtClean="0">
                <a:solidFill>
                  <a:schemeClr val="bg1"/>
                </a:solidFill>
              </a:rPr>
              <a:t>ω</a:t>
            </a:r>
            <a:r>
              <a:rPr lang="en-GB" dirty="0" smtClean="0">
                <a:solidFill>
                  <a:schemeClr val="bg1"/>
                </a:solidFill>
              </a:rPr>
              <a:t>= </a:t>
            </a:r>
            <a:r>
              <a:rPr lang="en-GB" u="sng" dirty="0" err="1" smtClean="0">
                <a:solidFill>
                  <a:schemeClr val="bg1"/>
                </a:solidFill>
              </a:rPr>
              <a:t>θ</a:t>
            </a:r>
            <a:r>
              <a:rPr lang="en-GB" dirty="0">
                <a:solidFill>
                  <a:schemeClr val="bg1"/>
                </a:solidFill>
              </a:rPr>
              <a:t>	</a:t>
            </a:r>
            <a:r>
              <a:rPr lang="en-GB" dirty="0" smtClean="0">
                <a:solidFill>
                  <a:schemeClr val="bg1"/>
                </a:solidFill>
              </a:rPr>
              <a:t>or if t = T   </a:t>
            </a:r>
            <a:r>
              <a:rPr lang="el-GR" dirty="0" smtClean="0">
                <a:solidFill>
                  <a:schemeClr val="bg1"/>
                </a:solidFill>
              </a:rPr>
              <a:t>ω</a:t>
            </a:r>
            <a:r>
              <a:rPr lang="en-GB" dirty="0" smtClean="0">
                <a:solidFill>
                  <a:schemeClr val="bg1"/>
                </a:solidFill>
              </a:rPr>
              <a:t>= </a:t>
            </a:r>
            <a:r>
              <a:rPr lang="en-GB" u="sng" dirty="0" smtClean="0">
                <a:solidFill>
                  <a:schemeClr val="bg1"/>
                </a:solidFill>
              </a:rPr>
              <a:t>2</a:t>
            </a:r>
            <a:r>
              <a:rPr lang="el-GR" u="sng" dirty="0" smtClean="0">
                <a:solidFill>
                  <a:schemeClr val="bg1"/>
                </a:solidFill>
              </a:rPr>
              <a:t>π</a:t>
            </a:r>
            <a:r>
              <a:rPr lang="en-GB" u="sng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 or  </a:t>
            </a:r>
            <a:r>
              <a:rPr lang="el-GR" dirty="0" smtClean="0">
                <a:solidFill>
                  <a:schemeClr val="bg1"/>
                </a:solidFill>
              </a:rPr>
              <a:t>ω</a:t>
            </a:r>
            <a:r>
              <a:rPr lang="en-GB" dirty="0" smtClean="0">
                <a:solidFill>
                  <a:schemeClr val="bg1"/>
                </a:solidFill>
              </a:rPr>
              <a:t>= 2</a:t>
            </a: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n-GB" dirty="0" smtClean="0">
                <a:solidFill>
                  <a:schemeClr val="bg1"/>
                </a:solidFill>
              </a:rPr>
              <a:t>f</a:t>
            </a:r>
            <a:endParaRPr lang="en-GB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     t			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            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Calculate angular velocity</a:t>
            </a: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338005" y="2299988"/>
            <a:ext cx="1368152" cy="1350626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383646" y="1768484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683697" y="1417199"/>
            <a:ext cx="2732678" cy="702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Orbital paths 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160" y="2694454"/>
            <a:ext cx="613842" cy="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65" y="2668380"/>
            <a:ext cx="613842" cy="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2096" r="29060" b="29966"/>
          <a:stretch/>
        </p:blipFill>
        <p:spPr bwMode="auto">
          <a:xfrm>
            <a:off x="7683264" y="2668380"/>
            <a:ext cx="441323" cy="604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7" t="30419" r="58753" b="40438"/>
          <a:stretch/>
        </p:blipFill>
        <p:spPr bwMode="auto">
          <a:xfrm>
            <a:off x="3550676" y="2812435"/>
            <a:ext cx="310962" cy="377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677914" y="3773848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A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576459" y="3784708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rgbClr val="00B0F0"/>
                </a:solidFill>
              </a:rPr>
              <a:t>B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171"/>
            <a:ext cx="7643192" cy="1143000"/>
          </a:xfrm>
        </p:spPr>
        <p:txBody>
          <a:bodyPr/>
          <a:lstStyle/>
          <a:p>
            <a:r>
              <a:rPr lang="en-GB" sz="3000" dirty="0" smtClean="0">
                <a:solidFill>
                  <a:schemeClr val="bg1"/>
                </a:solidFill>
              </a:rPr>
              <a:t>Orbital speed versus angular velocity</a:t>
            </a:r>
            <a:endParaRPr lang="en-GB" sz="3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147" y="1268761"/>
            <a:ext cx="8859703" cy="187220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v =  2</a:t>
            </a:r>
            <a:r>
              <a:rPr lang="el-GR" sz="2800" dirty="0" smtClean="0">
                <a:solidFill>
                  <a:schemeClr val="bg1"/>
                </a:solidFill>
              </a:rPr>
              <a:t>π</a:t>
            </a:r>
            <a:r>
              <a:rPr lang="en-GB" sz="2800" dirty="0" smtClean="0">
                <a:solidFill>
                  <a:schemeClr val="bg1"/>
                </a:solidFill>
              </a:rPr>
              <a:t>r/T</a:t>
            </a:r>
          </a:p>
          <a:p>
            <a:pPr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2800" dirty="0" smtClean="0">
                <a:solidFill>
                  <a:schemeClr val="bg1"/>
                </a:solidFill>
              </a:rPr>
              <a:t>ω</a:t>
            </a:r>
            <a:r>
              <a:rPr lang="en-GB" sz="2800" dirty="0">
                <a:solidFill>
                  <a:schemeClr val="bg1"/>
                </a:solidFill>
              </a:rPr>
              <a:t>= </a:t>
            </a:r>
            <a:r>
              <a:rPr lang="en-GB" sz="2800" dirty="0" smtClean="0">
                <a:solidFill>
                  <a:schemeClr val="bg1"/>
                </a:solidFill>
              </a:rPr>
              <a:t>2</a:t>
            </a:r>
            <a:r>
              <a:rPr lang="el-GR" sz="2800" dirty="0" smtClean="0">
                <a:solidFill>
                  <a:schemeClr val="bg1"/>
                </a:solidFill>
              </a:rPr>
              <a:t>π</a:t>
            </a:r>
            <a:r>
              <a:rPr lang="en-GB" sz="2800" dirty="0" smtClean="0">
                <a:solidFill>
                  <a:schemeClr val="bg1"/>
                </a:solidFill>
              </a:rPr>
              <a:t>/T </a:t>
            </a:r>
          </a:p>
          <a:p>
            <a:pPr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Write an equation for v in terms of </a:t>
            </a:r>
            <a:r>
              <a:rPr lang="el-GR" sz="2800" dirty="0" smtClean="0">
                <a:solidFill>
                  <a:schemeClr val="bg1"/>
                </a:solidFill>
              </a:rPr>
              <a:t>ω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buNone/>
            </a:pPr>
            <a:endParaRPr lang="en-GB" sz="2800" dirty="0" smtClean="0">
              <a:solidFill>
                <a:schemeClr val="bg1"/>
              </a:solidFill>
            </a:endParaRPr>
          </a:p>
        </p:txBody>
      </p:sp>
      <p:sp>
        <p:nvSpPr>
          <p:cNvPr id="5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Calculate angular velocity</a:t>
            </a: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5749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171"/>
            <a:ext cx="7643192" cy="1143000"/>
          </a:xfrm>
        </p:spPr>
        <p:txBody>
          <a:bodyPr/>
          <a:lstStyle/>
          <a:p>
            <a:r>
              <a:rPr lang="en-GB" sz="3000" dirty="0" smtClean="0">
                <a:solidFill>
                  <a:schemeClr val="bg1"/>
                </a:solidFill>
              </a:rPr>
              <a:t>Orbital speed versus </a:t>
            </a:r>
            <a:r>
              <a:rPr lang="en-GB" sz="3000" dirty="0">
                <a:solidFill>
                  <a:schemeClr val="bg1"/>
                </a:solidFill>
              </a:rPr>
              <a:t>angular velocity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147" y="1268761"/>
            <a:ext cx="8859703" cy="187220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800" dirty="0">
                <a:solidFill>
                  <a:schemeClr val="bg1"/>
                </a:solidFill>
              </a:rPr>
              <a:t>v</a:t>
            </a:r>
            <a:r>
              <a:rPr lang="en-GB" sz="2800" dirty="0" smtClean="0">
                <a:solidFill>
                  <a:schemeClr val="bg1"/>
                </a:solidFill>
              </a:rPr>
              <a:t> =  2</a:t>
            </a:r>
            <a:r>
              <a:rPr lang="el-GR" sz="2800" dirty="0" smtClean="0">
                <a:solidFill>
                  <a:schemeClr val="bg1"/>
                </a:solidFill>
              </a:rPr>
              <a:t>π</a:t>
            </a:r>
            <a:r>
              <a:rPr lang="en-GB" sz="2800" dirty="0" smtClean="0">
                <a:solidFill>
                  <a:schemeClr val="bg1"/>
                </a:solidFill>
              </a:rPr>
              <a:t>r/T</a:t>
            </a:r>
          </a:p>
          <a:p>
            <a:pPr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2800" dirty="0" smtClean="0">
                <a:solidFill>
                  <a:schemeClr val="bg1"/>
                </a:solidFill>
              </a:rPr>
              <a:t>ω</a:t>
            </a:r>
            <a:r>
              <a:rPr lang="en-GB" sz="2800" dirty="0">
                <a:solidFill>
                  <a:schemeClr val="bg1"/>
                </a:solidFill>
              </a:rPr>
              <a:t>= </a:t>
            </a:r>
            <a:r>
              <a:rPr lang="en-GB" sz="2800" dirty="0" smtClean="0">
                <a:solidFill>
                  <a:schemeClr val="bg1"/>
                </a:solidFill>
              </a:rPr>
              <a:t>2</a:t>
            </a:r>
            <a:r>
              <a:rPr lang="el-GR" sz="2800" dirty="0" smtClean="0">
                <a:solidFill>
                  <a:schemeClr val="bg1"/>
                </a:solidFill>
              </a:rPr>
              <a:t>π</a:t>
            </a:r>
            <a:r>
              <a:rPr lang="en-GB" sz="2800" dirty="0" smtClean="0">
                <a:solidFill>
                  <a:schemeClr val="bg1"/>
                </a:solidFill>
              </a:rPr>
              <a:t>/T </a:t>
            </a:r>
          </a:p>
          <a:p>
            <a:pPr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Write an equation for v in terms of </a:t>
            </a:r>
            <a:r>
              <a:rPr lang="el-GR" sz="2800" dirty="0" smtClean="0">
                <a:solidFill>
                  <a:schemeClr val="bg1"/>
                </a:solidFill>
              </a:rPr>
              <a:t>ω</a:t>
            </a:r>
            <a:endParaRPr lang="en-GB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800" dirty="0">
                <a:solidFill>
                  <a:schemeClr val="bg1"/>
                </a:solidFill>
              </a:rPr>
              <a:t>v</a:t>
            </a:r>
            <a:r>
              <a:rPr lang="en-GB" sz="2800" dirty="0" smtClean="0">
                <a:solidFill>
                  <a:schemeClr val="bg1"/>
                </a:solidFill>
              </a:rPr>
              <a:t> = r</a:t>
            </a:r>
            <a:r>
              <a:rPr lang="el-GR" sz="2800" dirty="0">
                <a:solidFill>
                  <a:schemeClr val="bg1"/>
                </a:solidFill>
              </a:rPr>
              <a:t>ω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buNone/>
            </a:pPr>
            <a:endParaRPr lang="en-GB" sz="2800" dirty="0" smtClean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735393" y="3985850"/>
            <a:ext cx="2543654" cy="255953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024923" y="4591538"/>
            <a:ext cx="1094154" cy="66430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5524004" y="4301946"/>
            <a:ext cx="3477846" cy="18722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>
              <a:buFont typeface="Arial"/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As r increases v  increases but </a:t>
            </a:r>
            <a:r>
              <a:rPr lang="el-GR" sz="2800" dirty="0" smtClean="0">
                <a:solidFill>
                  <a:schemeClr val="bg1"/>
                </a:solidFill>
              </a:rPr>
              <a:t>ω</a:t>
            </a:r>
            <a:r>
              <a:rPr lang="en-GB" sz="2800" dirty="0" smtClean="0">
                <a:solidFill>
                  <a:schemeClr val="bg1"/>
                </a:solidFill>
              </a:rPr>
              <a:t> is always constant </a:t>
            </a:r>
          </a:p>
          <a:p>
            <a:pPr>
              <a:buFont typeface="Arial"/>
              <a:buNone/>
            </a:pPr>
            <a:endParaRPr lang="en-GB" sz="2800" dirty="0" smtClean="0">
              <a:solidFill>
                <a:schemeClr val="bg1"/>
              </a:solidFill>
            </a:endParaRPr>
          </a:p>
          <a:p>
            <a:pPr>
              <a:buFont typeface="Arial"/>
              <a:buNone/>
            </a:pPr>
            <a:endParaRPr lang="en-GB" sz="2800" dirty="0" smtClean="0">
              <a:solidFill>
                <a:schemeClr val="bg1"/>
              </a:solidFill>
            </a:endParaRPr>
          </a:p>
        </p:txBody>
      </p:sp>
      <p:sp>
        <p:nvSpPr>
          <p:cNvPr id="10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Calculate angular velocity</a:t>
            </a: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033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235" y="5409219"/>
            <a:ext cx="8859703" cy="23762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What is the angular velocity of the second, minute and hour hands in rad s</a:t>
            </a:r>
            <a:r>
              <a:rPr lang="en-GB" baseline="30000" dirty="0" smtClean="0">
                <a:solidFill>
                  <a:schemeClr val="bg1"/>
                </a:solidFill>
              </a:rPr>
              <a:t>-1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AutoShape 2" descr="Su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Calculate angular velocity</a:t>
            </a: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86" y="466509"/>
            <a:ext cx="4942710" cy="494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9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235" y="4221088"/>
            <a:ext cx="8859703" cy="23762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What is the angular velocity of the second, minute and hour hands?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Second: 0.1 radians per second 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Minute: 1.7 x 10</a:t>
            </a:r>
            <a:r>
              <a:rPr lang="en-GB" baseline="30000" dirty="0" smtClean="0">
                <a:solidFill>
                  <a:schemeClr val="bg1"/>
                </a:solidFill>
              </a:rPr>
              <a:t>-3</a:t>
            </a:r>
            <a:r>
              <a:rPr lang="en-GB" dirty="0" smtClean="0">
                <a:solidFill>
                  <a:schemeClr val="bg1"/>
                </a:solidFill>
              </a:rPr>
              <a:t> rad s</a:t>
            </a:r>
            <a:r>
              <a:rPr lang="en-GB" baseline="30000" dirty="0" smtClean="0">
                <a:solidFill>
                  <a:schemeClr val="bg1"/>
                </a:solidFill>
              </a:rPr>
              <a:t>-1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Hour: 1.5 x 10</a:t>
            </a:r>
            <a:r>
              <a:rPr lang="en-GB" baseline="30000" dirty="0" smtClean="0">
                <a:solidFill>
                  <a:schemeClr val="bg1"/>
                </a:solidFill>
              </a:rPr>
              <a:t>-4</a:t>
            </a:r>
            <a:r>
              <a:rPr lang="en-GB" dirty="0" smtClean="0">
                <a:solidFill>
                  <a:schemeClr val="bg1"/>
                </a:solidFill>
              </a:rPr>
              <a:t> rad s</a:t>
            </a:r>
            <a:r>
              <a:rPr lang="en-GB" baseline="30000" dirty="0" smtClean="0">
                <a:solidFill>
                  <a:schemeClr val="bg1"/>
                </a:solidFill>
              </a:rPr>
              <a:t>-1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AutoShape 2" descr="Su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Calculate angular velocity</a:t>
            </a: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673" y="369299"/>
            <a:ext cx="3664950" cy="36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/>
          </p:nvPr>
        </p:nvGraphicFramePr>
        <p:xfrm>
          <a:off x="873404" y="1891804"/>
          <a:ext cx="2082375" cy="3718620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2.</a:t>
                      </a:r>
                      <a:r>
                        <a:rPr lang="en-GB" sz="1600" baseline="0" dirty="0" smtClean="0"/>
                        <a:t> Foundations of Physics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3. Forces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and motion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5. Newtonian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world and astrophysics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 smtClean="0"/>
                        <a:t>6. Particles</a:t>
                      </a:r>
                      <a:r>
                        <a:rPr lang="en-GB" sz="1600" baseline="0" dirty="0" smtClean="0"/>
                        <a:t> and medical physics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338250"/>
            <a:ext cx="4826618" cy="86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/>
          </p:nvPr>
        </p:nvGraphicFramePr>
        <p:xfrm>
          <a:off x="3461804" y="1860844"/>
          <a:ext cx="1973275" cy="2449490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5.1 Thermal Physics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5.2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Circular motion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5.3.</a:t>
                      </a:r>
                      <a:r>
                        <a:rPr lang="en-GB" sz="1600" baseline="0" dirty="0" smtClean="0"/>
                        <a:t> Oscillations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5.4. Gravitational fields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5.5</a:t>
                      </a:r>
                      <a:r>
                        <a:rPr lang="en-GB" sz="1600" baseline="0" dirty="0" smtClean="0"/>
                        <a:t> Astrophysics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/>
          </p:nvPr>
        </p:nvGraphicFramePr>
        <p:xfrm>
          <a:off x="5941104" y="1860844"/>
          <a:ext cx="2227825" cy="1407610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05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5.2.1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Angular velocity and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the radian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5.2.2.Centripetal acceleration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dirty="0" smtClean="0"/>
                        <a:t>5.2.3.</a:t>
                      </a:r>
                      <a:r>
                        <a:rPr lang="en-GB" sz="1600" baseline="0" dirty="0" smtClean="0"/>
                        <a:t> Centripetal forces</a:t>
                      </a:r>
                      <a:endParaRPr lang="en-GB" sz="1600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2093103"/>
            <a:ext cx="5196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2128669"/>
            <a:ext cx="5196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74037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75" y="779161"/>
            <a:ext cx="9144000" cy="6096000"/>
          </a:xfrm>
          <a:prstGeom prst="rect">
            <a:avLst/>
          </a:prstGeom>
        </p:spPr>
      </p:pic>
      <p:grpSp>
        <p:nvGrpSpPr>
          <p:cNvPr id="209" name="Shape 209"/>
          <p:cNvGrpSpPr/>
          <p:nvPr/>
        </p:nvGrpSpPr>
        <p:grpSpPr>
          <a:xfrm>
            <a:off x="510939" y="1455251"/>
            <a:ext cx="8250775" cy="4979215"/>
            <a:chOff x="435653" y="26164"/>
            <a:chExt cx="7719301" cy="4867268"/>
          </a:xfrm>
        </p:grpSpPr>
        <p:sp>
          <p:nvSpPr>
            <p:cNvPr id="210" name="Shape 210"/>
            <p:cNvSpPr/>
            <p:nvPr/>
          </p:nvSpPr>
          <p:spPr>
            <a:xfrm>
              <a:off x="435655" y="26164"/>
              <a:ext cx="7719300" cy="14424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513105" y="62065"/>
              <a:ext cx="7564200" cy="13221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ct val="25000"/>
              </a:pPr>
              <a:r>
                <a:rPr lang="en-GB" sz="32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Explain how objects moving in a circle are accelerating</a:t>
              </a:r>
              <a:endParaRPr lang="en-GB" sz="3200" dirty="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35655" y="1850765"/>
              <a:ext cx="7719300" cy="1322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16180" y="1913327"/>
              <a:ext cx="7564200" cy="12042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ct val="25000"/>
              </a:pPr>
              <a:r>
                <a:rPr lang="en-GB" sz="32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Describe how to calculate centripetal acceleration</a:t>
              </a:r>
              <a:endParaRPr lang="en-GB" sz="3200" dirty="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435653" y="3367632"/>
              <a:ext cx="7719300" cy="152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513161" y="3469492"/>
              <a:ext cx="7564200" cy="13221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 rtl="0">
                <a:lnSpc>
                  <a:spcPct val="90000"/>
                </a:lnSpc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GB" sz="32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Apply the equation for centripetal acceleration</a:t>
              </a:r>
              <a:endParaRPr lang="en-GB" sz="3200" dirty="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97815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rgbClr val="FFFFFF"/>
                </a:solidFill>
              </a:rPr>
              <a:t>Centripetal acceleration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6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ttp://dj1hlxw0wr920.cloudfront.net/userfiles/wyzfiles/306e621e-7963-4490-8cb5-be828070ec2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5900" y="603603"/>
            <a:ext cx="8748588" cy="125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The orbital speed of these horses is constant, why are they accelerating? </a:t>
            </a:r>
          </a:p>
        </p:txBody>
      </p:sp>
      <p:sp>
        <p:nvSpPr>
          <p:cNvPr id="10" name="Shape 217"/>
          <p:cNvSpPr txBox="1"/>
          <p:nvPr/>
        </p:nvSpPr>
        <p:spPr>
          <a:xfrm>
            <a:off x="0" y="-13242"/>
            <a:ext cx="9144000" cy="418989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Explain how objects moving in a circle are accelerating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" name="Picture 6" descr="tumblr_myz1gncifM1t3uo28o1_5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9" y="1855374"/>
            <a:ext cx="9125522" cy="47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09635"/>
            <a:ext cx="4968552" cy="940966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Centripetal Acceleration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4791" y="1224463"/>
            <a:ext cx="6084168" cy="322120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The acceleration of a body moving in a circle with a constant speed is called the </a:t>
            </a:r>
            <a:r>
              <a:rPr lang="en-GB" dirty="0" smtClean="0">
                <a:solidFill>
                  <a:srgbClr val="FFFF00"/>
                </a:solidFill>
              </a:rPr>
              <a:t>centripetal acceleration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 It always </a:t>
            </a:r>
            <a:r>
              <a:rPr lang="en-GB" dirty="0" smtClean="0">
                <a:solidFill>
                  <a:srgbClr val="FFFF00"/>
                </a:solidFill>
              </a:rPr>
              <a:t>acts towards the centre </a:t>
            </a:r>
            <a:r>
              <a:rPr lang="en-GB" dirty="0" smtClean="0">
                <a:solidFill>
                  <a:schemeClr val="bg1"/>
                </a:solidFill>
              </a:rPr>
              <a:t>of the circle.</a:t>
            </a:r>
          </a:p>
          <a:p>
            <a:pPr>
              <a:buNone/>
            </a:pP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80480" y="4589072"/>
            <a:ext cx="3946770" cy="113494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How could this be expressed in angular velocity, </a:t>
            </a:r>
            <a:r>
              <a:rPr lang="el-GR" dirty="0" smtClean="0">
                <a:solidFill>
                  <a:schemeClr val="bg1"/>
                </a:solidFill>
              </a:rPr>
              <a:t>ω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  <a:endParaRPr lang="en-GB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7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5" y="1547609"/>
            <a:ext cx="2931297" cy="2327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867255" y="4589072"/>
            <a:ext cx="2004993" cy="71375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a = v</a:t>
            </a:r>
            <a:r>
              <a:rPr lang="en-GB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/r</a:t>
            </a:r>
          </a:p>
          <a:p>
            <a:pPr>
              <a:buNone/>
            </a:pPr>
            <a:endParaRPr lang="en-GB" baseline="30000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8" name="Shape 258"/>
          <p:cNvSpPr txBox="1"/>
          <p:nvPr/>
        </p:nvSpPr>
        <p:spPr>
          <a:xfrm>
            <a:off x="0" y="-7690"/>
            <a:ext cx="9144000" cy="320428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Describe how to calculate centripetal acceleration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2899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09635"/>
            <a:ext cx="4968552" cy="940966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Centripetal Acceleration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1130114"/>
            <a:ext cx="6084168" cy="322120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The acceleration of a body moving in a circle with a constant speed is called the </a:t>
            </a:r>
            <a:r>
              <a:rPr lang="en-GB" dirty="0" smtClean="0">
                <a:solidFill>
                  <a:srgbClr val="FFFF00"/>
                </a:solidFill>
              </a:rPr>
              <a:t>centripetal acceleration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 It always </a:t>
            </a:r>
            <a:r>
              <a:rPr lang="en-GB" dirty="0" smtClean="0">
                <a:solidFill>
                  <a:srgbClr val="FFFF00"/>
                </a:solidFill>
              </a:rPr>
              <a:t>acts towards the centre </a:t>
            </a:r>
            <a:r>
              <a:rPr lang="en-GB" dirty="0" smtClean="0">
                <a:solidFill>
                  <a:schemeClr val="bg1"/>
                </a:solidFill>
              </a:rPr>
              <a:t>of the circle.</a:t>
            </a:r>
          </a:p>
          <a:p>
            <a:pPr>
              <a:buNone/>
            </a:pP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36000" y="4445664"/>
            <a:ext cx="2377151" cy="226892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v = r</a:t>
            </a:r>
            <a:r>
              <a:rPr lang="el-GR" dirty="0" smtClean="0">
                <a:solidFill>
                  <a:schemeClr val="bg1"/>
                </a:solidFill>
              </a:rPr>
              <a:t>ω</a:t>
            </a:r>
            <a:endParaRPr lang="en-GB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GB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a = (r</a:t>
            </a:r>
            <a:r>
              <a:rPr lang="el-GR" dirty="0" smtClean="0">
                <a:solidFill>
                  <a:schemeClr val="bg1"/>
                </a:solidFill>
              </a:rPr>
              <a:t>ω</a:t>
            </a: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)</a:t>
            </a:r>
            <a:r>
              <a:rPr lang="en-GB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/r</a:t>
            </a:r>
          </a:p>
          <a:p>
            <a:pPr>
              <a:buNone/>
            </a:pPr>
            <a:endParaRPr lang="en-GB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a = </a:t>
            </a:r>
            <a:r>
              <a:rPr lang="el-GR" dirty="0" smtClean="0">
                <a:solidFill>
                  <a:schemeClr val="bg1"/>
                </a:solidFill>
              </a:rPr>
              <a:t>ω</a:t>
            </a:r>
            <a:r>
              <a:rPr lang="en-GB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</a:t>
            </a:r>
            <a:r>
              <a:rPr lang="en-GB" dirty="0">
                <a:solidFill>
                  <a:schemeClr val="bg1"/>
                </a:solidFill>
                <a:latin typeface="Comic Sans MS"/>
                <a:cs typeface="Comic Sans MS"/>
              </a:rPr>
              <a:t>r</a:t>
            </a:r>
            <a:endParaRPr lang="en-GB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>
              <a:buNone/>
            </a:pPr>
            <a:endParaRPr lang="en-GB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7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5" y="1547609"/>
            <a:ext cx="2931297" cy="2327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1317926" y="4945947"/>
            <a:ext cx="2004993" cy="71375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a = v</a:t>
            </a:r>
            <a:r>
              <a:rPr lang="en-GB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/r</a:t>
            </a:r>
          </a:p>
          <a:p>
            <a:pPr>
              <a:buNone/>
            </a:pPr>
            <a:endParaRPr lang="en-GB" baseline="30000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8" name="Shape 258"/>
          <p:cNvSpPr txBox="1"/>
          <p:nvPr/>
        </p:nvSpPr>
        <p:spPr>
          <a:xfrm>
            <a:off x="0" y="-7690"/>
            <a:ext cx="9144000" cy="320428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Describe how to calculate centripetal acceleration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0666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75" y="779161"/>
            <a:ext cx="9144000" cy="6096000"/>
          </a:xfrm>
          <a:prstGeom prst="rect">
            <a:avLst/>
          </a:prstGeom>
        </p:spPr>
      </p:pic>
      <p:grpSp>
        <p:nvGrpSpPr>
          <p:cNvPr id="209" name="Shape 209"/>
          <p:cNvGrpSpPr/>
          <p:nvPr/>
        </p:nvGrpSpPr>
        <p:grpSpPr>
          <a:xfrm>
            <a:off x="510939" y="1455251"/>
            <a:ext cx="8250775" cy="4979215"/>
            <a:chOff x="435653" y="26164"/>
            <a:chExt cx="7719301" cy="4867268"/>
          </a:xfrm>
        </p:grpSpPr>
        <p:sp>
          <p:nvSpPr>
            <p:cNvPr id="210" name="Shape 210"/>
            <p:cNvSpPr/>
            <p:nvPr/>
          </p:nvSpPr>
          <p:spPr>
            <a:xfrm>
              <a:off x="435655" y="26164"/>
              <a:ext cx="7719300" cy="14424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513105" y="62065"/>
              <a:ext cx="7564200" cy="13221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ct val="25000"/>
              </a:pPr>
              <a:r>
                <a:rPr lang="en-GB" sz="3200" dirty="0">
                  <a:latin typeface="Comic Sans MS"/>
                  <a:ea typeface="Comic Sans MS"/>
                  <a:cs typeface="Comic Sans MS"/>
                  <a:sym typeface="Comic Sans MS"/>
                </a:rPr>
                <a:t>Understand the difference between radians and </a:t>
              </a:r>
              <a:r>
                <a:rPr lang="en-GB" sz="32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degrees</a:t>
              </a:r>
              <a:endParaRPr lang="en-GB" sz="3200" dirty="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35655" y="1850765"/>
              <a:ext cx="7719300" cy="1322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16180" y="1913327"/>
              <a:ext cx="7564200" cy="12042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chemeClr val="dk1"/>
                </a:buClr>
                <a:buSzPct val="25000"/>
              </a:pPr>
              <a:r>
                <a:rPr lang="en-GB" sz="3200" dirty="0">
                  <a:latin typeface="Comic Sans MS"/>
                  <a:ea typeface="Comic Sans MS"/>
                  <a:cs typeface="Comic Sans MS"/>
                  <a:sym typeface="Comic Sans MS"/>
                </a:rPr>
                <a:t>Define the terms of frequency and period in circular motion</a:t>
              </a:r>
            </a:p>
          </p:txBody>
        </p:sp>
        <p:sp>
          <p:nvSpPr>
            <p:cNvPr id="214" name="Shape 214"/>
            <p:cNvSpPr/>
            <p:nvPr/>
          </p:nvSpPr>
          <p:spPr>
            <a:xfrm>
              <a:off x="435653" y="3367632"/>
              <a:ext cx="7719300" cy="152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513161" y="3469492"/>
              <a:ext cx="7564200" cy="13221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 rtl="0">
                <a:lnSpc>
                  <a:spcPct val="90000"/>
                </a:lnSpc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GB" sz="32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Calculate angular velocity</a:t>
              </a:r>
              <a:endParaRPr lang="en-GB" sz="3200" dirty="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97815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rgbClr val="FFFFFF"/>
                </a:solidFill>
              </a:rPr>
              <a:t>Angular velocity and the radian</a:t>
            </a:r>
            <a:endParaRPr lang="en-GB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3634"/>
            <a:ext cx="9144000" cy="628436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1. All astronauts undergo training inside a rotating test rig to simulate, among other things, the large g-forces experienced at take-off. An astronaut moves in a circle of radius 9.0m at a rotation frequency of 0.50Hz.</a:t>
            </a:r>
          </a:p>
          <a:p>
            <a:pPr>
              <a:buNone/>
            </a:pPr>
            <a:r>
              <a:rPr lang="en-GB" dirty="0" smtClean="0">
                <a:solidFill>
                  <a:srgbClr val="FFFF00"/>
                </a:solidFill>
              </a:rPr>
              <a:t>Calculate her:</a:t>
            </a:r>
          </a:p>
          <a:p>
            <a:pPr marL="514350" indent="-514350">
              <a:buAutoNum type="alphaLcParenR"/>
            </a:pPr>
            <a:r>
              <a:rPr lang="en-GB" dirty="0" smtClean="0">
                <a:solidFill>
                  <a:srgbClr val="FFFF00"/>
                </a:solidFill>
              </a:rPr>
              <a:t>Speed</a:t>
            </a:r>
          </a:p>
          <a:p>
            <a:pPr marL="514350" indent="-514350">
              <a:buAutoNum type="alphaLcParenR"/>
            </a:pPr>
            <a:r>
              <a:rPr lang="en-GB" dirty="0" smtClean="0">
                <a:solidFill>
                  <a:srgbClr val="FFFF00"/>
                </a:solidFill>
              </a:rPr>
              <a:t>Centripetal acceleration in ms</a:t>
            </a:r>
            <a:r>
              <a:rPr lang="en-GB" baseline="30000" dirty="0" smtClean="0">
                <a:solidFill>
                  <a:srgbClr val="FFFF00"/>
                </a:solidFill>
              </a:rPr>
              <a:t>-2</a:t>
            </a:r>
            <a:r>
              <a:rPr lang="en-GB" dirty="0" smtClean="0">
                <a:solidFill>
                  <a:srgbClr val="FFFF00"/>
                </a:solidFill>
              </a:rPr>
              <a:t> and in units of</a:t>
            </a:r>
            <a:r>
              <a:rPr lang="en-GB" i="1" dirty="0" smtClean="0">
                <a:solidFill>
                  <a:srgbClr val="FFFF00"/>
                </a:solidFill>
              </a:rPr>
              <a:t> g</a:t>
            </a:r>
            <a:r>
              <a:rPr lang="en-GB" dirty="0" smtClean="0">
                <a:solidFill>
                  <a:srgbClr val="FFFF00"/>
                </a:solidFill>
              </a:rPr>
              <a:t>.</a:t>
            </a:r>
          </a:p>
          <a:p>
            <a:pPr marL="514350" indent="-514350">
              <a:buAutoNum type="alphaLcParenR"/>
            </a:pPr>
            <a:endParaRPr lang="en-GB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2. In a particle accelerator, electrons travel very close to the speed of light, 3.0 x 10</a:t>
            </a:r>
            <a:r>
              <a:rPr lang="en-GB" baseline="30000" dirty="0" smtClean="0">
                <a:solidFill>
                  <a:schemeClr val="bg1"/>
                </a:solidFill>
              </a:rPr>
              <a:t>8</a:t>
            </a:r>
            <a:r>
              <a:rPr lang="en-GB" dirty="0" smtClean="0">
                <a:solidFill>
                  <a:schemeClr val="bg1"/>
                </a:solidFill>
              </a:rPr>
              <a:t> ms</a:t>
            </a:r>
            <a:r>
              <a:rPr lang="en-GB" baseline="30000" dirty="0" smtClean="0">
                <a:solidFill>
                  <a:schemeClr val="bg1"/>
                </a:solidFill>
              </a:rPr>
              <a:t>-1</a:t>
            </a:r>
            <a:r>
              <a:rPr lang="en-GB" dirty="0" smtClean="0">
                <a:solidFill>
                  <a:schemeClr val="bg1"/>
                </a:solidFill>
              </a:rPr>
              <a:t>. The LEP (large electron-positron collider) accelerator at CERN has a circumference of 27 km. Estimate the centripetal acceleration of the electrons and positrons in this machine.</a:t>
            </a:r>
          </a:p>
          <a:p>
            <a:pPr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3</a:t>
            </a:r>
            <a:r>
              <a:rPr lang="en-GB" dirty="0">
                <a:solidFill>
                  <a:schemeClr val="bg1"/>
                </a:solidFill>
              </a:rPr>
              <a:t>. A geostationary satellite orbits in a circular path 900km above the Earth’s Surface. The radius of the Earth is 6400km. Calculate the orbital speed of the satellite </a:t>
            </a:r>
          </a:p>
          <a:p>
            <a:pPr>
              <a:buNone/>
            </a:pP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7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Apply the equation for centripetal acceleration</a:t>
            </a:r>
          </a:p>
        </p:txBody>
      </p:sp>
    </p:spTree>
    <p:extLst>
      <p:ext uri="{BB962C8B-B14F-4D97-AF65-F5344CB8AC3E}">
        <p14:creationId xmlns:p14="http://schemas.microsoft.com/office/powerpoint/2010/main" val="28383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3147"/>
            <a:ext cx="9144000" cy="651484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100" dirty="0" smtClean="0">
                <a:solidFill>
                  <a:schemeClr val="bg1"/>
                </a:solidFill>
              </a:rPr>
              <a:t>1. All astronauts undergo training inside a rotating test rig to stimulate, among other things, the large g-forces experienced at take-off. An astronaut moves in a circle of radius 9.0m at a rotation frequency of 0.50Hz.</a:t>
            </a:r>
          </a:p>
          <a:p>
            <a:pPr>
              <a:buNone/>
            </a:pPr>
            <a:r>
              <a:rPr lang="en-GB" sz="2100" dirty="0" smtClean="0">
                <a:solidFill>
                  <a:srgbClr val="FFFF00"/>
                </a:solidFill>
              </a:rPr>
              <a:t>Calculate her:</a:t>
            </a:r>
          </a:p>
          <a:p>
            <a:pPr marL="514350" indent="-514350">
              <a:buAutoNum type="alphaLcParenR"/>
            </a:pPr>
            <a:r>
              <a:rPr lang="en-GB" sz="2100" dirty="0" smtClean="0">
                <a:solidFill>
                  <a:srgbClr val="FFFF00"/>
                </a:solidFill>
              </a:rPr>
              <a:t>Speed  </a:t>
            </a:r>
            <a:r>
              <a:rPr lang="en-GB" sz="2100" dirty="0" smtClean="0">
                <a:solidFill>
                  <a:srgbClr val="60FF3E"/>
                </a:solidFill>
              </a:rPr>
              <a:t>(c/T=56.5/2=28.3 ms</a:t>
            </a:r>
            <a:r>
              <a:rPr lang="en-GB" sz="2100" baseline="30000" dirty="0" smtClean="0">
                <a:solidFill>
                  <a:srgbClr val="60FF3E"/>
                </a:solidFill>
              </a:rPr>
              <a:t>-1</a:t>
            </a:r>
            <a:r>
              <a:rPr lang="en-GB" sz="2100" dirty="0" smtClean="0">
                <a:solidFill>
                  <a:srgbClr val="60FF3E"/>
                </a:solidFill>
              </a:rPr>
              <a:t>)</a:t>
            </a:r>
          </a:p>
          <a:p>
            <a:pPr marL="514350" indent="-514350">
              <a:buAutoNum type="alphaLcParenR"/>
            </a:pPr>
            <a:r>
              <a:rPr lang="en-GB" sz="2100" dirty="0" smtClean="0">
                <a:solidFill>
                  <a:srgbClr val="FFFF00"/>
                </a:solidFill>
              </a:rPr>
              <a:t>Centripetal acceleration in ms</a:t>
            </a:r>
            <a:r>
              <a:rPr lang="en-GB" sz="2100" baseline="30000" dirty="0" smtClean="0">
                <a:solidFill>
                  <a:srgbClr val="FFFF00"/>
                </a:solidFill>
              </a:rPr>
              <a:t>-2</a:t>
            </a:r>
            <a:r>
              <a:rPr lang="en-GB" sz="2100" dirty="0" smtClean="0">
                <a:solidFill>
                  <a:srgbClr val="FFFF00"/>
                </a:solidFill>
              </a:rPr>
              <a:t> and in units of</a:t>
            </a:r>
            <a:r>
              <a:rPr lang="en-GB" sz="2100" i="1" dirty="0" smtClean="0">
                <a:solidFill>
                  <a:srgbClr val="FFFF00"/>
                </a:solidFill>
              </a:rPr>
              <a:t> g</a:t>
            </a:r>
            <a:r>
              <a:rPr lang="en-GB" sz="2100" dirty="0" smtClean="0">
                <a:solidFill>
                  <a:srgbClr val="FFFF00"/>
                </a:solidFill>
              </a:rPr>
              <a:t>.</a:t>
            </a:r>
          </a:p>
          <a:p>
            <a:pPr marL="514350" indent="-514350">
              <a:buAutoNum type="alphaLcParenR"/>
            </a:pPr>
            <a:r>
              <a:rPr lang="en-GB" sz="2100" dirty="0" smtClean="0">
                <a:solidFill>
                  <a:srgbClr val="60FF3E"/>
                </a:solidFill>
              </a:rPr>
              <a:t>a= v</a:t>
            </a:r>
            <a:r>
              <a:rPr lang="en-GB" sz="2100" baseline="30000" dirty="0" smtClean="0">
                <a:solidFill>
                  <a:srgbClr val="60FF3E"/>
                </a:solidFill>
              </a:rPr>
              <a:t>2</a:t>
            </a:r>
            <a:r>
              <a:rPr lang="en-GB" sz="2100" dirty="0" smtClean="0">
                <a:solidFill>
                  <a:srgbClr val="60FF3E"/>
                </a:solidFill>
              </a:rPr>
              <a:t>/r= 28.3</a:t>
            </a:r>
            <a:r>
              <a:rPr lang="en-GB" sz="2100" baseline="30000" dirty="0" smtClean="0">
                <a:solidFill>
                  <a:srgbClr val="60FF3E"/>
                </a:solidFill>
              </a:rPr>
              <a:t>2</a:t>
            </a:r>
            <a:r>
              <a:rPr lang="en-GB" sz="2100" dirty="0" smtClean="0">
                <a:solidFill>
                  <a:srgbClr val="60FF3E"/>
                </a:solidFill>
              </a:rPr>
              <a:t>/9 = 88.8 ms</a:t>
            </a:r>
            <a:r>
              <a:rPr lang="en-GB" sz="2100" baseline="30000" dirty="0" smtClean="0">
                <a:solidFill>
                  <a:srgbClr val="60FF3E"/>
                </a:solidFill>
              </a:rPr>
              <a:t>-2 </a:t>
            </a:r>
            <a:r>
              <a:rPr lang="en-GB" sz="2100" dirty="0" smtClean="0">
                <a:solidFill>
                  <a:srgbClr val="60FF3E"/>
                </a:solidFill>
              </a:rPr>
              <a:t>or 9.1 g’s</a:t>
            </a:r>
          </a:p>
          <a:p>
            <a:pPr>
              <a:buNone/>
            </a:pPr>
            <a:r>
              <a:rPr lang="en-GB" sz="2100" dirty="0" smtClean="0">
                <a:solidFill>
                  <a:schemeClr val="bg1"/>
                </a:solidFill>
              </a:rPr>
              <a:t>2. In a particle accelerator, electrons travel very close to the speed of light, 3.0 x 10</a:t>
            </a:r>
            <a:r>
              <a:rPr lang="en-GB" sz="2100" baseline="30000" dirty="0" smtClean="0">
                <a:solidFill>
                  <a:schemeClr val="bg1"/>
                </a:solidFill>
              </a:rPr>
              <a:t>8</a:t>
            </a:r>
            <a:r>
              <a:rPr lang="en-GB" sz="2100" dirty="0" smtClean="0">
                <a:solidFill>
                  <a:schemeClr val="bg1"/>
                </a:solidFill>
              </a:rPr>
              <a:t> ms</a:t>
            </a:r>
            <a:r>
              <a:rPr lang="en-GB" sz="2100" baseline="30000" dirty="0" smtClean="0">
                <a:solidFill>
                  <a:schemeClr val="bg1"/>
                </a:solidFill>
              </a:rPr>
              <a:t>-1</a:t>
            </a:r>
            <a:r>
              <a:rPr lang="en-GB" sz="2100" dirty="0" smtClean="0">
                <a:solidFill>
                  <a:schemeClr val="bg1"/>
                </a:solidFill>
              </a:rPr>
              <a:t>. The LEP (large electron-positron collider) accelerator at CERN has a length of 27 km. Estimate the centripetal acceleration of the electrons and positrons in this machine.</a:t>
            </a:r>
          </a:p>
          <a:p>
            <a:pPr>
              <a:buNone/>
            </a:pPr>
            <a:r>
              <a:rPr lang="en-GB" sz="2100" dirty="0" smtClean="0">
                <a:solidFill>
                  <a:srgbClr val="60FF3E"/>
                </a:solidFill>
              </a:rPr>
              <a:t>a= 2.09 x 10</a:t>
            </a:r>
            <a:r>
              <a:rPr lang="en-GB" sz="2100" baseline="30000" dirty="0" smtClean="0">
                <a:solidFill>
                  <a:srgbClr val="60FF3E"/>
                </a:solidFill>
              </a:rPr>
              <a:t>13</a:t>
            </a:r>
            <a:r>
              <a:rPr lang="en-GB" sz="2100" dirty="0" smtClean="0">
                <a:solidFill>
                  <a:srgbClr val="60FF3E"/>
                </a:solidFill>
              </a:rPr>
              <a:t> </a:t>
            </a:r>
            <a:r>
              <a:rPr lang="en-GB" sz="2100" dirty="0">
                <a:solidFill>
                  <a:srgbClr val="60FF3E"/>
                </a:solidFill>
              </a:rPr>
              <a:t>ms</a:t>
            </a:r>
            <a:r>
              <a:rPr lang="en-GB" sz="2100" baseline="30000" dirty="0">
                <a:solidFill>
                  <a:srgbClr val="60FF3E"/>
                </a:solidFill>
              </a:rPr>
              <a:t>-</a:t>
            </a:r>
            <a:r>
              <a:rPr lang="en-GB" sz="2100" baseline="30000" dirty="0" smtClean="0">
                <a:solidFill>
                  <a:srgbClr val="60FF3E"/>
                </a:solidFill>
              </a:rPr>
              <a:t>2</a:t>
            </a:r>
          </a:p>
          <a:p>
            <a:pPr>
              <a:buNone/>
            </a:pPr>
            <a:r>
              <a:rPr lang="en-GB" sz="2100" dirty="0">
                <a:solidFill>
                  <a:schemeClr val="bg1"/>
                </a:solidFill>
              </a:rPr>
              <a:t>Q3. A geostationary satellite orbits in a circular path 900km above the Earth’s Surface. The radius of the Earth is 6400km. Calculate the orbital speed of the satellite </a:t>
            </a:r>
          </a:p>
          <a:p>
            <a:pPr>
              <a:buNone/>
            </a:pPr>
            <a:r>
              <a:rPr lang="en-GB" sz="2100" dirty="0">
                <a:solidFill>
                  <a:srgbClr val="96FF16"/>
                </a:solidFill>
              </a:rPr>
              <a:t>v</a:t>
            </a:r>
            <a:r>
              <a:rPr lang="en-GB" sz="2100" dirty="0" smtClean="0">
                <a:solidFill>
                  <a:srgbClr val="96FF16"/>
                </a:solidFill>
              </a:rPr>
              <a:t>=c/T </a:t>
            </a:r>
            <a:r>
              <a:rPr lang="en-GB" sz="2100" dirty="0">
                <a:solidFill>
                  <a:srgbClr val="96FF16"/>
                </a:solidFill>
              </a:rPr>
              <a:t>= 45867252.7/86400 = 530.87 ms</a:t>
            </a:r>
            <a:r>
              <a:rPr lang="en-GB" sz="2100" baseline="30000" dirty="0">
                <a:solidFill>
                  <a:srgbClr val="96FF16"/>
                </a:solidFill>
              </a:rPr>
              <a:t>-1</a:t>
            </a:r>
            <a:r>
              <a:rPr lang="en-GB" sz="2100" dirty="0">
                <a:solidFill>
                  <a:srgbClr val="96FF16"/>
                </a:solidFill>
              </a:rPr>
              <a:t> </a:t>
            </a:r>
          </a:p>
          <a:p>
            <a:pPr>
              <a:buNone/>
            </a:pPr>
            <a:endParaRPr lang="en-GB" sz="2100" baseline="30000" dirty="0">
              <a:solidFill>
                <a:srgbClr val="60FF3E"/>
              </a:solidFill>
            </a:endParaRPr>
          </a:p>
          <a:p>
            <a:pPr>
              <a:buNone/>
            </a:pPr>
            <a:endParaRPr lang="en-GB" sz="2100" dirty="0" smtClean="0">
              <a:solidFill>
                <a:schemeClr val="bg1"/>
              </a:solidFill>
            </a:endParaRPr>
          </a:p>
        </p:txBody>
      </p:sp>
      <p:sp>
        <p:nvSpPr>
          <p:cNvPr id="7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Apply the equation for centripetal acceleration</a:t>
            </a:r>
          </a:p>
        </p:txBody>
      </p:sp>
    </p:spTree>
    <p:extLst>
      <p:ext uri="{BB962C8B-B14F-4D97-AF65-F5344CB8AC3E}">
        <p14:creationId xmlns:p14="http://schemas.microsoft.com/office/powerpoint/2010/main" val="1889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/>
          </p:nvPr>
        </p:nvGraphicFramePr>
        <p:xfrm>
          <a:off x="873404" y="1891804"/>
          <a:ext cx="2082375" cy="3718620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2.</a:t>
                      </a:r>
                      <a:r>
                        <a:rPr lang="en-GB" sz="1600" baseline="0" dirty="0" smtClean="0"/>
                        <a:t> Foundations of Physics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3. Forces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and motion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5. Newtonian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world and astrophysics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 smtClean="0"/>
                        <a:t>6. Particles</a:t>
                      </a:r>
                      <a:r>
                        <a:rPr lang="en-GB" sz="1600" baseline="0" dirty="0" smtClean="0"/>
                        <a:t> and medical physics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338250"/>
            <a:ext cx="4826618" cy="86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/>
          </p:nvPr>
        </p:nvGraphicFramePr>
        <p:xfrm>
          <a:off x="3461804" y="1860844"/>
          <a:ext cx="1973275" cy="2449490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5.1 Thermal Physics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5.2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Circular motion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5.3.</a:t>
                      </a:r>
                      <a:r>
                        <a:rPr lang="en-GB" sz="1600" baseline="0" dirty="0" smtClean="0"/>
                        <a:t> Oscillations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5.4. Gravitational fields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5.5</a:t>
                      </a:r>
                      <a:r>
                        <a:rPr lang="en-GB" sz="1600" baseline="0" dirty="0" smtClean="0"/>
                        <a:t> Astrophysics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/>
          </p:nvPr>
        </p:nvGraphicFramePr>
        <p:xfrm>
          <a:off x="5941104" y="1860844"/>
          <a:ext cx="2227825" cy="1577340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05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5.2.1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Angular velocity and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the radian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dirty="0" smtClean="0"/>
                        <a:t>5.2.2.Centripetal acceleration</a:t>
                      </a:r>
                      <a:endParaRPr lang="en-GB" sz="1600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5.2.3.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Centripetal forces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2093103"/>
            <a:ext cx="5196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2128669"/>
            <a:ext cx="5196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87728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695" b="7695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pSp>
        <p:nvGrpSpPr>
          <p:cNvPr id="209" name="Shape 209"/>
          <p:cNvGrpSpPr/>
          <p:nvPr/>
        </p:nvGrpSpPr>
        <p:grpSpPr>
          <a:xfrm>
            <a:off x="510939" y="1455251"/>
            <a:ext cx="8250776" cy="4979215"/>
            <a:chOff x="435653" y="26164"/>
            <a:chExt cx="7719302" cy="4867268"/>
          </a:xfrm>
        </p:grpSpPr>
        <p:sp>
          <p:nvSpPr>
            <p:cNvPr id="210" name="Shape 210"/>
            <p:cNvSpPr/>
            <p:nvPr/>
          </p:nvSpPr>
          <p:spPr>
            <a:xfrm>
              <a:off x="435655" y="26164"/>
              <a:ext cx="7719300" cy="14424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513105" y="62065"/>
              <a:ext cx="7564200" cy="13221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ct val="25000"/>
              </a:pPr>
              <a:r>
                <a:rPr lang="en-GB" sz="32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Describe and identify the forces that cause objects to move in circular paths</a:t>
              </a:r>
              <a:endParaRPr lang="en-GB" sz="3200" dirty="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35655" y="1850765"/>
              <a:ext cx="7719300" cy="1322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16180" y="1913327"/>
              <a:ext cx="7564200" cy="12042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chemeClr val="dk1"/>
                </a:buClr>
                <a:buSzPct val="25000"/>
              </a:pPr>
              <a:r>
                <a:rPr lang="en-GB" sz="32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Derive the equation for centripetal force</a:t>
              </a:r>
              <a:endParaRPr lang="en-GB" sz="3200" dirty="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435653" y="3367632"/>
              <a:ext cx="7719300" cy="152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513161" y="3469492"/>
              <a:ext cx="7564200" cy="13221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 rtl="0">
                <a:lnSpc>
                  <a:spcPct val="90000"/>
                </a:lnSpc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GB" sz="32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Apply the equation for centripetal force</a:t>
              </a:r>
              <a:endParaRPr lang="en-GB" sz="3200" dirty="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97815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rgbClr val="FFFFFF"/>
                </a:solidFill>
              </a:rPr>
              <a:t>Centripetal forces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0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538" y="840154"/>
            <a:ext cx="8413262" cy="24014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Why does this not happen?</a:t>
            </a:r>
          </a:p>
        </p:txBody>
      </p:sp>
      <p:sp>
        <p:nvSpPr>
          <p:cNvPr id="19" name="Shape 217"/>
          <p:cNvSpPr txBox="1"/>
          <p:nvPr/>
        </p:nvSpPr>
        <p:spPr>
          <a:xfrm>
            <a:off x="0" y="-13242"/>
            <a:ext cx="9144000" cy="599396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Describe and identify the forces that cause objects to move in circular paths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50" name="Picture 2" descr="Image result for person spinning bucket of water around 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768" y="1567119"/>
            <a:ext cx="3128801" cy="472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217"/>
          <p:cNvSpPr txBox="1"/>
          <p:nvPr/>
        </p:nvSpPr>
        <p:spPr>
          <a:xfrm>
            <a:off x="0" y="-13242"/>
            <a:ext cx="9144000" cy="599396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Describe and identify the forces that cause objects to move in circular paths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26" name="Picture 2" descr="Image result for person spinning bucket of water around 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93" y="1055035"/>
            <a:ext cx="6039952" cy="551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26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 flipH="1">
            <a:off x="2248006" y="5272103"/>
            <a:ext cx="719192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538" y="840154"/>
            <a:ext cx="8413262" cy="240142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When an </a:t>
            </a:r>
            <a:r>
              <a:rPr lang="en-GB" dirty="0" smtClean="0">
                <a:solidFill>
                  <a:srgbClr val="FFFF00"/>
                </a:solidFill>
              </a:rPr>
              <a:t>object is travelling around in a circle</a:t>
            </a:r>
            <a:r>
              <a:rPr lang="en-GB" dirty="0" smtClean="0">
                <a:solidFill>
                  <a:schemeClr val="bg1"/>
                </a:solidFill>
              </a:rPr>
              <a:t>, it is </a:t>
            </a:r>
            <a:r>
              <a:rPr lang="en-GB" dirty="0" smtClean="0">
                <a:solidFill>
                  <a:srgbClr val="FFFF00"/>
                </a:solidFill>
              </a:rPr>
              <a:t>subject to Newton’s Laws </a:t>
            </a:r>
            <a:r>
              <a:rPr lang="en-GB" dirty="0" smtClean="0">
                <a:solidFill>
                  <a:schemeClr val="bg1"/>
                </a:solidFill>
              </a:rPr>
              <a:t>in exactly the same way as any object travelling in a straight line. 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Newton’s laws apply to all objects at all times unless they are travelling near the speed of light.</a:t>
            </a:r>
          </a:p>
        </p:txBody>
      </p:sp>
      <p:sp>
        <p:nvSpPr>
          <p:cNvPr id="6" name="Oval 5"/>
          <p:cNvSpPr/>
          <p:nvPr/>
        </p:nvSpPr>
        <p:spPr>
          <a:xfrm>
            <a:off x="446919" y="4039212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12" y="4770436"/>
            <a:ext cx="1081894" cy="108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2967198" y="4325334"/>
            <a:ext cx="0" cy="9860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t="17351" r="24099" b="21423"/>
          <a:stretch/>
        </p:blipFill>
        <p:spPr bwMode="auto">
          <a:xfrm>
            <a:off x="2787178" y="5076403"/>
            <a:ext cx="360041" cy="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986701" y="4262107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FF0000"/>
                </a:solidFill>
              </a:rPr>
              <a:t>v</a:t>
            </a:r>
            <a:endParaRPr lang="en-GB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5" t="17857" r="30503" b="17262"/>
          <a:stretch/>
        </p:blipFill>
        <p:spPr bwMode="auto">
          <a:xfrm>
            <a:off x="4990699" y="4622962"/>
            <a:ext cx="2205612" cy="222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378842" y="3204220"/>
            <a:ext cx="5551401" cy="10858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Newton’s 1</a:t>
            </a:r>
            <a:r>
              <a:rPr lang="en-GB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st</a:t>
            </a: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 Law</a:t>
            </a:r>
          </a:p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Why then does an object travel in a circle?</a:t>
            </a:r>
          </a:p>
          <a:p>
            <a:pPr>
              <a:buFont typeface="Arial" pitchFamily="34" charset="0"/>
              <a:buNone/>
            </a:pPr>
            <a:endParaRPr lang="en-GB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570330" y="4629548"/>
            <a:ext cx="882771" cy="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570331" y="4629548"/>
            <a:ext cx="882770" cy="143661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>
            <a:spLocks/>
          </p:cNvSpPr>
          <p:nvPr/>
        </p:nvSpPr>
        <p:spPr>
          <a:xfrm>
            <a:off x="5795539" y="4018684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00B0F0"/>
                </a:solidFill>
              </a:rPr>
              <a:t>F</a:t>
            </a:r>
            <a:r>
              <a:rPr lang="en-GB" i="1" baseline="-25000" dirty="0" smtClean="0">
                <a:solidFill>
                  <a:srgbClr val="00B0F0"/>
                </a:solidFill>
              </a:rPr>
              <a:t>g</a:t>
            </a:r>
            <a:endParaRPr lang="en-GB" i="1" baseline="-25000" dirty="0">
              <a:solidFill>
                <a:srgbClr val="00B0F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201117" y="4699218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00B0F0"/>
                </a:solidFill>
              </a:rPr>
              <a:t>F</a:t>
            </a:r>
            <a:r>
              <a:rPr lang="en-GB" i="1" baseline="-25000" dirty="0" smtClean="0">
                <a:solidFill>
                  <a:srgbClr val="00B0F0"/>
                </a:solidFill>
              </a:rPr>
              <a:t>g</a:t>
            </a:r>
            <a:endParaRPr lang="en-GB" i="1" baseline="-25000" dirty="0">
              <a:solidFill>
                <a:srgbClr val="00B0F0"/>
              </a:solidFill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5355044" y="5324032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00B050"/>
                </a:solidFill>
              </a:rPr>
              <a:t>R</a:t>
            </a:r>
            <a:endParaRPr lang="en-GB" i="1" baseline="-25000" dirty="0">
              <a:solidFill>
                <a:srgbClr val="00B050"/>
              </a:solidFill>
            </a:endParaRPr>
          </a:p>
        </p:txBody>
      </p:sp>
      <p:sp>
        <p:nvSpPr>
          <p:cNvPr id="19" name="Shape 217"/>
          <p:cNvSpPr txBox="1"/>
          <p:nvPr/>
        </p:nvSpPr>
        <p:spPr>
          <a:xfrm>
            <a:off x="0" y="-13242"/>
            <a:ext cx="9144000" cy="599396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Describe and identify the forces that cause objects to move in circular paths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8078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24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 flipH="1">
            <a:off x="1901686" y="5021931"/>
            <a:ext cx="719192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913" y="1077789"/>
            <a:ext cx="8654164" cy="226328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When an </a:t>
            </a:r>
            <a:r>
              <a:rPr lang="en-GB" dirty="0" smtClean="0">
                <a:solidFill>
                  <a:srgbClr val="FFFF00"/>
                </a:solidFill>
              </a:rPr>
              <a:t>object is travelling around in a circle</a:t>
            </a:r>
            <a:r>
              <a:rPr lang="en-GB" dirty="0" smtClean="0">
                <a:solidFill>
                  <a:schemeClr val="bg1"/>
                </a:solidFill>
              </a:rPr>
              <a:t>, it is </a:t>
            </a:r>
            <a:r>
              <a:rPr lang="en-GB" dirty="0" smtClean="0">
                <a:solidFill>
                  <a:srgbClr val="FFFF00"/>
                </a:solidFill>
              </a:rPr>
              <a:t>subject to Newton’s Laws </a:t>
            </a:r>
            <a:r>
              <a:rPr lang="en-GB" dirty="0" smtClean="0">
                <a:solidFill>
                  <a:schemeClr val="bg1"/>
                </a:solidFill>
              </a:rPr>
              <a:t>in exactly the same way as any object travelling in a straight line. 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 Derive an equation for centripetal force using Newton’s 2</a:t>
            </a:r>
            <a:r>
              <a:rPr lang="en-GB" baseline="30000" dirty="0" smtClean="0">
                <a:solidFill>
                  <a:schemeClr val="bg1"/>
                </a:solidFill>
              </a:rPr>
              <a:t>nd</a:t>
            </a:r>
            <a:r>
              <a:rPr lang="en-GB" dirty="0" smtClean="0">
                <a:solidFill>
                  <a:schemeClr val="bg1"/>
                </a:solidFill>
              </a:rPr>
              <a:t> Law</a:t>
            </a:r>
          </a:p>
        </p:txBody>
      </p:sp>
      <p:sp>
        <p:nvSpPr>
          <p:cNvPr id="6" name="Oval 5"/>
          <p:cNvSpPr/>
          <p:nvPr/>
        </p:nvSpPr>
        <p:spPr>
          <a:xfrm>
            <a:off x="100599" y="3789040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20878" y="4075162"/>
            <a:ext cx="0" cy="9860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t="17351" r="24099" b="21423"/>
          <a:stretch/>
        </p:blipFill>
        <p:spPr bwMode="auto">
          <a:xfrm>
            <a:off x="973385" y="4578511"/>
            <a:ext cx="785183" cy="85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640381" y="4011935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FF0000"/>
                </a:solidFill>
              </a:rPr>
              <a:t>v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854797" y="4449046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00B0F0"/>
                </a:solidFill>
              </a:rPr>
              <a:t>F</a:t>
            </a:r>
            <a:r>
              <a:rPr lang="en-GB" i="1" baseline="-25000" dirty="0" smtClean="0">
                <a:solidFill>
                  <a:srgbClr val="00B0F0"/>
                </a:solidFill>
              </a:rPr>
              <a:t>g</a:t>
            </a:r>
            <a:endParaRPr lang="en-GB" i="1" baseline="-25000" dirty="0">
              <a:solidFill>
                <a:srgbClr val="00B0F0"/>
              </a:solidFill>
            </a:endParaRPr>
          </a:p>
        </p:txBody>
      </p:sp>
      <p:pic>
        <p:nvPicPr>
          <p:cNvPr id="23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2096" r="29060" b="29966"/>
          <a:stretch/>
        </p:blipFill>
        <p:spPr bwMode="auto">
          <a:xfrm>
            <a:off x="2436385" y="4769283"/>
            <a:ext cx="368986" cy="5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hape 258"/>
          <p:cNvSpPr txBox="1"/>
          <p:nvPr/>
        </p:nvSpPr>
        <p:spPr>
          <a:xfrm>
            <a:off x="0" y="-7690"/>
            <a:ext cx="9144000" cy="320428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Derive the equation for centripetal force</a:t>
            </a:r>
          </a:p>
        </p:txBody>
      </p:sp>
    </p:spTree>
    <p:extLst>
      <p:ext uri="{BB962C8B-B14F-4D97-AF65-F5344CB8AC3E}">
        <p14:creationId xmlns:p14="http://schemas.microsoft.com/office/powerpoint/2010/main" val="101216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 flipH="1">
            <a:off x="1901686" y="5021931"/>
            <a:ext cx="719192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353" y="750641"/>
            <a:ext cx="8229600" cy="238826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When an </a:t>
            </a:r>
            <a:r>
              <a:rPr lang="en-GB" dirty="0" smtClean="0">
                <a:solidFill>
                  <a:srgbClr val="FFFF00"/>
                </a:solidFill>
              </a:rPr>
              <a:t>object is travelling around in a circle</a:t>
            </a:r>
            <a:r>
              <a:rPr lang="en-GB" dirty="0" smtClean="0">
                <a:solidFill>
                  <a:schemeClr val="bg1"/>
                </a:solidFill>
              </a:rPr>
              <a:t>, it is </a:t>
            </a:r>
            <a:r>
              <a:rPr lang="en-GB" dirty="0" smtClean="0">
                <a:solidFill>
                  <a:srgbClr val="FFFF00"/>
                </a:solidFill>
              </a:rPr>
              <a:t>subject to Newton’s Laws </a:t>
            </a:r>
            <a:r>
              <a:rPr lang="en-GB" dirty="0" smtClean="0">
                <a:solidFill>
                  <a:schemeClr val="bg1"/>
                </a:solidFill>
              </a:rPr>
              <a:t>in exactly the same way as any object travelling in a straight line. </a:t>
            </a:r>
          </a:p>
          <a:p>
            <a:pPr>
              <a:buNone/>
            </a:pPr>
            <a:r>
              <a:rPr lang="en-GB" dirty="0">
                <a:solidFill>
                  <a:schemeClr val="bg1"/>
                </a:solidFill>
              </a:rPr>
              <a:t> Derive an equation for centripetal force using Newton’s 2</a:t>
            </a:r>
            <a:r>
              <a:rPr lang="en-GB" baseline="30000" dirty="0">
                <a:solidFill>
                  <a:schemeClr val="bg1"/>
                </a:solidFill>
              </a:rPr>
              <a:t>nd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Law and centripetal acceleration equation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0599" y="3789040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20878" y="4075162"/>
            <a:ext cx="0" cy="9860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t="17351" r="24099" b="21423"/>
          <a:stretch/>
        </p:blipFill>
        <p:spPr bwMode="auto">
          <a:xfrm>
            <a:off x="973385" y="4578511"/>
            <a:ext cx="785183" cy="85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640381" y="4011935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FF0000"/>
                </a:solidFill>
              </a:rPr>
              <a:t>v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854797" y="4449046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00B0F0"/>
                </a:solidFill>
              </a:rPr>
              <a:t>F</a:t>
            </a:r>
            <a:r>
              <a:rPr lang="en-GB" i="1" baseline="-25000" dirty="0" smtClean="0">
                <a:solidFill>
                  <a:srgbClr val="00B0F0"/>
                </a:solidFill>
              </a:rPr>
              <a:t>g</a:t>
            </a:r>
            <a:endParaRPr lang="en-GB" i="1" baseline="-25000" dirty="0">
              <a:solidFill>
                <a:srgbClr val="00B0F0"/>
              </a:solidFill>
            </a:endParaRPr>
          </a:p>
        </p:txBody>
      </p:sp>
      <p:pic>
        <p:nvPicPr>
          <p:cNvPr id="23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2096" r="29060" b="29966"/>
          <a:stretch/>
        </p:blipFill>
        <p:spPr bwMode="auto">
          <a:xfrm>
            <a:off x="2436385" y="4769283"/>
            <a:ext cx="368986" cy="5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3569616" y="3466057"/>
            <a:ext cx="1527908" cy="7549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>
              <a:buFont typeface="Arial"/>
              <a:buNone/>
            </a:pPr>
            <a:r>
              <a:rPr lang="en-GB" dirty="0" smtClean="0">
                <a:solidFill>
                  <a:schemeClr val="bg1"/>
                </a:solidFill>
              </a:rPr>
              <a:t>F=ma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6125253" y="3450640"/>
            <a:ext cx="1527908" cy="7549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>
              <a:buFont typeface="Arial"/>
              <a:buNone/>
            </a:pPr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GB" dirty="0" smtClean="0">
                <a:solidFill>
                  <a:schemeClr val="bg1"/>
                </a:solidFill>
              </a:rPr>
              <a:t>=v</a:t>
            </a:r>
            <a:r>
              <a:rPr lang="en-GB" baseline="30000" dirty="0" smtClean="0">
                <a:solidFill>
                  <a:schemeClr val="bg1"/>
                </a:solidFill>
              </a:rPr>
              <a:t>2</a:t>
            </a:r>
            <a:r>
              <a:rPr lang="en-GB" dirty="0" smtClean="0">
                <a:solidFill>
                  <a:schemeClr val="bg1"/>
                </a:solidFill>
              </a:rPr>
              <a:t>/r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726292" y="4308866"/>
            <a:ext cx="2053553" cy="7299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>
              <a:buFont typeface="Arial"/>
              <a:buNone/>
            </a:pPr>
            <a:r>
              <a:rPr lang="en-GB" dirty="0" smtClean="0">
                <a:solidFill>
                  <a:schemeClr val="bg1"/>
                </a:solidFill>
              </a:rPr>
              <a:t>F= mv</a:t>
            </a:r>
            <a:r>
              <a:rPr lang="en-GB" baseline="30000" dirty="0" smtClean="0">
                <a:solidFill>
                  <a:schemeClr val="bg1"/>
                </a:solidFill>
              </a:rPr>
              <a:t>2</a:t>
            </a:r>
            <a:r>
              <a:rPr lang="en-GB" dirty="0" smtClean="0">
                <a:solidFill>
                  <a:schemeClr val="bg1"/>
                </a:solidFill>
              </a:rPr>
              <a:t>/r</a:t>
            </a:r>
          </a:p>
        </p:txBody>
      </p:sp>
      <p:sp>
        <p:nvSpPr>
          <p:cNvPr id="19" name="Shape 258"/>
          <p:cNvSpPr txBox="1"/>
          <p:nvPr/>
        </p:nvSpPr>
        <p:spPr>
          <a:xfrm>
            <a:off x="0" y="-7690"/>
            <a:ext cx="9144000" cy="320428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Derive the equation for centripetal force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05153" y="5450916"/>
            <a:ext cx="2415172" cy="69893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F= m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ω </a:t>
            </a:r>
            <a:r>
              <a:rPr lang="en-GB" baseline="30000" dirty="0" smtClean="0">
                <a:solidFill>
                  <a:schemeClr val="bg1"/>
                </a:solidFill>
              </a:rPr>
              <a:t>2</a:t>
            </a:r>
            <a:r>
              <a:rPr lang="en-GB" dirty="0" smtClean="0">
                <a:solidFill>
                  <a:schemeClr val="bg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8599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 flipH="1">
            <a:off x="2038452" y="5021931"/>
            <a:ext cx="719192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37365" y="3789040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57644" y="4075162"/>
            <a:ext cx="0" cy="9860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t="17351" r="24099" b="21423"/>
          <a:stretch/>
        </p:blipFill>
        <p:spPr bwMode="auto">
          <a:xfrm>
            <a:off x="1110151" y="4578511"/>
            <a:ext cx="785183" cy="85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777147" y="4011935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FF0000"/>
                </a:solidFill>
              </a:rPr>
              <a:t>v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991563" y="4449046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00B0F0"/>
                </a:solidFill>
              </a:rPr>
              <a:t>F</a:t>
            </a:r>
            <a:r>
              <a:rPr lang="en-GB" i="1" baseline="-25000" dirty="0" smtClean="0">
                <a:solidFill>
                  <a:srgbClr val="00B0F0"/>
                </a:solidFill>
              </a:rPr>
              <a:t>g</a:t>
            </a:r>
            <a:endParaRPr lang="en-GB" i="1" baseline="-25000" dirty="0">
              <a:solidFill>
                <a:srgbClr val="00B0F0"/>
              </a:solidFill>
            </a:endParaRPr>
          </a:p>
        </p:txBody>
      </p:sp>
      <p:pic>
        <p:nvPicPr>
          <p:cNvPr id="23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2096" r="29060" b="29966"/>
          <a:stretch/>
        </p:blipFill>
        <p:spPr bwMode="auto">
          <a:xfrm>
            <a:off x="2573151" y="4769283"/>
            <a:ext cx="368986" cy="5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2777148" y="1372637"/>
            <a:ext cx="6271146" cy="1965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The mass of the moon is 7.35 x 10</a:t>
            </a:r>
            <a:r>
              <a:rPr lang="en-GB" sz="26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22</a:t>
            </a:r>
            <a:r>
              <a:rPr lang="en-GB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 kg. The speed of the moon’s orbit is 1020 ms</a:t>
            </a:r>
            <a:r>
              <a:rPr lang="en-GB" sz="26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-1</a:t>
            </a:r>
            <a:r>
              <a:rPr lang="en-GB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 with a radius 3.84 x 10</a:t>
            </a:r>
            <a:r>
              <a:rPr lang="en-GB" sz="26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8</a:t>
            </a:r>
            <a:r>
              <a:rPr lang="en-GB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m.</a:t>
            </a:r>
          </a:p>
          <a:p>
            <a:pPr>
              <a:buFont typeface="Arial" pitchFamily="34" charset="0"/>
              <a:buNone/>
            </a:pPr>
            <a:endParaRPr lang="en-GB" sz="2600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>
              <a:buFont typeface="Arial" pitchFamily="34" charset="0"/>
              <a:buNone/>
            </a:pPr>
            <a:r>
              <a:rPr lang="en-GB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Calculate the force the Earth exerts on the Moon and hence determine the ratio of Earth’s acceleration to the Moon’s, given the mass of the Earth is 6 x 10</a:t>
            </a:r>
            <a:r>
              <a:rPr lang="en-GB" sz="26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24</a:t>
            </a:r>
            <a:r>
              <a:rPr lang="en-GB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kg.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81475" y="1288485"/>
            <a:ext cx="2053553" cy="7299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>
              <a:buFont typeface="Arial"/>
              <a:buNone/>
            </a:pPr>
            <a:r>
              <a:rPr lang="en-GB" dirty="0" smtClean="0">
                <a:solidFill>
                  <a:schemeClr val="bg1"/>
                </a:solidFill>
              </a:rPr>
              <a:t>F= mv</a:t>
            </a:r>
            <a:r>
              <a:rPr lang="en-GB" baseline="30000" dirty="0" smtClean="0">
                <a:solidFill>
                  <a:schemeClr val="bg1"/>
                </a:solidFill>
              </a:rPr>
              <a:t>2</a:t>
            </a:r>
            <a:r>
              <a:rPr lang="en-GB" dirty="0" smtClean="0">
                <a:solidFill>
                  <a:schemeClr val="bg1"/>
                </a:solidFill>
              </a:rPr>
              <a:t>/r</a:t>
            </a:r>
          </a:p>
        </p:txBody>
      </p:sp>
      <p:sp>
        <p:nvSpPr>
          <p:cNvPr id="21" name="Shape 258"/>
          <p:cNvSpPr txBox="1"/>
          <p:nvPr/>
        </p:nvSpPr>
        <p:spPr>
          <a:xfrm>
            <a:off x="0" y="-7690"/>
            <a:ext cx="9144000" cy="320428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Derive the equation for centripetal force</a:t>
            </a:r>
          </a:p>
        </p:txBody>
      </p:sp>
    </p:spTree>
    <p:extLst>
      <p:ext uri="{BB962C8B-B14F-4D97-AF65-F5344CB8AC3E}">
        <p14:creationId xmlns:p14="http://schemas.microsoft.com/office/powerpoint/2010/main" val="115549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Radians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104" y="2636912"/>
            <a:ext cx="3456384" cy="367240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GB" dirty="0" smtClean="0">
                <a:solidFill>
                  <a:srgbClr val="FFFF00"/>
                </a:solidFill>
              </a:rPr>
              <a:t>One radian is the angle subtended at the centre of a circle by an arc of length equal to the circle’s Radius</a:t>
            </a:r>
          </a:p>
        </p:txBody>
      </p:sp>
      <p:sp>
        <p:nvSpPr>
          <p:cNvPr id="6" name="AutoShape 2" descr="http://dj1hlxw0wr920.cloudfront.net/userfiles/wyzfiles/306e621e-7963-4490-8cb5-be828070ec2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9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89" y="2635277"/>
            <a:ext cx="5198351" cy="3674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15900" y="1385141"/>
            <a:ext cx="8748588" cy="125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The radian is the </a:t>
            </a:r>
            <a:r>
              <a:rPr lang="en-GB" dirty="0" smtClean="0">
                <a:solidFill>
                  <a:srgbClr val="FFFF00"/>
                </a:solidFill>
                <a:latin typeface="Comic Sans MS"/>
                <a:cs typeface="Comic Sans MS"/>
              </a:rPr>
              <a:t>SI unit of angle </a:t>
            </a: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and is defined differently from degrees.</a:t>
            </a:r>
          </a:p>
        </p:txBody>
      </p:sp>
      <p:sp>
        <p:nvSpPr>
          <p:cNvPr id="10" name="Shape 217"/>
          <p:cNvSpPr txBox="1"/>
          <p:nvPr/>
        </p:nvSpPr>
        <p:spPr>
          <a:xfrm>
            <a:off x="0" y="-13242"/>
            <a:ext cx="9144000" cy="418989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Understand the difference between radians and degrees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523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 flipH="1">
            <a:off x="2038452" y="5021931"/>
            <a:ext cx="719192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37365" y="3789040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57644" y="4075162"/>
            <a:ext cx="0" cy="9860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t="17351" r="24099" b="21423"/>
          <a:stretch/>
        </p:blipFill>
        <p:spPr bwMode="auto">
          <a:xfrm>
            <a:off x="1110151" y="4578511"/>
            <a:ext cx="785183" cy="85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777147" y="4011935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FF0000"/>
                </a:solidFill>
              </a:rPr>
              <a:t>v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991563" y="4449046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00B0F0"/>
                </a:solidFill>
              </a:rPr>
              <a:t>F</a:t>
            </a:r>
            <a:r>
              <a:rPr lang="en-GB" i="1" baseline="-25000" dirty="0" smtClean="0">
                <a:solidFill>
                  <a:srgbClr val="00B0F0"/>
                </a:solidFill>
              </a:rPr>
              <a:t>g</a:t>
            </a:r>
            <a:endParaRPr lang="en-GB" i="1" baseline="-25000" dirty="0">
              <a:solidFill>
                <a:srgbClr val="00B0F0"/>
              </a:solidFill>
            </a:endParaRPr>
          </a:p>
        </p:txBody>
      </p:sp>
      <p:pic>
        <p:nvPicPr>
          <p:cNvPr id="23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2096" r="29060" b="29966"/>
          <a:stretch/>
        </p:blipFill>
        <p:spPr bwMode="auto">
          <a:xfrm>
            <a:off x="2573151" y="4769283"/>
            <a:ext cx="368986" cy="5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2942137" y="446111"/>
            <a:ext cx="6207605" cy="1965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The mass of the moon is 7.35 x 10</a:t>
            </a:r>
            <a:r>
              <a:rPr lang="en-GB" sz="26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22</a:t>
            </a:r>
            <a:r>
              <a:rPr lang="en-GB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 kg. The speed of the moons orbit is 1020 ms</a:t>
            </a:r>
            <a:r>
              <a:rPr lang="en-GB" sz="26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-1</a:t>
            </a:r>
            <a:r>
              <a:rPr lang="en-GB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 with a radius 3.84 x 10</a:t>
            </a:r>
            <a:r>
              <a:rPr lang="en-GB" sz="26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8</a:t>
            </a:r>
            <a:r>
              <a:rPr lang="en-GB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m.</a:t>
            </a:r>
          </a:p>
          <a:p>
            <a:pPr>
              <a:buFont typeface="Arial" pitchFamily="34" charset="0"/>
              <a:buNone/>
            </a:pPr>
            <a:endParaRPr lang="en-GB" sz="2600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>
              <a:buFont typeface="Arial" pitchFamily="34" charset="0"/>
              <a:buNone/>
            </a:pPr>
            <a:r>
              <a:rPr lang="en-GB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Calculate the force the Earth exerts on the Moon and hence determine the ratio of Earth’s acceleration to the Moon’s, given the mass of the Earth is 6 x 10</a:t>
            </a:r>
            <a:r>
              <a:rPr lang="en-GB" sz="26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24</a:t>
            </a:r>
            <a:r>
              <a:rPr lang="en-GB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kg.</a:t>
            </a:r>
          </a:p>
          <a:p>
            <a:pPr>
              <a:buFont typeface="Arial" pitchFamily="34" charset="0"/>
              <a:buNone/>
            </a:pPr>
            <a:r>
              <a:rPr lang="en-GB" sz="2600" dirty="0" smtClean="0">
                <a:solidFill>
                  <a:srgbClr val="38FF29"/>
                </a:solidFill>
                <a:latin typeface="Comic Sans MS"/>
                <a:cs typeface="Comic Sans MS"/>
              </a:rPr>
              <a:t>F= 7.35 x 10</a:t>
            </a:r>
            <a:r>
              <a:rPr lang="en-GB" sz="2600" baseline="30000" dirty="0" smtClean="0">
                <a:solidFill>
                  <a:srgbClr val="38FF29"/>
                </a:solidFill>
                <a:latin typeface="Comic Sans MS"/>
                <a:cs typeface="Comic Sans MS"/>
              </a:rPr>
              <a:t>22</a:t>
            </a:r>
            <a:r>
              <a:rPr lang="en-GB" sz="2600" dirty="0" smtClean="0">
                <a:solidFill>
                  <a:srgbClr val="38FF29"/>
                </a:solidFill>
                <a:latin typeface="Comic Sans MS"/>
                <a:cs typeface="Comic Sans MS"/>
              </a:rPr>
              <a:t> x 1020</a:t>
            </a:r>
            <a:r>
              <a:rPr lang="en-GB" sz="2600" baseline="30000" dirty="0" smtClean="0">
                <a:solidFill>
                  <a:srgbClr val="38FF29"/>
                </a:solidFill>
                <a:latin typeface="Comic Sans MS"/>
                <a:cs typeface="Comic Sans MS"/>
              </a:rPr>
              <a:t>2</a:t>
            </a:r>
            <a:r>
              <a:rPr lang="en-GB" sz="2600" dirty="0" smtClean="0">
                <a:solidFill>
                  <a:srgbClr val="38FF29"/>
                </a:solidFill>
                <a:latin typeface="Comic Sans MS"/>
                <a:cs typeface="Comic Sans MS"/>
              </a:rPr>
              <a:t> / 3.84 x 10</a:t>
            </a:r>
            <a:r>
              <a:rPr lang="en-GB" sz="2600" baseline="30000" dirty="0" smtClean="0">
                <a:solidFill>
                  <a:srgbClr val="38FF29"/>
                </a:solidFill>
                <a:latin typeface="Comic Sans MS"/>
                <a:cs typeface="Comic Sans MS"/>
              </a:rPr>
              <a:t>8</a:t>
            </a:r>
            <a:endParaRPr lang="en-GB" sz="2600" dirty="0">
              <a:solidFill>
                <a:srgbClr val="38FF29"/>
              </a:solidFill>
              <a:latin typeface="Comic Sans MS"/>
              <a:cs typeface="Comic Sans MS"/>
            </a:endParaRPr>
          </a:p>
          <a:p>
            <a:pPr>
              <a:buFont typeface="Arial" pitchFamily="34" charset="0"/>
              <a:buNone/>
            </a:pPr>
            <a:r>
              <a:rPr lang="en-GB" sz="2600" dirty="0" smtClean="0">
                <a:solidFill>
                  <a:srgbClr val="38FF29"/>
                </a:solidFill>
                <a:latin typeface="Comic Sans MS"/>
                <a:cs typeface="Comic Sans MS"/>
              </a:rPr>
              <a:t>  = 1.99 x 10</a:t>
            </a:r>
            <a:r>
              <a:rPr lang="en-GB" sz="2600" baseline="30000" dirty="0" smtClean="0">
                <a:solidFill>
                  <a:srgbClr val="38FF29"/>
                </a:solidFill>
                <a:latin typeface="Comic Sans MS"/>
                <a:cs typeface="Comic Sans MS"/>
              </a:rPr>
              <a:t>20</a:t>
            </a:r>
            <a:r>
              <a:rPr lang="en-GB" sz="2600" dirty="0" smtClean="0">
                <a:solidFill>
                  <a:srgbClr val="38FF29"/>
                </a:solidFill>
                <a:latin typeface="Comic Sans MS"/>
                <a:cs typeface="Comic Sans MS"/>
              </a:rPr>
              <a:t> N</a:t>
            </a:r>
            <a:endParaRPr lang="en-GB" sz="2600" dirty="0">
              <a:solidFill>
                <a:srgbClr val="38FF29"/>
              </a:solidFill>
              <a:latin typeface="Comic Sans MS"/>
              <a:cs typeface="Comic Sans MS"/>
            </a:endParaRPr>
          </a:p>
          <a:p>
            <a:pPr>
              <a:buNone/>
            </a:pPr>
            <a:r>
              <a:rPr lang="en-GB" sz="2600" dirty="0" err="1" smtClean="0">
                <a:solidFill>
                  <a:srgbClr val="38FF29"/>
                </a:solidFill>
                <a:latin typeface="Comic Sans MS"/>
                <a:cs typeface="Comic Sans MS"/>
              </a:rPr>
              <a:t>m</a:t>
            </a:r>
            <a:r>
              <a:rPr lang="en-GB" sz="2600" baseline="-25000" dirty="0" err="1" smtClean="0">
                <a:solidFill>
                  <a:srgbClr val="38FF29"/>
                </a:solidFill>
                <a:latin typeface="Comic Sans MS"/>
                <a:cs typeface="Comic Sans MS"/>
              </a:rPr>
              <a:t>m</a:t>
            </a:r>
            <a:r>
              <a:rPr lang="en-GB" sz="2600" dirty="0" err="1" smtClean="0">
                <a:solidFill>
                  <a:srgbClr val="38FF29"/>
                </a:solidFill>
                <a:latin typeface="Comic Sans MS"/>
                <a:cs typeface="Comic Sans MS"/>
              </a:rPr>
              <a:t>a</a:t>
            </a:r>
            <a:r>
              <a:rPr lang="en-GB" sz="2600" baseline="-25000" dirty="0" err="1" smtClean="0">
                <a:solidFill>
                  <a:srgbClr val="38FF29"/>
                </a:solidFill>
                <a:latin typeface="Comic Sans MS"/>
                <a:cs typeface="Comic Sans MS"/>
              </a:rPr>
              <a:t>m</a:t>
            </a:r>
            <a:r>
              <a:rPr lang="en-GB" sz="2600" dirty="0" smtClean="0">
                <a:solidFill>
                  <a:srgbClr val="38FF29"/>
                </a:solidFill>
                <a:latin typeface="Comic Sans MS"/>
                <a:cs typeface="Comic Sans MS"/>
              </a:rPr>
              <a:t>=</a:t>
            </a:r>
            <a:r>
              <a:rPr lang="en-GB" sz="2600" dirty="0" err="1" smtClean="0">
                <a:solidFill>
                  <a:srgbClr val="38FF29"/>
                </a:solidFill>
                <a:latin typeface="Comic Sans MS"/>
                <a:cs typeface="Comic Sans MS"/>
              </a:rPr>
              <a:t>m</a:t>
            </a:r>
            <a:r>
              <a:rPr lang="en-GB" sz="2600" baseline="-25000" dirty="0" err="1" smtClean="0">
                <a:solidFill>
                  <a:srgbClr val="38FF29"/>
                </a:solidFill>
                <a:latin typeface="Comic Sans MS"/>
                <a:cs typeface="Comic Sans MS"/>
              </a:rPr>
              <a:t>E</a:t>
            </a:r>
            <a:r>
              <a:rPr lang="en-GB" sz="2600" dirty="0" smtClean="0">
                <a:solidFill>
                  <a:srgbClr val="38FF29"/>
                </a:solidFill>
                <a:latin typeface="Comic Sans MS"/>
                <a:cs typeface="Comic Sans MS"/>
              </a:rPr>
              <a:t> </a:t>
            </a:r>
            <a:r>
              <a:rPr lang="en-GB" sz="2600" dirty="0" err="1" smtClean="0">
                <a:solidFill>
                  <a:srgbClr val="38FF29"/>
                </a:solidFill>
                <a:latin typeface="Comic Sans MS"/>
                <a:cs typeface="Comic Sans MS"/>
              </a:rPr>
              <a:t>a</a:t>
            </a:r>
            <a:r>
              <a:rPr lang="en-GB" sz="2600" baseline="-25000" dirty="0" err="1">
                <a:solidFill>
                  <a:srgbClr val="38FF29"/>
                </a:solidFill>
                <a:latin typeface="Comic Sans MS"/>
                <a:cs typeface="Comic Sans MS"/>
              </a:rPr>
              <a:t>E</a:t>
            </a:r>
            <a:endParaRPr lang="en-GB" sz="2600" baseline="-25000" dirty="0" smtClean="0">
              <a:solidFill>
                <a:srgbClr val="38FF29"/>
              </a:solidFill>
              <a:latin typeface="Comic Sans MS"/>
              <a:cs typeface="Comic Sans MS"/>
            </a:endParaRPr>
          </a:p>
          <a:p>
            <a:pPr>
              <a:buNone/>
            </a:pPr>
            <a:r>
              <a:rPr lang="en-GB" sz="2600" dirty="0">
                <a:solidFill>
                  <a:srgbClr val="38FF29"/>
                </a:solidFill>
                <a:latin typeface="Comic Sans MS"/>
                <a:cs typeface="Comic Sans MS"/>
              </a:rPr>
              <a:t>7.35 x 10</a:t>
            </a:r>
            <a:r>
              <a:rPr lang="en-GB" sz="2600" baseline="30000" dirty="0">
                <a:solidFill>
                  <a:srgbClr val="38FF29"/>
                </a:solidFill>
                <a:latin typeface="Comic Sans MS"/>
                <a:cs typeface="Comic Sans MS"/>
              </a:rPr>
              <a:t>22</a:t>
            </a:r>
            <a:r>
              <a:rPr lang="en-GB" sz="2600" dirty="0">
                <a:solidFill>
                  <a:srgbClr val="38FF29"/>
                </a:solidFill>
                <a:latin typeface="Comic Sans MS"/>
                <a:cs typeface="Comic Sans MS"/>
              </a:rPr>
              <a:t> </a:t>
            </a:r>
            <a:r>
              <a:rPr lang="en-GB" sz="2600" dirty="0" smtClean="0">
                <a:solidFill>
                  <a:srgbClr val="38FF29"/>
                </a:solidFill>
                <a:latin typeface="Comic Sans MS"/>
                <a:cs typeface="Comic Sans MS"/>
              </a:rPr>
              <a:t>a</a:t>
            </a:r>
            <a:r>
              <a:rPr lang="en-GB" sz="2600" baseline="-25000" dirty="0" smtClean="0">
                <a:solidFill>
                  <a:srgbClr val="38FF29"/>
                </a:solidFill>
                <a:latin typeface="Comic Sans MS"/>
                <a:cs typeface="Comic Sans MS"/>
              </a:rPr>
              <a:t>m </a:t>
            </a:r>
            <a:r>
              <a:rPr lang="en-GB" sz="2600" dirty="0" smtClean="0">
                <a:solidFill>
                  <a:srgbClr val="38FF29"/>
                </a:solidFill>
                <a:latin typeface="Comic Sans MS"/>
                <a:cs typeface="Comic Sans MS"/>
              </a:rPr>
              <a:t>= </a:t>
            </a:r>
            <a:r>
              <a:rPr lang="en-GB" sz="2600" dirty="0">
                <a:solidFill>
                  <a:srgbClr val="38FF29"/>
                </a:solidFill>
                <a:latin typeface="Comic Sans MS"/>
                <a:cs typeface="Comic Sans MS"/>
              </a:rPr>
              <a:t>6 x </a:t>
            </a:r>
            <a:r>
              <a:rPr lang="en-GB" sz="2600" dirty="0" smtClean="0">
                <a:solidFill>
                  <a:srgbClr val="38FF29"/>
                </a:solidFill>
                <a:latin typeface="Comic Sans MS"/>
                <a:cs typeface="Comic Sans MS"/>
              </a:rPr>
              <a:t>10</a:t>
            </a:r>
            <a:r>
              <a:rPr lang="en-GB" sz="2600" baseline="30000" dirty="0" smtClean="0">
                <a:solidFill>
                  <a:srgbClr val="38FF29"/>
                </a:solidFill>
                <a:latin typeface="Comic Sans MS"/>
                <a:cs typeface="Comic Sans MS"/>
              </a:rPr>
              <a:t>24 </a:t>
            </a:r>
            <a:r>
              <a:rPr lang="en-GB" sz="2600" dirty="0" err="1" smtClean="0">
                <a:solidFill>
                  <a:srgbClr val="38FF29"/>
                </a:solidFill>
                <a:latin typeface="Comic Sans MS"/>
                <a:cs typeface="Comic Sans MS"/>
              </a:rPr>
              <a:t>a</a:t>
            </a:r>
            <a:r>
              <a:rPr lang="en-GB" sz="2600" baseline="-25000" dirty="0" err="1" smtClean="0">
                <a:solidFill>
                  <a:srgbClr val="38FF29"/>
                </a:solidFill>
                <a:latin typeface="Comic Sans MS"/>
                <a:cs typeface="Comic Sans MS"/>
              </a:rPr>
              <a:t>E</a:t>
            </a:r>
            <a:r>
              <a:rPr lang="en-GB" sz="2600" baseline="-25000" dirty="0" smtClean="0">
                <a:solidFill>
                  <a:srgbClr val="38FF29"/>
                </a:solidFill>
                <a:latin typeface="Comic Sans MS"/>
                <a:cs typeface="Comic Sans MS"/>
              </a:rPr>
              <a:t>    </a:t>
            </a:r>
          </a:p>
          <a:p>
            <a:pPr>
              <a:buNone/>
            </a:pPr>
            <a:r>
              <a:rPr lang="en-GB" sz="2600" dirty="0" smtClean="0">
                <a:solidFill>
                  <a:srgbClr val="38FF29"/>
                </a:solidFill>
                <a:latin typeface="Comic Sans MS"/>
                <a:cs typeface="Comic Sans MS"/>
              </a:rPr>
              <a:t>a</a:t>
            </a:r>
            <a:r>
              <a:rPr lang="en-GB" sz="2600" baseline="-25000" dirty="0" smtClean="0">
                <a:solidFill>
                  <a:srgbClr val="38FF29"/>
                </a:solidFill>
                <a:latin typeface="Comic Sans MS"/>
                <a:cs typeface="Comic Sans MS"/>
              </a:rPr>
              <a:t>m </a:t>
            </a:r>
            <a:r>
              <a:rPr lang="en-GB" sz="2600" dirty="0">
                <a:solidFill>
                  <a:srgbClr val="38FF29"/>
                </a:solidFill>
                <a:latin typeface="Comic Sans MS"/>
                <a:cs typeface="Comic Sans MS"/>
              </a:rPr>
              <a:t>= </a:t>
            </a:r>
            <a:r>
              <a:rPr lang="en-GB" sz="2600" dirty="0" smtClean="0">
                <a:solidFill>
                  <a:srgbClr val="38FF29"/>
                </a:solidFill>
                <a:latin typeface="Comic Sans MS"/>
                <a:cs typeface="Comic Sans MS"/>
              </a:rPr>
              <a:t>81.6 </a:t>
            </a:r>
            <a:r>
              <a:rPr lang="en-GB" sz="2600" dirty="0" err="1" smtClean="0">
                <a:solidFill>
                  <a:srgbClr val="38FF29"/>
                </a:solidFill>
                <a:latin typeface="Comic Sans MS"/>
                <a:cs typeface="Comic Sans MS"/>
              </a:rPr>
              <a:t>a</a:t>
            </a:r>
            <a:r>
              <a:rPr lang="en-GB" sz="2600" baseline="-25000" dirty="0" err="1" smtClean="0">
                <a:solidFill>
                  <a:srgbClr val="38FF29"/>
                </a:solidFill>
                <a:latin typeface="Comic Sans MS"/>
                <a:cs typeface="Comic Sans MS"/>
              </a:rPr>
              <a:t>E</a:t>
            </a:r>
            <a:r>
              <a:rPr lang="en-GB" sz="2600" baseline="-25000" dirty="0" smtClean="0">
                <a:solidFill>
                  <a:srgbClr val="38FF29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81475" y="1288485"/>
            <a:ext cx="2053553" cy="7299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>
              <a:buFont typeface="Arial"/>
              <a:buNone/>
            </a:pPr>
            <a:r>
              <a:rPr lang="en-GB" dirty="0" smtClean="0">
                <a:solidFill>
                  <a:schemeClr val="bg1"/>
                </a:solidFill>
              </a:rPr>
              <a:t>F= mv</a:t>
            </a:r>
            <a:r>
              <a:rPr lang="en-GB" baseline="30000" dirty="0" smtClean="0">
                <a:solidFill>
                  <a:schemeClr val="bg1"/>
                </a:solidFill>
              </a:rPr>
              <a:t>2</a:t>
            </a:r>
            <a:r>
              <a:rPr lang="en-GB" dirty="0" smtClean="0">
                <a:solidFill>
                  <a:schemeClr val="bg1"/>
                </a:solidFill>
              </a:rPr>
              <a:t>/r</a:t>
            </a:r>
          </a:p>
        </p:txBody>
      </p:sp>
      <p:sp>
        <p:nvSpPr>
          <p:cNvPr id="21" name="Shape 258"/>
          <p:cNvSpPr txBox="1"/>
          <p:nvPr/>
        </p:nvSpPr>
        <p:spPr>
          <a:xfrm>
            <a:off x="0" y="-7690"/>
            <a:ext cx="9144000" cy="320428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Derive the equation for centripetal force</a:t>
            </a:r>
          </a:p>
        </p:txBody>
      </p:sp>
    </p:spTree>
    <p:extLst>
      <p:ext uri="{BB962C8B-B14F-4D97-AF65-F5344CB8AC3E}">
        <p14:creationId xmlns:p14="http://schemas.microsoft.com/office/powerpoint/2010/main" val="410393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 flipH="1">
            <a:off x="1979838" y="5021931"/>
            <a:ext cx="719192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40" y="589329"/>
            <a:ext cx="8859055" cy="19897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When an </a:t>
            </a:r>
            <a:r>
              <a:rPr lang="en-GB" dirty="0" smtClean="0">
                <a:solidFill>
                  <a:srgbClr val="FFFF00"/>
                </a:solidFill>
              </a:rPr>
              <a:t>object is travelling around in a circle</a:t>
            </a:r>
            <a:r>
              <a:rPr lang="en-GB" dirty="0" smtClean="0">
                <a:solidFill>
                  <a:schemeClr val="bg1"/>
                </a:solidFill>
              </a:rPr>
              <a:t>, it is </a:t>
            </a:r>
            <a:r>
              <a:rPr lang="en-GB" dirty="0" smtClean="0">
                <a:solidFill>
                  <a:srgbClr val="FFFF00"/>
                </a:solidFill>
              </a:rPr>
              <a:t>subject to Newton’s Laws </a:t>
            </a:r>
            <a:r>
              <a:rPr lang="en-GB" dirty="0" smtClean="0">
                <a:solidFill>
                  <a:schemeClr val="bg1"/>
                </a:solidFill>
              </a:rPr>
              <a:t>in exactly the same way as any object travelling in a straight line.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Newton’s 3rd Law</a:t>
            </a:r>
          </a:p>
        </p:txBody>
      </p:sp>
      <p:sp>
        <p:nvSpPr>
          <p:cNvPr id="6" name="Oval 5"/>
          <p:cNvSpPr/>
          <p:nvPr/>
        </p:nvSpPr>
        <p:spPr>
          <a:xfrm>
            <a:off x="178751" y="3789040"/>
            <a:ext cx="2520280" cy="246578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99030" y="4075162"/>
            <a:ext cx="0" cy="9860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t="17351" r="24099" b="21423"/>
          <a:stretch/>
        </p:blipFill>
        <p:spPr bwMode="auto">
          <a:xfrm>
            <a:off x="1051537" y="4578511"/>
            <a:ext cx="785183" cy="85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718533" y="4011935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FF0000"/>
                </a:solidFill>
              </a:rPr>
              <a:t>v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932949" y="4449046"/>
            <a:ext cx="738461" cy="556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i="1" dirty="0" smtClean="0">
                <a:solidFill>
                  <a:srgbClr val="00B0F0"/>
                </a:solidFill>
              </a:rPr>
              <a:t>F</a:t>
            </a:r>
            <a:r>
              <a:rPr lang="en-GB" i="1" baseline="-25000" dirty="0" smtClean="0">
                <a:solidFill>
                  <a:srgbClr val="00B0F0"/>
                </a:solidFill>
              </a:rPr>
              <a:t>g</a:t>
            </a:r>
            <a:endParaRPr lang="en-GB" i="1" baseline="-25000" dirty="0">
              <a:solidFill>
                <a:srgbClr val="00B0F0"/>
              </a:solidFill>
            </a:endParaRPr>
          </a:p>
        </p:txBody>
      </p:sp>
      <p:pic>
        <p:nvPicPr>
          <p:cNvPr id="23" name="Picture 5" descr="http://www.nasa.gov/images/content/416277main_image_1560_946-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2096" r="29060" b="29966"/>
          <a:stretch/>
        </p:blipFill>
        <p:spPr bwMode="auto">
          <a:xfrm>
            <a:off x="2514537" y="4769283"/>
            <a:ext cx="368986" cy="5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842" y="1862442"/>
            <a:ext cx="5657654" cy="156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3009611" y="3789041"/>
            <a:ext cx="6134389" cy="2973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The mass of the moon is approximately 80</a:t>
            </a:r>
            <a:r>
              <a:rPr lang="en-GB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th</a:t>
            </a: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 the mass of the Earth, so the force the moon exerts on the Earth causes tides, but otherwise cause only a comparatively small wobble effect on the Earth.</a:t>
            </a:r>
          </a:p>
          <a:p>
            <a:pPr>
              <a:buFont typeface="Arial" pitchFamily="34" charset="0"/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Important to note there is only one force in this case.</a:t>
            </a:r>
          </a:p>
        </p:txBody>
      </p:sp>
      <p:sp>
        <p:nvSpPr>
          <p:cNvPr id="16" name="Shape 258"/>
          <p:cNvSpPr txBox="1"/>
          <p:nvPr/>
        </p:nvSpPr>
        <p:spPr>
          <a:xfrm>
            <a:off x="0" y="-7690"/>
            <a:ext cx="9144000" cy="320428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en-GB" sz="1800" dirty="0" smtClean="0">
                <a:latin typeface="Comic Sans MS"/>
                <a:ea typeface="Comic Sans MS"/>
                <a:cs typeface="Comic Sans MS"/>
                <a:sym typeface="Comic Sans MS"/>
              </a:rPr>
              <a:t>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Derive the equation for centripetal force</a:t>
            </a:r>
          </a:p>
        </p:txBody>
      </p:sp>
    </p:spTree>
    <p:extLst>
      <p:ext uri="{BB962C8B-B14F-4D97-AF65-F5344CB8AC3E}">
        <p14:creationId xmlns:p14="http://schemas.microsoft.com/office/powerpoint/2010/main" val="345266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Centripetal Force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0" y="1628800"/>
            <a:ext cx="3131840" cy="44973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A person riding on the London Eye has a mass of 65.0kg. The radius of the circle travelled through at constant speed is 60.0m and one revolution takes 30minutes.</a:t>
            </a:r>
          </a:p>
          <a:p>
            <a:pPr>
              <a:buNone/>
            </a:pPr>
            <a:r>
              <a:rPr lang="en-GB" dirty="0" smtClean="0">
                <a:solidFill>
                  <a:srgbClr val="FFFF00"/>
                </a:solidFill>
              </a:rPr>
              <a:t>Calculate:</a:t>
            </a:r>
          </a:p>
          <a:p>
            <a:pPr marL="571500" indent="-571500">
              <a:buAutoNum type="romanLcParenR"/>
            </a:pPr>
            <a:r>
              <a:rPr lang="en-GB" dirty="0" smtClean="0">
                <a:solidFill>
                  <a:srgbClr val="FFFF00"/>
                </a:solidFill>
              </a:rPr>
              <a:t>Speed of the person</a:t>
            </a:r>
          </a:p>
          <a:p>
            <a:pPr marL="571500" indent="-571500">
              <a:buAutoNum type="romanLcParenR"/>
            </a:pPr>
            <a:r>
              <a:rPr lang="en-GB" dirty="0" smtClean="0">
                <a:solidFill>
                  <a:srgbClr val="FFFF00"/>
                </a:solidFill>
              </a:rPr>
              <a:t>Acceleration</a:t>
            </a:r>
          </a:p>
          <a:p>
            <a:pPr marL="571500" indent="-571500">
              <a:buAutoNum type="romanLcParenR"/>
            </a:pPr>
            <a:r>
              <a:rPr lang="en-GB" dirty="0" smtClean="0">
                <a:solidFill>
                  <a:srgbClr val="FFFF00"/>
                </a:solidFill>
              </a:rPr>
              <a:t>Force on the person</a:t>
            </a:r>
          </a:p>
        </p:txBody>
      </p:sp>
      <p:pic>
        <p:nvPicPr>
          <p:cNvPr id="11" name="Picture 10" descr="http://upload.wikimedia.org/wikipedia/commons/d/d6/London-Eye-20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5691122" cy="374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7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05" y="1610397"/>
            <a:ext cx="346489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Apply the equation for centripetal force</a:t>
            </a:r>
          </a:p>
        </p:txBody>
      </p:sp>
    </p:spTree>
    <p:extLst>
      <p:ext uri="{BB962C8B-B14F-4D97-AF65-F5344CB8AC3E}">
        <p14:creationId xmlns:p14="http://schemas.microsoft.com/office/powerpoint/2010/main" val="336563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476673"/>
            <a:ext cx="8693638" cy="1872208"/>
          </a:xfrm>
          <a:solidFill>
            <a:schemeClr val="tx1">
              <a:alpha val="75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Q. In this theme park ride, in which many cabs are swung in a vertical circle, the occupants are vertically upwards at the bottom of the ride and vertically downwards at the top. A person of mass 50kg is sitting in one of the cabs, with a centre of gravity 6.2m from the centre of rotation. The cabs rotate once every 3.2s. Calculate the normal reaction of the seat at the top and at the bottom.</a:t>
            </a:r>
            <a:endParaRPr lang="en-GB" dirty="0" smtClean="0">
              <a:solidFill>
                <a:srgbClr val="FFFF00"/>
              </a:solidFill>
            </a:endParaRPr>
          </a:p>
        </p:txBody>
      </p:sp>
      <p:sp>
        <p:nvSpPr>
          <p:cNvPr id="6" name="AutoShape 2" descr="http://media.catmoji.com/post/w96/washing-machin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8047"/>
            <a:ext cx="6038721" cy="452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Apply the equation for centripetal force</a:t>
            </a:r>
          </a:p>
        </p:txBody>
      </p:sp>
    </p:spTree>
    <p:extLst>
      <p:ext uri="{BB962C8B-B14F-4D97-AF65-F5344CB8AC3E}">
        <p14:creationId xmlns:p14="http://schemas.microsoft.com/office/powerpoint/2010/main" val="103055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476673"/>
            <a:ext cx="8693638" cy="1872208"/>
          </a:xfrm>
          <a:solidFill>
            <a:schemeClr val="tx1">
              <a:alpha val="75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Q. In this theme park ride, in which many cabs are swung in a vertical circle, the occupants are vertically upwards at the bottom of the ride and vertically downwards at the top. A person of mass 50kg is sitting in one of the cabs, with a centre of gravity 6.2m from the centre of rotation. The cabs rotate once every 3.2s. Calculate the normal reaction of the seat at the top and at the bottom.</a:t>
            </a:r>
            <a:endParaRPr lang="en-GB" dirty="0" smtClean="0">
              <a:solidFill>
                <a:srgbClr val="FFFF00"/>
              </a:solidFill>
            </a:endParaRPr>
          </a:p>
        </p:txBody>
      </p:sp>
      <p:sp>
        <p:nvSpPr>
          <p:cNvPr id="6" name="AutoShape 2" descr="http://media.catmoji.com/post/w96/washing-machin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74" y="2492896"/>
            <a:ext cx="3416226" cy="406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8047"/>
            <a:ext cx="6038721" cy="452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90"/>
          <p:cNvSpPr txBox="1"/>
          <p:nvPr/>
        </p:nvSpPr>
        <p:spPr>
          <a:xfrm>
            <a:off x="0" y="0"/>
            <a:ext cx="9144000" cy="36929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Apply the equation for centripetal force</a:t>
            </a:r>
          </a:p>
        </p:txBody>
      </p:sp>
    </p:spTree>
    <p:extLst>
      <p:ext uri="{BB962C8B-B14F-4D97-AF65-F5344CB8AC3E}">
        <p14:creationId xmlns:p14="http://schemas.microsoft.com/office/powerpoint/2010/main" val="255964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865" r="130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/>
          </p:nvPr>
        </p:nvGraphicFramePr>
        <p:xfrm>
          <a:off x="873404" y="1891804"/>
          <a:ext cx="2082375" cy="3718620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2.</a:t>
                      </a:r>
                      <a:r>
                        <a:rPr lang="en-GB" sz="1600" baseline="0" dirty="0" smtClean="0"/>
                        <a:t> Foundations of Physics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3. Forces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and motion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5. Newtonian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world and astrophysics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 smtClean="0"/>
                        <a:t>6. Particles</a:t>
                      </a:r>
                      <a:r>
                        <a:rPr lang="en-GB" sz="1600" baseline="0" dirty="0" smtClean="0"/>
                        <a:t> and medical physics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338250"/>
            <a:ext cx="4826618" cy="86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/>
          </p:nvPr>
        </p:nvGraphicFramePr>
        <p:xfrm>
          <a:off x="3461804" y="1860844"/>
          <a:ext cx="1973275" cy="2449490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5.1 Thermal Physics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5.2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Circular motion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5.3.</a:t>
                      </a:r>
                      <a:r>
                        <a:rPr lang="en-GB" sz="1600" baseline="0" dirty="0" smtClean="0"/>
                        <a:t> Oscillations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5.4. Gravitational fields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600" dirty="0" smtClean="0"/>
                        <a:t>5.5</a:t>
                      </a:r>
                      <a:r>
                        <a:rPr lang="en-GB" sz="1600" baseline="0" dirty="0" smtClean="0"/>
                        <a:t> Astrophysics</a:t>
                      </a:r>
                      <a:endParaRPr lang="en-GB"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/>
          </p:nvPr>
        </p:nvGraphicFramePr>
        <p:xfrm>
          <a:off x="5941104" y="1860844"/>
          <a:ext cx="2227825" cy="1577340"/>
        </p:xfrm>
        <a:graphic>
          <a:graphicData uri="http://schemas.openxmlformats.org/drawingml/2006/table">
            <a:tbl>
              <a:tblPr firstRow="1" bandRow="1">
                <a:noFill/>
                <a:tableStyleId>{5DDDAD35-562B-481E-9329-226689345B15}</a:tableStyleId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05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5.2.1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Angular velocity and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the radian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dirty="0" smtClean="0"/>
                        <a:t>5.2.2.Centripetal acceleration</a:t>
                      </a:r>
                      <a:endParaRPr lang="en-GB" sz="1600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50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5.2.3.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Centripetal forces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2093103"/>
            <a:ext cx="5196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2128669"/>
            <a:ext cx="519600" cy="3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3084716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695" b="7695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pSp>
        <p:nvGrpSpPr>
          <p:cNvPr id="209" name="Shape 209"/>
          <p:cNvGrpSpPr/>
          <p:nvPr/>
        </p:nvGrpSpPr>
        <p:grpSpPr>
          <a:xfrm>
            <a:off x="510939" y="1455251"/>
            <a:ext cx="8250776" cy="4979215"/>
            <a:chOff x="435653" y="26164"/>
            <a:chExt cx="7719302" cy="4867268"/>
          </a:xfrm>
        </p:grpSpPr>
        <p:sp>
          <p:nvSpPr>
            <p:cNvPr id="210" name="Shape 210"/>
            <p:cNvSpPr/>
            <p:nvPr/>
          </p:nvSpPr>
          <p:spPr>
            <a:xfrm>
              <a:off x="435655" y="26164"/>
              <a:ext cx="7719300" cy="14424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513105" y="62065"/>
              <a:ext cx="7564200" cy="13221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an experiment to investigate centripetal forces using a mass on a string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35655" y="1850765"/>
              <a:ext cx="7719300" cy="13221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516180" y="1913327"/>
              <a:ext cx="7564200" cy="12042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Explain how to determine the mass of the bung from a F versus v</a:t>
              </a:r>
              <a:r>
                <a:rPr kumimoji="0" lang="en-GB" sz="32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2</a:t>
              </a:r>
              <a:r>
                <a:rPr kumimoji="0" lang="en-GB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 graph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435653" y="3367632"/>
              <a:ext cx="7719300" cy="152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513161" y="3469492"/>
              <a:ext cx="7564200" cy="13221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an experiment using a conical pendulum to show circular motion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97815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b="1" dirty="0" smtClean="0">
                <a:solidFill>
                  <a:srgbClr val="FFFFFF"/>
                </a:solidFill>
              </a:rPr>
              <a:t>Centripetal forces investigation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7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24680" t="17674" r="20192" b="10205"/>
          <a:stretch/>
        </p:blipFill>
        <p:spPr bwMode="auto">
          <a:xfrm>
            <a:off x="262407" y="586154"/>
            <a:ext cx="8465842" cy="51971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3"/>
          <a:srcRect l="25160" t="15109" r="20192" b="74573"/>
          <a:stretch/>
        </p:blipFill>
        <p:spPr bwMode="auto">
          <a:xfrm>
            <a:off x="251463" y="5783293"/>
            <a:ext cx="8476785" cy="915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Shape 217"/>
          <p:cNvSpPr txBox="1"/>
          <p:nvPr/>
        </p:nvSpPr>
        <p:spPr>
          <a:xfrm>
            <a:off x="0" y="-13242"/>
            <a:ext cx="9144000" cy="599396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an experiment to investigate centripetal forces using a mass on a string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65923" y="3100320"/>
            <a:ext cx="2053553" cy="729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F= mv</a:t>
            </a:r>
            <a:r>
              <a:rPr kumimoji="0" lang="en-GB" sz="3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2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/r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93120" y="6259696"/>
            <a:ext cx="3853982" cy="4097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And how could they calculate the bung mass, m</a:t>
            </a:r>
          </a:p>
        </p:txBody>
      </p:sp>
    </p:spTree>
    <p:extLst>
      <p:ext uri="{BB962C8B-B14F-4D97-AF65-F5344CB8AC3E}">
        <p14:creationId xmlns:p14="http://schemas.microsoft.com/office/powerpoint/2010/main" val="34793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5694"/>
            <a:ext cx="8229600" cy="92211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Ball on a string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2"/>
          <a:srcRect l="26645" t="36695" r="23110" b="38148"/>
          <a:stretch/>
        </p:blipFill>
        <p:spPr bwMode="auto">
          <a:xfrm>
            <a:off x="-13498" y="2348880"/>
            <a:ext cx="9144000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Shape 217"/>
          <p:cNvSpPr txBox="1"/>
          <p:nvPr/>
        </p:nvSpPr>
        <p:spPr>
          <a:xfrm>
            <a:off x="0" y="-13242"/>
            <a:ext cx="9144000" cy="599396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an experiment to investigate centripetal forces using a mass on a string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0825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262"/>
            <a:ext cx="8229600" cy="92211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Ball on a string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2"/>
          <a:srcRect l="26722" t="61864" r="19690" b="23029"/>
          <a:stretch/>
        </p:blipFill>
        <p:spPr bwMode="auto">
          <a:xfrm>
            <a:off x="1115616" y="5479699"/>
            <a:ext cx="6587490" cy="1224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26224" t="23011" r="20279" b="15414"/>
          <a:stretch/>
        </p:blipFill>
        <p:spPr bwMode="auto">
          <a:xfrm>
            <a:off x="1115616" y="1217579"/>
            <a:ext cx="6587490" cy="4262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Shape 258"/>
          <p:cNvSpPr txBox="1"/>
          <p:nvPr/>
        </p:nvSpPr>
        <p:spPr>
          <a:xfrm>
            <a:off x="0" y="-7690"/>
            <a:ext cx="9144000" cy="53174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Outcome: Explain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how to determine the mass of the bung from a F versus v</a:t>
            </a:r>
            <a:r>
              <a:rPr kumimoji="0" lang="en-GB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graph</a:t>
            </a:r>
          </a:p>
        </p:txBody>
      </p:sp>
    </p:spTree>
    <p:extLst>
      <p:ext uri="{BB962C8B-B14F-4D97-AF65-F5344CB8AC3E}">
        <p14:creationId xmlns:p14="http://schemas.microsoft.com/office/powerpoint/2010/main" val="46511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Radians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242028"/>
            <a:ext cx="8470900" cy="207454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altLang="en-US" dirty="0" smtClean="0">
                <a:solidFill>
                  <a:schemeClr val="bg1"/>
                </a:solidFill>
              </a:rPr>
              <a:t>Any angle, θ, measured </a:t>
            </a:r>
            <a:r>
              <a:rPr lang="en-GB" altLang="en-US" dirty="0">
                <a:solidFill>
                  <a:schemeClr val="bg1"/>
                </a:solidFill>
              </a:rPr>
              <a:t>in radians, </a:t>
            </a:r>
            <a:r>
              <a:rPr lang="en-GB" altLang="en-US" dirty="0" smtClean="0">
                <a:solidFill>
                  <a:schemeClr val="bg1"/>
                </a:solidFill>
              </a:rPr>
              <a:t>is given by the curved distance along the arc of a circle, c, divided by the radius, r, of the circle.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6" name="AutoShape 2" descr="http://dj1hlxw0wr920.cloudfront.net/userfiles/wyzfiles/306e621e-7963-4490-8cb5-be828070ec2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7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140968"/>
            <a:ext cx="4059684" cy="3524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217"/>
          <p:cNvSpPr txBox="1"/>
          <p:nvPr/>
        </p:nvSpPr>
        <p:spPr>
          <a:xfrm>
            <a:off x="0" y="-13242"/>
            <a:ext cx="9144000" cy="418989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Understand the difference between radians and degrees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90253" y="4134197"/>
            <a:ext cx="127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θ = c/r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1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-15063" y="-233990"/>
            <a:ext cx="8769900" cy="869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sz="2400" dirty="0">
                <a:solidFill>
                  <a:srgbClr val="000000"/>
                </a:solidFill>
              </a:rPr>
              <a:t>5.2.2 Investigating circular motion using a whirling bung</a:t>
            </a:r>
          </a:p>
        </p:txBody>
      </p:sp>
      <p:graphicFrame>
        <p:nvGraphicFramePr>
          <p:cNvPr id="262" name="Shape 262"/>
          <p:cNvGraphicFramePr/>
          <p:nvPr>
            <p:extLst/>
          </p:nvPr>
        </p:nvGraphicFramePr>
        <p:xfrm>
          <a:off x="1325" y="385258"/>
          <a:ext cx="9142675" cy="64628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1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42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43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Apparatus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6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6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1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Analysis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Determine avg. bung speed from: </a:t>
                      </a:r>
                    </a:p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8750"/>
                        <a:buFont typeface="Arial"/>
                        <a:buNone/>
                      </a:pPr>
                      <a:r>
                        <a:rPr lang="en-GB" sz="1600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v = s/t</a:t>
                      </a:r>
                    </a:p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8750"/>
                        <a:buFont typeface="Arial"/>
                        <a:buNone/>
                      </a:pPr>
                      <a:r>
                        <a:rPr lang="en-GB" sz="1600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So v = 10 x </a:t>
                      </a:r>
                      <a:r>
                        <a:rPr lang="en-GB" sz="1600" u="sng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2πr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                   t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Plot a graph of F against v</a:t>
                      </a:r>
                      <a:r>
                        <a:rPr lang="en-GB" sz="1600" baseline="300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2</a:t>
                      </a: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with a line of best fit.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Where F = the weight on the string</a:t>
                      </a:r>
                    </a:p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8750"/>
                        <a:buFont typeface="Arial"/>
                        <a:buNone/>
                      </a:pPr>
                      <a:r>
                        <a:rPr lang="en-GB" sz="1600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 = </a:t>
                      </a:r>
                      <a:r>
                        <a:rPr lang="en-GB" sz="1600" u="sng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mv</a:t>
                      </a:r>
                      <a:r>
                        <a:rPr lang="en-GB" sz="1600" baseline="30000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2</a:t>
                      </a:r>
                    </a:p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8750"/>
                        <a:buFont typeface="Arial"/>
                        <a:buNone/>
                      </a:pPr>
                      <a:r>
                        <a:rPr lang="en-GB" sz="1600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       r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So, the gradient of the line will equal m/r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The mass of the bung can be determined from r = 0.3m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625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Method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30200" rtl="0">
                        <a:spcBef>
                          <a:spcPts val="0"/>
                        </a:spcBef>
                        <a:buSzPct val="100000"/>
                        <a:buFont typeface="Comic Sans MS"/>
                        <a:buChar char="●"/>
                      </a:pP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Mark a point on the string 0.3m from the bung and attach 1N weight to string</a:t>
                      </a:r>
                    </a:p>
                    <a:p>
                      <a:pPr marL="457200" lvl="0" indent="-330200" rtl="0">
                        <a:spcBef>
                          <a:spcPts val="0"/>
                        </a:spcBef>
                        <a:buSzPct val="100000"/>
                        <a:buFont typeface="Comic Sans MS"/>
                        <a:buChar char="●"/>
                      </a:pP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The bung is whirled in a circle at constant speed with a radius of 0.3 m</a:t>
                      </a:r>
                    </a:p>
                    <a:p>
                      <a:pPr marL="457200" lvl="0" indent="-330200" rtl="0">
                        <a:spcBef>
                          <a:spcPts val="0"/>
                        </a:spcBef>
                        <a:buSzPct val="100000"/>
                        <a:buFont typeface="Comic Sans MS"/>
                        <a:buChar char="●"/>
                      </a:pP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 the time, t, for 10 revolutions</a:t>
                      </a:r>
                    </a:p>
                    <a:p>
                      <a:pPr marL="457200" lvl="0" indent="-330200" rtl="0">
                        <a:spcBef>
                          <a:spcPts val="0"/>
                        </a:spcBef>
                        <a:buSzPct val="100000"/>
                        <a:buFont typeface="Comic Sans MS"/>
                        <a:buChar char="●"/>
                      </a:pP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Repeat for different values of centripetal force by adding mass, m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b="1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Reducing error/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1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H&amp;S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30200" rtl="0">
                        <a:lnSpc>
                          <a:spcPct val="80000"/>
                        </a:lnSpc>
                        <a:spcBef>
                          <a:spcPts val="496"/>
                        </a:spcBef>
                        <a:buSzPct val="100000"/>
                        <a:buFont typeface="Comic Sans MS"/>
                        <a:buChar char="●"/>
                      </a:pP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Repeat experiment several times and get mean value</a:t>
                      </a:r>
                    </a:p>
                    <a:p>
                      <a:pPr marL="457200" lvl="0" indent="-330200" rtl="0">
                        <a:lnSpc>
                          <a:spcPct val="80000"/>
                        </a:lnSpc>
                        <a:spcBef>
                          <a:spcPts val="496"/>
                        </a:spcBef>
                        <a:buSzPct val="100000"/>
                        <a:buFont typeface="Comic Sans MS"/>
                        <a:buChar char="●"/>
                      </a:pP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Ensure the mark on the string is easy to see to help keep the radius constant</a:t>
                      </a:r>
                    </a:p>
                    <a:p>
                      <a:pPr marL="457200" lvl="0" indent="-330200" rtl="0">
                        <a:lnSpc>
                          <a:spcPct val="80000"/>
                        </a:lnSpc>
                        <a:spcBef>
                          <a:spcPts val="496"/>
                        </a:spcBef>
                        <a:buSzPct val="100000"/>
                        <a:buFont typeface="Comic Sans MS"/>
                        <a:buChar char="●"/>
                      </a:pP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Wear eye protection</a:t>
                      </a:r>
                    </a:p>
                    <a:p>
                      <a:pPr marL="457200" lvl="0" indent="-330200" rtl="0">
                        <a:lnSpc>
                          <a:spcPct val="80000"/>
                        </a:lnSpc>
                        <a:spcBef>
                          <a:spcPts val="496"/>
                        </a:spcBef>
                        <a:buSzPct val="100000"/>
                        <a:buFont typeface="Comic Sans MS"/>
                        <a:buChar char="●"/>
                      </a:pPr>
                      <a:r>
                        <a:rPr lang="en-GB" sz="1600" dirty="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Do not do this in crowded areas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899" y="1204703"/>
            <a:ext cx="3298799" cy="2357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97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2211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Conical Pendulum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619" y="1795735"/>
            <a:ext cx="4469339" cy="457348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The tension in the string needs to provide both the vertical and horizontal component. </a:t>
            </a:r>
          </a:p>
          <a:p>
            <a:pPr>
              <a:buNone/>
            </a:pPr>
            <a:endParaRPr lang="en-GB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Write two equations for the horizontal and vertical components of the force</a:t>
            </a:r>
          </a:p>
        </p:txBody>
      </p:sp>
      <p:pic>
        <p:nvPicPr>
          <p:cNvPr id="9" name="Picture 8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6" y="2207466"/>
            <a:ext cx="373298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290"/>
          <p:cNvSpPr txBox="1"/>
          <p:nvPr/>
        </p:nvSpPr>
        <p:spPr>
          <a:xfrm>
            <a:off x="0" y="0"/>
            <a:ext cx="9144000" cy="62482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an experiment using a conical pendulum to show circular motion</a:t>
            </a:r>
          </a:p>
        </p:txBody>
      </p:sp>
    </p:spTree>
    <p:extLst>
      <p:ext uri="{BB962C8B-B14F-4D97-AF65-F5344CB8AC3E}">
        <p14:creationId xmlns:p14="http://schemas.microsoft.com/office/powerpoint/2010/main" val="35625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2211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Conical Pendulum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1" y="1412775"/>
            <a:ext cx="5364087" cy="233619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The tension in the string needs to provide both the vertical and horizontal component. Write two equations for the horizontal and vertical components of the force</a:t>
            </a:r>
          </a:p>
        </p:txBody>
      </p:sp>
      <p:pic>
        <p:nvPicPr>
          <p:cNvPr id="9" name="Picture 8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4" y="2227459"/>
            <a:ext cx="373298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290"/>
          <p:cNvSpPr txBox="1"/>
          <p:nvPr/>
        </p:nvSpPr>
        <p:spPr>
          <a:xfrm>
            <a:off x="0" y="0"/>
            <a:ext cx="9144000" cy="62482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an experiment using a conical pendulum to show circular motion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752005" y="3769128"/>
            <a:ext cx="5364088" cy="2922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Arial"/>
              </a:rPr>
              <a:t>Vertical: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Arial"/>
              </a:rPr>
              <a:t>Tcos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  <a:sym typeface="Arial"/>
              </a:rPr>
              <a:t>θ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Arial"/>
              </a:rPr>
              <a:t>= mg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Comic Sans MS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Arial"/>
              </a:rPr>
              <a:t>Horizontal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Arial"/>
              </a:rPr>
              <a:t>Tsin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θ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= mv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/r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Lucida Grande"/>
              <a:cs typeface="Comic Sans MS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Sinθ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/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cosθ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v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/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rg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 =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tanθ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Lucida Grande"/>
              <a:cs typeface="Comic Sans MS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Lucida Grande"/>
              <a:cs typeface="Comic Sans MS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  <a:sym typeface="Arial"/>
              </a:rPr>
              <a:t>Note that mass is unimportant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Comic Sans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75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2211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Conical Pendulum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8536"/>
            <a:ext cx="8712968" cy="51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53" y="4683885"/>
            <a:ext cx="2448272" cy="169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4715677"/>
            <a:ext cx="7164288" cy="1656184"/>
          </a:xfrm>
          <a:solidFill>
            <a:schemeClr val="tx1">
              <a:alpha val="79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A rider on the swings is spinning with a period of 4s at a distance of 3.2 metres from the centre. Determine the angle from the vertical which the rider spins?</a:t>
            </a:r>
          </a:p>
        </p:txBody>
      </p:sp>
      <p:sp>
        <p:nvSpPr>
          <p:cNvPr id="9" name="Shape 290"/>
          <p:cNvSpPr txBox="1"/>
          <p:nvPr/>
        </p:nvSpPr>
        <p:spPr>
          <a:xfrm>
            <a:off x="0" y="0"/>
            <a:ext cx="9144000" cy="62482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an experiment using a conical pendulum to show circular motion</a:t>
            </a:r>
          </a:p>
        </p:txBody>
      </p:sp>
    </p:spTree>
    <p:extLst>
      <p:ext uri="{BB962C8B-B14F-4D97-AF65-F5344CB8AC3E}">
        <p14:creationId xmlns:p14="http://schemas.microsoft.com/office/powerpoint/2010/main" val="11200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Radians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219" y="1707410"/>
            <a:ext cx="5472793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How many radians in a whole circle?</a:t>
            </a:r>
          </a:p>
          <a:p>
            <a:pPr>
              <a:buNone/>
            </a:pPr>
            <a:endParaRPr lang="en-GB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Can you find a general formula linking degrees and radians?</a:t>
            </a:r>
          </a:p>
        </p:txBody>
      </p:sp>
      <p:sp>
        <p:nvSpPr>
          <p:cNvPr id="6" name="AutoShape 2" descr="http://dj1hlxw0wr920.cloudfront.net/userfiles/wyzfiles/306e621e-7963-4490-8cb5-be828070ec2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7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70" y="1767833"/>
            <a:ext cx="3114030" cy="4361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18286" y="4860367"/>
            <a:ext cx="3563888" cy="1268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hape 217"/>
          <p:cNvSpPr txBox="1"/>
          <p:nvPr/>
        </p:nvSpPr>
        <p:spPr>
          <a:xfrm>
            <a:off x="0" y="-13242"/>
            <a:ext cx="9144000" cy="418989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Understand the difference between radians and degrees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2335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Radians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3688" y="1258868"/>
            <a:ext cx="5540337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2600" dirty="0" smtClean="0">
                <a:solidFill>
                  <a:schemeClr val="bg1"/>
                </a:solidFill>
              </a:rPr>
              <a:t>The angle in radians for one complete rotation can be found by applying the previous equation</a:t>
            </a:r>
            <a:endParaRPr lang="en-GB" sz="2600" dirty="0" smtClean="0">
              <a:solidFill>
                <a:schemeClr val="bg1"/>
              </a:solidFill>
            </a:endParaRPr>
          </a:p>
        </p:txBody>
      </p:sp>
      <p:sp>
        <p:nvSpPr>
          <p:cNvPr id="6" name="AutoShape 2" descr="http://dj1hlxw0wr920.cloudfront.net/userfiles/wyzfiles/306e621e-7963-4490-8cb5-be828070ec2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79434" y="4221873"/>
            <a:ext cx="5385738" cy="2665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alt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360</a:t>
            </a:r>
            <a:r>
              <a:rPr lang="en-GB" dirty="0">
                <a:solidFill>
                  <a:schemeClr val="bg1"/>
                </a:solidFill>
                <a:latin typeface="Comic Sans MS"/>
                <a:cs typeface="Comic Sans MS"/>
              </a:rPr>
              <a:t>°</a:t>
            </a:r>
            <a:r>
              <a:rPr lang="en-GB" alt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 = 2</a:t>
            </a:r>
            <a:r>
              <a:rPr lang="el-GR" dirty="0" smtClean="0">
                <a:solidFill>
                  <a:schemeClr val="bg1"/>
                </a:solidFill>
                <a:latin typeface="Comic Sans MS"/>
                <a:cs typeface="Comic Sans MS"/>
              </a:rPr>
              <a:t>π</a:t>
            </a: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 rad</a:t>
            </a:r>
            <a:endParaRPr lang="en-GB" alt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>
              <a:buNone/>
            </a:pPr>
            <a:r>
              <a:rPr lang="en-GB" alt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Therefore </a:t>
            </a:r>
            <a: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  <a:t>π</a:t>
            </a: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/180 = 1° 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or 1 rad = 180/</a:t>
            </a:r>
            <a:r>
              <a:rPr lang="el-GR" dirty="0" smtClean="0">
                <a:solidFill>
                  <a:schemeClr val="bg1"/>
                </a:solidFill>
                <a:latin typeface="Comic Sans MS"/>
                <a:cs typeface="Comic Sans MS"/>
              </a:rPr>
              <a:t>π</a:t>
            </a:r>
            <a:r>
              <a:rPr lang="en-GB" dirty="0" smtClean="0">
                <a:solidFill>
                  <a:schemeClr val="bg1"/>
                </a:solidFill>
                <a:latin typeface="Comic Sans MS"/>
                <a:cs typeface="Comic Sans MS"/>
              </a:rPr>
              <a:t> = 57.3</a:t>
            </a:r>
            <a:r>
              <a:rPr lang="en-GB" alt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solidFill>
                  <a:schemeClr val="bg1"/>
                </a:solidFill>
                <a:latin typeface="Comic Sans MS"/>
                <a:cs typeface="Comic Sans MS"/>
              </a:rPr>
              <a:t>°</a:t>
            </a:r>
            <a:endParaRPr lang="en-GB" alt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>
              <a:buNone/>
            </a:pPr>
            <a:endParaRPr lang="en-GB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7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3" y="1417637"/>
            <a:ext cx="3114030" cy="4361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217"/>
          <p:cNvSpPr txBox="1"/>
          <p:nvPr/>
        </p:nvSpPr>
        <p:spPr>
          <a:xfrm>
            <a:off x="0" y="-13242"/>
            <a:ext cx="9144000" cy="418989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Understand the difference between radians and degrees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2945" y="3333647"/>
            <a:ext cx="127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θ = c/r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7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Radians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AutoShape 2" descr="http://dj1hlxw0wr920.cloudfront.net/userfiles/wyzfiles/306e621e-7963-4490-8cb5-be828070ec2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http://dj1hlxw0wr920.cloudfront.net/userfiles/wyzfiles/306e621e-7963-4490-8cb5-be828070ec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08827"/>
            <a:ext cx="6912768" cy="5610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217"/>
          <p:cNvSpPr txBox="1"/>
          <p:nvPr/>
        </p:nvSpPr>
        <p:spPr>
          <a:xfrm>
            <a:off x="0" y="-13242"/>
            <a:ext cx="9144000" cy="418989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Understand the difference between radians and degrees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8616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>
                <a:solidFill>
                  <a:schemeClr val="bg1"/>
                </a:solidFill>
              </a:rPr>
              <a:t>Radians questions- draw diagrams to help!</a:t>
            </a:r>
            <a:endParaRPr lang="en-GB" sz="3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433698"/>
            <a:ext cx="8900988" cy="516365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Passengers on a fairground roundabout are </a:t>
            </a:r>
            <a:r>
              <a:rPr lang="en-GB" dirty="0" smtClean="0">
                <a:solidFill>
                  <a:srgbClr val="FFFF00"/>
                </a:solidFill>
              </a:rPr>
              <a:t>4.0m</a:t>
            </a:r>
            <a:r>
              <a:rPr lang="en-GB" dirty="0" smtClean="0">
                <a:solidFill>
                  <a:schemeClr val="bg1"/>
                </a:solidFill>
              </a:rPr>
              <a:t> from its centre of rotation. It </a:t>
            </a:r>
            <a:r>
              <a:rPr lang="en-GB" dirty="0" smtClean="0">
                <a:solidFill>
                  <a:srgbClr val="FFFF00"/>
                </a:solidFill>
              </a:rPr>
              <a:t>rotates once every 12s.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a) Write down the </a:t>
            </a:r>
            <a:r>
              <a:rPr lang="en-GB" dirty="0" smtClean="0">
                <a:solidFill>
                  <a:srgbClr val="FFFF00"/>
                </a:solidFill>
              </a:rPr>
              <a:t>angular displacement </a:t>
            </a:r>
            <a:r>
              <a:rPr lang="en-GB" dirty="0" smtClean="0">
                <a:solidFill>
                  <a:schemeClr val="bg1"/>
                </a:solidFill>
              </a:rPr>
              <a:t>in degrees and radians of a passenger after a time of </a:t>
            </a:r>
            <a:r>
              <a:rPr lang="en-GB" dirty="0" smtClean="0">
                <a:solidFill>
                  <a:srgbClr val="FFFF00"/>
                </a:solidFill>
              </a:rPr>
              <a:t>2s, 6s, 9s and 12s</a:t>
            </a:r>
            <a:r>
              <a:rPr lang="en-GB" dirty="0" smtClean="0">
                <a:solidFill>
                  <a:schemeClr val="bg1"/>
                </a:solidFill>
              </a:rPr>
              <a:t>. (Is it easier to work in degrees or in radians, expressed as a number, or in radians expressed in units of </a:t>
            </a:r>
            <a:r>
              <a:rPr lang="el-GR" dirty="0" smtClean="0">
                <a:solidFill>
                  <a:schemeClr val="bg1"/>
                </a:solidFill>
              </a:rPr>
              <a:t>π</a:t>
            </a:r>
            <a:r>
              <a:rPr lang="en-GB" dirty="0">
                <a:solidFill>
                  <a:schemeClr val="bg1"/>
                </a:solidFill>
              </a:rPr>
              <a:t>?</a:t>
            </a:r>
            <a:r>
              <a:rPr lang="en-GB" dirty="0" smtClean="0">
                <a:solidFill>
                  <a:schemeClr val="bg1"/>
                </a:solidFill>
              </a:rPr>
              <a:t>)</a:t>
            </a:r>
            <a:endParaRPr lang="en-GB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b) </a:t>
            </a:r>
            <a:r>
              <a:rPr lang="en-GB" dirty="0" smtClean="0">
                <a:solidFill>
                  <a:srgbClr val="FFFF00"/>
                </a:solidFill>
              </a:rPr>
              <a:t>How long </a:t>
            </a:r>
            <a:r>
              <a:rPr lang="en-GB" dirty="0" smtClean="0">
                <a:solidFill>
                  <a:schemeClr val="bg1"/>
                </a:solidFill>
              </a:rPr>
              <a:t>does it take for a passenger to move through an </a:t>
            </a:r>
            <a:r>
              <a:rPr lang="en-GB" dirty="0" smtClean="0">
                <a:solidFill>
                  <a:srgbClr val="FFFF00"/>
                </a:solidFill>
              </a:rPr>
              <a:t>angle of </a:t>
            </a:r>
            <a:r>
              <a:rPr lang="el-GR" dirty="0" smtClean="0">
                <a:solidFill>
                  <a:srgbClr val="FFFF00"/>
                </a:solidFill>
              </a:rPr>
              <a:t>π</a:t>
            </a:r>
            <a:r>
              <a:rPr lang="en-GB" dirty="0" smtClean="0">
                <a:solidFill>
                  <a:srgbClr val="FFFF00"/>
                </a:solidFill>
              </a:rPr>
              <a:t>/2 radians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c) The ticket collector walks radially towards a passenger from the centre of the roundabout at 1.5ms</a:t>
            </a:r>
            <a:r>
              <a:rPr lang="en-GB" baseline="30000" dirty="0" smtClean="0">
                <a:solidFill>
                  <a:schemeClr val="bg1"/>
                </a:solidFill>
              </a:rPr>
              <a:t>-1</a:t>
            </a:r>
            <a:r>
              <a:rPr lang="en-GB" dirty="0" smtClean="0">
                <a:solidFill>
                  <a:schemeClr val="bg1"/>
                </a:solidFill>
              </a:rPr>
              <a:t>. Through </a:t>
            </a:r>
            <a:r>
              <a:rPr lang="en-GB" dirty="0" smtClean="0">
                <a:solidFill>
                  <a:srgbClr val="FFFF00"/>
                </a:solidFill>
              </a:rPr>
              <a:t>what angle in degrees and in radians, has the roundabout turned when she reaches the passenger? </a:t>
            </a:r>
            <a:r>
              <a:rPr lang="en-GB" dirty="0" smtClean="0">
                <a:solidFill>
                  <a:schemeClr val="bg1"/>
                </a:solidFill>
              </a:rPr>
              <a:t>Sketch her path relative to the ground viewed from above.</a:t>
            </a:r>
          </a:p>
        </p:txBody>
      </p:sp>
      <p:sp>
        <p:nvSpPr>
          <p:cNvPr id="6" name="AutoShape 2" descr="http://dj1hlxw0wr920.cloudfront.net/userfiles/wyzfiles/306e621e-7963-4490-8cb5-be828070ec2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hape 217"/>
          <p:cNvSpPr txBox="1"/>
          <p:nvPr/>
        </p:nvSpPr>
        <p:spPr>
          <a:xfrm>
            <a:off x="0" y="-13242"/>
            <a:ext cx="9144000" cy="418989"/>
          </a:xfrm>
          <a:prstGeom prst="rect">
            <a:avLst/>
          </a:prstGeom>
          <a:solidFill>
            <a:srgbClr val="64FF73">
              <a:alpha val="9846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Learning Outcome: Understand the difference between radians and degrees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7739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11626</TotalTime>
  <Words>3181</Words>
  <Application>Microsoft Office PowerPoint</Application>
  <PresentationFormat>On-screen Show (4:3)</PresentationFormat>
  <Paragraphs>371</Paragraphs>
  <Slides>53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Comic Sans MS</vt:lpstr>
      <vt:lpstr>Lucida Grande</vt:lpstr>
      <vt:lpstr>Office Theme</vt:lpstr>
      <vt:lpstr>Circular Motion</vt:lpstr>
      <vt:lpstr>A-Level Physics</vt:lpstr>
      <vt:lpstr>Angular velocity and the radian</vt:lpstr>
      <vt:lpstr>Radians</vt:lpstr>
      <vt:lpstr>Radians</vt:lpstr>
      <vt:lpstr>Radians</vt:lpstr>
      <vt:lpstr>Radians</vt:lpstr>
      <vt:lpstr>Radians</vt:lpstr>
      <vt:lpstr>Radians questions- draw diagrams to help!</vt:lpstr>
      <vt:lpstr>Radians questions- draw diagrams to help!</vt:lpstr>
      <vt:lpstr>Period T of circular Motion</vt:lpstr>
      <vt:lpstr>Period T of circular Motion</vt:lpstr>
      <vt:lpstr>PowerPoint Presentation</vt:lpstr>
      <vt:lpstr>PowerPoint Presentation</vt:lpstr>
      <vt:lpstr>Period T of circular Motion</vt:lpstr>
      <vt:lpstr>Period T of circular Motion</vt:lpstr>
      <vt:lpstr>Angular Velocity</vt:lpstr>
      <vt:lpstr>Angular velocity</vt:lpstr>
      <vt:lpstr>Angular Velocity</vt:lpstr>
      <vt:lpstr>Angular Velocity</vt:lpstr>
      <vt:lpstr>Orbital speed versus angular velocity</vt:lpstr>
      <vt:lpstr>Orbital speed versus angular velocity</vt:lpstr>
      <vt:lpstr>PowerPoint Presentation</vt:lpstr>
      <vt:lpstr>PowerPoint Presentation</vt:lpstr>
      <vt:lpstr>A-Level Physics</vt:lpstr>
      <vt:lpstr>Centripetal acceleration</vt:lpstr>
      <vt:lpstr>PowerPoint Presentation</vt:lpstr>
      <vt:lpstr>Centripetal Acceleration</vt:lpstr>
      <vt:lpstr>Centripetal Acceleration</vt:lpstr>
      <vt:lpstr>PowerPoint Presentation</vt:lpstr>
      <vt:lpstr>PowerPoint Presentation</vt:lpstr>
      <vt:lpstr>A-Level Physics</vt:lpstr>
      <vt:lpstr>Centripetal forces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Centripetal Force</vt:lpstr>
      <vt:lpstr>PowerPoint Presentation</vt:lpstr>
      <vt:lpstr>PowerPoint Presentation</vt:lpstr>
      <vt:lpstr>A-Level Physics</vt:lpstr>
      <vt:lpstr>Centripetal forces investigation</vt:lpstr>
      <vt:lpstr>PowerPoint Presentation</vt:lpstr>
      <vt:lpstr>Ball on a string</vt:lpstr>
      <vt:lpstr>Ball on a string</vt:lpstr>
      <vt:lpstr>5.2.2 Investigating circular motion using a whirling bung</vt:lpstr>
      <vt:lpstr>Conical Pendulum</vt:lpstr>
      <vt:lpstr>Conical Pendulum</vt:lpstr>
      <vt:lpstr>Conical Pendulum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many words can you make out of electrostatic?</dc:title>
  <cp:lastModifiedBy>AMELIA MARKS</cp:lastModifiedBy>
  <cp:revision>53</cp:revision>
  <dcterms:modified xsi:type="dcterms:W3CDTF">2021-09-29T20:44:50Z</dcterms:modified>
</cp:coreProperties>
</file>