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9" r:id="rId5"/>
  </p:sldMasterIdLst>
  <p:notesMasterIdLst>
    <p:notesMasterId r:id="rId144"/>
  </p:notesMasterIdLst>
  <p:sldIdLst>
    <p:sldId id="284" r:id="rId6"/>
    <p:sldId id="480" r:id="rId7"/>
    <p:sldId id="456" r:id="rId8"/>
    <p:sldId id="457" r:id="rId9"/>
    <p:sldId id="481" r:id="rId10"/>
    <p:sldId id="459" r:id="rId11"/>
    <p:sldId id="460" r:id="rId12"/>
    <p:sldId id="462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6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514" r:id="rId46"/>
    <p:sldId id="515" r:id="rId47"/>
    <p:sldId id="516" r:id="rId48"/>
    <p:sldId id="517" r:id="rId49"/>
    <p:sldId id="518" r:id="rId50"/>
    <p:sldId id="519" r:id="rId51"/>
    <p:sldId id="520" r:id="rId52"/>
    <p:sldId id="521" r:id="rId53"/>
    <p:sldId id="522" r:id="rId54"/>
    <p:sldId id="523" r:id="rId55"/>
    <p:sldId id="524" r:id="rId56"/>
    <p:sldId id="525" r:id="rId57"/>
    <p:sldId id="526" r:id="rId58"/>
    <p:sldId id="527" r:id="rId59"/>
    <p:sldId id="391" r:id="rId60"/>
    <p:sldId id="395" r:id="rId61"/>
    <p:sldId id="397" r:id="rId62"/>
    <p:sldId id="412" r:id="rId63"/>
    <p:sldId id="413" r:id="rId64"/>
    <p:sldId id="414" r:id="rId65"/>
    <p:sldId id="528" r:id="rId66"/>
    <p:sldId id="417" r:id="rId67"/>
    <p:sldId id="419" r:id="rId68"/>
    <p:sldId id="422" r:id="rId69"/>
    <p:sldId id="529" r:id="rId70"/>
    <p:sldId id="530" r:id="rId71"/>
    <p:sldId id="426" r:id="rId72"/>
    <p:sldId id="427" r:id="rId73"/>
    <p:sldId id="531" r:id="rId74"/>
    <p:sldId id="532" r:id="rId75"/>
    <p:sldId id="533" r:id="rId76"/>
    <p:sldId id="534" r:id="rId77"/>
    <p:sldId id="435" r:id="rId78"/>
    <p:sldId id="535" r:id="rId79"/>
    <p:sldId id="536" r:id="rId80"/>
    <p:sldId id="537" r:id="rId81"/>
    <p:sldId id="538" r:id="rId82"/>
    <p:sldId id="441" r:id="rId83"/>
    <p:sldId id="443" r:id="rId84"/>
    <p:sldId id="445" r:id="rId85"/>
    <p:sldId id="539" r:id="rId86"/>
    <p:sldId id="540" r:id="rId87"/>
    <p:sldId id="541" r:id="rId88"/>
    <p:sldId id="450" r:id="rId89"/>
    <p:sldId id="542" r:id="rId90"/>
    <p:sldId id="453" r:id="rId91"/>
    <p:sldId id="454" r:id="rId92"/>
    <p:sldId id="356" r:id="rId93"/>
    <p:sldId id="280" r:id="rId94"/>
    <p:sldId id="374" r:id="rId95"/>
    <p:sldId id="388" r:id="rId96"/>
    <p:sldId id="376" r:id="rId97"/>
    <p:sldId id="420" r:id="rId98"/>
    <p:sldId id="421" r:id="rId99"/>
    <p:sldId id="399" r:id="rId100"/>
    <p:sldId id="428" r:id="rId101"/>
    <p:sldId id="400" r:id="rId102"/>
    <p:sldId id="383" r:id="rId103"/>
    <p:sldId id="423" r:id="rId104"/>
    <p:sldId id="416" r:id="rId105"/>
    <p:sldId id="429" r:id="rId106"/>
    <p:sldId id="425" r:id="rId107"/>
    <p:sldId id="430" r:id="rId108"/>
    <p:sldId id="431" r:id="rId109"/>
    <p:sldId id="432" r:id="rId110"/>
    <p:sldId id="434" r:id="rId111"/>
    <p:sldId id="436" r:id="rId112"/>
    <p:sldId id="437" r:id="rId113"/>
    <p:sldId id="439" r:id="rId114"/>
    <p:sldId id="440" r:id="rId115"/>
    <p:sldId id="442" r:id="rId116"/>
    <p:sldId id="444" r:id="rId117"/>
    <p:sldId id="446" r:id="rId118"/>
    <p:sldId id="447" r:id="rId119"/>
    <p:sldId id="448" r:id="rId120"/>
    <p:sldId id="449" r:id="rId121"/>
    <p:sldId id="451" r:id="rId122"/>
    <p:sldId id="452" r:id="rId123"/>
    <p:sldId id="455" r:id="rId124"/>
    <p:sldId id="458" r:id="rId125"/>
    <p:sldId id="461" r:id="rId126"/>
    <p:sldId id="463" r:id="rId127"/>
    <p:sldId id="464" r:id="rId128"/>
    <p:sldId id="465" r:id="rId129"/>
    <p:sldId id="466" r:id="rId130"/>
    <p:sldId id="467" r:id="rId131"/>
    <p:sldId id="468" r:id="rId132"/>
    <p:sldId id="469" r:id="rId133"/>
    <p:sldId id="470" r:id="rId134"/>
    <p:sldId id="471" r:id="rId135"/>
    <p:sldId id="472" r:id="rId136"/>
    <p:sldId id="473" r:id="rId137"/>
    <p:sldId id="474" r:id="rId138"/>
    <p:sldId id="475" r:id="rId139"/>
    <p:sldId id="476" r:id="rId140"/>
    <p:sldId id="477" r:id="rId141"/>
    <p:sldId id="478" r:id="rId142"/>
    <p:sldId id="479" r:id="rId1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E49B"/>
    <a:srgbClr val="E20000"/>
    <a:srgbClr val="0000FF"/>
    <a:srgbClr val="FD7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11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D46C2-B143-DF4A-AD82-86B602D64BD0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DB276-04F7-B048-B21A-6D8D4175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201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30153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They would be the same- both would be 1000 kg m/s. Shows that a large mass or large velocity will both give a large momentum </a:t>
            </a:r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466629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Momentum is 0 as velocity is 0</a:t>
            </a:r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873828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Use a newton’s cradle to demonstrate this</a:t>
            </a:r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31757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Use a newton’s cradle to demonstrate this</a:t>
            </a:r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802485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990999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41603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47" name="Shape 4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0617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6203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24899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52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223332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6461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=R7dG9UlzeFM</a:t>
            </a:r>
            <a:r>
              <a:rPr lang="en-GB" baseline="0" dirty="0"/>
              <a:t>  </a:t>
            </a: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72766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I don’t think this is in the spec any more</a:t>
            </a:r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059637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=R7dG9UlzeFM</a:t>
            </a:r>
            <a:r>
              <a:rPr lang="en-GB" baseline="0" dirty="0"/>
              <a:t>  </a:t>
            </a: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05709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Get students to draw each other force-time</a:t>
            </a:r>
            <a:r>
              <a:rPr lang="en-GB" baseline="0" dirty="0"/>
              <a:t> graphs and work out the impulse</a:t>
            </a: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07275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79836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367630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JYhuIHQxFVo</a:t>
            </a:r>
            <a:r>
              <a:rPr lang="en-GB" dirty="0"/>
              <a:t> </a:t>
            </a:r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367914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JYhuIHQxFVo</a:t>
            </a:r>
            <a:r>
              <a:rPr lang="en-GB" dirty="0"/>
              <a:t> </a:t>
            </a:r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67686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JYhuIHQxFVo</a:t>
            </a:r>
            <a:r>
              <a:rPr lang="en-GB" dirty="0"/>
              <a:t> </a:t>
            </a:r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10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99080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42486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JYhuIHQxFVo</a:t>
            </a:r>
            <a:r>
              <a:rPr lang="en-GB" dirty="0"/>
              <a:t> </a:t>
            </a:r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616719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28184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801297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JYhuIHQxFVo</a:t>
            </a:r>
            <a:r>
              <a:rPr lang="en-GB" dirty="0"/>
              <a:t> </a:t>
            </a:r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47594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17081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23919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15590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92294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JYhuIHQxFVo</a:t>
            </a:r>
            <a:r>
              <a:rPr lang="en-GB" dirty="0"/>
              <a:t> </a:t>
            </a:r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384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86865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3352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905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5164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79769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0" tIns="91420" rIns="91420" bIns="91420" anchor="ctr" anchorCtr="0">
            <a:noAutofit/>
          </a:bodyPr>
          <a:lstStyle/>
          <a:p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063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0" tIns="91420" rIns="91420" bIns="91420" anchor="t" anchorCtr="0">
            <a:noAutofit/>
          </a:bodyPr>
          <a:lstStyle/>
          <a:p>
            <a:endParaRPr/>
          </a:p>
        </p:txBody>
      </p:sp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2389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lIns="91420" tIns="91420" rIns="91420" bIns="91420" anchor="t" anchorCtr="0">
            <a:noAutofit/>
          </a:bodyPr>
          <a:lstStyle/>
          <a:p>
            <a:r>
              <a:rPr lang="en-GB"/>
              <a:t>Teacher does this example on the board </a:t>
            </a:r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0150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716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04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979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781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48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discuss in their groups which ones they think will have a direction and list them on paper or on a whiteboard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718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468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discuss in their groups which ones they think will have a direction and list them on paper or on a whiteboard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61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727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277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discuss in their groups which ones they think will have a direction and list them on paper or on a whiteboard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872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to discuss in their groups which ones they think will have a direction and list them on paper or on a whiteboard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555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661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765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463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6441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1629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9405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6402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8226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9122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369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7549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552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come up with own definitions of these two words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5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113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90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6649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8689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65965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3909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0341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2045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5991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44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3207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5580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561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45098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3077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6310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47390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to state Moment is a turning force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86622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8397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29134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https://www.youtube.com/watch?v=E43-CfukEgs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https://www.youtube.com/watch?v=frZ9dN_ATew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https://www.youtube.com/watch?v=frZ9dN_Atew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155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1790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Speed, shape, roughness, texture, density of fluid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7962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3792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1492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3199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7178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8164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0387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8139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2079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619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30423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89910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47550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53914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76304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593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97877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can be demonstrated from the front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41015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921070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239803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0137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9527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34539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473233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2527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newtonmeter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explain how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upthrust</a:t>
            </a:r>
            <a:r>
              <a:rPr lang="en-GB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equal to weight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9203732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9945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5664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45531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99636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21112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76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767026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All the statements illustrate Newton’s First law</a:t>
            </a: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353757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All the statements illustrate Newton’s First law</a:t>
            </a: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25754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All the statements illustrate Newton’s First law</a:t>
            </a:r>
          </a:p>
        </p:txBody>
      </p:sp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07098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All the statements illustrate Newton’s First law</a:t>
            </a:r>
          </a:p>
        </p:txBody>
      </p:sp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791846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561953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DB276-04F7-B048-B21A-6D8D41756B8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0405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154111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432095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4996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46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3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15183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92475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76383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84191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3" y="1151335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3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1631157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55717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48118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3" y="204789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29107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91" y="3600451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91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91" y="4025504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6439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7756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5463779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1335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13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75901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56495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08911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17" y="1151335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17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1631157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26256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08153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8695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17" y="204796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17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21332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305" y="3600458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305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305" y="4025505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8218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72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0935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86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86" y="-609592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1944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1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56362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9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47262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02071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4862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20665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9" y="1151335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9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4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1631157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60193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83303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511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9" y="204792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9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64308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97" y="3600454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97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97" y="4025505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42421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8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87908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82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82" y="-609596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42824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4038600" cy="3394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648200" y="1200152"/>
            <a:ext cx="4038600" cy="163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4648200" y="2953940"/>
            <a:ext cx="4038600" cy="164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71859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3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ctr" rtl="0">
              <a:spcBef>
                <a:spcPts val="420"/>
              </a:spcBef>
              <a:buClr>
                <a:srgbClr val="888888"/>
              </a:buClr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ctr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5340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80963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52186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180036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3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270"/>
              </a:spcBef>
              <a:buClr>
                <a:srgbClr val="888888"/>
              </a:buClr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210"/>
              </a:spcBef>
              <a:buClr>
                <a:srgbClr val="888888"/>
              </a:buClr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33218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1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10001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2" y="1200151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100013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66197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1" y="1151334"/>
            <a:ext cx="4040187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270"/>
              </a:spcBef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1" y="1631157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4287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119063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7" y="1151334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270"/>
              </a:spcBef>
              <a:buClr>
                <a:schemeClr val="dk1"/>
              </a:buClr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7" y="1631157"/>
            <a:ext cx="4041775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42875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119063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85725" algn="l" rtl="0">
              <a:spcBef>
                <a:spcPts val="270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9525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2019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42747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38001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15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1" y="204788"/>
            <a:ext cx="5111751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80963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1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582163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91" y="3600451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15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91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420"/>
              </a:spcBef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3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91" y="4025504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10"/>
              </a:spcBef>
              <a:buClr>
                <a:schemeClr val="dk1"/>
              </a:buClr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150"/>
              </a:spcBef>
              <a:buClr>
                <a:schemeClr val="dk1"/>
              </a:buClr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135"/>
              </a:spcBef>
              <a:buClr>
                <a:schemeClr val="dk1"/>
              </a:buClr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18603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6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80963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6483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80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80963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36975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 rtl="0">
              <a:spcBef>
                <a:spcPts val="0"/>
              </a:spcBef>
              <a:buNone/>
              <a:defRPr sz="1350"/>
            </a:lvl2pPr>
            <a:lvl3pPr lvl="2" indent="0" rtl="0">
              <a:spcBef>
                <a:spcPts val="0"/>
              </a:spcBef>
              <a:buNone/>
              <a:defRPr sz="1350"/>
            </a:lvl3pPr>
            <a:lvl4pPr lvl="3" indent="0" rtl="0">
              <a:spcBef>
                <a:spcPts val="0"/>
              </a:spcBef>
              <a:buNone/>
              <a:defRPr sz="1350"/>
            </a:lvl4pPr>
            <a:lvl5pPr lvl="4" indent="0" rtl="0">
              <a:spcBef>
                <a:spcPts val="0"/>
              </a:spcBef>
              <a:buNone/>
              <a:defRPr sz="1350"/>
            </a:lvl5pPr>
            <a:lvl6pPr lvl="5" indent="0" rtl="0">
              <a:spcBef>
                <a:spcPts val="0"/>
              </a:spcBef>
              <a:buNone/>
              <a:defRPr sz="1350"/>
            </a:lvl6pPr>
            <a:lvl7pPr lvl="6" indent="0" rtl="0">
              <a:spcBef>
                <a:spcPts val="0"/>
              </a:spcBef>
              <a:buNone/>
              <a:defRPr sz="1350"/>
            </a:lvl7pPr>
            <a:lvl8pPr lvl="7" indent="0" rtl="0">
              <a:spcBef>
                <a:spcPts val="0"/>
              </a:spcBef>
              <a:buNone/>
              <a:defRPr sz="1350"/>
            </a:lvl8pPr>
            <a:lvl9pPr lvl="8" indent="0" rtl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80963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3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80963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3"/>
          </p:nvPr>
        </p:nvSpPr>
        <p:spPr>
          <a:xfrm>
            <a:off x="4648200" y="2953940"/>
            <a:ext cx="4038600" cy="164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57175" marR="0" lvl="0" indent="-104775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557213" marR="0" lvl="1" indent="-80963" algn="l" rtl="0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857250" marR="0" lvl="2" indent="-571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200150" marR="0" lvl="3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543050" marR="0" lvl="4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4599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D7F1F-E66A-4895-9E4C-A67270DA28B5}" type="datetimeFigureOut">
              <a:rPr lang="en-GB" smtClean="0"/>
              <a:pPr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D833E-26E1-41B8-9A04-133D6520340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kern="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 kern="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39951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1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193017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7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9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46049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3" y="4767264"/>
            <a:ext cx="2133599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rPr>
              <a:pPr algn="r"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665034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" y="875212"/>
            <a:ext cx="7315200" cy="4026408"/>
          </a:xfrm>
          <a:prstGeom prst="rect">
            <a:avLst/>
          </a:prstGeom>
        </p:spPr>
      </p:pic>
      <p:sp>
        <p:nvSpPr>
          <p:cNvPr id="97" name="Shape 97"/>
          <p:cNvSpPr txBox="1"/>
          <p:nvPr/>
        </p:nvSpPr>
        <p:spPr>
          <a:xfrm>
            <a:off x="0" y="2"/>
            <a:ext cx="9144000" cy="73074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Forces</a:t>
            </a:r>
          </a:p>
        </p:txBody>
      </p:sp>
      <p:sp>
        <p:nvSpPr>
          <p:cNvPr id="3" name="AutoShape 4" descr="Image result for cartoon man walk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13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119456" y="625900"/>
            <a:ext cx="8928600" cy="40396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Weight and mass are </a:t>
            </a:r>
            <a:r>
              <a:rPr lang="en-GB" sz="2400" b="0" i="1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lang="en-GB" sz="24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the same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Mass</a:t>
            </a:r>
            <a:r>
              <a:rPr lang="en-GB" sz="2400" b="0" i="0" u="none" strike="noStrike" cap="none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a physical property of an object (the amount of substance) measured in Kilograms (kg)</a:t>
            </a: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rgbClr val="FFFF00"/>
              </a:buClr>
              <a:buSzPct val="25000"/>
              <a:buNone/>
            </a:pPr>
            <a:r>
              <a:rPr lang="en-GB" sz="2400" dirty="0">
                <a:solidFill>
                  <a:srgbClr val="FFFF00"/>
                </a:solidFill>
              </a:rPr>
              <a:t>Weight</a:t>
            </a:r>
            <a:r>
              <a:rPr lang="en-GB" sz="2400" dirty="0">
                <a:solidFill>
                  <a:schemeClr val="bg1"/>
                </a:solidFill>
              </a:rPr>
              <a:t> is the downward </a:t>
            </a:r>
            <a:r>
              <a:rPr lang="en-GB" sz="2400" i="1" dirty="0">
                <a:solidFill>
                  <a:schemeClr val="bg1"/>
                </a:solidFill>
              </a:rPr>
              <a:t>force</a:t>
            </a:r>
            <a:r>
              <a:rPr lang="en-GB" sz="2400" dirty="0">
                <a:solidFill>
                  <a:schemeClr val="bg1"/>
                </a:solidFill>
              </a:rPr>
              <a:t> due to gravity acting on a mass, measured in Newton's (N)</a:t>
            </a: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endParaRPr lang="en-GB" sz="2400" b="0" i="0" u="none" strike="noStrike" cap="none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Shape 283"/>
          <p:cNvSpPr txBox="1"/>
          <p:nvPr/>
        </p:nvSpPr>
        <p:spPr>
          <a:xfrm>
            <a:off x="0" y="2"/>
            <a:ext cx="9144000" cy="276975"/>
          </a:xfrm>
          <a:prstGeom prst="rect">
            <a:avLst/>
          </a:prstGeom>
          <a:solidFill>
            <a:schemeClr val="accent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difference between mass and weight</a:t>
            </a:r>
          </a:p>
        </p:txBody>
      </p:sp>
    </p:spTree>
    <p:extLst>
      <p:ext uri="{BB962C8B-B14F-4D97-AF65-F5344CB8AC3E}">
        <p14:creationId xmlns:p14="http://schemas.microsoft.com/office/powerpoint/2010/main" val="16843245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5566"/>
            <a:ext cx="842421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239"/>
          <p:cNvSpPr txBox="1"/>
          <p:nvPr/>
        </p:nvSpPr>
        <p:spPr>
          <a:xfrm>
            <a:off x="0" y="1"/>
            <a:ext cx="9144000" cy="346364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third law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236296" y="3723878"/>
            <a:ext cx="0" cy="86409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64088" y="412630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Ladder gravitational force pulling up on 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366792"/>
            <a:ext cx="870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Force pair on a ladder</a:t>
            </a:r>
            <a:endParaRPr lang="en-GB" baseline="-25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691820_aw_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83518"/>
            <a:ext cx="2520280" cy="2199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504" y="2797369"/>
            <a:ext cx="87011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Does this example conform to Newton’s 3</a:t>
            </a:r>
            <a:r>
              <a:rPr lang="en-GB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rd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 Law?</a:t>
            </a:r>
          </a:p>
          <a:p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Assume the mass of the cup is 0.2kg. What is the acceleration  of the Earth as a result of the interaction between the Mug and Earth?</a:t>
            </a:r>
          </a:p>
          <a:p>
            <a:endParaRPr lang="en-GB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en-GB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</a:t>
            </a:r>
            <a:r>
              <a:rPr lang="en-GB" baseline="-25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Earth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n-GB" baseline="-25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Earth</a:t>
            </a:r>
            <a:r>
              <a:rPr lang="en-GB" baseline="-25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= </a:t>
            </a:r>
            <a:r>
              <a:rPr lang="en-GB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</a:t>
            </a:r>
            <a:r>
              <a:rPr lang="en-GB" baseline="-25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mug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n-GB" baseline="-25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mug</a:t>
            </a:r>
            <a:r>
              <a:rPr lang="en-GB" baseline="-25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6 x 10</a:t>
            </a:r>
            <a:r>
              <a:rPr lang="en-GB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24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 kg x </a:t>
            </a:r>
            <a:r>
              <a:rPr lang="en-GB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n-GB" baseline="-25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Earth</a:t>
            </a:r>
            <a:r>
              <a:rPr lang="en-GB" baseline="-25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= 0.2 x 9.81</a:t>
            </a:r>
          </a:p>
          <a:p>
            <a:r>
              <a:rPr lang="en-GB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en-GB" baseline="-25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Earth</a:t>
            </a:r>
            <a:r>
              <a:rPr lang="en-GB" baseline="-25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= 3.26 x 10</a:t>
            </a:r>
            <a:r>
              <a:rPr lang="en-GB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-25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 ms</a:t>
            </a:r>
            <a:r>
              <a:rPr lang="en-GB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-2</a:t>
            </a:r>
          </a:p>
          <a:p>
            <a:endParaRPr lang="en-GB" baseline="-25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hape 239"/>
          <p:cNvSpPr txBox="1"/>
          <p:nvPr/>
        </p:nvSpPr>
        <p:spPr>
          <a:xfrm>
            <a:off x="0" y="1"/>
            <a:ext cx="9144000" cy="346364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third law</a:t>
            </a:r>
          </a:p>
        </p:txBody>
      </p:sp>
    </p:spTree>
    <p:extLst>
      <p:ext uri="{BB962C8B-B14F-4D97-AF65-F5344CB8AC3E}">
        <p14:creationId xmlns:p14="http://schemas.microsoft.com/office/powerpoint/2010/main" val="15849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Newton’s 3</a:t>
            </a:r>
            <a:r>
              <a:rPr lang="en-GB" baseline="30000" dirty="0"/>
              <a:t>rd</a:t>
            </a:r>
            <a:r>
              <a:rPr lang="en-GB" dirty="0"/>
              <a:t> Law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897"/>
          <a:stretch/>
        </p:blipFill>
        <p:spPr>
          <a:xfrm>
            <a:off x="3528126" y="652004"/>
            <a:ext cx="3096564" cy="220063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38162" r="75576"/>
          <a:stretch/>
        </p:blipFill>
        <p:spPr bwMode="auto">
          <a:xfrm>
            <a:off x="7165796" y="652004"/>
            <a:ext cx="1462009" cy="229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60274" r="3448" b="54692"/>
          <a:stretch/>
        </p:blipFill>
        <p:spPr bwMode="auto">
          <a:xfrm>
            <a:off x="500090" y="652004"/>
            <a:ext cx="2843377" cy="220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700719" y="1230723"/>
            <a:ext cx="726363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800" b="1" dirty="0"/>
              <a:t>500N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732" y="1270102"/>
            <a:ext cx="76741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800" b="1" dirty="0"/>
              <a:t>-500N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7123" y="1057600"/>
            <a:ext cx="63750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800" b="1" dirty="0"/>
              <a:t>75N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9585" y="1057599"/>
            <a:ext cx="63750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800" b="1" dirty="0"/>
              <a:t>-75N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80829" y="884475"/>
            <a:ext cx="63750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800" b="1" dirty="0"/>
              <a:t>630N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63442" y="1915213"/>
            <a:ext cx="84787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800" b="1" dirty="0"/>
              <a:t>-630N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92215" y="3620187"/>
            <a:ext cx="8201025" cy="1132118"/>
          </a:xfrm>
        </p:spPr>
        <p:txBody>
          <a:bodyPr>
            <a:normAutofit lnSpcReduction="10000"/>
          </a:bodyPr>
          <a:lstStyle/>
          <a:p>
            <a:r>
              <a:rPr lang="en-GB" sz="2100" dirty="0"/>
              <a:t>From what you have learnt so far, come up with a definition for Newton’s 3</a:t>
            </a:r>
            <a:r>
              <a:rPr lang="en-GB" sz="2100" baseline="30000" dirty="0"/>
              <a:t>rd</a:t>
            </a:r>
            <a:r>
              <a:rPr lang="en-GB" sz="2100" dirty="0"/>
              <a:t> Law.</a:t>
            </a:r>
          </a:p>
          <a:p>
            <a:pPr algn="ctr"/>
            <a:r>
              <a:rPr lang="en-GB" sz="2100" b="1" dirty="0"/>
              <a:t>Every action has an equal and opposite reaction.</a:t>
            </a:r>
          </a:p>
        </p:txBody>
      </p:sp>
      <p:sp>
        <p:nvSpPr>
          <p:cNvPr id="16" name="Shape 239"/>
          <p:cNvSpPr txBox="1"/>
          <p:nvPr/>
        </p:nvSpPr>
        <p:spPr>
          <a:xfrm>
            <a:off x="0" y="1"/>
            <a:ext cx="9144000" cy="346364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third law</a:t>
            </a:r>
          </a:p>
        </p:txBody>
      </p:sp>
      <p:sp>
        <p:nvSpPr>
          <p:cNvPr id="18" name="Shape 313"/>
          <p:cNvSpPr txBox="1"/>
          <p:nvPr/>
        </p:nvSpPr>
        <p:spPr>
          <a:xfrm>
            <a:off x="244921" y="3168519"/>
            <a:ext cx="8695612" cy="8103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rtl="0">
              <a:lnSpc>
                <a:spcPct val="80000"/>
              </a:lnSpc>
              <a:spcBef>
                <a:spcPts val="544"/>
              </a:spcBef>
              <a:buNone/>
            </a:pPr>
            <a:r>
              <a:rPr lang="en-GB" sz="1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every action has an equal (in magnitude) and opposite (in direction) reaction and balanced forces mean that an object stays at the same speed, how does anything ever move?</a:t>
            </a: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None/>
            </a:pPr>
            <a:endParaRPr lang="en-GB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628650" lvl="0" indent="-285750" rtl="0">
              <a:lnSpc>
                <a:spcPct val="80000"/>
              </a:lnSpc>
              <a:spcBef>
                <a:spcPts val="544"/>
              </a:spcBef>
              <a:buFontTx/>
              <a:buChar char="-"/>
            </a:pPr>
            <a:r>
              <a:rPr lang="en-GB" sz="1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 need to think about th</a:t>
            </a:r>
            <a:r>
              <a:rPr lang="en-GB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forces acting on an individual object </a:t>
            </a:r>
          </a:p>
          <a:p>
            <a:pPr marL="628650" lvl="0" indent="-285750" rtl="0">
              <a:lnSpc>
                <a:spcPct val="80000"/>
              </a:lnSpc>
              <a:spcBef>
                <a:spcPts val="544"/>
              </a:spcBef>
              <a:buFontTx/>
              <a:buChar char="-"/>
            </a:pPr>
            <a:r>
              <a:rPr lang="en-GB" sz="1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Consider that you observe an acceleration which is proportional to mass</a:t>
            </a:r>
          </a:p>
        </p:txBody>
      </p:sp>
    </p:spTree>
    <p:extLst>
      <p:ext uri="{BB962C8B-B14F-4D97-AF65-F5344CB8AC3E}">
        <p14:creationId xmlns:p14="http://schemas.microsoft.com/office/powerpoint/2010/main" val="21693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2.</a:t>
                      </a:r>
                      <a:r>
                        <a:rPr lang="en-GB" sz="1200" baseline="0" dirty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5. Newtonian</a:t>
                      </a:r>
                      <a:r>
                        <a:rPr lang="en-GB" sz="1200" baseline="0" dirty="0"/>
                        <a:t> world and astrophysics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6. Particles</a:t>
                      </a:r>
                      <a:r>
                        <a:rPr lang="en-GB" sz="1200" baseline="0" dirty="0"/>
                        <a:t> and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461815" y="1395638"/>
          <a:ext cx="1973275" cy="2004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3.1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3.2 Forces in action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3.3.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Work, energy and power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3.4. Materials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 Newton’s laws and momentum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941105" y="1395639"/>
          <a:ext cx="2227825" cy="19716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3.5.1.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Newton’s laws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3.5.2.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Linear Momentum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3.5.3. Change in momentum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3.5.4.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Impulse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3.5.5. Collisions in multiple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dimensions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5676688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ctrTitle"/>
          </p:nvPr>
        </p:nvSpPr>
        <p:spPr>
          <a:xfrm>
            <a:off x="179512" y="272437"/>
            <a:ext cx="8784899" cy="810000"/>
          </a:xfrm>
          <a:prstGeom prst="rect">
            <a:avLst/>
          </a:prstGeom>
          <a:solidFill>
            <a:schemeClr val="bg2">
              <a:alpha val="827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rgbClr val="FFFFFF"/>
                </a:solidFill>
              </a:rPr>
              <a:t>Linear Momentum</a:t>
            </a:r>
          </a:p>
        </p:txBody>
      </p:sp>
      <p:grpSp>
        <p:nvGrpSpPr>
          <p:cNvPr id="241" name="Shape 241"/>
          <p:cNvGrpSpPr/>
          <p:nvPr/>
        </p:nvGrpSpPr>
        <p:grpSpPr>
          <a:xfrm>
            <a:off x="686742" y="1318861"/>
            <a:ext cx="7711800" cy="925649"/>
            <a:chOff x="435222" y="29364"/>
            <a:chExt cx="7711800" cy="1234199"/>
          </a:xfrm>
          <a:solidFill>
            <a:srgbClr val="CCFFCC"/>
          </a:solidFill>
        </p:grpSpPr>
        <p:sp>
          <p:nvSpPr>
            <p:cNvPr id="243" name="Shape 243"/>
            <p:cNvSpPr/>
            <p:nvPr/>
          </p:nvSpPr>
          <p:spPr>
            <a:xfrm>
              <a:off x="435222" y="29364"/>
              <a:ext cx="7711800" cy="1234199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4" name="Shape 244"/>
            <p:cNvSpPr txBox="1"/>
            <p:nvPr/>
          </p:nvSpPr>
          <p:spPr>
            <a:xfrm>
              <a:off x="495470" y="89613"/>
              <a:ext cx="7591200" cy="1113599"/>
            </a:xfrm>
            <a:prstGeom prst="rect">
              <a:avLst/>
            </a:prstGeom>
            <a:grp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SzPct val="25000"/>
                <a:buNone/>
              </a:pPr>
              <a:r>
                <a:rPr lang="en-GB" sz="3200" dirty="0">
                  <a:solidFill>
                    <a:schemeClr val="tx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Define linear momentum</a:t>
              </a:r>
            </a:p>
          </p:txBody>
        </p:sp>
      </p:grpSp>
      <p:grpSp>
        <p:nvGrpSpPr>
          <p:cNvPr id="246" name="Shape 246"/>
          <p:cNvGrpSpPr/>
          <p:nvPr/>
        </p:nvGrpSpPr>
        <p:grpSpPr>
          <a:xfrm>
            <a:off x="686742" y="2538977"/>
            <a:ext cx="7711800" cy="1037699"/>
            <a:chOff x="435222" y="1"/>
            <a:chExt cx="7711800" cy="1383599"/>
          </a:xfrm>
        </p:grpSpPr>
        <p:sp>
          <p:nvSpPr>
            <p:cNvPr id="248" name="Shape 248"/>
            <p:cNvSpPr/>
            <p:nvPr/>
          </p:nvSpPr>
          <p:spPr>
            <a:xfrm>
              <a:off x="435222" y="1"/>
              <a:ext cx="7711800" cy="1383599"/>
            </a:xfrm>
            <a:prstGeom prst="roundRect">
              <a:avLst>
                <a:gd name="adj" fmla="val 16667"/>
              </a:avLst>
            </a:prstGeom>
            <a:solidFill>
              <a:srgbClr val="C6D9F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9" name="Shape 249"/>
            <p:cNvSpPr txBox="1"/>
            <p:nvPr/>
          </p:nvSpPr>
          <p:spPr>
            <a:xfrm>
              <a:off x="502766" y="67546"/>
              <a:ext cx="7576500" cy="124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SzPct val="25000"/>
                <a:buNone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Calculate momentum for objects</a:t>
              </a:r>
            </a:p>
          </p:txBody>
        </p:sp>
      </p:grpSp>
      <p:grpSp>
        <p:nvGrpSpPr>
          <p:cNvPr id="250" name="Shape 250"/>
          <p:cNvGrpSpPr/>
          <p:nvPr/>
        </p:nvGrpSpPr>
        <p:grpSpPr>
          <a:xfrm>
            <a:off x="686742" y="3838438"/>
            <a:ext cx="7711800" cy="1037699"/>
            <a:chOff x="435222" y="8386"/>
            <a:chExt cx="7711800" cy="1383599"/>
          </a:xfrm>
        </p:grpSpPr>
        <p:sp>
          <p:nvSpPr>
            <p:cNvPr id="252" name="Shape 252"/>
            <p:cNvSpPr/>
            <p:nvPr/>
          </p:nvSpPr>
          <p:spPr>
            <a:xfrm>
              <a:off x="435222" y="8386"/>
              <a:ext cx="7711800" cy="13835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502766" y="75930"/>
              <a:ext cx="7576500" cy="12486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>
                <a:lnSpc>
                  <a:spcPct val="90000"/>
                </a:lnSpc>
                <a:spcAft>
                  <a:spcPts val="1120"/>
                </a:spcAft>
                <a:buSzPct val="25000"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Explain and calculate how momentum is conserved during collisions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184903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8875" y="900468"/>
            <a:ext cx="4365124" cy="261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5" y="907462"/>
            <a:ext cx="4766924" cy="237006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57200" y="13199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chemeClr val="lt1"/>
                </a:solidFill>
              </a:rPr>
              <a:t>What is momentum?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Define momentum of objects 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9575" y="2920839"/>
            <a:ext cx="4537650" cy="2248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910601"/>
            <a:ext cx="4766928" cy="225607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780725" y="2713782"/>
            <a:ext cx="7656000" cy="435599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chemeClr val="lt1"/>
                </a:solidFill>
              </a:rPr>
              <a:t>All </a:t>
            </a:r>
            <a:r>
              <a:rPr lang="en-GB" sz="2720">
                <a:solidFill>
                  <a:srgbClr val="FFFF00"/>
                </a:solidFill>
              </a:rPr>
              <a:t>moving</a:t>
            </a:r>
            <a:r>
              <a:rPr lang="en-GB" sz="2720">
                <a:solidFill>
                  <a:schemeClr val="lt1"/>
                </a:solidFill>
              </a:rPr>
              <a:t> objects with </a:t>
            </a:r>
            <a:r>
              <a:rPr lang="en-GB" sz="2720">
                <a:solidFill>
                  <a:srgbClr val="FFFF00"/>
                </a:solidFill>
              </a:rPr>
              <a:t>mass</a:t>
            </a:r>
            <a:r>
              <a:rPr lang="en-GB" sz="2720">
                <a:solidFill>
                  <a:schemeClr val="lt1"/>
                </a:solidFill>
              </a:rPr>
              <a:t> have </a:t>
            </a:r>
            <a:r>
              <a:rPr lang="en-GB" sz="2720" i="1">
                <a:solidFill>
                  <a:srgbClr val="FFFF00"/>
                </a:solidFill>
              </a:rPr>
              <a:t>momentum</a:t>
            </a:r>
            <a:r>
              <a:rPr lang="en-GB" sz="2720">
                <a:solidFill>
                  <a:schemeClr val="lt1"/>
                </a:solidFill>
              </a:rPr>
              <a:t>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30943569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What is momentum?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323525" y="1278330"/>
            <a:ext cx="8568900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chemeClr val="lt1"/>
                </a:solidFill>
              </a:rPr>
              <a:t>The </a:t>
            </a:r>
            <a:r>
              <a:rPr lang="en-GB" sz="2720" dirty="0">
                <a:solidFill>
                  <a:srgbClr val="00FFFF"/>
                </a:solidFill>
              </a:rPr>
              <a:t>momentum</a:t>
            </a:r>
            <a:r>
              <a:rPr lang="en-GB" sz="2720" dirty="0">
                <a:solidFill>
                  <a:schemeClr val="lt1"/>
                </a:solidFill>
              </a:rPr>
              <a:t> of an object is dependent on the</a:t>
            </a:r>
            <a:r>
              <a:rPr lang="en-GB" sz="2720" dirty="0">
                <a:solidFill>
                  <a:srgbClr val="00FF00"/>
                </a:solidFill>
              </a:rPr>
              <a:t> mass</a:t>
            </a:r>
            <a:r>
              <a:rPr lang="en-GB" sz="2720" dirty="0">
                <a:solidFill>
                  <a:schemeClr val="lt1"/>
                </a:solidFill>
              </a:rPr>
              <a:t> and </a:t>
            </a:r>
            <a:r>
              <a:rPr lang="en-GB" sz="2720" dirty="0">
                <a:solidFill>
                  <a:srgbClr val="FF9900"/>
                </a:solidFill>
              </a:rPr>
              <a:t>velocity</a:t>
            </a:r>
            <a:r>
              <a:rPr lang="en-GB" sz="2720" dirty="0">
                <a:solidFill>
                  <a:schemeClr val="lt1"/>
                </a:solidFill>
              </a:rPr>
              <a:t> of the object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2082175" y="2727518"/>
            <a:ext cx="4965900" cy="7946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00FFFF"/>
                </a:solidFill>
              </a:rPr>
              <a:t>momentum</a:t>
            </a:r>
            <a:r>
              <a:rPr lang="en-GB" sz="2720" dirty="0">
                <a:solidFill>
                  <a:schemeClr val="lt1"/>
                </a:solidFill>
              </a:rPr>
              <a:t> =</a:t>
            </a:r>
            <a:r>
              <a:rPr lang="en-GB" sz="2720" dirty="0">
                <a:solidFill>
                  <a:srgbClr val="00FF00"/>
                </a:solidFill>
              </a:rPr>
              <a:t> mass</a:t>
            </a:r>
            <a:r>
              <a:rPr lang="en-GB" sz="2720" dirty="0">
                <a:solidFill>
                  <a:schemeClr val="lt1"/>
                </a:solidFill>
              </a:rPr>
              <a:t> x </a:t>
            </a:r>
            <a:r>
              <a:rPr lang="en-GB" sz="2720" dirty="0">
                <a:solidFill>
                  <a:srgbClr val="FF9900"/>
                </a:solidFill>
              </a:rPr>
              <a:t>velocity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00FFFF"/>
                </a:solidFill>
              </a:rPr>
              <a:t>kg m/s</a:t>
            </a:r>
            <a:r>
              <a:rPr lang="en-GB" sz="2720" dirty="0">
                <a:solidFill>
                  <a:srgbClr val="FF9900"/>
                </a:solidFill>
              </a:rPr>
              <a:t>	    </a:t>
            </a:r>
            <a:r>
              <a:rPr lang="en-GB" sz="2720" dirty="0">
                <a:solidFill>
                  <a:srgbClr val="00FF00"/>
                </a:solidFill>
              </a:rPr>
              <a:t>kg </a:t>
            </a:r>
            <a:r>
              <a:rPr lang="en-GB" sz="2720" dirty="0">
                <a:solidFill>
                  <a:srgbClr val="FF9900"/>
                </a:solidFill>
              </a:rPr>
              <a:t>        m/s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Define momentum of objects </a:t>
            </a:r>
          </a:p>
        </p:txBody>
      </p:sp>
      <p:sp>
        <p:nvSpPr>
          <p:cNvPr id="12" name="Shape 305"/>
          <p:cNvSpPr txBox="1">
            <a:spLocks/>
          </p:cNvSpPr>
          <p:nvPr/>
        </p:nvSpPr>
        <p:spPr>
          <a:xfrm>
            <a:off x="155218" y="4364869"/>
            <a:ext cx="8030583" cy="531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chemeClr val="lt1"/>
                </a:solidFill>
              </a:rPr>
              <a:t>As velocity is a vector quantity, so is momentum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31511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108600" y="392944"/>
            <a:ext cx="7710900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FFFF00"/>
                </a:solidFill>
              </a:rPr>
              <a:t>Which of these objects would have the greater momentum?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208326" y="3695363"/>
            <a:ext cx="4167599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00FF00"/>
                </a:solidFill>
              </a:rPr>
              <a:t>4,000 kg</a:t>
            </a:r>
            <a:r>
              <a:rPr lang="en-GB" sz="2720">
                <a:solidFill>
                  <a:srgbClr val="FFFFFF"/>
                </a:solidFill>
              </a:rPr>
              <a:t> elephant moving at </a:t>
            </a:r>
            <a:r>
              <a:rPr lang="en-GB" sz="2720">
                <a:solidFill>
                  <a:srgbClr val="FF9900"/>
                </a:solidFill>
              </a:rPr>
              <a:t>0.25 m/s</a:t>
            </a:r>
            <a:r>
              <a:rPr lang="en-GB" sz="272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200150"/>
            <a:ext cx="4004808" cy="243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501" y="1187644"/>
            <a:ext cx="4382549" cy="243806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4523975" y="3695363"/>
            <a:ext cx="4167599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00FF00"/>
                </a:solidFill>
              </a:rPr>
              <a:t>50 kg</a:t>
            </a:r>
            <a:r>
              <a:rPr lang="en-GB" sz="2720" dirty="0">
                <a:solidFill>
                  <a:srgbClr val="FFFFFF"/>
                </a:solidFill>
              </a:rPr>
              <a:t> cheetah moving at </a:t>
            </a:r>
            <a:r>
              <a:rPr lang="en-GB" sz="2720" dirty="0">
                <a:solidFill>
                  <a:srgbClr val="FF9900"/>
                </a:solidFill>
              </a:rPr>
              <a:t>20 m/s</a:t>
            </a:r>
            <a:r>
              <a:rPr lang="en-GB" sz="272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226750" y="4398915"/>
            <a:ext cx="4965900" cy="4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00FFFF"/>
                </a:solidFill>
              </a:rPr>
              <a:t>momentum</a:t>
            </a:r>
            <a:r>
              <a:rPr lang="en-GB" sz="2720" dirty="0">
                <a:solidFill>
                  <a:schemeClr val="lt1"/>
                </a:solidFill>
              </a:rPr>
              <a:t> =</a:t>
            </a:r>
            <a:r>
              <a:rPr lang="en-GB" sz="2720" dirty="0">
                <a:solidFill>
                  <a:srgbClr val="00FF00"/>
                </a:solidFill>
              </a:rPr>
              <a:t> 4,000</a:t>
            </a:r>
            <a:r>
              <a:rPr lang="en-GB" sz="2720" dirty="0">
                <a:solidFill>
                  <a:schemeClr val="lt1"/>
                </a:solidFill>
              </a:rPr>
              <a:t> x </a:t>
            </a:r>
            <a:r>
              <a:rPr lang="en-GB" sz="2720" dirty="0">
                <a:solidFill>
                  <a:srgbClr val="FF9900"/>
                </a:solidFill>
              </a:rPr>
              <a:t>0.25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chemeClr val="lt1"/>
                </a:solidFill>
              </a:rPr>
              <a:t>		        = 1000 kg m/s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4523975" y="4302165"/>
            <a:ext cx="4965900" cy="4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00FFFF"/>
                </a:solidFill>
              </a:rPr>
              <a:t>momentum</a:t>
            </a:r>
            <a:r>
              <a:rPr lang="en-GB" sz="2720" dirty="0">
                <a:solidFill>
                  <a:schemeClr val="lt1"/>
                </a:solidFill>
              </a:rPr>
              <a:t> =</a:t>
            </a:r>
            <a:r>
              <a:rPr lang="en-GB" sz="2720" dirty="0">
                <a:solidFill>
                  <a:srgbClr val="00FF00"/>
                </a:solidFill>
              </a:rPr>
              <a:t> 50</a:t>
            </a:r>
            <a:r>
              <a:rPr lang="en-GB" sz="2720" dirty="0">
                <a:solidFill>
                  <a:schemeClr val="lt1"/>
                </a:solidFill>
              </a:rPr>
              <a:t> x </a:t>
            </a:r>
            <a:r>
              <a:rPr lang="en-GB" sz="2720" dirty="0">
                <a:solidFill>
                  <a:srgbClr val="FF9900"/>
                </a:solidFill>
              </a:rPr>
              <a:t>20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9900"/>
                </a:solidFill>
              </a:rPr>
              <a:t>	        </a:t>
            </a:r>
            <a:r>
              <a:rPr lang="en-GB" sz="2720" dirty="0">
                <a:solidFill>
                  <a:srgbClr val="FFFFFF"/>
                </a:solidFill>
              </a:rPr>
              <a:t>= 1000 kg m/s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Calculate momentum of objects </a:t>
            </a:r>
          </a:p>
        </p:txBody>
      </p:sp>
    </p:spTree>
    <p:extLst>
      <p:ext uri="{BB962C8B-B14F-4D97-AF65-F5344CB8AC3E}">
        <p14:creationId xmlns:p14="http://schemas.microsoft.com/office/powerpoint/2010/main" val="620172697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108600" y="392944"/>
            <a:ext cx="7710900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FFFF00"/>
                </a:solidFill>
              </a:rPr>
              <a:t>All these objects are stationary, what is their momentum? </a:t>
            </a:r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25" y="1189312"/>
            <a:ext cx="3805987" cy="1790438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225126" y="2514712"/>
            <a:ext cx="2470799" cy="396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000000"/>
                </a:solidFill>
              </a:rPr>
              <a:t>5 kg of books</a:t>
            </a: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4">
            <a:alphaModFix/>
          </a:blip>
          <a:srcRect l="7803" r="8373"/>
          <a:stretch/>
        </p:blipFill>
        <p:spPr>
          <a:xfrm>
            <a:off x="4107301" y="1174556"/>
            <a:ext cx="4965899" cy="18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7409550" y="2514712"/>
            <a:ext cx="1545000" cy="396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000000"/>
                </a:solidFill>
              </a:rPr>
              <a:t>1000 kg car</a:t>
            </a:r>
          </a:p>
        </p:txBody>
      </p:sp>
      <p:pic>
        <p:nvPicPr>
          <p:cNvPr id="365" name="Shape 3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926" y="3044738"/>
            <a:ext cx="4871257" cy="201551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225125" y="4572113"/>
            <a:ext cx="1986000" cy="396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000000"/>
                </a:solidFill>
              </a:rPr>
              <a:t>3 kg kitten</a:t>
            </a:r>
          </a:p>
        </p:txBody>
      </p:sp>
      <p:pic>
        <p:nvPicPr>
          <p:cNvPr id="367" name="Shape 3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9525" y="3020231"/>
            <a:ext cx="3913674" cy="201551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136951" y="4582781"/>
            <a:ext cx="2817599" cy="396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000000"/>
                </a:solidFill>
              </a:rPr>
              <a:t>50000 kg house</a:t>
            </a:r>
          </a:p>
        </p:txBody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946801" y="2964694"/>
            <a:ext cx="7493999" cy="3966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FFFF00"/>
                </a:solidFill>
              </a:rPr>
              <a:t>Momentum of stationary objects is 0 kg m/s</a:t>
            </a:r>
          </a:p>
        </p:txBody>
      </p:sp>
      <p:sp>
        <p:nvSpPr>
          <p:cNvPr id="20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Calculate momentum of objects </a:t>
            </a:r>
          </a:p>
        </p:txBody>
      </p:sp>
    </p:spTree>
    <p:extLst>
      <p:ext uri="{BB962C8B-B14F-4D97-AF65-F5344CB8AC3E}">
        <p14:creationId xmlns:p14="http://schemas.microsoft.com/office/powerpoint/2010/main" val="26840502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Explain how momentum is conserved during collisions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b="1" i="0" u="none" strike="noStrike" cap="none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Momentum and collisions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342051" y="1037194"/>
            <a:ext cx="8344799" cy="663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700" dirty="0">
                <a:solidFill>
                  <a:srgbClr val="FFFFFF"/>
                </a:solidFill>
              </a:rPr>
              <a:t>When objects collide </a:t>
            </a:r>
            <a:r>
              <a:rPr lang="en-GB" sz="2700" dirty="0">
                <a:solidFill>
                  <a:srgbClr val="FFFF00"/>
                </a:solidFill>
              </a:rPr>
              <a:t>momentum is conserved within a closed system: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00"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00"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i="1" dirty="0">
                <a:solidFill>
                  <a:srgbClr val="FFFFFF"/>
                </a:solidFill>
              </a:rPr>
              <a:t>“For a closed system of interacting objects, the total momentum in a specified direction remains constant, as long as no external forces act on a system”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00" dirty="0">
              <a:solidFill>
                <a:srgbClr val="FFFFFF"/>
              </a:solidFill>
            </a:endParaRPr>
          </a:p>
        </p:txBody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399601" y="4165013"/>
            <a:ext cx="8060699" cy="439649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>
                <a:solidFill>
                  <a:srgbClr val="00FFFF"/>
                </a:solidFill>
              </a:rPr>
              <a:t>Total momentum before</a:t>
            </a:r>
            <a:r>
              <a:rPr lang="en-GB" sz="2700">
                <a:solidFill>
                  <a:srgbClr val="FFFFFF"/>
                </a:solidFill>
              </a:rPr>
              <a:t> = </a:t>
            </a:r>
            <a:r>
              <a:rPr lang="en-GB" sz="2700">
                <a:solidFill>
                  <a:srgbClr val="FF00FF"/>
                </a:solidFill>
              </a:rPr>
              <a:t>total momentum after</a:t>
            </a:r>
          </a:p>
        </p:txBody>
      </p:sp>
    </p:spTree>
    <p:extLst>
      <p:ext uri="{BB962C8B-B14F-4D97-AF65-F5344CB8AC3E}">
        <p14:creationId xmlns:p14="http://schemas.microsoft.com/office/powerpoint/2010/main" val="322623867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-76200" y="278100"/>
            <a:ext cx="5987100" cy="5836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is weight?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195376" y="1287077"/>
            <a:ext cx="9013748" cy="438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 is the downward force due to gravity acting on a mass.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 (N) =   mass (kg)   x   acceleration due to 					                     gravity (m/s</a:t>
            </a:r>
            <a:r>
              <a:rPr kumimoji="0" lang="en-GB" sz="2800" b="0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43" name="Shape 243" descr="01"/>
          <p:cNvPicPr preferRelativeResize="0"/>
          <p:nvPr/>
        </p:nvPicPr>
        <p:blipFill rotWithShape="1">
          <a:blip r:embed="rId3">
            <a:alphaModFix/>
          </a:blip>
          <a:srcRect l="22912" r="22048"/>
          <a:stretch/>
        </p:blipFill>
        <p:spPr>
          <a:xfrm>
            <a:off x="7237200" y="3368153"/>
            <a:ext cx="1731900" cy="14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42"/>
          <p:cNvSpPr txBox="1"/>
          <p:nvPr/>
        </p:nvSpPr>
        <p:spPr>
          <a:xfrm>
            <a:off x="322356" y="3148892"/>
            <a:ext cx="4490689" cy="438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Tx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W= mg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Tx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Tx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Tx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On Earth g= 9.81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m/s</a:t>
            </a:r>
            <a:r>
              <a:rPr kumimoji="0" lang="en-GB" sz="2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hape 283"/>
          <p:cNvSpPr txBox="1"/>
          <p:nvPr/>
        </p:nvSpPr>
        <p:spPr>
          <a:xfrm>
            <a:off x="0" y="2"/>
            <a:ext cx="9144000" cy="276975"/>
          </a:xfrm>
          <a:prstGeom prst="rect">
            <a:avLst/>
          </a:prstGeom>
          <a:solidFill>
            <a:schemeClr val="accent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difference between mass and weight</a:t>
            </a:r>
          </a:p>
        </p:txBody>
      </p:sp>
    </p:spTree>
    <p:extLst>
      <p:ext uri="{BB962C8B-B14F-4D97-AF65-F5344CB8AC3E}">
        <p14:creationId xmlns:p14="http://schemas.microsoft.com/office/powerpoint/2010/main" val="28664317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l="2318" t="750" r="7477" b="-749"/>
          <a:stretch/>
        </p:blipFill>
        <p:spPr>
          <a:xfrm>
            <a:off x="4539350" y="2271319"/>
            <a:ext cx="4604650" cy="253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4">
            <a:alphaModFix/>
          </a:blip>
          <a:srcRect t="14305" b="12930"/>
          <a:stretch/>
        </p:blipFill>
        <p:spPr>
          <a:xfrm>
            <a:off x="117750" y="2271319"/>
            <a:ext cx="4417050" cy="25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Explain how momentum is conserved during collisions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b="1" i="0" u="none" strike="noStrike" cap="none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229507" y="2549138"/>
            <a:ext cx="4096543" cy="206833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b="1" dirty="0">
                <a:solidFill>
                  <a:srgbClr val="000000"/>
                </a:solidFill>
              </a:rPr>
              <a:t>Perfectly Elastic collisions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00" b="1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000000"/>
                </a:solidFill>
              </a:rPr>
              <a:t>No loss of kinetic energy</a:t>
            </a:r>
            <a:endParaRPr sz="2700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000000"/>
                </a:solidFill>
              </a:rPr>
              <a:t>e.g. particle collisions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Momentum and collisions</a:t>
            </a:r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4709524" y="2335064"/>
            <a:ext cx="4292999" cy="2414475"/>
          </a:xfrm>
          <a:prstGeom prst="rect">
            <a:avLst/>
          </a:prstGeom>
          <a:solidFill>
            <a:srgbClr val="FFFFFF">
              <a:alpha val="6077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b="1" dirty="0">
                <a:solidFill>
                  <a:srgbClr val="000000"/>
                </a:solidFill>
              </a:rPr>
              <a:t>Inelastic collisions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00" b="1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000000"/>
                </a:solidFill>
              </a:rPr>
              <a:t>Kinetic energy is transferred to other energy sources e.g. sound, heat</a:t>
            </a:r>
            <a:endParaRPr sz="2700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000000"/>
                </a:solidFill>
              </a:rPr>
              <a:t>e.g. car crashes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220933" y="1037194"/>
            <a:ext cx="8547577" cy="663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FFFFFF"/>
                </a:solidFill>
              </a:rPr>
              <a:t>When objects collide </a:t>
            </a:r>
            <a:r>
              <a:rPr lang="en-GB" sz="2700" dirty="0">
                <a:solidFill>
                  <a:srgbClr val="FFFF00"/>
                </a:solidFill>
              </a:rPr>
              <a:t>momentum is </a:t>
            </a:r>
            <a:r>
              <a:rPr lang="en-GB" sz="2700" i="1" dirty="0">
                <a:solidFill>
                  <a:srgbClr val="FFFF00"/>
                </a:solidFill>
              </a:rPr>
              <a:t>always</a:t>
            </a:r>
            <a:r>
              <a:rPr lang="en-GB" sz="2700" dirty="0">
                <a:solidFill>
                  <a:srgbClr val="FFFF00"/>
                </a:solidFill>
              </a:rPr>
              <a:t> conserved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00" dirty="0">
              <a:solidFill>
                <a:srgbClr val="FFFFFF"/>
              </a:solidFill>
            </a:endParaRPr>
          </a:p>
        </p:txBody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457200" y="1795293"/>
            <a:ext cx="8060699" cy="439649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>
                <a:solidFill>
                  <a:srgbClr val="00FFFF"/>
                </a:solidFill>
              </a:rPr>
              <a:t>Total momentum before</a:t>
            </a:r>
            <a:r>
              <a:rPr lang="en-GB" sz="2700">
                <a:solidFill>
                  <a:srgbClr val="FFFFFF"/>
                </a:solidFill>
              </a:rPr>
              <a:t> = </a:t>
            </a:r>
            <a:r>
              <a:rPr lang="en-GB" sz="2700">
                <a:solidFill>
                  <a:srgbClr val="FF00FF"/>
                </a:solidFill>
              </a:rPr>
              <a:t>total momentum after</a:t>
            </a:r>
          </a:p>
        </p:txBody>
      </p:sp>
    </p:spTree>
    <p:extLst>
      <p:ext uri="{BB962C8B-B14F-4D97-AF65-F5344CB8AC3E}">
        <p14:creationId xmlns:p14="http://schemas.microsoft.com/office/powerpoint/2010/main" val="1573130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Momentum and collisions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381001" y="986082"/>
            <a:ext cx="8060699" cy="439649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>
                <a:solidFill>
                  <a:srgbClr val="00FFFF"/>
                </a:solidFill>
              </a:rPr>
              <a:t>Total momentum before</a:t>
            </a:r>
            <a:r>
              <a:rPr lang="en-GB" sz="2700">
                <a:solidFill>
                  <a:srgbClr val="FFFFFF"/>
                </a:solidFill>
              </a:rPr>
              <a:t> = </a:t>
            </a:r>
            <a:r>
              <a:rPr lang="en-GB" sz="2700">
                <a:solidFill>
                  <a:srgbClr val="FF00FF"/>
                </a:solidFill>
              </a:rPr>
              <a:t>total momentum after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156675" y="1579482"/>
            <a:ext cx="8704200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A </a:t>
            </a:r>
            <a:r>
              <a:rPr lang="en-GB" sz="2400" dirty="0">
                <a:solidFill>
                  <a:srgbClr val="00FF00"/>
                </a:solidFill>
              </a:rPr>
              <a:t>800 kg</a:t>
            </a:r>
            <a:r>
              <a:rPr lang="en-GB" sz="2400" dirty="0">
                <a:solidFill>
                  <a:srgbClr val="FFFFFF"/>
                </a:solidFill>
              </a:rPr>
              <a:t> car travelling at </a:t>
            </a:r>
            <a:r>
              <a:rPr lang="en-GB" sz="2400" dirty="0">
                <a:solidFill>
                  <a:srgbClr val="FF9900"/>
                </a:solidFill>
              </a:rPr>
              <a:t>10 m/s</a:t>
            </a:r>
            <a:r>
              <a:rPr lang="en-GB" sz="2400" dirty="0">
                <a:solidFill>
                  <a:srgbClr val="FFFFFF"/>
                </a:solidFill>
              </a:rPr>
              <a:t> crashes into a </a:t>
            </a:r>
            <a:r>
              <a:rPr lang="en-GB" sz="2400" dirty="0">
                <a:solidFill>
                  <a:srgbClr val="00FF00"/>
                </a:solidFill>
              </a:rPr>
              <a:t>800 kg</a:t>
            </a:r>
            <a:r>
              <a:rPr lang="en-GB" sz="2400" dirty="0">
                <a:solidFill>
                  <a:srgbClr val="FFFFFF"/>
                </a:solidFill>
              </a:rPr>
              <a:t> car travelling in the same direction at </a:t>
            </a:r>
            <a:r>
              <a:rPr lang="en-GB" sz="2400" dirty="0">
                <a:solidFill>
                  <a:srgbClr val="FF9900"/>
                </a:solidFill>
              </a:rPr>
              <a:t>5 m/s</a:t>
            </a:r>
            <a:r>
              <a:rPr lang="en-GB" sz="2400" dirty="0">
                <a:solidFill>
                  <a:srgbClr val="FFFFFF"/>
                </a:solidFill>
              </a:rPr>
              <a:t>.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00"/>
                </a:solidFill>
              </a:rPr>
              <a:t>What is the total momentum after the collision?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400"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Car 1 								Car 2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00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800</a:t>
            </a:r>
            <a:r>
              <a:rPr lang="en-GB" sz="2400" dirty="0">
                <a:solidFill>
                  <a:srgbClr val="FFFF00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10</a:t>
            </a:r>
            <a:r>
              <a:rPr lang="en-GB" sz="2400" dirty="0">
                <a:solidFill>
                  <a:srgbClr val="FFFF00"/>
                </a:solidFill>
              </a:rPr>
              <a:t> 		     </a:t>
            </a: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00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800</a:t>
            </a:r>
            <a:r>
              <a:rPr lang="en-GB" sz="2400" dirty="0">
                <a:solidFill>
                  <a:srgbClr val="FFFF00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5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00"/>
                </a:solidFill>
              </a:rPr>
              <a:t>                 = </a:t>
            </a:r>
            <a:r>
              <a:rPr lang="en-GB" sz="2400" dirty="0">
                <a:solidFill>
                  <a:srgbClr val="00FFFF"/>
                </a:solidFill>
              </a:rPr>
              <a:t>8000 kg m/s</a:t>
            </a:r>
            <a:r>
              <a:rPr lang="en-GB" sz="2400" dirty="0">
                <a:solidFill>
                  <a:srgbClr val="FFFF00"/>
                </a:solidFill>
              </a:rPr>
              <a:t>		               = </a:t>
            </a:r>
            <a:r>
              <a:rPr lang="en-GB" sz="2400" dirty="0">
                <a:solidFill>
                  <a:srgbClr val="00FFFF"/>
                </a:solidFill>
              </a:rPr>
              <a:t>4000 kg m/s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400"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00FF"/>
                </a:solidFill>
              </a:rPr>
              <a:t>Total momentum</a:t>
            </a:r>
            <a:r>
              <a:rPr lang="en-GB" sz="2400" dirty="0">
                <a:solidFill>
                  <a:srgbClr val="FFFF00"/>
                </a:solidFill>
              </a:rPr>
              <a:t> = </a:t>
            </a:r>
            <a:r>
              <a:rPr lang="en-GB" sz="2400" dirty="0">
                <a:solidFill>
                  <a:srgbClr val="00FFFF"/>
                </a:solidFill>
              </a:rPr>
              <a:t>8000 + 4000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00"/>
                </a:solidFill>
              </a:rPr>
              <a:t>		      = </a:t>
            </a:r>
            <a:r>
              <a:rPr lang="en-GB" sz="2400" dirty="0">
                <a:solidFill>
                  <a:srgbClr val="FF00FF"/>
                </a:solidFill>
              </a:rPr>
              <a:t>12000 kg m/s</a:t>
            </a:r>
          </a:p>
        </p:txBody>
      </p:sp>
      <p:sp>
        <p:nvSpPr>
          <p:cNvPr id="8" name="Shape 376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Explain how momentum is conserved during collisions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b="1" i="0" u="none" strike="noStrike" cap="none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08059054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Momentum and collisions</a:t>
            </a:r>
          </a:p>
        </p:txBody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381001" y="986082"/>
            <a:ext cx="8060699" cy="439649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>
                <a:solidFill>
                  <a:srgbClr val="00FFFF"/>
                </a:solidFill>
              </a:rPr>
              <a:t>Total momentum before</a:t>
            </a:r>
            <a:r>
              <a:rPr lang="en-GB" sz="2700">
                <a:solidFill>
                  <a:srgbClr val="FFFFFF"/>
                </a:solidFill>
              </a:rPr>
              <a:t> = </a:t>
            </a:r>
            <a:r>
              <a:rPr lang="en-GB" sz="2700">
                <a:solidFill>
                  <a:srgbClr val="FF00FF"/>
                </a:solidFill>
              </a:rPr>
              <a:t>total momentum after</a:t>
            </a:r>
          </a:p>
        </p:txBody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156675" y="1579482"/>
            <a:ext cx="8704200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A </a:t>
            </a:r>
            <a:r>
              <a:rPr lang="en-GB" sz="2400" dirty="0">
                <a:solidFill>
                  <a:srgbClr val="00FF00"/>
                </a:solidFill>
              </a:rPr>
              <a:t>800 kg</a:t>
            </a:r>
            <a:r>
              <a:rPr lang="en-GB" sz="2400" dirty="0">
                <a:solidFill>
                  <a:srgbClr val="FFFFFF"/>
                </a:solidFill>
              </a:rPr>
              <a:t> car travelling at </a:t>
            </a:r>
            <a:r>
              <a:rPr lang="en-GB" sz="2400" dirty="0">
                <a:solidFill>
                  <a:srgbClr val="FF9900"/>
                </a:solidFill>
              </a:rPr>
              <a:t>10 m/s</a:t>
            </a:r>
            <a:r>
              <a:rPr lang="en-GB" sz="2400" dirty="0">
                <a:solidFill>
                  <a:srgbClr val="FFFFFF"/>
                </a:solidFill>
              </a:rPr>
              <a:t> west crashes into a     </a:t>
            </a:r>
            <a:r>
              <a:rPr lang="en-GB" sz="2400" dirty="0">
                <a:solidFill>
                  <a:srgbClr val="00FF00"/>
                </a:solidFill>
              </a:rPr>
              <a:t>800 kg</a:t>
            </a:r>
            <a:r>
              <a:rPr lang="en-GB" sz="2400" dirty="0">
                <a:solidFill>
                  <a:srgbClr val="FFFFFF"/>
                </a:solidFill>
              </a:rPr>
              <a:t> car travelling in the opposite direction at </a:t>
            </a:r>
            <a:r>
              <a:rPr lang="en-GB" sz="2400" dirty="0">
                <a:solidFill>
                  <a:srgbClr val="FF9900"/>
                </a:solidFill>
              </a:rPr>
              <a:t>5 m/s</a:t>
            </a:r>
            <a:r>
              <a:rPr lang="en-GB" sz="2400" dirty="0">
                <a:solidFill>
                  <a:srgbClr val="FFFFFF"/>
                </a:solidFill>
              </a:rPr>
              <a:t>.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00"/>
                </a:solidFill>
              </a:rPr>
              <a:t>What is the total momentum after the collision and which direction?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400"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Car 1 								Car 2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00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800</a:t>
            </a:r>
            <a:r>
              <a:rPr lang="en-GB" sz="2400" dirty="0">
                <a:solidFill>
                  <a:srgbClr val="FFFF00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10</a:t>
            </a:r>
            <a:r>
              <a:rPr lang="en-GB" sz="2400" dirty="0">
                <a:solidFill>
                  <a:srgbClr val="FFFF00"/>
                </a:solidFill>
              </a:rPr>
              <a:t> 		     </a:t>
            </a: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00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800</a:t>
            </a:r>
            <a:r>
              <a:rPr lang="en-GB" sz="2400" dirty="0">
                <a:solidFill>
                  <a:srgbClr val="FFFF00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-5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00"/>
                </a:solidFill>
              </a:rPr>
              <a:t>	= </a:t>
            </a:r>
            <a:r>
              <a:rPr lang="en-GB" sz="2400" dirty="0">
                <a:solidFill>
                  <a:srgbClr val="00FFFF"/>
                </a:solidFill>
              </a:rPr>
              <a:t>8000 kg m/s</a:t>
            </a:r>
            <a:r>
              <a:rPr lang="en-GB" sz="2400" dirty="0">
                <a:solidFill>
                  <a:srgbClr val="FFFF00"/>
                </a:solidFill>
              </a:rPr>
              <a:t>		              = </a:t>
            </a:r>
            <a:r>
              <a:rPr lang="en-GB" sz="2400" dirty="0">
                <a:solidFill>
                  <a:srgbClr val="00FFFF"/>
                </a:solidFill>
              </a:rPr>
              <a:t>-4000 kg m/s</a:t>
            </a:r>
            <a:endParaRPr sz="2400"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00FF"/>
                </a:solidFill>
              </a:rPr>
              <a:t>Total momentum</a:t>
            </a:r>
            <a:r>
              <a:rPr lang="en-GB" sz="2400" dirty="0">
                <a:solidFill>
                  <a:srgbClr val="FFFF00"/>
                </a:solidFill>
              </a:rPr>
              <a:t> = </a:t>
            </a:r>
            <a:r>
              <a:rPr lang="en-GB" sz="2400" dirty="0">
                <a:solidFill>
                  <a:srgbClr val="00FFFF"/>
                </a:solidFill>
              </a:rPr>
              <a:t>8000 - 4000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00"/>
                </a:solidFill>
              </a:rPr>
              <a:t>		       = </a:t>
            </a:r>
            <a:r>
              <a:rPr lang="en-GB" sz="2400" dirty="0">
                <a:solidFill>
                  <a:srgbClr val="FF00FF"/>
                </a:solidFill>
              </a:rPr>
              <a:t>4000 kg m/s west</a:t>
            </a:r>
          </a:p>
        </p:txBody>
      </p:sp>
      <p:sp>
        <p:nvSpPr>
          <p:cNvPr id="8" name="Shape 376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Explain how momentum is conserved during collisions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b="1" i="0" u="none" strike="noStrike" cap="none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27388969"/>
      </p:ext>
    </p:extLst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0" y="924813"/>
            <a:ext cx="9143999" cy="410616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Two ice hockey players, Bob and Bill, are skating towards the puck. Bob has a </a:t>
            </a:r>
            <a:r>
              <a:rPr lang="en-GB" sz="2400" dirty="0">
                <a:solidFill>
                  <a:srgbClr val="00FF00"/>
                </a:solidFill>
              </a:rPr>
              <a:t>mass of 100 kg</a:t>
            </a:r>
            <a:r>
              <a:rPr lang="en-GB" sz="2400" dirty="0">
                <a:solidFill>
                  <a:srgbClr val="FFFFFF"/>
                </a:solidFill>
              </a:rPr>
              <a:t> and is travelling </a:t>
            </a:r>
            <a:r>
              <a:rPr lang="en-GB" sz="2400" dirty="0">
                <a:solidFill>
                  <a:srgbClr val="FF9900"/>
                </a:solidFill>
              </a:rPr>
              <a:t>right at 6 m/s.</a:t>
            </a:r>
            <a:r>
              <a:rPr lang="en-GB" sz="2400" dirty="0">
                <a:solidFill>
                  <a:srgbClr val="FFFFFF"/>
                </a:solidFill>
              </a:rPr>
              <a:t> Bill has a </a:t>
            </a:r>
            <a:r>
              <a:rPr lang="en-GB" sz="2400" dirty="0">
                <a:solidFill>
                  <a:srgbClr val="00FF00"/>
                </a:solidFill>
              </a:rPr>
              <a:t>mass of 80 kg</a:t>
            </a:r>
            <a:r>
              <a:rPr lang="en-GB" sz="2400" dirty="0">
                <a:solidFill>
                  <a:srgbClr val="FFFFFF"/>
                </a:solidFill>
              </a:rPr>
              <a:t> and is travelling </a:t>
            </a:r>
            <a:r>
              <a:rPr lang="en-GB" sz="2400" dirty="0">
                <a:solidFill>
                  <a:srgbClr val="FF9900"/>
                </a:solidFill>
              </a:rPr>
              <a:t>left at 9 m/s</a:t>
            </a:r>
            <a:r>
              <a:rPr lang="en-GB" sz="2400" dirty="0">
                <a:solidFill>
                  <a:srgbClr val="FFFFFF"/>
                </a:solidFill>
              </a:rPr>
              <a:t>. </a:t>
            </a:r>
            <a:endParaRPr sz="2400" dirty="0">
              <a:solidFill>
                <a:srgbClr val="FFFFFF"/>
              </a:solidFill>
            </a:endParaRPr>
          </a:p>
          <a:p>
            <a:pPr marL="457200" marR="0" lvl="0" indent="-381000" algn="l" rtl="0">
              <a:spcBef>
                <a:spcPts val="640"/>
              </a:spcBef>
              <a:buClr>
                <a:srgbClr val="FFFFFF"/>
              </a:buClr>
              <a:buSzPct val="100000"/>
              <a:buAutoNum type="alphaLcParenR"/>
            </a:pPr>
            <a:r>
              <a:rPr lang="en-GB" sz="2400" dirty="0">
                <a:solidFill>
                  <a:srgbClr val="FFFFFF"/>
                </a:solidFill>
              </a:rPr>
              <a:t>Calculate the </a:t>
            </a: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FF"/>
                </a:solidFill>
              </a:rPr>
              <a:t> of Bob and Bill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mass</a:t>
            </a:r>
            <a:r>
              <a:rPr lang="en-GB" sz="2400" dirty="0">
                <a:solidFill>
                  <a:srgbClr val="FFFFFF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velocity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Bob								Bill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100</a:t>
            </a:r>
            <a:r>
              <a:rPr lang="en-GB" sz="2400" dirty="0">
                <a:solidFill>
                  <a:srgbClr val="FFFFFF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6			</a:t>
            </a:r>
            <a:r>
              <a:rPr lang="en-GB" sz="2400" dirty="0">
                <a:solidFill>
                  <a:srgbClr val="00FFFF"/>
                </a:solidFill>
              </a:rPr>
              <a:t>momentum</a:t>
            </a:r>
            <a:r>
              <a:rPr lang="en-GB" sz="2400" dirty="0">
                <a:solidFill>
                  <a:srgbClr val="FFFFFF"/>
                </a:solidFill>
              </a:rPr>
              <a:t> =</a:t>
            </a:r>
            <a:r>
              <a:rPr lang="en-GB" sz="2400" dirty="0">
                <a:solidFill>
                  <a:srgbClr val="FF9900"/>
                </a:solidFill>
              </a:rPr>
              <a:t> </a:t>
            </a:r>
            <a:r>
              <a:rPr lang="en-GB" sz="2400" dirty="0">
                <a:solidFill>
                  <a:srgbClr val="00FF00"/>
                </a:solidFill>
              </a:rPr>
              <a:t>80</a:t>
            </a:r>
            <a:r>
              <a:rPr lang="en-GB" sz="2400" dirty="0">
                <a:solidFill>
                  <a:srgbClr val="FF9900"/>
                </a:solidFill>
              </a:rPr>
              <a:t> x 9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00FFFF"/>
                </a:solidFill>
              </a:rPr>
              <a:t>momentum = 600 kg m/s		momentum = 720 kg m/s</a:t>
            </a:r>
          </a:p>
          <a:p>
            <a:pPr marL="342900" marR="0" lvl="0" indent="-34290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(right)							(left)</a:t>
            </a:r>
          </a:p>
        </p:txBody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132351" y="394032"/>
            <a:ext cx="5651999" cy="437624"/>
          </a:xfrm>
          <a:prstGeom prst="rect">
            <a:avLst/>
          </a:prstGeom>
          <a:solidFill>
            <a:srgbClr val="FFFFFF">
              <a:alpha val="5538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b="1">
                <a:solidFill>
                  <a:srgbClr val="000000"/>
                </a:solidFill>
              </a:rPr>
              <a:t>Answer the following questions:</a:t>
            </a:r>
          </a:p>
        </p:txBody>
      </p:sp>
      <p:sp>
        <p:nvSpPr>
          <p:cNvPr id="7" name="Shape 376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Explain how momentum is conserved during collisions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b="1" i="0" u="none" strike="noStrike" cap="none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00884679"/>
      </p:ext>
    </p:extLst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132352" y="745340"/>
            <a:ext cx="8843656" cy="4398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FFFFFF"/>
                </a:solidFill>
              </a:rPr>
              <a:t>b) The two players collide and become joined together.</a:t>
            </a:r>
          </a:p>
          <a:p>
            <a:pPr marL="914400" marR="0" lvl="1" indent="-381000" algn="l" rtl="0">
              <a:spcBef>
                <a:spcPts val="640"/>
              </a:spcBef>
              <a:buClr>
                <a:srgbClr val="FFFFFF"/>
              </a:buClr>
              <a:buSzPct val="100000"/>
              <a:buAutoNum type="romanLcParenR"/>
            </a:pPr>
            <a:r>
              <a:rPr lang="en-GB" sz="2400" dirty="0">
                <a:solidFill>
                  <a:srgbClr val="FFFFFF"/>
                </a:solidFill>
              </a:rPr>
              <a:t>Calculate the </a:t>
            </a:r>
            <a:r>
              <a:rPr lang="en-GB" sz="2400" dirty="0">
                <a:solidFill>
                  <a:srgbClr val="FF9900"/>
                </a:solidFill>
              </a:rPr>
              <a:t>speed</a:t>
            </a:r>
            <a:r>
              <a:rPr lang="en-GB" sz="2400" dirty="0">
                <a:solidFill>
                  <a:srgbClr val="FFFFFF"/>
                </a:solidFill>
              </a:rPr>
              <a:t> of the two joined players just after the collision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00FFFF"/>
                </a:solidFill>
              </a:rPr>
              <a:t>Total momentum before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FF00FF"/>
                </a:solidFill>
              </a:rPr>
              <a:t>total momentum after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00FFFF"/>
                </a:solidFill>
              </a:rPr>
              <a:t>Before</a:t>
            </a:r>
            <a:r>
              <a:rPr lang="en-GB" sz="2400" dirty="0">
                <a:solidFill>
                  <a:srgbClr val="FFFFFF"/>
                </a:solidFill>
              </a:rPr>
              <a:t>: Bill = </a:t>
            </a:r>
            <a:r>
              <a:rPr lang="en-GB" sz="2400" dirty="0">
                <a:solidFill>
                  <a:srgbClr val="00FFFF"/>
                </a:solidFill>
              </a:rPr>
              <a:t>720 kg m/s</a:t>
            </a:r>
            <a:r>
              <a:rPr lang="en-GB" sz="2400" dirty="0">
                <a:solidFill>
                  <a:srgbClr val="FFFFFF"/>
                </a:solidFill>
              </a:rPr>
              <a:t> Bob = </a:t>
            </a:r>
            <a:r>
              <a:rPr lang="en-GB" sz="2400" dirty="0">
                <a:solidFill>
                  <a:srgbClr val="00FFFF"/>
                </a:solidFill>
              </a:rPr>
              <a:t>-600 kg m/s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FFFFFF"/>
                </a:solidFill>
              </a:rPr>
              <a:t>(</a:t>
            </a:r>
            <a:r>
              <a:rPr lang="en-GB" sz="2400" i="1" dirty="0">
                <a:solidFill>
                  <a:srgbClr val="FFFFFF"/>
                </a:solidFill>
              </a:rPr>
              <a:t>taking left as positive</a:t>
            </a:r>
            <a:r>
              <a:rPr lang="en-GB" sz="2400" dirty="0">
                <a:solidFill>
                  <a:srgbClr val="FFFFFF"/>
                </a:solidFill>
              </a:rPr>
              <a:t>)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00FFFF"/>
                </a:solidFill>
              </a:rPr>
              <a:t>720 - 600</a:t>
            </a:r>
            <a:r>
              <a:rPr lang="en-GB" sz="2400" dirty="0">
                <a:solidFill>
                  <a:srgbClr val="FFFFFF"/>
                </a:solidFill>
              </a:rPr>
              <a:t> =  </a:t>
            </a:r>
            <a:r>
              <a:rPr lang="en-GB" sz="2400" dirty="0">
                <a:solidFill>
                  <a:srgbClr val="FF00FF"/>
                </a:solidFill>
              </a:rPr>
              <a:t>120</a:t>
            </a:r>
            <a:r>
              <a:rPr lang="en-GB" sz="2400" dirty="0">
                <a:solidFill>
                  <a:srgbClr val="FFFFFF"/>
                </a:solidFill>
              </a:rPr>
              <a:t> kg m/s 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FF00FF"/>
                </a:solidFill>
              </a:rPr>
              <a:t>120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mass</a:t>
            </a:r>
            <a:r>
              <a:rPr lang="en-GB" sz="2400" dirty="0">
                <a:solidFill>
                  <a:srgbClr val="FFFFFF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velocity</a:t>
            </a:r>
            <a:r>
              <a:rPr lang="en-GB" sz="2400" dirty="0">
                <a:solidFill>
                  <a:srgbClr val="FFFFFF"/>
                </a:solidFill>
              </a:rPr>
              <a:t>   </a:t>
            </a:r>
            <a:r>
              <a:rPr lang="en-GB" sz="2400" dirty="0">
                <a:solidFill>
                  <a:srgbClr val="00FF00"/>
                </a:solidFill>
              </a:rPr>
              <a:t>total mass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100</a:t>
            </a:r>
            <a:r>
              <a:rPr lang="en-GB" sz="2400" dirty="0">
                <a:solidFill>
                  <a:srgbClr val="FFFFFF"/>
                </a:solidFill>
              </a:rPr>
              <a:t> + </a:t>
            </a:r>
            <a:r>
              <a:rPr lang="en-GB" sz="2400" dirty="0">
                <a:solidFill>
                  <a:srgbClr val="00FF00"/>
                </a:solidFill>
              </a:rPr>
              <a:t>80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180 kg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FF00FF"/>
                </a:solidFill>
              </a:rPr>
              <a:t>120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00FF00"/>
                </a:solidFill>
              </a:rPr>
              <a:t>180</a:t>
            </a:r>
            <a:r>
              <a:rPr lang="en-GB" sz="2400" dirty="0">
                <a:solidFill>
                  <a:srgbClr val="FFFFFF"/>
                </a:solidFill>
              </a:rPr>
              <a:t> x </a:t>
            </a:r>
            <a:r>
              <a:rPr lang="en-GB" sz="2400" dirty="0">
                <a:solidFill>
                  <a:srgbClr val="FF9900"/>
                </a:solidFill>
              </a:rPr>
              <a:t>velocity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</a:p>
          <a:p>
            <a:pPr marL="0" marR="0" lvl="0" indent="0" algn="l" rtl="0">
              <a:spcBef>
                <a:spcPts val="640"/>
              </a:spcBef>
              <a:buNone/>
            </a:pPr>
            <a:r>
              <a:rPr lang="en-GB" sz="2400" dirty="0">
                <a:solidFill>
                  <a:srgbClr val="FF9900"/>
                </a:solidFill>
              </a:rPr>
              <a:t>velocity</a:t>
            </a:r>
            <a:r>
              <a:rPr lang="en-GB" sz="2400" dirty="0">
                <a:solidFill>
                  <a:srgbClr val="FFFFFF"/>
                </a:solidFill>
              </a:rPr>
              <a:t> = </a:t>
            </a:r>
            <a:r>
              <a:rPr lang="en-GB" sz="2400" dirty="0">
                <a:solidFill>
                  <a:srgbClr val="FF00FF"/>
                </a:solidFill>
              </a:rPr>
              <a:t>120</a:t>
            </a:r>
            <a:r>
              <a:rPr lang="en-GB" sz="2400" dirty="0">
                <a:solidFill>
                  <a:srgbClr val="FFFFFF"/>
                </a:solidFill>
              </a:rPr>
              <a:t> ÷ </a:t>
            </a:r>
            <a:r>
              <a:rPr lang="en-GB" sz="2400" dirty="0">
                <a:solidFill>
                  <a:srgbClr val="00FF00"/>
                </a:solidFill>
              </a:rPr>
              <a:t>180</a:t>
            </a:r>
            <a:r>
              <a:rPr lang="en-GB" sz="2400" dirty="0">
                <a:solidFill>
                  <a:srgbClr val="FFFFFF"/>
                </a:solidFill>
              </a:rPr>
              <a:t>= </a:t>
            </a:r>
            <a:r>
              <a:rPr lang="en-GB" sz="2400" dirty="0">
                <a:solidFill>
                  <a:srgbClr val="FF9900"/>
                </a:solidFill>
              </a:rPr>
              <a:t>0.68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9900"/>
                </a:solidFill>
              </a:rPr>
              <a:t>m/s</a:t>
            </a:r>
            <a:r>
              <a:rPr lang="en-GB" sz="2400" dirty="0">
                <a:solidFill>
                  <a:srgbClr val="FFFFFF"/>
                </a:solidFill>
              </a:rPr>
              <a:t> to the left</a:t>
            </a:r>
          </a:p>
          <a:p>
            <a:pPr marL="0" marR="0" lvl="0" indent="0" algn="l" rtl="0">
              <a:spcBef>
                <a:spcPts val="64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132351" y="307715"/>
            <a:ext cx="5651999" cy="437624"/>
          </a:xfrm>
          <a:prstGeom prst="rect">
            <a:avLst/>
          </a:prstGeom>
          <a:solidFill>
            <a:srgbClr val="FFFFFF">
              <a:alpha val="5538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b="1" dirty="0">
                <a:solidFill>
                  <a:srgbClr val="000000"/>
                </a:solidFill>
              </a:rPr>
              <a:t>Answer the following questions:</a:t>
            </a:r>
          </a:p>
        </p:txBody>
      </p:sp>
      <p:sp>
        <p:nvSpPr>
          <p:cNvPr id="7" name="Shape 376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Explain how momentum is conserved during collisions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1800" b="1" i="0" u="none" strike="noStrike" cap="none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84919017"/>
      </p:ext>
    </p:extLst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2.</a:t>
                      </a:r>
                      <a:r>
                        <a:rPr lang="en-GB" sz="1200" baseline="0" dirty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5. Newtonian</a:t>
                      </a:r>
                      <a:r>
                        <a:rPr lang="en-GB" sz="1200" baseline="0" dirty="0"/>
                        <a:t> world and astrophysics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6. Particles</a:t>
                      </a:r>
                      <a:r>
                        <a:rPr lang="en-GB" sz="1200" baseline="0" dirty="0"/>
                        <a:t> and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461815" y="1395638"/>
          <a:ext cx="1973275" cy="2004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3.1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3.2 Forces in action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3.3.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Work, energy and power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3.4. Materials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 Newton’s laws and momentum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941105" y="1395639"/>
          <a:ext cx="2227825" cy="19716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3.5.1.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Newton’s laws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3.5.2.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Linear Momentum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3.5.3. Change in momentum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3.5.4.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Impulse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3.5.5. Collisions in multiple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dimensions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1887600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ctrTitle"/>
          </p:nvPr>
        </p:nvSpPr>
        <p:spPr>
          <a:xfrm>
            <a:off x="179512" y="272437"/>
            <a:ext cx="8784899" cy="810000"/>
          </a:xfrm>
          <a:prstGeom prst="rect">
            <a:avLst/>
          </a:prstGeom>
          <a:solidFill>
            <a:schemeClr val="bg2">
              <a:alpha val="827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rgbClr val="FFFFFF"/>
                </a:solidFill>
              </a:rPr>
              <a:t>Change in momentum</a:t>
            </a:r>
          </a:p>
        </p:txBody>
      </p:sp>
      <p:grpSp>
        <p:nvGrpSpPr>
          <p:cNvPr id="241" name="Shape 241"/>
          <p:cNvGrpSpPr/>
          <p:nvPr/>
        </p:nvGrpSpPr>
        <p:grpSpPr>
          <a:xfrm>
            <a:off x="686742" y="1318861"/>
            <a:ext cx="7711800" cy="925649"/>
            <a:chOff x="435222" y="29364"/>
            <a:chExt cx="7711800" cy="1234199"/>
          </a:xfrm>
          <a:solidFill>
            <a:srgbClr val="CCFFCC"/>
          </a:solidFill>
        </p:grpSpPr>
        <p:sp>
          <p:nvSpPr>
            <p:cNvPr id="243" name="Shape 243"/>
            <p:cNvSpPr/>
            <p:nvPr/>
          </p:nvSpPr>
          <p:spPr>
            <a:xfrm>
              <a:off x="435222" y="29364"/>
              <a:ext cx="7711800" cy="1234199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4" name="Shape 244"/>
            <p:cNvSpPr txBox="1"/>
            <p:nvPr/>
          </p:nvSpPr>
          <p:spPr>
            <a:xfrm>
              <a:off x="495470" y="89613"/>
              <a:ext cx="7591200" cy="1113599"/>
            </a:xfrm>
            <a:prstGeom prst="rect">
              <a:avLst/>
            </a:prstGeom>
            <a:grp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SzPct val="25000"/>
                <a:buNone/>
              </a:pPr>
              <a:r>
                <a:rPr lang="en-GB" sz="3200" dirty="0">
                  <a:solidFill>
                    <a:schemeClr val="tx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Derive an equation linking force and momentum </a:t>
              </a:r>
            </a:p>
          </p:txBody>
        </p:sp>
      </p:grpSp>
      <p:grpSp>
        <p:nvGrpSpPr>
          <p:cNvPr id="246" name="Shape 246"/>
          <p:cNvGrpSpPr/>
          <p:nvPr/>
        </p:nvGrpSpPr>
        <p:grpSpPr>
          <a:xfrm>
            <a:off x="686742" y="2538977"/>
            <a:ext cx="7711800" cy="1037699"/>
            <a:chOff x="435222" y="1"/>
            <a:chExt cx="7711800" cy="1383599"/>
          </a:xfrm>
        </p:grpSpPr>
        <p:sp>
          <p:nvSpPr>
            <p:cNvPr id="248" name="Shape 248"/>
            <p:cNvSpPr/>
            <p:nvPr/>
          </p:nvSpPr>
          <p:spPr>
            <a:xfrm>
              <a:off x="435222" y="1"/>
              <a:ext cx="7711800" cy="1383599"/>
            </a:xfrm>
            <a:prstGeom prst="roundRect">
              <a:avLst>
                <a:gd name="adj" fmla="val 16667"/>
              </a:avLst>
            </a:prstGeom>
            <a:solidFill>
              <a:srgbClr val="C6D9F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9" name="Shape 249"/>
            <p:cNvSpPr txBox="1"/>
            <p:nvPr/>
          </p:nvSpPr>
          <p:spPr>
            <a:xfrm>
              <a:off x="502766" y="67546"/>
              <a:ext cx="7576500" cy="124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SzPct val="25000"/>
                <a:buNone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Calculate forces involved in momentum changes</a:t>
              </a:r>
            </a:p>
          </p:txBody>
        </p:sp>
      </p:grpSp>
      <p:grpSp>
        <p:nvGrpSpPr>
          <p:cNvPr id="250" name="Shape 250"/>
          <p:cNvGrpSpPr/>
          <p:nvPr/>
        </p:nvGrpSpPr>
        <p:grpSpPr>
          <a:xfrm>
            <a:off x="686742" y="3838438"/>
            <a:ext cx="7711800" cy="1037699"/>
            <a:chOff x="435222" y="8386"/>
            <a:chExt cx="7711800" cy="1383599"/>
          </a:xfrm>
        </p:grpSpPr>
        <p:sp>
          <p:nvSpPr>
            <p:cNvPr id="252" name="Shape 252"/>
            <p:cNvSpPr/>
            <p:nvPr/>
          </p:nvSpPr>
          <p:spPr>
            <a:xfrm>
              <a:off x="435222" y="8386"/>
              <a:ext cx="7711800" cy="13835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502766" y="75930"/>
              <a:ext cx="7576500" cy="12486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>
                <a:lnSpc>
                  <a:spcPct val="90000"/>
                </a:lnSpc>
                <a:spcAft>
                  <a:spcPts val="1120"/>
                </a:spcAft>
                <a:buSzPct val="25000"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Calculate impulse for a collision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710030"/>
      </p:ext>
    </p:extLst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Derive an equation linking force and momentum </a:t>
            </a:r>
          </a:p>
        </p:txBody>
      </p:sp>
      <p:sp>
        <p:nvSpPr>
          <p:cNvPr id="11" name="Shape 298"/>
          <p:cNvSpPr txBox="1">
            <a:spLocks noGrp="1"/>
          </p:cNvSpPr>
          <p:nvPr>
            <p:ph type="body" idx="1"/>
          </p:nvPr>
        </p:nvSpPr>
        <p:spPr>
          <a:xfrm>
            <a:off x="145743" y="656094"/>
            <a:ext cx="4965900" cy="46327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00FFFF"/>
                </a:solidFill>
              </a:rPr>
              <a:t>momentum</a:t>
            </a:r>
            <a:r>
              <a:rPr lang="en-GB" sz="2720">
                <a:solidFill>
                  <a:schemeClr val="lt1"/>
                </a:solidFill>
              </a:rPr>
              <a:t> =</a:t>
            </a:r>
            <a:r>
              <a:rPr lang="en-GB" sz="2720">
                <a:solidFill>
                  <a:srgbClr val="00FF00"/>
                </a:solidFill>
              </a:rPr>
              <a:t> mass</a:t>
            </a:r>
            <a:r>
              <a:rPr lang="en-GB" sz="2720">
                <a:solidFill>
                  <a:schemeClr val="lt1"/>
                </a:solidFill>
              </a:rPr>
              <a:t> x </a:t>
            </a:r>
            <a:r>
              <a:rPr lang="en-GB" sz="2720">
                <a:solidFill>
                  <a:srgbClr val="FF9900"/>
                </a:solidFill>
              </a:rPr>
              <a:t>velocity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Shape 298"/>
          <p:cNvSpPr txBox="1">
            <a:spLocks/>
          </p:cNvSpPr>
          <p:nvPr/>
        </p:nvSpPr>
        <p:spPr>
          <a:xfrm>
            <a:off x="4352165" y="1270255"/>
            <a:ext cx="4679580" cy="46327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0000"/>
                </a:solidFill>
              </a:rPr>
              <a:t>Force</a:t>
            </a:r>
            <a:r>
              <a:rPr lang="en-GB" sz="2720" dirty="0">
                <a:solidFill>
                  <a:schemeClr val="lt1"/>
                </a:solidFill>
              </a:rPr>
              <a:t> =</a:t>
            </a:r>
            <a:r>
              <a:rPr lang="en-GB" sz="2720" dirty="0">
                <a:solidFill>
                  <a:srgbClr val="00FF00"/>
                </a:solidFill>
              </a:rPr>
              <a:t> mass</a:t>
            </a:r>
            <a:r>
              <a:rPr lang="en-GB" sz="2720" dirty="0">
                <a:solidFill>
                  <a:schemeClr val="lt1"/>
                </a:solidFill>
              </a:rPr>
              <a:t> x </a:t>
            </a:r>
            <a:r>
              <a:rPr lang="en-GB" sz="2720" dirty="0">
                <a:solidFill>
                  <a:srgbClr val="FFFF00"/>
                </a:solidFill>
              </a:rPr>
              <a:t>acceleration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chemeClr val="lt1"/>
              </a:solidFill>
            </a:endParaRPr>
          </a:p>
        </p:txBody>
      </p:sp>
      <p:sp>
        <p:nvSpPr>
          <p:cNvPr id="13" name="Shape 298"/>
          <p:cNvSpPr txBox="1">
            <a:spLocks/>
          </p:cNvSpPr>
          <p:nvPr/>
        </p:nvSpPr>
        <p:spPr>
          <a:xfrm>
            <a:off x="145743" y="1884414"/>
            <a:ext cx="5563243" cy="78353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00"/>
                </a:solidFill>
              </a:rPr>
              <a:t>Acceleration</a:t>
            </a:r>
            <a:r>
              <a:rPr lang="en-GB" sz="2720" dirty="0">
                <a:solidFill>
                  <a:srgbClr val="FF9900"/>
                </a:solidFill>
              </a:rPr>
              <a:t> </a:t>
            </a:r>
            <a:r>
              <a:rPr lang="en-GB" sz="2720" dirty="0">
                <a:solidFill>
                  <a:schemeClr val="bg1"/>
                </a:solidFill>
              </a:rPr>
              <a:t>=</a:t>
            </a:r>
            <a:r>
              <a:rPr lang="en-GB" sz="2720" dirty="0">
                <a:solidFill>
                  <a:srgbClr val="FF9900"/>
                </a:solidFill>
              </a:rPr>
              <a:t> </a:t>
            </a:r>
            <a:r>
              <a:rPr lang="en-GB" sz="2720" u="sng" dirty="0">
                <a:solidFill>
                  <a:srgbClr val="FF9900"/>
                </a:solidFill>
              </a:rPr>
              <a:t>change in velocity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chemeClr val="lt1"/>
                </a:solidFill>
              </a:rPr>
              <a:t>				</a:t>
            </a:r>
            <a:r>
              <a:rPr lang="en-GB" sz="2720" dirty="0">
                <a:solidFill>
                  <a:srgbClr val="F054FF"/>
                </a:solidFill>
              </a:rPr>
              <a:t>Time taken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chemeClr val="lt1"/>
              </a:solidFill>
            </a:endParaRPr>
          </a:p>
        </p:txBody>
      </p:sp>
      <p:sp>
        <p:nvSpPr>
          <p:cNvPr id="14" name="Shape 298"/>
          <p:cNvSpPr txBox="1">
            <a:spLocks/>
          </p:cNvSpPr>
          <p:nvPr/>
        </p:nvSpPr>
        <p:spPr>
          <a:xfrm>
            <a:off x="1811986" y="3729937"/>
            <a:ext cx="5563243" cy="78353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00"/>
                </a:solidFill>
              </a:rPr>
              <a:t>Force</a:t>
            </a:r>
            <a:r>
              <a:rPr lang="en-GB" sz="2720" dirty="0">
                <a:solidFill>
                  <a:srgbClr val="FF9900"/>
                </a:solidFill>
              </a:rPr>
              <a:t> </a:t>
            </a:r>
            <a:r>
              <a:rPr lang="en-GB" sz="2720" dirty="0">
                <a:solidFill>
                  <a:schemeClr val="bg1"/>
                </a:solidFill>
              </a:rPr>
              <a:t>=</a:t>
            </a:r>
            <a:r>
              <a:rPr lang="en-GB" sz="2720" dirty="0">
                <a:solidFill>
                  <a:srgbClr val="FF9900"/>
                </a:solidFill>
              </a:rPr>
              <a:t> </a:t>
            </a:r>
            <a:r>
              <a:rPr lang="en-GB" sz="2720" u="sng" dirty="0">
                <a:solidFill>
                  <a:srgbClr val="38FFF6"/>
                </a:solidFill>
              </a:rPr>
              <a:t>change in momentum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chemeClr val="lt1"/>
                </a:solidFill>
              </a:rPr>
              <a:t>			</a:t>
            </a:r>
            <a:r>
              <a:rPr lang="en-GB" sz="2720" dirty="0">
                <a:solidFill>
                  <a:srgbClr val="F054FF"/>
                </a:solidFill>
              </a:rPr>
              <a:t>Time taken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chemeClr val="lt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64556" y="2821870"/>
            <a:ext cx="0" cy="908067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937813"/>
      </p:ext>
    </p:extLst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Change in momentum</a:t>
            </a:r>
          </a:p>
        </p:txBody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1113586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FFFFFF"/>
                </a:solidFill>
              </a:rPr>
              <a:t>Applying a </a:t>
            </a:r>
            <a:r>
              <a:rPr lang="en-GB" sz="2720">
                <a:solidFill>
                  <a:srgbClr val="FFFF00"/>
                </a:solidFill>
              </a:rPr>
              <a:t>force</a:t>
            </a:r>
            <a:r>
              <a:rPr lang="en-GB" sz="2720">
                <a:solidFill>
                  <a:srgbClr val="FFFFFF"/>
                </a:solidFill>
              </a:rPr>
              <a:t> to an object will change its </a:t>
            </a:r>
            <a:r>
              <a:rPr lang="en-GB" sz="2720">
                <a:solidFill>
                  <a:srgbClr val="FFFF00"/>
                </a:solidFill>
              </a:rPr>
              <a:t>velocity</a:t>
            </a:r>
            <a:r>
              <a:rPr lang="en-GB" sz="2720">
                <a:solidFill>
                  <a:srgbClr val="FFFFFF"/>
                </a:solidFill>
              </a:rPr>
              <a:t> and therefore also change its </a:t>
            </a:r>
            <a:r>
              <a:rPr lang="en-GB" sz="2720">
                <a:solidFill>
                  <a:srgbClr val="FFFF00"/>
                </a:solidFill>
              </a:rPr>
              <a:t>momentum</a:t>
            </a:r>
            <a:r>
              <a:rPr lang="en-GB" sz="2720">
                <a:solidFill>
                  <a:srgbClr val="FFFFFF"/>
                </a:solidFill>
              </a:rPr>
              <a:t>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rgbClr val="FFFFFF"/>
              </a:solidFill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FFFFFF"/>
                </a:solidFill>
              </a:rPr>
              <a:t>The </a:t>
            </a:r>
            <a:r>
              <a:rPr lang="en-GB" sz="2720">
                <a:solidFill>
                  <a:srgbClr val="FFFF00"/>
                </a:solidFill>
              </a:rPr>
              <a:t>change in momentum</a:t>
            </a:r>
            <a:r>
              <a:rPr lang="en-GB" sz="2720">
                <a:solidFill>
                  <a:srgbClr val="FFFFFF"/>
                </a:solidFill>
              </a:rPr>
              <a:t> of an object is dependent on the </a:t>
            </a:r>
            <a:r>
              <a:rPr lang="en-GB" sz="2720">
                <a:solidFill>
                  <a:srgbClr val="FFFF00"/>
                </a:solidFill>
              </a:rPr>
              <a:t>size of the force</a:t>
            </a:r>
            <a:r>
              <a:rPr lang="en-GB" sz="2720">
                <a:solidFill>
                  <a:srgbClr val="FFFFFF"/>
                </a:solidFill>
              </a:rPr>
              <a:t> and </a:t>
            </a:r>
            <a:r>
              <a:rPr lang="en-GB" sz="2720">
                <a:solidFill>
                  <a:srgbClr val="FFFF00"/>
                </a:solidFill>
              </a:rPr>
              <a:t>how long the force is applied</a:t>
            </a:r>
            <a:r>
              <a:rPr lang="en-GB" sz="2720">
                <a:solidFill>
                  <a:srgbClr val="FFFFFF"/>
                </a:solidFill>
              </a:rPr>
              <a:t> for </a:t>
            </a: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rgbClr val="FFFFFF"/>
              </a:solidFill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457201" y="3412087"/>
            <a:ext cx="4814399" cy="75825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>
                <a:solidFill>
                  <a:srgbClr val="FFFF00"/>
                </a:solidFill>
              </a:rPr>
              <a:t>Force</a:t>
            </a:r>
            <a:r>
              <a:rPr lang="en-GB" sz="2700">
                <a:solidFill>
                  <a:srgbClr val="FFFFFF"/>
                </a:solidFill>
              </a:rPr>
              <a:t> = </a:t>
            </a:r>
            <a:r>
              <a:rPr lang="en-GB" sz="2700" u="sng">
                <a:solidFill>
                  <a:srgbClr val="00FFFF"/>
                </a:solidFill>
              </a:rPr>
              <a:t>Change in momentum</a:t>
            </a:r>
          </a:p>
          <a:p>
            <a:pPr marL="182880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>
                <a:solidFill>
                  <a:srgbClr val="FF00FF"/>
                </a:solidFill>
              </a:rPr>
              <a:t>  Time taken </a:t>
            </a:r>
          </a:p>
        </p:txBody>
      </p:sp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8896" y="3215173"/>
            <a:ext cx="3136826" cy="150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Derive an equation linking force and momentum </a:t>
            </a:r>
          </a:p>
        </p:txBody>
      </p:sp>
    </p:spTree>
    <p:extLst>
      <p:ext uri="{BB962C8B-B14F-4D97-AF65-F5344CB8AC3E}">
        <p14:creationId xmlns:p14="http://schemas.microsoft.com/office/powerpoint/2010/main" val="2568397670"/>
      </p:ext>
    </p:extLst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237000" y="435014"/>
            <a:ext cx="4814399" cy="75825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FFFF00"/>
                </a:solidFill>
              </a:rPr>
              <a:t>Force</a:t>
            </a:r>
            <a:r>
              <a:rPr lang="en-GB" sz="2700" dirty="0">
                <a:solidFill>
                  <a:srgbClr val="FFFFFF"/>
                </a:solidFill>
              </a:rPr>
              <a:t> = </a:t>
            </a:r>
            <a:r>
              <a:rPr lang="en-GB" sz="2700" u="sng" dirty="0">
                <a:solidFill>
                  <a:srgbClr val="00FFFF"/>
                </a:solidFill>
              </a:rPr>
              <a:t>Change in momentum</a:t>
            </a:r>
          </a:p>
          <a:p>
            <a:pPr marL="182880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FF00FF"/>
                </a:solidFill>
              </a:rPr>
              <a:t>  Time taken </a:t>
            </a:r>
          </a:p>
        </p:txBody>
      </p:sp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138" y="375167"/>
            <a:ext cx="2774382" cy="140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Calculate forces involved in momentum changes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36" y="1735457"/>
            <a:ext cx="89900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An elephant with a mass of </a:t>
            </a:r>
            <a:r>
              <a:rPr lang="en-US" sz="2000" dirty="0">
                <a:solidFill>
                  <a:srgbClr val="66FF1E"/>
                </a:solidFill>
                <a:latin typeface="Comic Sans MS"/>
                <a:cs typeface="Comic Sans MS"/>
              </a:rPr>
              <a:t>4000 kg 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and a velocity of </a:t>
            </a:r>
            <a:r>
              <a:rPr lang="en-US" sz="2000" dirty="0">
                <a:solidFill>
                  <a:schemeClr val="accent6"/>
                </a:solidFill>
                <a:latin typeface="Comic Sans MS"/>
                <a:cs typeface="Comic Sans MS"/>
              </a:rPr>
              <a:t>3 m/s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collides with a stationary </a:t>
            </a:r>
            <a:r>
              <a:rPr lang="en-US" sz="2000" dirty="0" err="1">
                <a:solidFill>
                  <a:schemeClr val="bg1"/>
                </a:solidFill>
                <a:latin typeface="Comic Sans MS"/>
                <a:cs typeface="Comic Sans MS"/>
              </a:rPr>
              <a:t>cheeter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with a mass of </a:t>
            </a:r>
            <a:r>
              <a:rPr lang="en-US" sz="2000" dirty="0">
                <a:solidFill>
                  <a:srgbClr val="66FF1E"/>
                </a:solidFill>
                <a:latin typeface="Comic Sans MS"/>
                <a:cs typeface="Comic Sans MS"/>
              </a:rPr>
              <a:t>90 kg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. Following the collision which last for </a:t>
            </a:r>
            <a:r>
              <a:rPr lang="en-US" sz="2000" dirty="0">
                <a:solidFill>
                  <a:srgbClr val="F054FF"/>
                </a:solidFill>
                <a:latin typeface="Comic Sans MS"/>
                <a:cs typeface="Comic Sans MS"/>
              </a:rPr>
              <a:t>3 seconds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both the </a:t>
            </a:r>
            <a:r>
              <a:rPr lang="en-US" sz="2000" dirty="0" err="1">
                <a:solidFill>
                  <a:schemeClr val="bg1"/>
                </a:solidFill>
                <a:latin typeface="Comic Sans MS"/>
                <a:cs typeface="Comic Sans MS"/>
              </a:rPr>
              <a:t>cheeter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and elephant move together at </a:t>
            </a:r>
            <a:r>
              <a:rPr lang="en-US" sz="2000" dirty="0">
                <a:solidFill>
                  <a:schemeClr val="accent6"/>
                </a:solidFill>
                <a:latin typeface="Comic Sans MS"/>
                <a:cs typeface="Comic Sans MS"/>
              </a:rPr>
              <a:t>2 m/s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38FFF6"/>
                </a:solidFill>
                <a:latin typeface="Comic Sans MS"/>
                <a:cs typeface="Comic Sans MS"/>
              </a:rPr>
              <a:t>What was the change in momentum for the </a:t>
            </a:r>
            <a:r>
              <a:rPr lang="en-US" sz="2000" i="1" dirty="0">
                <a:solidFill>
                  <a:srgbClr val="38FFF6"/>
                </a:solidFill>
                <a:latin typeface="Comic Sans MS"/>
                <a:cs typeface="Comic Sans MS"/>
              </a:rPr>
              <a:t>elephant</a:t>
            </a:r>
            <a:r>
              <a:rPr lang="en-US" sz="2000" dirty="0">
                <a:solidFill>
                  <a:srgbClr val="38FFF6"/>
                </a:solidFill>
                <a:latin typeface="Comic Sans MS"/>
                <a:cs typeface="Comic Sans MS"/>
              </a:rPr>
              <a:t> during the collision?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Before: </a:t>
            </a:r>
            <a:r>
              <a:rPr lang="en-US" sz="2000" dirty="0">
                <a:solidFill>
                  <a:srgbClr val="66FF1E"/>
                </a:solidFill>
                <a:latin typeface="Comic Sans MS"/>
                <a:cs typeface="Comic Sans MS"/>
              </a:rPr>
              <a:t>4000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x </a:t>
            </a:r>
            <a:r>
              <a:rPr lang="en-US" sz="2000" dirty="0">
                <a:solidFill>
                  <a:schemeClr val="accent6"/>
                </a:solidFill>
                <a:latin typeface="Comic Sans MS"/>
                <a:cs typeface="Comic Sans MS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= 12000 kg m/s 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After: </a:t>
            </a:r>
            <a:r>
              <a:rPr lang="en-US" sz="2000" dirty="0">
                <a:solidFill>
                  <a:srgbClr val="66FF1E"/>
                </a:solidFill>
                <a:latin typeface="Comic Sans MS"/>
                <a:cs typeface="Comic Sans MS"/>
              </a:rPr>
              <a:t>4000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x </a:t>
            </a:r>
            <a:r>
              <a:rPr lang="en-US" sz="2000" dirty="0">
                <a:solidFill>
                  <a:srgbClr val="F79646"/>
                </a:solidFill>
                <a:latin typeface="Comic Sans MS"/>
                <a:cs typeface="Comic Sans MS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= 8000 kg m/s</a:t>
            </a:r>
          </a:p>
          <a:p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Change = 12000 – 8000 = </a:t>
            </a:r>
            <a:r>
              <a:rPr lang="en-US" sz="2000" dirty="0">
                <a:solidFill>
                  <a:srgbClr val="38FFF6"/>
                </a:solidFill>
                <a:latin typeface="Comic Sans MS"/>
                <a:cs typeface="Comic Sans MS"/>
              </a:rPr>
              <a:t>4000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kg m/s decrease</a:t>
            </a:r>
          </a:p>
          <a:p>
            <a:endParaRPr lang="en-US" sz="2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38FFF6"/>
                </a:solidFill>
                <a:latin typeface="Comic Sans MS"/>
                <a:cs typeface="Comic Sans MS"/>
              </a:rPr>
              <a:t>What was the force of the collision? </a:t>
            </a:r>
          </a:p>
          <a:p>
            <a:r>
              <a:rPr lang="en-US" sz="2000" dirty="0">
                <a:solidFill>
                  <a:srgbClr val="38FFF6"/>
                </a:solidFill>
                <a:latin typeface="Comic Sans MS"/>
                <a:cs typeface="Comic Sans MS"/>
              </a:rPr>
              <a:t>4000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/ </a:t>
            </a:r>
            <a:r>
              <a:rPr lang="en-US" sz="2000" dirty="0">
                <a:solidFill>
                  <a:srgbClr val="F054FF"/>
                </a:solidFill>
                <a:latin typeface="Comic Sans MS"/>
                <a:cs typeface="Comic Sans MS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Comic Sans MS"/>
                <a:cs typeface="Comic Sans MS"/>
              </a:rPr>
              <a:t> = </a:t>
            </a:r>
            <a:r>
              <a:rPr lang="en-US" sz="2000" dirty="0">
                <a:solidFill>
                  <a:srgbClr val="FFFF00"/>
                </a:solidFill>
                <a:latin typeface="Comic Sans MS"/>
                <a:cs typeface="Comic Sans MS"/>
              </a:rPr>
              <a:t>1333 N</a:t>
            </a:r>
          </a:p>
          <a:p>
            <a:endParaRPr lang="en-US" sz="2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7" name="Shape 298"/>
          <p:cNvSpPr txBox="1">
            <a:spLocks/>
          </p:cNvSpPr>
          <p:nvPr/>
        </p:nvSpPr>
        <p:spPr>
          <a:xfrm>
            <a:off x="145743" y="1289954"/>
            <a:ext cx="4965900" cy="46327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>
                <a:solidFill>
                  <a:srgbClr val="00FFFF"/>
                </a:solidFill>
              </a:rPr>
              <a:t>momentum</a:t>
            </a:r>
            <a:r>
              <a:rPr lang="en-GB" sz="2720">
                <a:solidFill>
                  <a:schemeClr val="lt1"/>
                </a:solidFill>
              </a:rPr>
              <a:t> =</a:t>
            </a:r>
            <a:r>
              <a:rPr lang="en-GB" sz="2720">
                <a:solidFill>
                  <a:srgbClr val="00FF00"/>
                </a:solidFill>
              </a:rPr>
              <a:t> mass</a:t>
            </a:r>
            <a:r>
              <a:rPr lang="en-GB" sz="2720">
                <a:solidFill>
                  <a:schemeClr val="lt1"/>
                </a:solidFill>
              </a:rPr>
              <a:t> x </a:t>
            </a:r>
            <a:r>
              <a:rPr lang="en-GB" sz="2720">
                <a:solidFill>
                  <a:srgbClr val="FF9900"/>
                </a:solidFill>
              </a:rPr>
              <a:t>velocity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19891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-613475" y="256144"/>
            <a:ext cx="10043400" cy="6169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4000">
                <a:solidFill>
                  <a:schemeClr val="lt1"/>
                </a:solidFill>
              </a:rPr>
              <a:t>Why do you weigh less on the moon?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85877"/>
            <a:ext cx="9144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107700" y="984310"/>
            <a:ext cx="8928600" cy="4106995"/>
          </a:xfrm>
          <a:prstGeom prst="rect">
            <a:avLst/>
          </a:prstGeom>
          <a:solidFill>
            <a:srgbClr val="000001">
              <a:alpha val="6115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</a:rPr>
              <a:t>On Earth acceleration due to gravity is about </a:t>
            </a:r>
            <a:r>
              <a:rPr lang="en-GB" sz="2400" dirty="0">
                <a:solidFill>
                  <a:srgbClr val="FFFF00"/>
                </a:solidFill>
              </a:rPr>
              <a:t>10 m/s</a:t>
            </a:r>
            <a:r>
              <a:rPr lang="en-GB" sz="2400" baseline="30000" dirty="0">
                <a:solidFill>
                  <a:srgbClr val="FFFF00"/>
                </a:solidFill>
              </a:rPr>
              <a:t>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On the moon it is only </a:t>
            </a:r>
            <a:r>
              <a:rPr lang="en-GB" sz="2400" dirty="0">
                <a:solidFill>
                  <a:srgbClr val="FFFF00"/>
                </a:solidFill>
              </a:rPr>
              <a:t>1.6 m/s</a:t>
            </a:r>
            <a:r>
              <a:rPr lang="en-GB" sz="2400" baseline="30000" dirty="0">
                <a:solidFill>
                  <a:srgbClr val="FFFF00"/>
                </a:solidFill>
              </a:rPr>
              <a:t>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aseline="300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Weight (N) =   mass (kg)   x    acceleration due to 					                     gravity (m/s</a:t>
            </a:r>
            <a:r>
              <a:rPr lang="en-GB" sz="2400" b="0" i="0" u="none" strike="noStrike" cap="none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GB" sz="2400" b="0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dirty="0">
              <a:solidFill>
                <a:srgbClr val="00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00FFFF"/>
                </a:solidFill>
              </a:rPr>
              <a:t>If a person has a mass of 100 kg calculate how much he will weigh on the Earth and the moon?</a:t>
            </a: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</a:rPr>
              <a:t>If a person has a mass of 100 kg on Earth he will weigh:</a:t>
            </a: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</a:rPr>
              <a:t>Weight = 100 x 10 = 1000 N </a:t>
            </a:r>
            <a:endParaRPr sz="2400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</a:rPr>
              <a:t>If a person has a mass of 100 kg on the Moon he will weigh:</a:t>
            </a:r>
          </a:p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</a:rPr>
              <a:t>Weight = 100 x 1.6 = 160 N</a:t>
            </a:r>
          </a:p>
        </p:txBody>
      </p:sp>
      <p:sp>
        <p:nvSpPr>
          <p:cNvPr id="7" name="Shape 283"/>
          <p:cNvSpPr txBox="1"/>
          <p:nvPr/>
        </p:nvSpPr>
        <p:spPr>
          <a:xfrm>
            <a:off x="0" y="2"/>
            <a:ext cx="9144000" cy="276975"/>
          </a:xfrm>
          <a:prstGeom prst="rect">
            <a:avLst/>
          </a:prstGeom>
          <a:solidFill>
            <a:schemeClr val="accent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Explain the difference between mass and weight</a:t>
            </a:r>
          </a:p>
        </p:txBody>
      </p:sp>
    </p:spTree>
    <p:extLst>
      <p:ext uri="{BB962C8B-B14F-4D97-AF65-F5344CB8AC3E}">
        <p14:creationId xmlns:p14="http://schemas.microsoft.com/office/powerpoint/2010/main" val="20751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chemeClr val="lt1"/>
                </a:solidFill>
              </a:rPr>
              <a:t>Change in momentum</a:t>
            </a:r>
          </a:p>
        </p:txBody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1113586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Applying a </a:t>
            </a:r>
            <a:r>
              <a:rPr lang="en-GB" sz="2720" dirty="0">
                <a:solidFill>
                  <a:srgbClr val="FFFF00"/>
                </a:solidFill>
              </a:rPr>
              <a:t>force</a:t>
            </a:r>
            <a:r>
              <a:rPr lang="en-GB" sz="2720" dirty="0">
                <a:solidFill>
                  <a:srgbClr val="FFFFFF"/>
                </a:solidFill>
              </a:rPr>
              <a:t> to an object will change its </a:t>
            </a:r>
            <a:r>
              <a:rPr lang="en-GB" sz="2720" dirty="0">
                <a:solidFill>
                  <a:srgbClr val="FFFF00"/>
                </a:solidFill>
              </a:rPr>
              <a:t>velocity</a:t>
            </a:r>
            <a:r>
              <a:rPr lang="en-GB" sz="2720" dirty="0">
                <a:solidFill>
                  <a:srgbClr val="FFFFFF"/>
                </a:solidFill>
              </a:rPr>
              <a:t> and therefore also change its </a:t>
            </a:r>
            <a:r>
              <a:rPr lang="en-GB" sz="2720" dirty="0">
                <a:solidFill>
                  <a:srgbClr val="FFFF00"/>
                </a:solidFill>
              </a:rPr>
              <a:t>momentum</a:t>
            </a:r>
            <a:r>
              <a:rPr lang="en-GB" sz="2720" dirty="0">
                <a:solidFill>
                  <a:srgbClr val="FFFFFF"/>
                </a:solidFill>
              </a:rPr>
              <a:t>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The </a:t>
            </a:r>
            <a:r>
              <a:rPr lang="en-GB" sz="2720" dirty="0">
                <a:solidFill>
                  <a:srgbClr val="FFFF00"/>
                </a:solidFill>
              </a:rPr>
              <a:t>change in momentum</a:t>
            </a:r>
            <a:r>
              <a:rPr lang="en-GB" sz="2720" dirty="0">
                <a:solidFill>
                  <a:srgbClr val="FFFFFF"/>
                </a:solidFill>
              </a:rPr>
              <a:t> of an object is dependent on the </a:t>
            </a:r>
            <a:r>
              <a:rPr lang="en-GB" sz="2720" dirty="0">
                <a:solidFill>
                  <a:srgbClr val="FFFF00"/>
                </a:solidFill>
              </a:rPr>
              <a:t>size of the force</a:t>
            </a:r>
            <a:r>
              <a:rPr lang="en-GB" sz="2720" dirty="0">
                <a:solidFill>
                  <a:srgbClr val="FFFFFF"/>
                </a:solidFill>
              </a:rPr>
              <a:t> and </a:t>
            </a:r>
            <a:r>
              <a:rPr lang="en-GB" sz="2720" dirty="0">
                <a:solidFill>
                  <a:srgbClr val="FFFF00"/>
                </a:solidFill>
              </a:rPr>
              <a:t>how long the force is applied</a:t>
            </a:r>
            <a:r>
              <a:rPr lang="en-GB" sz="2720" dirty="0">
                <a:solidFill>
                  <a:srgbClr val="FFFFFF"/>
                </a:solidFill>
              </a:rPr>
              <a:t> for </a:t>
            </a: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530651" y="3466445"/>
            <a:ext cx="4814399" cy="75825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FFFF00"/>
                </a:solidFill>
              </a:rPr>
              <a:t>Force</a:t>
            </a:r>
            <a:r>
              <a:rPr lang="en-GB" sz="2700" dirty="0">
                <a:solidFill>
                  <a:srgbClr val="FFFFFF"/>
                </a:solidFill>
              </a:rPr>
              <a:t> = </a:t>
            </a:r>
            <a:r>
              <a:rPr lang="en-GB" sz="2700" u="sng" dirty="0">
                <a:solidFill>
                  <a:srgbClr val="00FFFF"/>
                </a:solidFill>
              </a:rPr>
              <a:t>Change in momentum</a:t>
            </a:r>
          </a:p>
          <a:p>
            <a:pPr marL="182880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00" dirty="0">
                <a:solidFill>
                  <a:srgbClr val="FF00FF"/>
                </a:solidFill>
              </a:rPr>
              <a:t>  Time taken </a:t>
            </a:r>
          </a:p>
        </p:txBody>
      </p:sp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208" y="2983124"/>
            <a:ext cx="2634843" cy="14118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Calculate impulse for a collision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" name="Shape 544"/>
          <p:cNvSpPr txBox="1">
            <a:spLocks/>
          </p:cNvSpPr>
          <p:nvPr/>
        </p:nvSpPr>
        <p:spPr>
          <a:xfrm>
            <a:off x="196946" y="4564262"/>
            <a:ext cx="7109751" cy="483051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700" dirty="0">
                <a:solidFill>
                  <a:srgbClr val="FFFF00"/>
                </a:solidFill>
              </a:rPr>
              <a:t>Force</a:t>
            </a:r>
            <a:r>
              <a:rPr lang="en-GB" sz="2700" dirty="0">
                <a:solidFill>
                  <a:srgbClr val="FFFFFF"/>
                </a:solidFill>
              </a:rPr>
              <a:t> x </a:t>
            </a:r>
            <a:r>
              <a:rPr lang="en-GB" sz="2700" dirty="0">
                <a:solidFill>
                  <a:srgbClr val="FF00FF"/>
                </a:solidFill>
              </a:rPr>
              <a:t>Time taken </a:t>
            </a:r>
            <a:r>
              <a:rPr lang="en-GB" sz="2700" dirty="0">
                <a:solidFill>
                  <a:srgbClr val="FFFFFF"/>
                </a:solidFill>
              </a:rPr>
              <a:t>= </a:t>
            </a:r>
            <a:r>
              <a:rPr lang="en-GB" sz="2700" dirty="0">
                <a:solidFill>
                  <a:srgbClr val="00FFFF"/>
                </a:solidFill>
              </a:rPr>
              <a:t>Change in momentum</a:t>
            </a:r>
          </a:p>
        </p:txBody>
      </p:sp>
    </p:spTree>
    <p:extLst>
      <p:ext uri="{BB962C8B-B14F-4D97-AF65-F5344CB8AC3E}">
        <p14:creationId xmlns:p14="http://schemas.microsoft.com/office/powerpoint/2010/main" val="4152766606"/>
      </p:ext>
    </p:extLst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4"/>
          <p:cNvSpPr txBox="1">
            <a:spLocks/>
          </p:cNvSpPr>
          <p:nvPr/>
        </p:nvSpPr>
        <p:spPr>
          <a:xfrm>
            <a:off x="196946" y="918854"/>
            <a:ext cx="8668454" cy="483051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700" dirty="0">
                <a:solidFill>
                  <a:srgbClr val="FFFF00"/>
                </a:solidFill>
              </a:rPr>
              <a:t>Force</a:t>
            </a:r>
            <a:r>
              <a:rPr lang="en-GB" sz="2700" dirty="0">
                <a:solidFill>
                  <a:srgbClr val="FFFFFF"/>
                </a:solidFill>
              </a:rPr>
              <a:t> x </a:t>
            </a:r>
            <a:r>
              <a:rPr lang="en-GB" sz="2700" dirty="0">
                <a:solidFill>
                  <a:srgbClr val="FF00FF"/>
                </a:solidFill>
              </a:rPr>
              <a:t>Time taken </a:t>
            </a:r>
            <a:r>
              <a:rPr lang="en-GB" sz="2700" dirty="0">
                <a:solidFill>
                  <a:srgbClr val="FFFFFF"/>
                </a:solidFill>
              </a:rPr>
              <a:t>= </a:t>
            </a:r>
            <a:r>
              <a:rPr lang="en-GB" sz="2700" b="1" dirty="0">
                <a:solidFill>
                  <a:srgbClr val="FFFFFF"/>
                </a:solidFill>
              </a:rPr>
              <a:t>Impulse</a:t>
            </a:r>
            <a:r>
              <a:rPr lang="en-GB" sz="2700" dirty="0">
                <a:solidFill>
                  <a:srgbClr val="FFFFFF"/>
                </a:solidFill>
              </a:rPr>
              <a:t> = </a:t>
            </a:r>
            <a:r>
              <a:rPr lang="en-GB" sz="2700" dirty="0">
                <a:solidFill>
                  <a:srgbClr val="00FFFF"/>
                </a:solidFill>
              </a:rPr>
              <a:t>Change in momentum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67" y="1897407"/>
            <a:ext cx="3288402" cy="2671827"/>
          </a:xfrm>
          <a:prstGeom prst="rect">
            <a:avLst/>
          </a:prstGeom>
        </p:spPr>
      </p:pic>
      <p:sp>
        <p:nvSpPr>
          <p:cNvPr id="5" name="Shape 544"/>
          <p:cNvSpPr txBox="1">
            <a:spLocks/>
          </p:cNvSpPr>
          <p:nvPr/>
        </p:nvSpPr>
        <p:spPr>
          <a:xfrm>
            <a:off x="3995936" y="2750269"/>
            <a:ext cx="4616293" cy="483051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700" b="1" dirty="0">
                <a:solidFill>
                  <a:srgbClr val="FFFFFF"/>
                </a:solidFill>
              </a:rPr>
              <a:t>Impulse</a:t>
            </a:r>
            <a:r>
              <a:rPr lang="en-GB" sz="2700" dirty="0">
                <a:solidFill>
                  <a:srgbClr val="FFFFFF"/>
                </a:solidFill>
              </a:rPr>
              <a:t> = area under graph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700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700" dirty="0">
                <a:solidFill>
                  <a:srgbClr val="FFFFFF"/>
                </a:solidFill>
              </a:rPr>
              <a:t>= 12,000 x 0,0007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700" dirty="0">
                <a:solidFill>
                  <a:srgbClr val="FFFFFF"/>
                </a:solidFill>
              </a:rPr>
              <a:t>= 8.4 Ns</a:t>
            </a:r>
            <a:endParaRPr lang="en-GB" sz="2700" dirty="0">
              <a:solidFill>
                <a:srgbClr val="00FFFF"/>
              </a:solidFill>
            </a:endParaRPr>
          </a:p>
        </p:txBody>
      </p:sp>
      <p:sp>
        <p:nvSpPr>
          <p:cNvPr id="6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Calculate impulse for a collision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Shape 544"/>
          <p:cNvSpPr txBox="1">
            <a:spLocks/>
          </p:cNvSpPr>
          <p:nvPr/>
        </p:nvSpPr>
        <p:spPr>
          <a:xfrm>
            <a:off x="4572000" y="1802258"/>
            <a:ext cx="3526024" cy="483051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700" dirty="0">
                <a:solidFill>
                  <a:schemeClr val="bg1"/>
                </a:solidFill>
              </a:rPr>
              <a:t>Units: Ns or kgms</a:t>
            </a:r>
            <a:r>
              <a:rPr lang="en-GB" sz="2700" baseline="30000" dirty="0">
                <a:solidFill>
                  <a:schemeClr val="bg1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085906456"/>
      </p:ext>
    </p:extLst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873415" y="1418853"/>
          <a:ext cx="2082375" cy="26826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9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2.</a:t>
                      </a:r>
                      <a:r>
                        <a:rPr lang="en-GB" sz="1200" baseline="0" dirty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5. Newtonian</a:t>
                      </a:r>
                      <a:r>
                        <a:rPr lang="en-GB" sz="1200" baseline="0" dirty="0"/>
                        <a:t> world and astrophysics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6. Particles</a:t>
                      </a:r>
                      <a:r>
                        <a:rPr lang="en-GB" sz="1200" baseline="0" dirty="0"/>
                        <a:t> and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461815" y="1395638"/>
          <a:ext cx="1973275" cy="2004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3.1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3.2 Forces in action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3.3.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Work, energy and power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3.4. Materials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 Newton’s laws and momentum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941105" y="1395639"/>
          <a:ext cx="2227825" cy="19716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3.5.1.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Newton’s laws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3.5.2.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Linear Momentum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3.5.3. Change in momentum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3.5.4.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Impulse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3.5.5. Collisions in multiple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dimensions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9460229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ctrTitle"/>
          </p:nvPr>
        </p:nvSpPr>
        <p:spPr>
          <a:xfrm>
            <a:off x="179512" y="272437"/>
            <a:ext cx="8784899" cy="810000"/>
          </a:xfrm>
          <a:prstGeom prst="rect">
            <a:avLst/>
          </a:prstGeom>
          <a:solidFill>
            <a:schemeClr val="bg2">
              <a:alpha val="8275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GB" dirty="0">
                <a:solidFill>
                  <a:srgbClr val="FFFFFF"/>
                </a:solidFill>
              </a:rPr>
              <a:t>Collisions in multiple dimensions</a:t>
            </a:r>
          </a:p>
        </p:txBody>
      </p:sp>
      <p:grpSp>
        <p:nvGrpSpPr>
          <p:cNvPr id="241" name="Shape 241"/>
          <p:cNvGrpSpPr/>
          <p:nvPr/>
        </p:nvGrpSpPr>
        <p:grpSpPr>
          <a:xfrm>
            <a:off x="686742" y="1318861"/>
            <a:ext cx="7711800" cy="925649"/>
            <a:chOff x="435222" y="29364"/>
            <a:chExt cx="7711800" cy="1234199"/>
          </a:xfrm>
          <a:solidFill>
            <a:srgbClr val="CCFFCC"/>
          </a:solidFill>
        </p:grpSpPr>
        <p:sp>
          <p:nvSpPr>
            <p:cNvPr id="243" name="Shape 243"/>
            <p:cNvSpPr/>
            <p:nvPr/>
          </p:nvSpPr>
          <p:spPr>
            <a:xfrm>
              <a:off x="435222" y="29364"/>
              <a:ext cx="7711800" cy="1234199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4" name="Shape 244"/>
            <p:cNvSpPr txBox="1"/>
            <p:nvPr/>
          </p:nvSpPr>
          <p:spPr>
            <a:xfrm>
              <a:off x="495470" y="89613"/>
              <a:ext cx="7591200" cy="1113599"/>
            </a:xfrm>
            <a:prstGeom prst="rect">
              <a:avLst/>
            </a:prstGeom>
            <a:grp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SzPct val="25000"/>
                <a:buNone/>
              </a:pPr>
              <a:r>
                <a:rPr lang="en-GB" sz="3200" dirty="0">
                  <a:solidFill>
                    <a:schemeClr val="tx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Solve collisions using vector triangles for right angled collisions</a:t>
              </a:r>
            </a:p>
          </p:txBody>
        </p:sp>
      </p:grpSp>
      <p:grpSp>
        <p:nvGrpSpPr>
          <p:cNvPr id="246" name="Shape 246"/>
          <p:cNvGrpSpPr/>
          <p:nvPr/>
        </p:nvGrpSpPr>
        <p:grpSpPr>
          <a:xfrm>
            <a:off x="686742" y="2538977"/>
            <a:ext cx="7711800" cy="1037699"/>
            <a:chOff x="435222" y="1"/>
            <a:chExt cx="7711800" cy="1383599"/>
          </a:xfrm>
        </p:grpSpPr>
        <p:sp>
          <p:nvSpPr>
            <p:cNvPr id="248" name="Shape 248"/>
            <p:cNvSpPr/>
            <p:nvPr/>
          </p:nvSpPr>
          <p:spPr>
            <a:xfrm>
              <a:off x="435222" y="1"/>
              <a:ext cx="7711800" cy="1383599"/>
            </a:xfrm>
            <a:prstGeom prst="roundRect">
              <a:avLst>
                <a:gd name="adj" fmla="val 16667"/>
              </a:avLst>
            </a:prstGeom>
            <a:solidFill>
              <a:srgbClr val="C6D9F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9" name="Shape 249"/>
            <p:cNvSpPr txBox="1"/>
            <p:nvPr/>
          </p:nvSpPr>
          <p:spPr>
            <a:xfrm>
              <a:off x="502766" y="67546"/>
              <a:ext cx="7576500" cy="12486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SzPct val="25000"/>
                <a:buNone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Solve collisions using vector triangles for non-right angled collisions</a:t>
              </a:r>
            </a:p>
          </p:txBody>
        </p:sp>
      </p:grpSp>
      <p:grpSp>
        <p:nvGrpSpPr>
          <p:cNvPr id="250" name="Shape 250"/>
          <p:cNvGrpSpPr/>
          <p:nvPr/>
        </p:nvGrpSpPr>
        <p:grpSpPr>
          <a:xfrm>
            <a:off x="686742" y="3838438"/>
            <a:ext cx="7711800" cy="1037699"/>
            <a:chOff x="435222" y="8386"/>
            <a:chExt cx="7711800" cy="1383599"/>
          </a:xfrm>
        </p:grpSpPr>
        <p:sp>
          <p:nvSpPr>
            <p:cNvPr id="252" name="Shape 252"/>
            <p:cNvSpPr/>
            <p:nvPr/>
          </p:nvSpPr>
          <p:spPr>
            <a:xfrm>
              <a:off x="435222" y="8386"/>
              <a:ext cx="7711800" cy="13835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502766" y="75930"/>
              <a:ext cx="7576500" cy="12486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lvl="0">
                <a:lnSpc>
                  <a:spcPct val="90000"/>
                </a:lnSpc>
                <a:spcAft>
                  <a:spcPts val="1120"/>
                </a:spcAft>
                <a:buSzPct val="25000"/>
              </a:pPr>
              <a:r>
                <a:rPr lang="en-GB" sz="3200" dirty="0">
                  <a:latin typeface="Comic Sans MS"/>
                  <a:ea typeface="Comic Sans MS"/>
                  <a:cs typeface="Comic Sans MS"/>
                  <a:sym typeface="Comic Sans MS"/>
                </a:rPr>
                <a:t>Solve collisions using components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381535"/>
      </p:ext>
    </p:extLst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For an oblique collision (non-head on), the objects will move away from each other at 90 degrees as long as they have the same (or very similar) mass</a:t>
            </a:r>
            <a:endParaRPr sz="2720" dirty="0">
              <a:solidFill>
                <a:srgbClr val="FFFFFF"/>
              </a:solidFill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12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536"/>
          <p:cNvSpPr txBox="1">
            <a:spLocks/>
          </p:cNvSpPr>
          <p:nvPr/>
        </p:nvSpPr>
        <p:spPr>
          <a:xfrm>
            <a:off x="3863239" y="1941359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2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0" name="Shape 536"/>
          <p:cNvSpPr txBox="1">
            <a:spLocks/>
          </p:cNvSpPr>
          <p:nvPr/>
        </p:nvSpPr>
        <p:spPr>
          <a:xfrm>
            <a:off x="3860184" y="3611718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3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1" name="Shape 536"/>
          <p:cNvSpPr txBox="1">
            <a:spLocks/>
          </p:cNvSpPr>
          <p:nvPr/>
        </p:nvSpPr>
        <p:spPr>
          <a:xfrm>
            <a:off x="1862807" y="2601160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34996"/>
      </p:ext>
    </p:extLst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For an oblique collision (non-head on), the objects will move away from each other at 90 degrees as long as they have the same (or very similar) mass</a:t>
            </a:r>
            <a:endParaRPr sz="2720" dirty="0">
              <a:solidFill>
                <a:srgbClr val="FFFFFF"/>
              </a:solidFill>
            </a:endParaRP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536"/>
          <p:cNvSpPr txBox="1">
            <a:spLocks/>
          </p:cNvSpPr>
          <p:nvPr/>
        </p:nvSpPr>
        <p:spPr>
          <a:xfrm>
            <a:off x="1843795" y="2625406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0" name="Shape 536"/>
          <p:cNvSpPr txBox="1">
            <a:spLocks/>
          </p:cNvSpPr>
          <p:nvPr/>
        </p:nvSpPr>
        <p:spPr>
          <a:xfrm>
            <a:off x="3863239" y="1941359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2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1" name="Shape 536"/>
          <p:cNvSpPr txBox="1">
            <a:spLocks/>
          </p:cNvSpPr>
          <p:nvPr/>
        </p:nvSpPr>
        <p:spPr>
          <a:xfrm>
            <a:off x="3860184" y="3611718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3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2" name="Shape 280"/>
          <p:cNvSpPr txBox="1"/>
          <p:nvPr/>
        </p:nvSpPr>
        <p:spPr>
          <a:xfrm>
            <a:off x="0" y="-14747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95360987"/>
      </p:ext>
    </p:extLst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52919" y="3278944"/>
            <a:ext cx="1116254" cy="1084417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536"/>
          <p:cNvSpPr txBox="1">
            <a:spLocks/>
          </p:cNvSpPr>
          <p:nvPr/>
        </p:nvSpPr>
        <p:spPr>
          <a:xfrm>
            <a:off x="109675" y="534272"/>
            <a:ext cx="8924649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Method 1) Arrange momentums into a vector triangle and use Pythagoras to solve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0" name="Shape 536"/>
          <p:cNvSpPr txBox="1">
            <a:spLocks/>
          </p:cNvSpPr>
          <p:nvPr/>
        </p:nvSpPr>
        <p:spPr>
          <a:xfrm>
            <a:off x="1124813" y="3736079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3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1" name="Shape 536"/>
          <p:cNvSpPr txBox="1">
            <a:spLocks/>
          </p:cNvSpPr>
          <p:nvPr/>
        </p:nvSpPr>
        <p:spPr>
          <a:xfrm>
            <a:off x="1949045" y="2586332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2" name="Shape 536"/>
          <p:cNvSpPr txBox="1">
            <a:spLocks/>
          </p:cNvSpPr>
          <p:nvPr/>
        </p:nvSpPr>
        <p:spPr>
          <a:xfrm>
            <a:off x="2989318" y="3765442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2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9010708">
            <a:off x="2060076" y="4010383"/>
            <a:ext cx="303874" cy="2897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45839329"/>
      </p:ext>
    </p:extLst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Right angled collision: Find v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- First find the known momentums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73514" y="3275281"/>
            <a:ext cx="963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4 m/s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4895" y="3379800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2.5 m/s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712" y="2095735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160 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4233" y="2089255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170 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9309" y="2323638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v m/s</a:t>
            </a:r>
          </a:p>
        </p:txBody>
      </p:sp>
      <p:sp>
        <p:nvSpPr>
          <p:cNvPr id="24" name="Shape 536"/>
          <p:cNvSpPr txBox="1">
            <a:spLocks/>
          </p:cNvSpPr>
          <p:nvPr/>
        </p:nvSpPr>
        <p:spPr>
          <a:xfrm>
            <a:off x="1949045" y="2586332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6" name="Shape 536"/>
          <p:cNvSpPr txBox="1">
            <a:spLocks/>
          </p:cNvSpPr>
          <p:nvPr/>
        </p:nvSpPr>
        <p:spPr>
          <a:xfrm>
            <a:off x="4092422" y="1903277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2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7" name="Shape 536"/>
          <p:cNvSpPr txBox="1">
            <a:spLocks/>
          </p:cNvSpPr>
          <p:nvPr/>
        </p:nvSpPr>
        <p:spPr>
          <a:xfrm>
            <a:off x="3935120" y="3773644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3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8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48626" y="2614152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39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98956" y="3101622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51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01416" y="3033995"/>
            <a:ext cx="2618158" cy="1977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436090"/>
      </p:ext>
    </p:extLst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Right angled collision- Find v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- First find the known momentums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dirty="0"/>
              <a:t>0.04%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73514" y="3275281"/>
            <a:ext cx="963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4 m/s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5851" y="3297781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2.5 m/s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712" y="2095735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160 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3243" y="2278492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170 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9309" y="2323638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v m/s</a:t>
            </a:r>
          </a:p>
        </p:txBody>
      </p:sp>
      <p:sp>
        <p:nvSpPr>
          <p:cNvPr id="24" name="Shape 536"/>
          <p:cNvSpPr txBox="1">
            <a:spLocks/>
          </p:cNvSpPr>
          <p:nvPr/>
        </p:nvSpPr>
        <p:spPr>
          <a:xfrm>
            <a:off x="1233957" y="2557653"/>
            <a:ext cx="2380213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1 = </a:t>
            </a:r>
            <a:r>
              <a:rPr lang="en-GB" sz="2000" dirty="0">
                <a:solidFill>
                  <a:srgbClr val="FFFFFF"/>
                </a:solidFill>
              </a:rPr>
              <a:t> 0.16 x 4 = 0.64 kg m/s</a:t>
            </a:r>
            <a:endParaRPr lang="en-GB" sz="200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8" name="Shape 536"/>
          <p:cNvSpPr txBox="1">
            <a:spLocks/>
          </p:cNvSpPr>
          <p:nvPr/>
        </p:nvSpPr>
        <p:spPr>
          <a:xfrm>
            <a:off x="3063453" y="1609712"/>
            <a:ext cx="2380213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2 = </a:t>
            </a:r>
            <a:r>
              <a:rPr lang="en-GB" sz="2000" dirty="0">
                <a:solidFill>
                  <a:srgbClr val="FFFFFF"/>
                </a:solidFill>
              </a:rPr>
              <a:t> 0.17 x v = 0.17v kg m/s</a:t>
            </a:r>
            <a:endParaRPr lang="en-GB" sz="200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9" name="Shape 536"/>
          <p:cNvSpPr txBox="1">
            <a:spLocks/>
          </p:cNvSpPr>
          <p:nvPr/>
        </p:nvSpPr>
        <p:spPr>
          <a:xfrm>
            <a:off x="2608877" y="3830248"/>
            <a:ext cx="2380213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= </a:t>
            </a:r>
            <a:r>
              <a:rPr lang="en-GB" sz="2000" dirty="0">
                <a:solidFill>
                  <a:srgbClr val="FFFFFF"/>
                </a:solidFill>
              </a:rPr>
              <a:t> 0.16 x 2.5 = 0.4 kg m/s</a:t>
            </a:r>
            <a:endParaRPr lang="en-GB" sz="200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30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94457076"/>
      </p:ext>
    </p:extLst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Rearrange into a vector triangle where the initial momentum forms the hypotenuse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52919" y="3209070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16657" y="2552238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 </a:t>
            </a:r>
            <a:r>
              <a:rPr lang="en-US" sz="2200" dirty="0">
                <a:solidFill>
                  <a:schemeClr val="bg1"/>
                </a:solidFill>
              </a:rPr>
              <a:t>=0.64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100937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0118" y="3932472"/>
            <a:ext cx="24697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0.17v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6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75634708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-4243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1043786" y="1418853"/>
          <a:ext cx="2316053" cy="31222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2.</a:t>
                      </a:r>
                      <a:r>
                        <a:rPr lang="en-GB" sz="1400" baseline="0" dirty="0"/>
                        <a:t> Foundations of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6. Particles</a:t>
                      </a:r>
                      <a:r>
                        <a:rPr lang="en-GB" sz="1400" baseline="0" dirty="0"/>
                        <a:t> and medical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29048" y="253688"/>
            <a:ext cx="5085116" cy="6486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 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739354" y="1395635"/>
          <a:ext cx="1479956" cy="22707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8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3.1 Motion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3.3.</a:t>
                      </a:r>
                      <a:r>
                        <a:rPr lang="en-GB" sz="1400" baseline="0" dirty="0"/>
                        <a:t> Work, Energy and power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3.4. Materials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3.5</a:t>
                      </a:r>
                      <a:r>
                        <a:rPr lang="en-GB" sz="1400" baseline="0" dirty="0"/>
                        <a:t> Newton’s laws and momentum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598833" y="1395637"/>
          <a:ext cx="2299147" cy="306205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165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3.2.2.Resolving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3.2.3.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Weight versus mass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3.2.4.</a:t>
                      </a:r>
                      <a:r>
                        <a:rPr lang="en-GB" sz="1400" baseline="0" dirty="0"/>
                        <a:t> Moments and torque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3.2.5.Drag</a:t>
                      </a:r>
                      <a:r>
                        <a:rPr lang="en-GB" sz="1400" baseline="0" dirty="0"/>
                        <a:t> forces and terminal velocity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3.2.6.</a:t>
                      </a:r>
                      <a:r>
                        <a:rPr lang="en-GB" sz="1400" baseline="0" dirty="0"/>
                        <a:t> Density and pressure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3.2.7.</a:t>
                      </a:r>
                      <a:r>
                        <a:rPr lang="en-GB" sz="1400" baseline="0" dirty="0"/>
                        <a:t> Archimedes principle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3349653" y="1569827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219314" y="1596503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graphicFrame>
        <p:nvGraphicFramePr>
          <p:cNvPr id="9" name="Shape 202"/>
          <p:cNvGraphicFramePr/>
          <p:nvPr/>
        </p:nvGraphicFramePr>
        <p:xfrm>
          <a:off x="5598833" y="1395637"/>
          <a:ext cx="2299147" cy="26677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165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3.2.2.Resolving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3.2.3.</a:t>
                      </a:r>
                      <a:r>
                        <a:rPr lang="en-GB" sz="1400" baseline="0" dirty="0"/>
                        <a:t> Moments and torque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3.2.4.Drag</a:t>
                      </a:r>
                      <a:r>
                        <a:rPr lang="en-GB" sz="1400" baseline="0" dirty="0"/>
                        <a:t> forces and terminal velocity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3.2.5.</a:t>
                      </a:r>
                      <a:r>
                        <a:rPr lang="en-GB" sz="1400" baseline="0" dirty="0"/>
                        <a:t> Density and pressure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3.2.6.</a:t>
                      </a:r>
                      <a:r>
                        <a:rPr lang="en-GB" sz="1400" baseline="0" dirty="0"/>
                        <a:t> Archimedes principle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0831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Use Pythagoras to solve the missing momentum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52919" y="3209070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16657" y="2552238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 </a:t>
            </a:r>
            <a:r>
              <a:rPr lang="en-US" sz="2200" dirty="0">
                <a:solidFill>
                  <a:schemeClr val="bg1"/>
                </a:solidFill>
              </a:rPr>
              <a:t>=0.64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100937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5760" y="3657725"/>
            <a:ext cx="2634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0.17v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78146" y="4188769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= 0.5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45050" y="2509383"/>
            <a:ext cx="2963208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0.64</a:t>
            </a:r>
            <a:r>
              <a:rPr lang="en-US" sz="2200" baseline="30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 – 0.4</a:t>
            </a:r>
            <a:r>
              <a:rPr lang="en-US" sz="2200" baseline="30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 = 0.2496</a:t>
            </a:r>
            <a:endParaRPr lang="en-US" sz="2200" baseline="30000" dirty="0">
              <a:solidFill>
                <a:schemeClr val="bg1"/>
              </a:solidFill>
            </a:endParaRPr>
          </a:p>
          <a:p>
            <a:endParaRPr lang="en-US" sz="2200" baseline="300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√0.2496 = 0.5</a:t>
            </a:r>
          </a:p>
        </p:txBody>
      </p:sp>
      <p:sp>
        <p:nvSpPr>
          <p:cNvPr id="26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12962110"/>
      </p:ext>
    </p:extLst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96800" y="3513202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52919" y="3209070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Use the momentum to find the velocity 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9924" y="2577176"/>
            <a:ext cx="409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Momentum = mass x velocity 0.5 = 0.17 v </a:t>
            </a:r>
          </a:p>
          <a:p>
            <a:r>
              <a:rPr lang="en-US" sz="2200" dirty="0">
                <a:solidFill>
                  <a:srgbClr val="FFFF00"/>
                </a:solidFill>
              </a:rPr>
              <a:t>v = 2.9 m/s</a:t>
            </a:r>
            <a:endParaRPr lang="en-US" sz="2200" baseline="300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5450" y="1095522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170 g</a:t>
            </a:r>
          </a:p>
        </p:txBody>
      </p:sp>
      <p:sp>
        <p:nvSpPr>
          <p:cNvPr id="2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3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31" name="Oval 30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252919" y="3209070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34008" y="2541850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 </a:t>
            </a:r>
            <a:r>
              <a:rPr lang="en-US" sz="2200" dirty="0">
                <a:solidFill>
                  <a:schemeClr val="bg1"/>
                </a:solidFill>
              </a:rPr>
              <a:t>=0.64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4100937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8146" y="4188769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0.5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9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39162032"/>
      </p:ext>
    </p:extLst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Non right angled collision: Find v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- First find the known momentums as before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73514" y="3275281"/>
            <a:ext cx="963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4 m/s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4895" y="3379800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2.5 m/s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712" y="2095735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100 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84233" y="2089255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170 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9309" y="2323638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v m/s</a:t>
            </a:r>
          </a:p>
        </p:txBody>
      </p:sp>
      <p:sp>
        <p:nvSpPr>
          <p:cNvPr id="24" name="Shape 536"/>
          <p:cNvSpPr txBox="1">
            <a:spLocks/>
          </p:cNvSpPr>
          <p:nvPr/>
        </p:nvSpPr>
        <p:spPr>
          <a:xfrm>
            <a:off x="1949045" y="2586332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6" name="Shape 536"/>
          <p:cNvSpPr txBox="1">
            <a:spLocks/>
          </p:cNvSpPr>
          <p:nvPr/>
        </p:nvSpPr>
        <p:spPr>
          <a:xfrm>
            <a:off x="4092422" y="1903277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2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7" name="Shape 536"/>
          <p:cNvSpPr txBox="1">
            <a:spLocks/>
          </p:cNvSpPr>
          <p:nvPr/>
        </p:nvSpPr>
        <p:spPr>
          <a:xfrm>
            <a:off x="3935120" y="3773644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3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8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7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700" dirty="0"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non-right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48626" y="2614152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28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98956" y="3101622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51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01416" y="3033995"/>
            <a:ext cx="2618158" cy="1977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158828"/>
      </p:ext>
    </p:extLst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Right angled collision- Find v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- First find the known momentums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 dirty="0"/>
              <a:t>0.04%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73514" y="3275281"/>
            <a:ext cx="963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4 m/s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5851" y="3297781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2.5 m/s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712" y="2095735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100 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89411" y="2267922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170 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9309" y="2323638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v m/s</a:t>
            </a:r>
          </a:p>
        </p:txBody>
      </p:sp>
      <p:sp>
        <p:nvSpPr>
          <p:cNvPr id="24" name="Shape 536"/>
          <p:cNvSpPr txBox="1">
            <a:spLocks/>
          </p:cNvSpPr>
          <p:nvPr/>
        </p:nvSpPr>
        <p:spPr>
          <a:xfrm>
            <a:off x="1059891" y="2537702"/>
            <a:ext cx="2380213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1 = </a:t>
            </a:r>
            <a:r>
              <a:rPr lang="en-GB" sz="2000" dirty="0">
                <a:solidFill>
                  <a:srgbClr val="FFFFFF"/>
                </a:solidFill>
              </a:rPr>
              <a:t> 0.1 x 4 =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FFFFFF"/>
                </a:solidFill>
              </a:rPr>
              <a:t>0.4 kg m/s</a:t>
            </a:r>
            <a:endParaRPr lang="en-GB" sz="200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8" name="Shape 536"/>
          <p:cNvSpPr txBox="1">
            <a:spLocks/>
          </p:cNvSpPr>
          <p:nvPr/>
        </p:nvSpPr>
        <p:spPr>
          <a:xfrm>
            <a:off x="3063453" y="1609712"/>
            <a:ext cx="2380213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2 = </a:t>
            </a:r>
            <a:r>
              <a:rPr lang="en-GB" sz="2000" dirty="0">
                <a:solidFill>
                  <a:srgbClr val="FFFFFF"/>
                </a:solidFill>
              </a:rPr>
              <a:t> 0.17 x v = 0.17v kg m/s</a:t>
            </a:r>
            <a:endParaRPr lang="en-GB" sz="200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9" name="Shape 536"/>
          <p:cNvSpPr txBox="1">
            <a:spLocks/>
          </p:cNvSpPr>
          <p:nvPr/>
        </p:nvSpPr>
        <p:spPr>
          <a:xfrm>
            <a:off x="2608877" y="3830248"/>
            <a:ext cx="2380213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= </a:t>
            </a:r>
            <a:r>
              <a:rPr lang="en-GB" sz="2000" dirty="0">
                <a:solidFill>
                  <a:srgbClr val="FFFFFF"/>
                </a:solidFill>
              </a:rPr>
              <a:t> 0.1 x 2.5 = 0.25 kg m/s</a:t>
            </a:r>
            <a:endParaRPr lang="en-GB" sz="200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6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7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700" dirty="0"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non-right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801416" y="3033995"/>
            <a:ext cx="2618158" cy="1977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48626" y="2614152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28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83821" y="3053770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51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224437136"/>
      </p:ext>
    </p:extLst>
  </p:cSld>
  <p:clrMapOvr>
    <a:masterClrMapping/>
  </p:clrMapOvr>
  <p:transition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Rearrange into a vector triangle where the initial momentum forms the hypotenuse, and include the angles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8739" y="2783070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30854" y="3023773"/>
            <a:ext cx="2546951" cy="25786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52919" y="3269599"/>
            <a:ext cx="1517679" cy="1093761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16657" y="2552238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 </a:t>
            </a:r>
            <a:r>
              <a:rPr lang="en-US" sz="2200" dirty="0">
                <a:solidFill>
                  <a:schemeClr val="bg1"/>
                </a:solidFill>
              </a:rPr>
              <a:t>=0.4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304984"/>
            <a:ext cx="2252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0.25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0118" y="3932472"/>
            <a:ext cx="24697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0.17v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70467" y="3162061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51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80968" y="3069545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28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27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7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700" dirty="0"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non-right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85295160"/>
      </p:ext>
    </p:extLst>
  </p:cSld>
  <p:clrMapOvr>
    <a:masterClrMapping/>
  </p:clrMapOvr>
  <p:transition spd="slow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227961" y="663264"/>
            <a:ext cx="2750185" cy="15249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Use sine and/or cosine rule to solve missing momentum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52919" y="3209070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16657" y="2552238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 </a:t>
            </a:r>
            <a:r>
              <a:rPr lang="en-US" sz="2200" dirty="0">
                <a:solidFill>
                  <a:schemeClr val="bg1"/>
                </a:solidFill>
              </a:rPr>
              <a:t>=0.64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4100937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5760" y="3657725"/>
            <a:ext cx="2634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0.17v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78146" y="4188769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= 0.66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93985" y="2710300"/>
            <a:ext cx="30879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Sine rule:</a:t>
            </a:r>
          </a:p>
          <a:p>
            <a:r>
              <a:rPr lang="en-US" sz="2200" dirty="0">
                <a:solidFill>
                  <a:schemeClr val="bg1"/>
                </a:solidFill>
              </a:rPr>
              <a:t>    </a:t>
            </a:r>
            <a:r>
              <a:rPr lang="en-US" sz="2200" u="sng" dirty="0">
                <a:solidFill>
                  <a:schemeClr val="bg1"/>
                </a:solidFill>
              </a:rPr>
              <a:t>0.4</a:t>
            </a:r>
            <a:r>
              <a:rPr lang="en-US" sz="2200" dirty="0">
                <a:solidFill>
                  <a:schemeClr val="bg1"/>
                </a:solidFill>
              </a:rPr>
              <a:t>   =    </a:t>
            </a:r>
            <a:r>
              <a:rPr lang="el-GR" sz="2400" u="sng" dirty="0">
                <a:solidFill>
                  <a:srgbClr val="FFFFFF"/>
                </a:solidFill>
              </a:rPr>
              <a:t>ρ</a:t>
            </a:r>
            <a:r>
              <a:rPr lang="en-GB" sz="2400" u="sng" baseline="-25000" dirty="0">
                <a:solidFill>
                  <a:srgbClr val="FFFFFF"/>
                </a:solidFill>
              </a:rPr>
              <a:t>2</a:t>
            </a:r>
          </a:p>
          <a:p>
            <a:r>
              <a:rPr lang="en-GB" sz="2400" dirty="0">
                <a:solidFill>
                  <a:srgbClr val="FFFFFF"/>
                </a:solidFill>
              </a:rPr>
              <a:t>Sin(28)  sin (51)</a:t>
            </a:r>
          </a:p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2 </a:t>
            </a:r>
            <a:r>
              <a:rPr lang="en-US" sz="2400" dirty="0">
                <a:solidFill>
                  <a:schemeClr val="bg1"/>
                </a:solidFill>
              </a:rPr>
              <a:t>=  0.66</a:t>
            </a:r>
          </a:p>
          <a:p>
            <a:r>
              <a:rPr lang="en-US" sz="2200" dirty="0">
                <a:solidFill>
                  <a:schemeClr val="bg1"/>
                </a:solidFill>
              </a:rPr>
              <a:t> 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AutoShape 2" descr="Nat 5 - WB 15th Jan Cosine Ru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270467" y="3162061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51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37458" y="3118357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28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pic>
        <p:nvPicPr>
          <p:cNvPr id="1028" name="Picture 4" descr="Section 4: Sine And Cosine R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71" y="357651"/>
            <a:ext cx="5954754" cy="223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7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700" dirty="0"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non-right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03317864"/>
      </p:ext>
    </p:extLst>
  </p:cSld>
  <p:clrMapOvr>
    <a:masterClrMapping/>
  </p:clrMapOvr>
  <p:transition spd="slow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96800" y="3513202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52919" y="3209070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hape 536"/>
          <p:cNvSpPr txBox="1">
            <a:spLocks noGrp="1"/>
          </p:cNvSpPr>
          <p:nvPr>
            <p:ph type="body" idx="1"/>
          </p:nvPr>
        </p:nvSpPr>
        <p:spPr>
          <a:xfrm>
            <a:off x="323525" y="339415"/>
            <a:ext cx="85689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720" dirty="0">
                <a:solidFill>
                  <a:srgbClr val="FFFFFF"/>
                </a:solidFill>
              </a:rPr>
              <a:t>Use the momentum to find the velocity </a:t>
            </a: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dirty="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720" b="0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9924" y="2577176"/>
            <a:ext cx="409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Momentum = mass x velocity 0.66 = 0.17 v </a:t>
            </a:r>
          </a:p>
          <a:p>
            <a:r>
              <a:rPr lang="en-US" sz="2200" dirty="0">
                <a:solidFill>
                  <a:srgbClr val="FFFF00"/>
                </a:solidFill>
              </a:rPr>
              <a:t>v = 3.88 m/s</a:t>
            </a:r>
            <a:endParaRPr lang="en-US" sz="2200" baseline="300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5450" y="1095522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170 g</a:t>
            </a:r>
          </a:p>
        </p:txBody>
      </p:sp>
      <p:sp>
        <p:nvSpPr>
          <p:cNvPr id="2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3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31" name="Oval 30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83618" y="320203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252919" y="3209070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34008" y="2541850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 </a:t>
            </a:r>
            <a:r>
              <a:rPr lang="en-US" sz="2200" dirty="0">
                <a:solidFill>
                  <a:schemeClr val="bg1"/>
                </a:solidFill>
              </a:rPr>
              <a:t>=0.64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4100937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FFFFFF"/>
                </a:solidFill>
              </a:rPr>
              <a:t>ρ</a:t>
            </a:r>
            <a:r>
              <a:rPr lang="en-GB" sz="2000" baseline="-25000" dirty="0">
                <a:solidFill>
                  <a:srgbClr val="FFFFFF"/>
                </a:solidFill>
              </a:rPr>
              <a:t>3 </a:t>
            </a:r>
            <a:r>
              <a:rPr lang="en-US" sz="2000" dirty="0">
                <a:solidFill>
                  <a:schemeClr val="bg1"/>
                </a:solidFill>
              </a:rPr>
              <a:t>= </a:t>
            </a:r>
            <a:r>
              <a:rPr lang="en-US" sz="2200" dirty="0">
                <a:solidFill>
                  <a:schemeClr val="bg1"/>
                </a:solidFill>
              </a:rPr>
              <a:t>0.4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08283" y="3875888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0.66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28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en-GB" sz="17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Outcome: </a:t>
            </a:r>
            <a:r>
              <a:rPr lang="en-GB" sz="1700" dirty="0"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non-right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31981677"/>
      </p:ext>
    </p:extLst>
  </p:cSld>
  <p:clrMapOvr>
    <a:masterClrMapping/>
  </p:clrMapOvr>
  <p:transition spd="slow">
    <p:cut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rgbClr val="F054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rgbClr val="38FFF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rgbClr val="66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536"/>
          <p:cNvSpPr txBox="1">
            <a:spLocks/>
          </p:cNvSpPr>
          <p:nvPr/>
        </p:nvSpPr>
        <p:spPr>
          <a:xfrm>
            <a:off x="1843795" y="2625406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0" name="Shape 536"/>
          <p:cNvSpPr txBox="1">
            <a:spLocks/>
          </p:cNvSpPr>
          <p:nvPr/>
        </p:nvSpPr>
        <p:spPr>
          <a:xfrm>
            <a:off x="4267259" y="1736047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2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21" name="Shape 536"/>
          <p:cNvSpPr txBox="1">
            <a:spLocks/>
          </p:cNvSpPr>
          <p:nvPr/>
        </p:nvSpPr>
        <p:spPr>
          <a:xfrm>
            <a:off x="4624136" y="3576139"/>
            <a:ext cx="636880" cy="5803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3</a:t>
            </a:r>
            <a:endParaRPr lang="en-GB" sz="2720" baseline="-2500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798984" y="2983125"/>
            <a:ext cx="228718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653658" y="1494503"/>
            <a:ext cx="0" cy="1423053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65541" y="1384598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4613" y="2921960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19038" y="2291818"/>
            <a:ext cx="449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</a:rPr>
              <a:t>θ</a:t>
            </a:r>
            <a:r>
              <a:rPr lang="en-GB" sz="2200" baseline="-25000" dirty="0">
                <a:solidFill>
                  <a:schemeClr val="bg1"/>
                </a:solidFill>
              </a:rPr>
              <a:t>1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06086" y="2514764"/>
            <a:ext cx="449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</a:rPr>
              <a:t>θ</a:t>
            </a:r>
            <a:r>
              <a:rPr lang="en-GB" sz="2200" baseline="-25000" dirty="0">
                <a:solidFill>
                  <a:schemeClr val="bg1"/>
                </a:solidFill>
              </a:rPr>
              <a:t>2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798984" y="2941624"/>
            <a:ext cx="1905629" cy="0"/>
          </a:xfrm>
          <a:prstGeom prst="straightConnector1">
            <a:avLst/>
          </a:prstGeom>
          <a:ln w="38100" cmpd="sng">
            <a:solidFill>
              <a:srgbClr val="66FF1E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6" idx="7"/>
          </p:cNvCxnSpPr>
          <p:nvPr/>
        </p:nvCxnSpPr>
        <p:spPr>
          <a:xfrm flipV="1">
            <a:off x="3712409" y="1494504"/>
            <a:ext cx="12533" cy="1304476"/>
          </a:xfrm>
          <a:prstGeom prst="straightConnector1">
            <a:avLst/>
          </a:prstGeom>
          <a:ln w="38100" cmpd="sng">
            <a:solidFill>
              <a:srgbClr val="66FF1E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75696" y="3047113"/>
            <a:ext cx="1754801" cy="0"/>
          </a:xfrm>
          <a:prstGeom prst="straightConnector1">
            <a:avLst/>
          </a:prstGeom>
          <a:ln w="38100" cmpd="sng">
            <a:solidFill>
              <a:srgbClr val="38FF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5"/>
          </p:cNvCxnSpPr>
          <p:nvPr/>
        </p:nvCxnSpPr>
        <p:spPr>
          <a:xfrm>
            <a:off x="3712409" y="3167269"/>
            <a:ext cx="37814" cy="1276327"/>
          </a:xfrm>
          <a:prstGeom prst="straightConnector1">
            <a:avLst/>
          </a:prstGeom>
          <a:ln w="38100" cmpd="sng">
            <a:solidFill>
              <a:srgbClr val="38FFF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06914" y="3059838"/>
            <a:ext cx="449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</a:rPr>
              <a:t>θ</a:t>
            </a:r>
            <a:r>
              <a:rPr lang="en-GB" sz="2200" baseline="-25000" dirty="0">
                <a:solidFill>
                  <a:schemeClr val="bg1"/>
                </a:solidFill>
              </a:rPr>
              <a:t>3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18269" y="3241350"/>
            <a:ext cx="449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chemeClr val="bg1"/>
                </a:solidFill>
              </a:rPr>
              <a:t>θ</a:t>
            </a:r>
            <a:r>
              <a:rPr lang="en-GB" sz="2200" baseline="-25000" dirty="0">
                <a:solidFill>
                  <a:schemeClr val="bg1"/>
                </a:solidFill>
              </a:rPr>
              <a:t>4</a:t>
            </a:r>
            <a:endParaRPr lang="en-US" sz="2200" baseline="-25000" dirty="0">
              <a:solidFill>
                <a:schemeClr val="bg1"/>
              </a:solidFill>
            </a:endParaRPr>
          </a:p>
        </p:txBody>
      </p:sp>
      <p:sp>
        <p:nvSpPr>
          <p:cNvPr id="44" name="Shape 536"/>
          <p:cNvSpPr txBox="1">
            <a:spLocks/>
          </p:cNvSpPr>
          <p:nvPr/>
        </p:nvSpPr>
        <p:spPr>
          <a:xfrm>
            <a:off x="92110" y="402161"/>
            <a:ext cx="8953567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Method 2) Split momentums into either horizontal or vertical components as momentum is always conserved </a:t>
            </a:r>
            <a:r>
              <a:rPr lang="en-GB" sz="2400" i="1" dirty="0">
                <a:solidFill>
                  <a:srgbClr val="FFFFFF"/>
                </a:solidFill>
              </a:rPr>
              <a:t>in a particular direction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46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i="0" u="none" strike="noStrike" cap="none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Solve collisions using vector triangles for right angled collisions</a:t>
            </a:r>
          </a:p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endParaRPr lang="en-GB" sz="18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4456630"/>
      </p:ext>
    </p:extLst>
  </p:cSld>
  <p:clrMapOvr>
    <a:masterClrMapping/>
  </p:clrMapOvr>
  <p:transition spd="slow">
    <p:cut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/>
        </p:nvSpPr>
        <p:spPr>
          <a:xfrm>
            <a:off x="2644200" y="3094050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78%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21%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0.04%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0.9%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800"/>
              <a:t>0.06%</a:t>
            </a:r>
          </a:p>
        </p:txBody>
      </p:sp>
      <p:sp>
        <p:nvSpPr>
          <p:cNvPr id="12" name="Shape 280"/>
          <p:cNvSpPr txBox="1"/>
          <p:nvPr/>
        </p:nvSpPr>
        <p:spPr>
          <a:xfrm>
            <a:off x="0" y="1"/>
            <a:ext cx="9144000" cy="276974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Aft>
                <a:spcPts val="1120"/>
              </a:spcAft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Collisions when mass is the same</a:t>
            </a:r>
          </a:p>
        </p:txBody>
      </p:sp>
      <p:sp>
        <p:nvSpPr>
          <p:cNvPr id="4" name="Oval 3"/>
          <p:cNvSpPr/>
          <p:nvPr/>
        </p:nvSpPr>
        <p:spPr>
          <a:xfrm>
            <a:off x="525486" y="2722705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207813" y="2722705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49464" y="1568416"/>
            <a:ext cx="591171" cy="52083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9464" y="4055962"/>
            <a:ext cx="591171" cy="52083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30082" y="3151200"/>
            <a:ext cx="2264306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9" idx="2"/>
          </p:cNvCxnSpPr>
          <p:nvPr/>
        </p:nvCxnSpPr>
        <p:spPr>
          <a:xfrm>
            <a:off x="3724941" y="3005024"/>
            <a:ext cx="1324523" cy="131135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6"/>
            <a:endCxn id="17" idx="2"/>
          </p:cNvCxnSpPr>
          <p:nvPr/>
        </p:nvCxnSpPr>
        <p:spPr>
          <a:xfrm flipV="1">
            <a:off x="3798984" y="1828836"/>
            <a:ext cx="1250480" cy="115428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84233" y="2089255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170 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9154" y="1806938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v m/s</a:t>
            </a:r>
          </a:p>
        </p:txBody>
      </p:sp>
      <p:cxnSp>
        <p:nvCxnSpPr>
          <p:cNvPr id="5" name="Straight Connector 4"/>
          <p:cNvCxnSpPr>
            <a:stCxn id="16" idx="6"/>
          </p:cNvCxnSpPr>
          <p:nvPr/>
        </p:nvCxnSpPr>
        <p:spPr>
          <a:xfrm>
            <a:off x="3798984" y="2983125"/>
            <a:ext cx="2287184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47977" y="3082338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51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487" y="3593107"/>
            <a:ext cx="4779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Total </a:t>
            </a:r>
            <a:r>
              <a:rPr lang="el-GR" sz="2200" dirty="0">
                <a:solidFill>
                  <a:schemeClr val="bg1"/>
                </a:solidFill>
              </a:rPr>
              <a:t>ρ</a:t>
            </a:r>
            <a:r>
              <a:rPr lang="en-GB" sz="2200" baseline="-25000" dirty="0">
                <a:solidFill>
                  <a:schemeClr val="bg1"/>
                </a:solidFill>
              </a:rPr>
              <a:t>before </a:t>
            </a:r>
            <a:r>
              <a:rPr lang="en-US" sz="2200" baseline="-25000" dirty="0">
                <a:solidFill>
                  <a:schemeClr val="bg1"/>
                </a:solidFill>
              </a:rPr>
              <a:t>x</a:t>
            </a:r>
            <a:r>
              <a:rPr lang="en-US" sz="2200" dirty="0">
                <a:solidFill>
                  <a:schemeClr val="bg1"/>
                </a:solidFill>
              </a:rPr>
              <a:t> = Total </a:t>
            </a:r>
            <a:r>
              <a:rPr lang="el-GR" sz="2200" dirty="0">
                <a:solidFill>
                  <a:schemeClr val="bg1"/>
                </a:solidFill>
              </a:rPr>
              <a:t>ρ</a:t>
            </a:r>
            <a:r>
              <a:rPr lang="en-GB" sz="2200" baseline="-25000" dirty="0">
                <a:solidFill>
                  <a:schemeClr val="bg1"/>
                </a:solidFill>
              </a:rPr>
              <a:t>after </a:t>
            </a:r>
            <a:r>
              <a:rPr lang="en-US" sz="2200" baseline="-25000" dirty="0">
                <a:solidFill>
                  <a:schemeClr val="bg1"/>
                </a:solidFill>
              </a:rPr>
              <a:t>x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  <a:p>
            <a:r>
              <a:rPr lang="en-US" sz="2200" dirty="0">
                <a:solidFill>
                  <a:schemeClr val="bg1"/>
                </a:solidFill>
              </a:rPr>
              <a:t>0.64 = 0.4 cos </a:t>
            </a:r>
            <a:r>
              <a:rPr lang="en-GB" sz="2200" dirty="0">
                <a:solidFill>
                  <a:schemeClr val="bg1"/>
                </a:solidFill>
              </a:rPr>
              <a:t>51</a:t>
            </a:r>
            <a:r>
              <a:rPr lang="en-US" sz="2200" dirty="0">
                <a:solidFill>
                  <a:schemeClr val="bg1"/>
                </a:solidFill>
              </a:rPr>
              <a:t> + (0.17 x v) cos</a:t>
            </a:r>
            <a:r>
              <a:rPr lang="el-GR" sz="2200" dirty="0">
                <a:solidFill>
                  <a:schemeClr val="bg1"/>
                </a:solidFill>
              </a:rPr>
              <a:t> </a:t>
            </a:r>
            <a:r>
              <a:rPr lang="en-GB" sz="2200" dirty="0">
                <a:solidFill>
                  <a:schemeClr val="bg1"/>
                </a:solidFill>
              </a:rPr>
              <a:t>39</a:t>
            </a:r>
          </a:p>
          <a:p>
            <a:r>
              <a:rPr lang="en-GB" sz="2200" dirty="0">
                <a:solidFill>
                  <a:schemeClr val="bg1"/>
                </a:solidFill>
              </a:rPr>
              <a:t>0.64 = 0.252 + 0.132 v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  <a:p>
            <a:r>
              <a:rPr lang="en-US" sz="2200" dirty="0">
                <a:solidFill>
                  <a:schemeClr val="bg1"/>
                </a:solidFill>
              </a:rPr>
              <a:t>v = 2.9  m/s</a:t>
            </a:r>
            <a:endParaRPr lang="en-US" sz="2200" baseline="300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03580" y="2467004"/>
            <a:ext cx="217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39</a:t>
            </a:r>
            <a:r>
              <a:rPr lang="en-US" sz="2200" baseline="30000" dirty="0">
                <a:solidFill>
                  <a:schemeClr val="bg1"/>
                </a:solidFill>
              </a:rPr>
              <a:t>°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653658" y="1494503"/>
            <a:ext cx="0" cy="1423053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57046" y="2774671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65541" y="1384598"/>
            <a:ext cx="12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36" name="Shape 536"/>
          <p:cNvSpPr txBox="1">
            <a:spLocks/>
          </p:cNvSpPr>
          <p:nvPr/>
        </p:nvSpPr>
        <p:spPr>
          <a:xfrm>
            <a:off x="42950" y="294009"/>
            <a:ext cx="8953567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FF"/>
                </a:solidFill>
              </a:rPr>
              <a:t>As before find the known momentums. Then find either the horizontal or vertical components of these. As momentum is conserved use these components to find the missing momentum and velocity </a:t>
            </a:r>
            <a:endParaRPr lang="en-GB" sz="2720" dirty="0">
              <a:solidFill>
                <a:srgbClr val="FFFFFF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72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4703" y="2229303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1 </a:t>
            </a:r>
            <a:r>
              <a:rPr lang="en-US" sz="2200" dirty="0">
                <a:solidFill>
                  <a:schemeClr val="bg1"/>
                </a:solidFill>
              </a:rPr>
              <a:t>=0.64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98654" y="3502854"/>
            <a:ext cx="232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</a:rPr>
              <a:t>ρ</a:t>
            </a:r>
            <a:r>
              <a:rPr lang="en-GB" sz="2400" baseline="-25000" dirty="0">
                <a:solidFill>
                  <a:srgbClr val="FFFFFF"/>
                </a:solidFill>
              </a:rPr>
              <a:t>3 </a:t>
            </a:r>
            <a:r>
              <a:rPr lang="en-US" sz="2200" dirty="0">
                <a:solidFill>
                  <a:schemeClr val="bg1"/>
                </a:solidFill>
              </a:rPr>
              <a:t>=0.4 kg ms</a:t>
            </a:r>
            <a:r>
              <a:rPr lang="en-US" sz="2200" baseline="30000" dirty="0">
                <a:solidFill>
                  <a:schemeClr val="bg1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195549212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9258" b="10505"/>
          <a:stretch/>
        </p:blipFill>
        <p:spPr>
          <a:xfrm>
            <a:off x="0" y="-1"/>
            <a:ext cx="9144000" cy="5860473"/>
          </a:xfrm>
          <a:prstGeom prst="rect">
            <a:avLst/>
          </a:prstGeom>
        </p:spPr>
      </p:pic>
      <p:grpSp>
        <p:nvGrpSpPr>
          <p:cNvPr id="110" name="Shape 110"/>
          <p:cNvGrpSpPr/>
          <p:nvPr/>
        </p:nvGrpSpPr>
        <p:grpSpPr>
          <a:xfrm>
            <a:off x="822961" y="1127801"/>
            <a:ext cx="7597832" cy="3440241"/>
            <a:chOff x="435647" y="6376"/>
            <a:chExt cx="7719308" cy="4586988"/>
          </a:xfrm>
        </p:grpSpPr>
        <p:sp>
          <p:nvSpPr>
            <p:cNvPr id="111" name="Shape 111"/>
            <p:cNvSpPr/>
            <p:nvPr/>
          </p:nvSpPr>
          <p:spPr>
            <a:xfrm>
              <a:off x="435655" y="10841"/>
              <a:ext cx="7719300" cy="1306800"/>
            </a:xfrm>
            <a:prstGeom prst="roundRect">
              <a:avLst>
                <a:gd name="adj" fmla="val 16667"/>
              </a:avLst>
            </a:prstGeom>
            <a:solidFill>
              <a:srgbClr val="B9F28E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507372" y="6376"/>
              <a:ext cx="7575900" cy="1325700"/>
            </a:xfrm>
            <a:prstGeom prst="rect">
              <a:avLst/>
            </a:prstGeom>
            <a:noFill/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Draw free body diagrams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435647" y="1876134"/>
              <a:ext cx="7719235" cy="1048233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538061" y="1927306"/>
              <a:ext cx="7616894" cy="945891"/>
            </a:xfrm>
            <a:prstGeom prst="rect">
              <a:avLst/>
            </a:prstGeom>
            <a:noFill/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435655" y="3442864"/>
              <a:ext cx="7719300" cy="11505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435655" y="1729614"/>
              <a:ext cx="7577831" cy="1306935"/>
            </a:xfrm>
            <a:prstGeom prst="rect">
              <a:avLst/>
            </a:prstGeom>
            <a:noFill/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what is meant by a resultant force and calculate this</a:t>
              </a:r>
            </a:p>
          </p:txBody>
        </p:sp>
      </p:grpSp>
      <p:sp>
        <p:nvSpPr>
          <p:cNvPr id="117" name="Shape 117" descr="https://s-media-cache-ak0.pinimg.com/236x/5b/1f/60/5b1f60e0955b8b62aec8609e9deb869a.jpg"/>
          <p:cNvSpPr/>
          <p:nvPr/>
        </p:nvSpPr>
        <p:spPr>
          <a:xfrm>
            <a:off x="1259683" y="-108347"/>
            <a:ext cx="228599" cy="22860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277635" y="141480"/>
            <a:ext cx="6588675" cy="762068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GB" sz="3150" dirty="0">
                <a:solidFill>
                  <a:srgbClr val="FFFFFF"/>
                </a:solidFill>
              </a:rPr>
              <a:t>Resolving forces</a:t>
            </a:r>
          </a:p>
        </p:txBody>
      </p:sp>
      <p:sp>
        <p:nvSpPr>
          <p:cNvPr id="12" name="Shape 116"/>
          <p:cNvSpPr txBox="1"/>
          <p:nvPr/>
        </p:nvSpPr>
        <p:spPr>
          <a:xfrm>
            <a:off x="822961" y="3614894"/>
            <a:ext cx="7458589" cy="980201"/>
          </a:xfrm>
          <a:prstGeom prst="rect">
            <a:avLst/>
          </a:prstGeom>
          <a:noFill/>
          <a:ln>
            <a:noFill/>
          </a:ln>
        </p:spPr>
        <p:txBody>
          <a:bodyPr lIns="172894" tIns="0" rIns="172894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156949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5"/>
          <p:cNvSpPr txBox="1">
            <a:spLocks noGrp="1"/>
          </p:cNvSpPr>
          <p:nvPr>
            <p:ph type="title"/>
          </p:nvPr>
        </p:nvSpPr>
        <p:spPr>
          <a:xfrm>
            <a:off x="1227723" y="336236"/>
            <a:ext cx="6577478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 sz="1800" dirty="0">
                <a:solidFill>
                  <a:schemeClr val="tx1"/>
                </a:solidFill>
              </a:rPr>
              <a:t>Draw all the forces acting on a car assuming it is moving forwards </a:t>
            </a:r>
          </a:p>
        </p:txBody>
      </p:sp>
      <p:sp>
        <p:nvSpPr>
          <p:cNvPr id="10" name="Shape 283"/>
          <p:cNvSpPr txBox="1"/>
          <p:nvPr/>
        </p:nvSpPr>
        <p:spPr>
          <a:xfrm>
            <a:off x="0" y="0"/>
            <a:ext cx="9144000" cy="336236"/>
          </a:xfrm>
          <a:prstGeom prst="rect">
            <a:avLst/>
          </a:prstGeom>
          <a:solidFill>
            <a:schemeClr val="accent3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Draw free-body diagrams showing forces acting on objects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5761" y="1487767"/>
            <a:ext cx="4518068" cy="24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86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>
                <a:solidFill>
                  <a:schemeClr val="lt1"/>
                </a:solidFill>
              </a:rPr>
              <a:t>        </a:t>
            </a:r>
            <a:r>
              <a:rPr lang="en-GB" sz="3300">
                <a:solidFill>
                  <a:schemeClr val="lt1"/>
                </a:solidFill>
              </a:rPr>
              <a:t> 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312516" y="276974"/>
            <a:ext cx="8634713" cy="458439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endParaRPr sz="2250" dirty="0">
              <a:solidFill>
                <a:schemeClr val="lt1"/>
              </a:solidFill>
            </a:endParaRPr>
          </a:p>
          <a:p>
            <a:pPr marL="0" indent="0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r>
              <a:rPr lang="en-GB" sz="1800" dirty="0">
                <a:solidFill>
                  <a:schemeClr val="lt1"/>
                </a:solidFill>
              </a:rPr>
              <a:t>A free body diagram is a simple sketch of the object showing all the forces that are acting on it. </a:t>
            </a:r>
          </a:p>
          <a:p>
            <a:pPr marL="0" indent="0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endParaRPr lang="en-GB" sz="1800" dirty="0">
              <a:solidFill>
                <a:schemeClr val="lt1"/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r>
              <a:rPr lang="en-GB" sz="1800" dirty="0">
                <a:solidFill>
                  <a:schemeClr val="lt1"/>
                </a:solidFill>
              </a:rPr>
              <a:t>To draw a proper free body diagram, you must:</a:t>
            </a: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r>
              <a:rPr lang="en-GB" sz="1800" dirty="0">
                <a:solidFill>
                  <a:schemeClr val="lt1"/>
                </a:solidFill>
              </a:rPr>
              <a:t>1. Draw a quick sketch of the object. Often a simple box will do. </a:t>
            </a: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endParaRPr lang="en-GB" sz="1800" dirty="0">
              <a:solidFill>
                <a:schemeClr val="lt1"/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r>
              <a:rPr lang="en-GB" sz="1800" dirty="0">
                <a:solidFill>
                  <a:schemeClr val="lt1"/>
                </a:solidFill>
              </a:rPr>
              <a:t>2. Forces are drawn from their point or surface of action</a:t>
            </a: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r>
              <a:rPr lang="en-GB" sz="1800" dirty="0">
                <a:solidFill>
                  <a:schemeClr val="lt1"/>
                </a:solidFill>
              </a:rPr>
              <a:t> </a:t>
            </a: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r>
              <a:rPr lang="en-GB" sz="1800" dirty="0">
                <a:solidFill>
                  <a:schemeClr val="lt1"/>
                </a:solidFill>
              </a:rPr>
              <a:t>3. For every force acting on that object draw a vector that shows the size and direction of the force. </a:t>
            </a: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endParaRPr lang="en-GB" sz="1800" dirty="0">
              <a:solidFill>
                <a:schemeClr val="lt1"/>
              </a:solidFill>
            </a:endParaRPr>
          </a:p>
          <a:p>
            <a:pPr marL="257175" indent="-257175">
              <a:lnSpc>
                <a:spcPct val="80000"/>
              </a:lnSpc>
              <a:spcBef>
                <a:spcPts val="408"/>
              </a:spcBef>
              <a:buSzPct val="25000"/>
              <a:buNone/>
            </a:pPr>
            <a:r>
              <a:rPr lang="en-GB" sz="1800" dirty="0">
                <a:solidFill>
                  <a:schemeClr val="lt1"/>
                </a:solidFill>
              </a:rPr>
              <a:t>4. Label each arrow based on the type of force it is. </a:t>
            </a:r>
          </a:p>
        </p:txBody>
      </p:sp>
      <p:sp>
        <p:nvSpPr>
          <p:cNvPr id="5" name="Shape 283"/>
          <p:cNvSpPr txBox="1"/>
          <p:nvPr/>
        </p:nvSpPr>
        <p:spPr>
          <a:xfrm>
            <a:off x="0" y="0"/>
            <a:ext cx="9144000" cy="336236"/>
          </a:xfrm>
          <a:prstGeom prst="rect">
            <a:avLst/>
          </a:prstGeom>
          <a:solidFill>
            <a:schemeClr val="accent3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Draw free-body diagrams showing forces acting on objects</a:t>
            </a:r>
          </a:p>
        </p:txBody>
      </p:sp>
    </p:spTree>
    <p:extLst>
      <p:ext uri="{BB962C8B-B14F-4D97-AF65-F5344CB8AC3E}">
        <p14:creationId xmlns:p14="http://schemas.microsoft.com/office/powerpoint/2010/main" val="331450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1227713" y="540900"/>
            <a:ext cx="6480675" cy="44617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20" dirty="0">
                <a:solidFill>
                  <a:schemeClr val="lt1"/>
                </a:solidFill>
              </a:rPr>
              <a:t> You are trying to push a heavy box across the floor. It's causing you some trouble because the floor is not very smooth. Sketch a free body diagram of the box.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sz="2220" dirty="0">
              <a:solidFill>
                <a:schemeClr val="l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sz="2220" dirty="0">
              <a:solidFill>
                <a:schemeClr val="l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sz="2220" dirty="0">
              <a:solidFill>
                <a:schemeClr val="l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sz="2220" dirty="0">
              <a:solidFill>
                <a:schemeClr val="lt1"/>
              </a:solidFill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1399838" y="2204654"/>
            <a:ext cx="6308550" cy="2590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2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(N)</a:t>
            </a:r>
          </a:p>
        </p:txBody>
      </p:sp>
      <p:sp>
        <p:nvSpPr>
          <p:cNvPr id="5" name="Shape 283"/>
          <p:cNvSpPr txBox="1"/>
          <p:nvPr/>
        </p:nvSpPr>
        <p:spPr>
          <a:xfrm>
            <a:off x="0" y="0"/>
            <a:ext cx="9144000" cy="336236"/>
          </a:xfrm>
          <a:prstGeom prst="rect">
            <a:avLst/>
          </a:prstGeom>
          <a:solidFill>
            <a:schemeClr val="accent3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Draw free-body diagrams showing forces acting on objects</a:t>
            </a:r>
          </a:p>
        </p:txBody>
      </p:sp>
    </p:spTree>
    <p:extLst>
      <p:ext uri="{BB962C8B-B14F-4D97-AF65-F5344CB8AC3E}">
        <p14:creationId xmlns:p14="http://schemas.microsoft.com/office/powerpoint/2010/main" val="794702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83460" y="87737"/>
          <a:ext cx="6614154" cy="4948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4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4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34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1. </a:t>
                      </a: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A book is at rest on a table. </a:t>
                      </a:r>
                      <a:endParaRPr lang="en-GB" sz="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2. A duck is floating on a pond.</a:t>
                      </a:r>
                      <a:endParaRPr lang="en-GB" sz="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3. An egg is free-falling from a nest in a tree. 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19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4. </a:t>
                      </a: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A flying squirrel is gliding from a tree to the ground at constant velocity. </a:t>
                      </a: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5. A rightward force is applied to a book in order to move it across a desk at constant velocity.</a:t>
                      </a: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 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6. A student rests a backpack upon his shoulder. The pack is suspended motionless by one strap from one shoulder.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26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7. </a:t>
                      </a: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A skydiver is descending with a constant velocity. </a:t>
                      </a:r>
                      <a:endParaRPr lang="en-GB" sz="800" dirty="0">
                        <a:effectLst/>
                        <a:latin typeface="+mj-lt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8. A force is applied to the right</a:t>
                      </a:r>
                      <a:r>
                        <a:rPr lang="en-GB" sz="800" baseline="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 </a:t>
                      </a: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to drag a sled across loosely</a:t>
                      </a:r>
                      <a:r>
                        <a:rPr lang="en-GB" sz="800" baseline="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 </a:t>
                      </a: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packed snow with a rightward</a:t>
                      </a:r>
                      <a:endParaRPr lang="en-GB" sz="800" dirty="0">
                        <a:effectLst/>
                        <a:latin typeface="+mj-lt"/>
                      </a:endParaRPr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highlight>
                            <a:srgbClr val="FFFFFF"/>
                          </a:highlight>
                          <a:latin typeface="+mj-lt"/>
                        </a:rPr>
                        <a:t>acceleration. </a:t>
                      </a:r>
                      <a:endParaRPr lang="en-GB" sz="800" dirty="0">
                        <a:effectLst/>
                        <a:latin typeface="+mj-lt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j-lt"/>
                        </a:rPr>
                        <a:t>9.</a:t>
                      </a:r>
                      <a:r>
                        <a:rPr lang="en-GB" sz="8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GB" sz="800" dirty="0">
                          <a:effectLst/>
                          <a:latin typeface="+mj-lt"/>
                        </a:rPr>
                        <a:t>Make up your own story and diagram 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4290" marR="34290" marT="34290" marB="342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0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1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a resultant force and calculate this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7952" y="1177921"/>
            <a:ext cx="4518068" cy="241111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958952" y="1204206"/>
            <a:ext cx="1147832" cy="1221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726943" y="3572885"/>
            <a:ext cx="439597" cy="393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10600" y="1737511"/>
            <a:ext cx="2178631" cy="1221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235"/>
          <p:cNvSpPr txBox="1">
            <a:spLocks/>
          </p:cNvSpPr>
          <p:nvPr/>
        </p:nvSpPr>
        <p:spPr>
          <a:xfrm>
            <a:off x="2147952" y="979042"/>
            <a:ext cx="871264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500 N</a:t>
            </a:r>
          </a:p>
        </p:txBody>
      </p:sp>
      <p:sp>
        <p:nvSpPr>
          <p:cNvPr id="19" name="Shape 235"/>
          <p:cNvSpPr txBox="1">
            <a:spLocks/>
          </p:cNvSpPr>
          <p:nvPr/>
        </p:nvSpPr>
        <p:spPr>
          <a:xfrm>
            <a:off x="2051056" y="3327858"/>
            <a:ext cx="748043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50 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197965" y="3589427"/>
            <a:ext cx="439597" cy="393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hape 235"/>
          <p:cNvSpPr txBox="1">
            <a:spLocks/>
          </p:cNvSpPr>
          <p:nvPr/>
        </p:nvSpPr>
        <p:spPr>
          <a:xfrm>
            <a:off x="4523188" y="3348339"/>
            <a:ext cx="748043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50 N</a:t>
            </a:r>
          </a:p>
        </p:txBody>
      </p:sp>
      <p:sp>
        <p:nvSpPr>
          <p:cNvPr id="23" name="Shape 235"/>
          <p:cNvSpPr txBox="1">
            <a:spLocks/>
          </p:cNvSpPr>
          <p:nvPr/>
        </p:nvSpPr>
        <p:spPr>
          <a:xfrm>
            <a:off x="6414658" y="1274629"/>
            <a:ext cx="1163654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1200 N</a:t>
            </a:r>
          </a:p>
        </p:txBody>
      </p:sp>
      <p:sp>
        <p:nvSpPr>
          <p:cNvPr id="24" name="Shape 235"/>
          <p:cNvSpPr txBox="1">
            <a:spLocks/>
          </p:cNvSpPr>
          <p:nvPr/>
        </p:nvSpPr>
        <p:spPr>
          <a:xfrm>
            <a:off x="1518453" y="3865813"/>
            <a:ext cx="6577478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Resultant force = force in one – forces in opposite 				   direction  	    direction</a:t>
            </a:r>
          </a:p>
        </p:txBody>
      </p:sp>
      <p:sp>
        <p:nvSpPr>
          <p:cNvPr id="13" name="Shape 235"/>
          <p:cNvSpPr txBox="1">
            <a:spLocks/>
          </p:cNvSpPr>
          <p:nvPr/>
        </p:nvSpPr>
        <p:spPr>
          <a:xfrm>
            <a:off x="723208" y="4525822"/>
            <a:ext cx="7818004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Resultant forces causes a change in the speed/direction of an object</a:t>
            </a:r>
          </a:p>
        </p:txBody>
      </p:sp>
    </p:spTree>
    <p:extLst>
      <p:ext uri="{BB962C8B-B14F-4D97-AF65-F5344CB8AC3E}">
        <p14:creationId xmlns:p14="http://schemas.microsoft.com/office/powerpoint/2010/main" val="175832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-4243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1043786" y="1418853"/>
          <a:ext cx="2316053" cy="31222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2.</a:t>
                      </a:r>
                      <a:r>
                        <a:rPr lang="en-GB" sz="1400" baseline="0" dirty="0"/>
                        <a:t> Foundations of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6. Particles</a:t>
                      </a:r>
                      <a:r>
                        <a:rPr lang="en-GB" sz="1400" baseline="0" dirty="0"/>
                        <a:t> and medical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29048" y="253688"/>
            <a:ext cx="5085116" cy="6486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 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739354" y="1395635"/>
          <a:ext cx="1479956" cy="22707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8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3.1 Motion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3.3.</a:t>
                      </a:r>
                      <a:r>
                        <a:rPr lang="en-GB" sz="1400" baseline="0" dirty="0"/>
                        <a:t> Work, Energy and power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3.4. Materials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3.5</a:t>
                      </a:r>
                      <a:r>
                        <a:rPr lang="en-GB" sz="1400" baseline="0" dirty="0"/>
                        <a:t> Newton’s laws and momentum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598833" y="1395637"/>
          <a:ext cx="2299147" cy="26677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165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3.2.2.Resolving</a:t>
                      </a:r>
                      <a:r>
                        <a:rPr lang="en-GB" sz="1400" baseline="0" dirty="0"/>
                        <a:t> forces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3.2.3.</a:t>
                      </a:r>
                      <a:r>
                        <a:rPr lang="en-GB" sz="1400" baseline="0" dirty="0"/>
                        <a:t> Moments and torque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3.2.4.Drag</a:t>
                      </a:r>
                      <a:r>
                        <a:rPr lang="en-GB" sz="1400" baseline="0" dirty="0"/>
                        <a:t> forces and terminal velocity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3.2.5.</a:t>
                      </a:r>
                      <a:r>
                        <a:rPr lang="en-GB" sz="1400" baseline="0" dirty="0"/>
                        <a:t> Density and pressure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3.2.6.</a:t>
                      </a:r>
                      <a:r>
                        <a:rPr lang="en-GB" sz="1400" baseline="0" dirty="0"/>
                        <a:t> Archimedes principle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3349653" y="1569827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219314" y="1596503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41760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96680" y="1146032"/>
            <a:ext cx="4518068" cy="241111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3007680" y="1172317"/>
            <a:ext cx="1147832" cy="1221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775672" y="3540996"/>
            <a:ext cx="439597" cy="393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59329" y="1705622"/>
            <a:ext cx="2178631" cy="1221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hape 235"/>
          <p:cNvSpPr txBox="1">
            <a:spLocks/>
          </p:cNvSpPr>
          <p:nvPr/>
        </p:nvSpPr>
        <p:spPr>
          <a:xfrm>
            <a:off x="2196680" y="947153"/>
            <a:ext cx="871264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sym typeface="Comic Sans MS"/>
              </a:rPr>
              <a:t>500 N</a:t>
            </a:r>
          </a:p>
        </p:txBody>
      </p:sp>
      <p:sp>
        <p:nvSpPr>
          <p:cNvPr id="19" name="Shape 235"/>
          <p:cNvSpPr txBox="1">
            <a:spLocks/>
          </p:cNvSpPr>
          <p:nvPr/>
        </p:nvSpPr>
        <p:spPr>
          <a:xfrm>
            <a:off x="2099785" y="3295969"/>
            <a:ext cx="748043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sym typeface="Comic Sans MS"/>
              </a:rPr>
              <a:t>50 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246694" y="3557538"/>
            <a:ext cx="439597" cy="393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hape 235"/>
          <p:cNvSpPr txBox="1">
            <a:spLocks/>
          </p:cNvSpPr>
          <p:nvPr/>
        </p:nvSpPr>
        <p:spPr>
          <a:xfrm>
            <a:off x="4571916" y="3316450"/>
            <a:ext cx="748043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sym typeface="Comic Sans MS"/>
              </a:rPr>
              <a:t>50 N</a:t>
            </a:r>
          </a:p>
        </p:txBody>
      </p:sp>
      <p:sp>
        <p:nvSpPr>
          <p:cNvPr id="23" name="Shape 235"/>
          <p:cNvSpPr txBox="1">
            <a:spLocks/>
          </p:cNvSpPr>
          <p:nvPr/>
        </p:nvSpPr>
        <p:spPr>
          <a:xfrm>
            <a:off x="6463386" y="1242739"/>
            <a:ext cx="1163654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mic Sans MS"/>
                <a:sym typeface="Comic Sans MS"/>
              </a:rPr>
              <a:t>1200 N</a:t>
            </a:r>
          </a:p>
        </p:txBody>
      </p:sp>
      <p:sp>
        <p:nvSpPr>
          <p:cNvPr id="14" name="Shape 235"/>
          <p:cNvSpPr txBox="1">
            <a:spLocks/>
          </p:cNvSpPr>
          <p:nvPr/>
        </p:nvSpPr>
        <p:spPr>
          <a:xfrm>
            <a:off x="1809930" y="3867769"/>
            <a:ext cx="6577478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Resultant force = force in one – forces in opposite 			   	   direction  	     direction</a:t>
            </a:r>
          </a:p>
        </p:txBody>
      </p:sp>
      <p:sp>
        <p:nvSpPr>
          <p:cNvPr id="17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1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a resultant force and calculate this</a:t>
            </a:r>
          </a:p>
        </p:txBody>
      </p:sp>
      <p:sp>
        <p:nvSpPr>
          <p:cNvPr id="15" name="Shape 235"/>
          <p:cNvSpPr txBox="1">
            <a:spLocks/>
          </p:cNvSpPr>
          <p:nvPr/>
        </p:nvSpPr>
        <p:spPr>
          <a:xfrm>
            <a:off x="7213824" y="2644969"/>
            <a:ext cx="1418898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/>
                <a:sym typeface="Comic Sans MS"/>
              </a:rPr>
              <a:t>Resultant = 1200- 600= 600 N forwards</a:t>
            </a:r>
          </a:p>
        </p:txBody>
      </p:sp>
      <p:sp>
        <p:nvSpPr>
          <p:cNvPr id="20" name="Shape 235"/>
          <p:cNvSpPr txBox="1">
            <a:spLocks/>
          </p:cNvSpPr>
          <p:nvPr/>
        </p:nvSpPr>
        <p:spPr>
          <a:xfrm>
            <a:off x="629804" y="4600514"/>
            <a:ext cx="7757604" cy="49005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Resultant forces cause acceleration (change in the speed/direction) of an object, no resultant force = no change in velocity (constant speed)</a:t>
            </a:r>
          </a:p>
        </p:txBody>
      </p:sp>
    </p:spTree>
    <p:extLst>
      <p:ext uri="{BB962C8B-B14F-4D97-AF65-F5344CB8AC3E}">
        <p14:creationId xmlns:p14="http://schemas.microsoft.com/office/powerpoint/2010/main" val="1723058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Shape 436"/>
          <p:cNvCxnSpPr/>
          <p:nvPr/>
        </p:nvCxnSpPr>
        <p:spPr>
          <a:xfrm flipH="1">
            <a:off x="5850695" y="1178456"/>
            <a:ext cx="29925" cy="7031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5" name="Shape 445"/>
          <p:cNvSpPr txBox="1"/>
          <p:nvPr/>
        </p:nvSpPr>
        <p:spPr>
          <a:xfrm flipH="1">
            <a:off x="5975395" y="159380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47" name="Shape 447"/>
          <p:cNvSpPr txBox="1"/>
          <p:nvPr/>
        </p:nvSpPr>
        <p:spPr>
          <a:xfrm flipH="1">
            <a:off x="7118395" y="162440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53" name="Shape 453"/>
          <p:cNvSpPr txBox="1"/>
          <p:nvPr/>
        </p:nvSpPr>
        <p:spPr>
          <a:xfrm flipH="1">
            <a:off x="1689145" y="156725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149629" y="407325"/>
            <a:ext cx="8836429" cy="46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Calculate the resultant force and state the direction this acts in.</a:t>
            </a:r>
          </a:p>
        </p:txBody>
      </p:sp>
      <p:sp>
        <p:nvSpPr>
          <p:cNvPr id="455" name="Shape 455"/>
          <p:cNvSpPr/>
          <p:nvPr/>
        </p:nvSpPr>
        <p:spPr>
          <a:xfrm>
            <a:off x="843281" y="2867749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2414899" y="2765374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953545" y="2811386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5636269" y="2811386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7560409" y="2811386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60" name="Shape 460"/>
          <p:cNvCxnSpPr/>
          <p:nvPr/>
        </p:nvCxnSpPr>
        <p:spPr>
          <a:xfrm rot="10800000" flipH="1">
            <a:off x="1170708" y="2507974"/>
            <a:ext cx="20475" cy="525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1" name="Shape 461"/>
          <p:cNvCxnSpPr/>
          <p:nvPr/>
        </p:nvCxnSpPr>
        <p:spPr>
          <a:xfrm flipH="1" flipV="1">
            <a:off x="3494670" y="3016526"/>
            <a:ext cx="690530" cy="4613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2" name="Shape 462"/>
          <p:cNvCxnSpPr/>
          <p:nvPr/>
        </p:nvCxnSpPr>
        <p:spPr>
          <a:xfrm flipH="1">
            <a:off x="1943393" y="2987337"/>
            <a:ext cx="577125" cy="290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3" name="Shape 463"/>
          <p:cNvCxnSpPr/>
          <p:nvPr/>
        </p:nvCxnSpPr>
        <p:spPr>
          <a:xfrm rot="10800000" flipH="1">
            <a:off x="5880619" y="2296811"/>
            <a:ext cx="2700" cy="7375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4" name="Shape 464"/>
          <p:cNvCxnSpPr/>
          <p:nvPr/>
        </p:nvCxnSpPr>
        <p:spPr>
          <a:xfrm flipH="1">
            <a:off x="7446109" y="3033349"/>
            <a:ext cx="173025" cy="38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5" name="Shape 465"/>
          <p:cNvCxnSpPr>
            <a:stCxn id="459" idx="1"/>
            <a:endCxn id="466" idx="0"/>
          </p:cNvCxnSpPr>
          <p:nvPr/>
        </p:nvCxnSpPr>
        <p:spPr>
          <a:xfrm rot="10800000" flipH="1">
            <a:off x="7560409" y="3028849"/>
            <a:ext cx="709650" cy="83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7" name="Shape 467"/>
          <p:cNvCxnSpPr/>
          <p:nvPr/>
        </p:nvCxnSpPr>
        <p:spPr>
          <a:xfrm flipV="1">
            <a:off x="4177187" y="2907855"/>
            <a:ext cx="552160" cy="3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8" name="Shape 468"/>
          <p:cNvCxnSpPr/>
          <p:nvPr/>
        </p:nvCxnSpPr>
        <p:spPr>
          <a:xfrm rot="10800000" flipH="1">
            <a:off x="2406218" y="2989362"/>
            <a:ext cx="699525" cy="3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9" name="Shape 469"/>
          <p:cNvCxnSpPr>
            <a:endCxn id="455" idx="2"/>
          </p:cNvCxnSpPr>
          <p:nvPr/>
        </p:nvCxnSpPr>
        <p:spPr>
          <a:xfrm>
            <a:off x="1082231" y="3033574"/>
            <a:ext cx="5400" cy="285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0" name="Shape 470"/>
          <p:cNvCxnSpPr/>
          <p:nvPr/>
        </p:nvCxnSpPr>
        <p:spPr>
          <a:xfrm rot="10800000">
            <a:off x="7804759" y="2473455"/>
            <a:ext cx="0" cy="567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1" name="Shape 471"/>
          <p:cNvCxnSpPr/>
          <p:nvPr/>
        </p:nvCxnSpPr>
        <p:spPr>
          <a:xfrm>
            <a:off x="7916359" y="3033574"/>
            <a:ext cx="5400" cy="285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2" name="Shape 472"/>
          <p:cNvCxnSpPr/>
          <p:nvPr/>
        </p:nvCxnSpPr>
        <p:spPr>
          <a:xfrm>
            <a:off x="5750569" y="3037174"/>
            <a:ext cx="14850" cy="4448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73" name="Shape 473"/>
          <p:cNvSpPr txBox="1"/>
          <p:nvPr/>
        </p:nvSpPr>
        <p:spPr>
          <a:xfrm>
            <a:off x="594993" y="2544537"/>
            <a:ext cx="248400" cy="276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</a:p>
        </p:txBody>
      </p:sp>
      <p:sp>
        <p:nvSpPr>
          <p:cNvPr id="474" name="Shape 474"/>
          <p:cNvSpPr txBox="1"/>
          <p:nvPr/>
        </p:nvSpPr>
        <p:spPr>
          <a:xfrm flipH="1">
            <a:off x="2128455" y="2433612"/>
            <a:ext cx="2070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</a:p>
        </p:txBody>
      </p:sp>
      <p:sp>
        <p:nvSpPr>
          <p:cNvPr id="475" name="Shape 475"/>
          <p:cNvSpPr txBox="1"/>
          <p:nvPr/>
        </p:nvSpPr>
        <p:spPr>
          <a:xfrm flipH="1">
            <a:off x="3425439" y="2411224"/>
            <a:ext cx="2070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</a:p>
        </p:txBody>
      </p:sp>
      <p:sp>
        <p:nvSpPr>
          <p:cNvPr id="476" name="Shape 476"/>
          <p:cNvSpPr txBox="1"/>
          <p:nvPr/>
        </p:nvSpPr>
        <p:spPr>
          <a:xfrm flipH="1">
            <a:off x="5319310" y="2448816"/>
            <a:ext cx="183167" cy="30258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</a:p>
        </p:txBody>
      </p:sp>
      <p:sp>
        <p:nvSpPr>
          <p:cNvPr id="477" name="Shape 477"/>
          <p:cNvSpPr txBox="1"/>
          <p:nvPr/>
        </p:nvSpPr>
        <p:spPr>
          <a:xfrm flipH="1">
            <a:off x="7280828" y="2457236"/>
            <a:ext cx="2070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</a:p>
        </p:txBody>
      </p:sp>
      <p:sp>
        <p:nvSpPr>
          <p:cNvPr id="478" name="Shape 478"/>
          <p:cNvSpPr txBox="1"/>
          <p:nvPr/>
        </p:nvSpPr>
        <p:spPr>
          <a:xfrm flipH="1">
            <a:off x="4491515" y="256454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10N</a:t>
            </a:r>
          </a:p>
        </p:txBody>
      </p:sp>
      <p:sp>
        <p:nvSpPr>
          <p:cNvPr id="479" name="Shape 479"/>
          <p:cNvSpPr txBox="1"/>
          <p:nvPr/>
        </p:nvSpPr>
        <p:spPr>
          <a:xfrm flipH="1">
            <a:off x="3519225" y="3027525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20N</a:t>
            </a:r>
          </a:p>
        </p:txBody>
      </p:sp>
      <p:sp>
        <p:nvSpPr>
          <p:cNvPr id="480" name="Shape 480"/>
          <p:cNvSpPr txBox="1"/>
          <p:nvPr/>
        </p:nvSpPr>
        <p:spPr>
          <a:xfrm flipH="1">
            <a:off x="5861095" y="24266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81" name="Shape 481"/>
          <p:cNvSpPr txBox="1"/>
          <p:nvPr/>
        </p:nvSpPr>
        <p:spPr>
          <a:xfrm flipH="1">
            <a:off x="6089695" y="3226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1N</a:t>
            </a:r>
          </a:p>
        </p:txBody>
      </p:sp>
      <p:sp>
        <p:nvSpPr>
          <p:cNvPr id="482" name="Shape 482"/>
          <p:cNvSpPr txBox="1"/>
          <p:nvPr/>
        </p:nvSpPr>
        <p:spPr>
          <a:xfrm flipH="1">
            <a:off x="7854348" y="240008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83" name="Shape 483"/>
          <p:cNvSpPr txBox="1"/>
          <p:nvPr/>
        </p:nvSpPr>
        <p:spPr>
          <a:xfrm flipH="1">
            <a:off x="7854348" y="32573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66" name="Shape 466"/>
          <p:cNvSpPr txBox="1"/>
          <p:nvPr/>
        </p:nvSpPr>
        <p:spPr>
          <a:xfrm flipH="1">
            <a:off x="8025798" y="3028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84" name="Shape 484"/>
          <p:cNvSpPr txBox="1"/>
          <p:nvPr/>
        </p:nvSpPr>
        <p:spPr>
          <a:xfrm flipH="1">
            <a:off x="7225698" y="3028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85" name="Shape 485"/>
          <p:cNvSpPr txBox="1"/>
          <p:nvPr/>
        </p:nvSpPr>
        <p:spPr>
          <a:xfrm flipH="1">
            <a:off x="2868937" y="260365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7N</a:t>
            </a:r>
          </a:p>
        </p:txBody>
      </p:sp>
      <p:sp>
        <p:nvSpPr>
          <p:cNvPr id="486" name="Shape 486"/>
          <p:cNvSpPr txBox="1"/>
          <p:nvPr/>
        </p:nvSpPr>
        <p:spPr>
          <a:xfrm flipH="1">
            <a:off x="1982425" y="2639824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15N</a:t>
            </a:r>
          </a:p>
        </p:txBody>
      </p:sp>
      <p:sp>
        <p:nvSpPr>
          <p:cNvPr id="487" name="Shape 487"/>
          <p:cNvSpPr txBox="1"/>
          <p:nvPr/>
        </p:nvSpPr>
        <p:spPr>
          <a:xfrm flipH="1">
            <a:off x="1033388" y="2276944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7N</a:t>
            </a:r>
          </a:p>
        </p:txBody>
      </p:sp>
      <p:sp>
        <p:nvSpPr>
          <p:cNvPr id="488" name="Shape 488"/>
          <p:cNvSpPr txBox="1"/>
          <p:nvPr/>
        </p:nvSpPr>
        <p:spPr>
          <a:xfrm flipH="1">
            <a:off x="884582" y="3256549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cxnSp>
        <p:nvCxnSpPr>
          <p:cNvPr id="489" name="Shape 489"/>
          <p:cNvCxnSpPr/>
          <p:nvPr/>
        </p:nvCxnSpPr>
        <p:spPr>
          <a:xfrm flipV="1">
            <a:off x="4209915" y="3193193"/>
            <a:ext cx="507221" cy="4013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0" name="Shape 490"/>
          <p:cNvSpPr txBox="1"/>
          <p:nvPr/>
        </p:nvSpPr>
        <p:spPr>
          <a:xfrm flipH="1">
            <a:off x="4491515" y="319319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10N</a:t>
            </a:r>
          </a:p>
        </p:txBody>
      </p:sp>
      <p:cxnSp>
        <p:nvCxnSpPr>
          <p:cNvPr id="491" name="Shape 491"/>
          <p:cNvCxnSpPr/>
          <p:nvPr/>
        </p:nvCxnSpPr>
        <p:spPr>
          <a:xfrm>
            <a:off x="6036319" y="3037174"/>
            <a:ext cx="14850" cy="4448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2" name="Shape 492"/>
          <p:cNvSpPr txBox="1"/>
          <p:nvPr/>
        </p:nvSpPr>
        <p:spPr>
          <a:xfrm flipH="1">
            <a:off x="5403895" y="3226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1N</a:t>
            </a:r>
          </a:p>
        </p:txBody>
      </p:sp>
      <p:cxnSp>
        <p:nvCxnSpPr>
          <p:cNvPr id="493" name="Shape 493"/>
          <p:cNvCxnSpPr/>
          <p:nvPr/>
        </p:nvCxnSpPr>
        <p:spPr>
          <a:xfrm>
            <a:off x="7687759" y="3033574"/>
            <a:ext cx="5400" cy="285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4" name="Shape 494"/>
          <p:cNvSpPr txBox="1"/>
          <p:nvPr/>
        </p:nvSpPr>
        <p:spPr>
          <a:xfrm flipH="1">
            <a:off x="7511448" y="32573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cxnSp>
        <p:nvCxnSpPr>
          <p:cNvPr id="81" name="Shape 460"/>
          <p:cNvCxnSpPr/>
          <p:nvPr/>
        </p:nvCxnSpPr>
        <p:spPr>
          <a:xfrm rot="10800000" flipH="1">
            <a:off x="893307" y="2513599"/>
            <a:ext cx="20475" cy="525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" name="Shape 487"/>
          <p:cNvSpPr txBox="1"/>
          <p:nvPr/>
        </p:nvSpPr>
        <p:spPr>
          <a:xfrm flipH="1">
            <a:off x="733655" y="2271784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7N</a:t>
            </a:r>
          </a:p>
        </p:txBody>
      </p:sp>
      <p:cxnSp>
        <p:nvCxnSpPr>
          <p:cNvPr id="84" name="Shape 462"/>
          <p:cNvCxnSpPr/>
          <p:nvPr/>
        </p:nvCxnSpPr>
        <p:spPr>
          <a:xfrm flipH="1">
            <a:off x="2153376" y="3205144"/>
            <a:ext cx="4887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8" name="Shape 485"/>
          <p:cNvSpPr txBox="1"/>
          <p:nvPr/>
        </p:nvSpPr>
        <p:spPr>
          <a:xfrm flipH="1">
            <a:off x="1958688" y="3150399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6N</a:t>
            </a:r>
          </a:p>
        </p:txBody>
      </p:sp>
      <p:cxnSp>
        <p:nvCxnSpPr>
          <p:cNvPr id="89" name="Shape 467"/>
          <p:cNvCxnSpPr/>
          <p:nvPr/>
        </p:nvCxnSpPr>
        <p:spPr>
          <a:xfrm flipH="1" flipV="1">
            <a:off x="4184739" y="2400087"/>
            <a:ext cx="1" cy="625669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1" name="Shape 467"/>
          <p:cNvCxnSpPr/>
          <p:nvPr/>
        </p:nvCxnSpPr>
        <p:spPr>
          <a:xfrm flipH="1">
            <a:off x="4181118" y="3030097"/>
            <a:ext cx="7244" cy="374474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6" name="Shape 490"/>
          <p:cNvSpPr txBox="1"/>
          <p:nvPr/>
        </p:nvSpPr>
        <p:spPr>
          <a:xfrm flipH="1">
            <a:off x="4137268" y="3226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10N</a:t>
            </a:r>
          </a:p>
        </p:txBody>
      </p:sp>
      <p:sp>
        <p:nvSpPr>
          <p:cNvPr id="97" name="Shape 479"/>
          <p:cNvSpPr txBox="1"/>
          <p:nvPr/>
        </p:nvSpPr>
        <p:spPr>
          <a:xfrm flipH="1">
            <a:off x="4208858" y="226658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20N</a:t>
            </a:r>
          </a:p>
        </p:txBody>
      </p:sp>
      <p:sp>
        <p:nvSpPr>
          <p:cNvPr id="92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1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a resultant force and calculate this</a:t>
            </a:r>
          </a:p>
        </p:txBody>
      </p:sp>
    </p:spTree>
    <p:extLst>
      <p:ext uri="{BB962C8B-B14F-4D97-AF65-F5344CB8AC3E}">
        <p14:creationId xmlns:p14="http://schemas.microsoft.com/office/powerpoint/2010/main" val="226354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Shape 436"/>
          <p:cNvCxnSpPr/>
          <p:nvPr/>
        </p:nvCxnSpPr>
        <p:spPr>
          <a:xfrm flipH="1">
            <a:off x="5850695" y="1178456"/>
            <a:ext cx="29925" cy="7031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5" name="Shape 445"/>
          <p:cNvSpPr txBox="1"/>
          <p:nvPr/>
        </p:nvSpPr>
        <p:spPr>
          <a:xfrm flipH="1">
            <a:off x="5975395" y="159380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47" name="Shape 447"/>
          <p:cNvSpPr txBox="1"/>
          <p:nvPr/>
        </p:nvSpPr>
        <p:spPr>
          <a:xfrm flipH="1">
            <a:off x="7118395" y="162440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53" name="Shape 453"/>
          <p:cNvSpPr txBox="1"/>
          <p:nvPr/>
        </p:nvSpPr>
        <p:spPr>
          <a:xfrm flipH="1">
            <a:off x="1689145" y="156725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149629" y="407325"/>
            <a:ext cx="8836429" cy="46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Calculate the resultant force and state the direction this acts in.</a:t>
            </a:r>
          </a:p>
        </p:txBody>
      </p:sp>
      <p:sp>
        <p:nvSpPr>
          <p:cNvPr id="455" name="Shape 455"/>
          <p:cNvSpPr/>
          <p:nvPr/>
        </p:nvSpPr>
        <p:spPr>
          <a:xfrm>
            <a:off x="843281" y="2867749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Shape 456"/>
          <p:cNvSpPr/>
          <p:nvPr/>
        </p:nvSpPr>
        <p:spPr>
          <a:xfrm>
            <a:off x="2414899" y="2765374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3953545" y="2811386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Shape 458"/>
          <p:cNvSpPr/>
          <p:nvPr/>
        </p:nvSpPr>
        <p:spPr>
          <a:xfrm>
            <a:off x="5636269" y="2811386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7560409" y="2811386"/>
            <a:ext cx="488700" cy="451575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60" name="Shape 460"/>
          <p:cNvCxnSpPr/>
          <p:nvPr/>
        </p:nvCxnSpPr>
        <p:spPr>
          <a:xfrm rot="10800000" flipH="1">
            <a:off x="1170708" y="2507974"/>
            <a:ext cx="20475" cy="525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1" name="Shape 461"/>
          <p:cNvCxnSpPr/>
          <p:nvPr/>
        </p:nvCxnSpPr>
        <p:spPr>
          <a:xfrm flipH="1" flipV="1">
            <a:off x="3494670" y="3016526"/>
            <a:ext cx="690530" cy="4613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2" name="Shape 462"/>
          <p:cNvCxnSpPr/>
          <p:nvPr/>
        </p:nvCxnSpPr>
        <p:spPr>
          <a:xfrm flipH="1">
            <a:off x="1943393" y="2987337"/>
            <a:ext cx="577125" cy="290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3" name="Shape 463"/>
          <p:cNvCxnSpPr/>
          <p:nvPr/>
        </p:nvCxnSpPr>
        <p:spPr>
          <a:xfrm rot="10800000" flipH="1">
            <a:off x="5880619" y="2296811"/>
            <a:ext cx="2700" cy="7375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4" name="Shape 464"/>
          <p:cNvCxnSpPr/>
          <p:nvPr/>
        </p:nvCxnSpPr>
        <p:spPr>
          <a:xfrm flipH="1">
            <a:off x="7446109" y="3033349"/>
            <a:ext cx="173025" cy="38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5" name="Shape 465"/>
          <p:cNvCxnSpPr>
            <a:stCxn id="459" idx="1"/>
            <a:endCxn id="466" idx="0"/>
          </p:cNvCxnSpPr>
          <p:nvPr/>
        </p:nvCxnSpPr>
        <p:spPr>
          <a:xfrm rot="10800000" flipH="1">
            <a:off x="7560409" y="3028849"/>
            <a:ext cx="709650" cy="83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7" name="Shape 467"/>
          <p:cNvCxnSpPr/>
          <p:nvPr/>
        </p:nvCxnSpPr>
        <p:spPr>
          <a:xfrm flipV="1">
            <a:off x="4177187" y="2907855"/>
            <a:ext cx="552160" cy="3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8" name="Shape 468"/>
          <p:cNvCxnSpPr/>
          <p:nvPr/>
        </p:nvCxnSpPr>
        <p:spPr>
          <a:xfrm rot="10800000" flipH="1">
            <a:off x="2406218" y="2989362"/>
            <a:ext cx="699525" cy="3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9" name="Shape 469"/>
          <p:cNvCxnSpPr>
            <a:endCxn id="455" idx="2"/>
          </p:cNvCxnSpPr>
          <p:nvPr/>
        </p:nvCxnSpPr>
        <p:spPr>
          <a:xfrm>
            <a:off x="1082231" y="3033574"/>
            <a:ext cx="5400" cy="285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0" name="Shape 470"/>
          <p:cNvCxnSpPr/>
          <p:nvPr/>
        </p:nvCxnSpPr>
        <p:spPr>
          <a:xfrm rot="10800000">
            <a:off x="7804759" y="2473455"/>
            <a:ext cx="0" cy="567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1" name="Shape 471"/>
          <p:cNvCxnSpPr/>
          <p:nvPr/>
        </p:nvCxnSpPr>
        <p:spPr>
          <a:xfrm>
            <a:off x="7916359" y="3033574"/>
            <a:ext cx="5400" cy="285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72" name="Shape 472"/>
          <p:cNvCxnSpPr/>
          <p:nvPr/>
        </p:nvCxnSpPr>
        <p:spPr>
          <a:xfrm>
            <a:off x="5750569" y="3037174"/>
            <a:ext cx="14850" cy="4448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73" name="Shape 473"/>
          <p:cNvSpPr txBox="1"/>
          <p:nvPr/>
        </p:nvSpPr>
        <p:spPr>
          <a:xfrm>
            <a:off x="594993" y="2544537"/>
            <a:ext cx="248400" cy="276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</a:p>
        </p:txBody>
      </p:sp>
      <p:sp>
        <p:nvSpPr>
          <p:cNvPr id="474" name="Shape 474"/>
          <p:cNvSpPr txBox="1"/>
          <p:nvPr/>
        </p:nvSpPr>
        <p:spPr>
          <a:xfrm flipH="1">
            <a:off x="2128455" y="2433612"/>
            <a:ext cx="2070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</a:t>
            </a:r>
          </a:p>
        </p:txBody>
      </p:sp>
      <p:sp>
        <p:nvSpPr>
          <p:cNvPr id="475" name="Shape 475"/>
          <p:cNvSpPr txBox="1"/>
          <p:nvPr/>
        </p:nvSpPr>
        <p:spPr>
          <a:xfrm flipH="1">
            <a:off x="3425439" y="2411224"/>
            <a:ext cx="2070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</a:p>
        </p:txBody>
      </p:sp>
      <p:sp>
        <p:nvSpPr>
          <p:cNvPr id="476" name="Shape 476"/>
          <p:cNvSpPr txBox="1"/>
          <p:nvPr/>
        </p:nvSpPr>
        <p:spPr>
          <a:xfrm flipH="1">
            <a:off x="5319310" y="2448816"/>
            <a:ext cx="183167" cy="30258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</a:t>
            </a:r>
          </a:p>
        </p:txBody>
      </p:sp>
      <p:sp>
        <p:nvSpPr>
          <p:cNvPr id="477" name="Shape 477"/>
          <p:cNvSpPr txBox="1"/>
          <p:nvPr/>
        </p:nvSpPr>
        <p:spPr>
          <a:xfrm flipH="1">
            <a:off x="7280828" y="2457236"/>
            <a:ext cx="2070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</a:p>
        </p:txBody>
      </p:sp>
      <p:sp>
        <p:nvSpPr>
          <p:cNvPr id="478" name="Shape 478"/>
          <p:cNvSpPr txBox="1"/>
          <p:nvPr/>
        </p:nvSpPr>
        <p:spPr>
          <a:xfrm flipH="1">
            <a:off x="4491515" y="256454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10N</a:t>
            </a:r>
          </a:p>
        </p:txBody>
      </p:sp>
      <p:sp>
        <p:nvSpPr>
          <p:cNvPr id="479" name="Shape 479"/>
          <p:cNvSpPr txBox="1"/>
          <p:nvPr/>
        </p:nvSpPr>
        <p:spPr>
          <a:xfrm flipH="1">
            <a:off x="3519225" y="3027525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20N</a:t>
            </a:r>
          </a:p>
        </p:txBody>
      </p:sp>
      <p:sp>
        <p:nvSpPr>
          <p:cNvPr id="480" name="Shape 480"/>
          <p:cNvSpPr txBox="1"/>
          <p:nvPr/>
        </p:nvSpPr>
        <p:spPr>
          <a:xfrm flipH="1">
            <a:off x="5861095" y="24266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81" name="Shape 481"/>
          <p:cNvSpPr txBox="1"/>
          <p:nvPr/>
        </p:nvSpPr>
        <p:spPr>
          <a:xfrm flipH="1">
            <a:off x="6089695" y="3226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1N</a:t>
            </a:r>
          </a:p>
        </p:txBody>
      </p:sp>
      <p:sp>
        <p:nvSpPr>
          <p:cNvPr id="482" name="Shape 482"/>
          <p:cNvSpPr txBox="1"/>
          <p:nvPr/>
        </p:nvSpPr>
        <p:spPr>
          <a:xfrm flipH="1">
            <a:off x="7854348" y="240008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83" name="Shape 483"/>
          <p:cNvSpPr txBox="1"/>
          <p:nvPr/>
        </p:nvSpPr>
        <p:spPr>
          <a:xfrm flipH="1">
            <a:off x="7854348" y="32573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66" name="Shape 466"/>
          <p:cNvSpPr txBox="1"/>
          <p:nvPr/>
        </p:nvSpPr>
        <p:spPr>
          <a:xfrm flipH="1">
            <a:off x="8025798" y="3028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sp>
        <p:nvSpPr>
          <p:cNvPr id="484" name="Shape 484"/>
          <p:cNvSpPr txBox="1"/>
          <p:nvPr/>
        </p:nvSpPr>
        <p:spPr>
          <a:xfrm flipH="1">
            <a:off x="7225698" y="3028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sp>
        <p:nvSpPr>
          <p:cNvPr id="485" name="Shape 485"/>
          <p:cNvSpPr txBox="1"/>
          <p:nvPr/>
        </p:nvSpPr>
        <p:spPr>
          <a:xfrm flipH="1">
            <a:off x="2868937" y="260365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7N</a:t>
            </a:r>
          </a:p>
        </p:txBody>
      </p:sp>
      <p:sp>
        <p:nvSpPr>
          <p:cNvPr id="486" name="Shape 486"/>
          <p:cNvSpPr txBox="1"/>
          <p:nvPr/>
        </p:nvSpPr>
        <p:spPr>
          <a:xfrm flipH="1">
            <a:off x="1982425" y="2639824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15N</a:t>
            </a:r>
          </a:p>
        </p:txBody>
      </p:sp>
      <p:sp>
        <p:nvSpPr>
          <p:cNvPr id="487" name="Shape 487"/>
          <p:cNvSpPr txBox="1"/>
          <p:nvPr/>
        </p:nvSpPr>
        <p:spPr>
          <a:xfrm flipH="1">
            <a:off x="1033388" y="2276944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7N</a:t>
            </a:r>
          </a:p>
        </p:txBody>
      </p:sp>
      <p:sp>
        <p:nvSpPr>
          <p:cNvPr id="488" name="Shape 488"/>
          <p:cNvSpPr txBox="1"/>
          <p:nvPr/>
        </p:nvSpPr>
        <p:spPr>
          <a:xfrm flipH="1">
            <a:off x="884582" y="3256549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4N</a:t>
            </a:r>
          </a:p>
        </p:txBody>
      </p:sp>
      <p:cxnSp>
        <p:nvCxnSpPr>
          <p:cNvPr id="489" name="Shape 489"/>
          <p:cNvCxnSpPr/>
          <p:nvPr/>
        </p:nvCxnSpPr>
        <p:spPr>
          <a:xfrm flipV="1">
            <a:off x="4209915" y="3193193"/>
            <a:ext cx="507221" cy="4013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0" name="Shape 490"/>
          <p:cNvSpPr txBox="1"/>
          <p:nvPr/>
        </p:nvSpPr>
        <p:spPr>
          <a:xfrm flipH="1">
            <a:off x="4491515" y="319319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10N</a:t>
            </a:r>
          </a:p>
        </p:txBody>
      </p:sp>
      <p:cxnSp>
        <p:nvCxnSpPr>
          <p:cNvPr id="491" name="Shape 491"/>
          <p:cNvCxnSpPr/>
          <p:nvPr/>
        </p:nvCxnSpPr>
        <p:spPr>
          <a:xfrm>
            <a:off x="6036319" y="3037174"/>
            <a:ext cx="14850" cy="44482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2" name="Shape 492"/>
          <p:cNvSpPr txBox="1"/>
          <p:nvPr/>
        </p:nvSpPr>
        <p:spPr>
          <a:xfrm flipH="1">
            <a:off x="5403895" y="3226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1N</a:t>
            </a:r>
          </a:p>
        </p:txBody>
      </p:sp>
      <p:cxnSp>
        <p:nvCxnSpPr>
          <p:cNvPr id="493" name="Shape 493"/>
          <p:cNvCxnSpPr/>
          <p:nvPr/>
        </p:nvCxnSpPr>
        <p:spPr>
          <a:xfrm>
            <a:off x="7687759" y="3033574"/>
            <a:ext cx="5400" cy="28575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4" name="Shape 494"/>
          <p:cNvSpPr txBox="1"/>
          <p:nvPr/>
        </p:nvSpPr>
        <p:spPr>
          <a:xfrm flipH="1">
            <a:off x="7511448" y="32573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2N</a:t>
            </a:r>
          </a:p>
        </p:txBody>
      </p:sp>
      <p:cxnSp>
        <p:nvCxnSpPr>
          <p:cNvPr id="81" name="Shape 460"/>
          <p:cNvCxnSpPr/>
          <p:nvPr/>
        </p:nvCxnSpPr>
        <p:spPr>
          <a:xfrm rot="10800000" flipH="1">
            <a:off x="893307" y="2513599"/>
            <a:ext cx="20475" cy="5256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" name="Shape 487"/>
          <p:cNvSpPr txBox="1"/>
          <p:nvPr/>
        </p:nvSpPr>
        <p:spPr>
          <a:xfrm flipH="1">
            <a:off x="733655" y="2271784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7N</a:t>
            </a:r>
          </a:p>
        </p:txBody>
      </p:sp>
      <p:cxnSp>
        <p:nvCxnSpPr>
          <p:cNvPr id="84" name="Shape 462"/>
          <p:cNvCxnSpPr/>
          <p:nvPr/>
        </p:nvCxnSpPr>
        <p:spPr>
          <a:xfrm flipH="1">
            <a:off x="2153376" y="3205144"/>
            <a:ext cx="4887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8" name="Shape 485"/>
          <p:cNvSpPr txBox="1"/>
          <p:nvPr/>
        </p:nvSpPr>
        <p:spPr>
          <a:xfrm flipH="1">
            <a:off x="1958688" y="3150399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6N</a:t>
            </a:r>
          </a:p>
        </p:txBody>
      </p:sp>
      <p:cxnSp>
        <p:nvCxnSpPr>
          <p:cNvPr id="89" name="Shape 467"/>
          <p:cNvCxnSpPr/>
          <p:nvPr/>
        </p:nvCxnSpPr>
        <p:spPr>
          <a:xfrm flipH="1" flipV="1">
            <a:off x="4184739" y="2400087"/>
            <a:ext cx="1" cy="625669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1" name="Shape 467"/>
          <p:cNvCxnSpPr/>
          <p:nvPr/>
        </p:nvCxnSpPr>
        <p:spPr>
          <a:xfrm flipH="1">
            <a:off x="4181118" y="3030097"/>
            <a:ext cx="7244" cy="374474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6" name="Shape 490"/>
          <p:cNvSpPr txBox="1"/>
          <p:nvPr/>
        </p:nvSpPr>
        <p:spPr>
          <a:xfrm flipH="1">
            <a:off x="4137268" y="3226736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10N</a:t>
            </a:r>
          </a:p>
        </p:txBody>
      </p:sp>
      <p:sp>
        <p:nvSpPr>
          <p:cNvPr id="97" name="Shape 479"/>
          <p:cNvSpPr txBox="1"/>
          <p:nvPr/>
        </p:nvSpPr>
        <p:spPr>
          <a:xfrm flipH="1">
            <a:off x="4208858" y="2266583"/>
            <a:ext cx="488700" cy="285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20N</a:t>
            </a:r>
          </a:p>
        </p:txBody>
      </p:sp>
      <p:sp>
        <p:nvSpPr>
          <p:cNvPr id="92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1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a resultant force and calculate this</a:t>
            </a:r>
          </a:p>
        </p:txBody>
      </p:sp>
      <p:sp>
        <p:nvSpPr>
          <p:cNvPr id="56" name="Shape 578"/>
          <p:cNvSpPr txBox="1"/>
          <p:nvPr/>
        </p:nvSpPr>
        <p:spPr>
          <a:xfrm>
            <a:off x="733655" y="3729780"/>
            <a:ext cx="758216" cy="402638"/>
          </a:xfrm>
          <a:prstGeom prst="rect">
            <a:avLst/>
          </a:prstGeom>
          <a:solidFill>
            <a:srgbClr val="FFFFFF">
              <a:alpha val="88460"/>
            </a:srgb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 N up</a:t>
            </a:r>
          </a:p>
        </p:txBody>
      </p:sp>
      <p:sp>
        <p:nvSpPr>
          <p:cNvPr id="57" name="Shape 578"/>
          <p:cNvSpPr txBox="1"/>
          <p:nvPr/>
        </p:nvSpPr>
        <p:spPr>
          <a:xfrm>
            <a:off x="2289292" y="3751976"/>
            <a:ext cx="933375" cy="543515"/>
          </a:xfrm>
          <a:prstGeom prst="rect">
            <a:avLst/>
          </a:prstGeom>
          <a:solidFill>
            <a:srgbClr val="FFFFFF">
              <a:alpha val="88460"/>
            </a:srgb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14 N left</a:t>
            </a:r>
          </a:p>
        </p:txBody>
      </p:sp>
      <p:sp>
        <p:nvSpPr>
          <p:cNvPr id="58" name="Shape 578"/>
          <p:cNvSpPr txBox="1"/>
          <p:nvPr/>
        </p:nvSpPr>
        <p:spPr>
          <a:xfrm>
            <a:off x="3867752" y="3775172"/>
            <a:ext cx="758216" cy="402638"/>
          </a:xfrm>
          <a:prstGeom prst="rect">
            <a:avLst/>
          </a:prstGeom>
          <a:solidFill>
            <a:srgbClr val="FFFFFF">
              <a:alpha val="88460"/>
            </a:srgb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 N up</a:t>
            </a:r>
          </a:p>
        </p:txBody>
      </p:sp>
      <p:sp>
        <p:nvSpPr>
          <p:cNvPr id="59" name="Shape 578"/>
          <p:cNvSpPr txBox="1"/>
          <p:nvPr/>
        </p:nvSpPr>
        <p:spPr>
          <a:xfrm>
            <a:off x="5597673" y="3755711"/>
            <a:ext cx="752122" cy="402638"/>
          </a:xfrm>
          <a:prstGeom prst="rect">
            <a:avLst/>
          </a:prstGeom>
          <a:solidFill>
            <a:srgbClr val="FFFFFF">
              <a:alpha val="88460"/>
            </a:srgb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 N up</a:t>
            </a:r>
          </a:p>
        </p:txBody>
      </p:sp>
      <p:sp>
        <p:nvSpPr>
          <p:cNvPr id="60" name="Shape 578"/>
          <p:cNvSpPr txBox="1"/>
          <p:nvPr/>
        </p:nvSpPr>
        <p:spPr>
          <a:xfrm>
            <a:off x="7446109" y="3747151"/>
            <a:ext cx="952851" cy="458269"/>
          </a:xfrm>
          <a:prstGeom prst="rect">
            <a:avLst/>
          </a:prstGeom>
          <a:solidFill>
            <a:srgbClr val="FFFFFF">
              <a:alpha val="88460"/>
            </a:srgbClr>
          </a:solidFill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 N right</a:t>
            </a:r>
          </a:p>
        </p:txBody>
      </p:sp>
    </p:spTree>
    <p:extLst>
      <p:ext uri="{BB962C8B-B14F-4D97-AF65-F5344CB8AC3E}">
        <p14:creationId xmlns:p14="http://schemas.microsoft.com/office/powerpoint/2010/main" val="1278176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y Murr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222"/>
            <a:ext cx="9144000" cy="6083784"/>
          </a:xfrm>
          <a:prstGeom prst="rect">
            <a:avLst/>
          </a:prstGeom>
        </p:spPr>
      </p:pic>
      <p:sp>
        <p:nvSpPr>
          <p:cNvPr id="125" name="Shape 125"/>
          <p:cNvSpPr txBox="1"/>
          <p:nvPr/>
        </p:nvSpPr>
        <p:spPr>
          <a:xfrm>
            <a:off x="374073" y="370422"/>
            <a:ext cx="8611985" cy="72686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tennis player hits a tennis ball into a strong cross-wind. Which direction would the ball go, how could you calculate the resultant force?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27108" y="2295497"/>
            <a:ext cx="1330999" cy="178267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094030" y="1548289"/>
            <a:ext cx="1123412" cy="207572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hape 125"/>
          <p:cNvSpPr txBox="1"/>
          <p:nvPr/>
        </p:nvSpPr>
        <p:spPr>
          <a:xfrm>
            <a:off x="3520397" y="1563319"/>
            <a:ext cx="813422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Shape 125"/>
          <p:cNvSpPr txBox="1"/>
          <p:nvPr/>
        </p:nvSpPr>
        <p:spPr>
          <a:xfrm>
            <a:off x="4094030" y="4030991"/>
            <a:ext cx="813422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228194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dy Murra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3472"/>
            <a:ext cx="9144000" cy="6083784"/>
          </a:xfrm>
          <a:prstGeom prst="rect">
            <a:avLst/>
          </a:prstGeom>
        </p:spPr>
      </p:pic>
      <p:sp>
        <p:nvSpPr>
          <p:cNvPr id="125" name="Shape 125"/>
          <p:cNvSpPr txBox="1"/>
          <p:nvPr/>
        </p:nvSpPr>
        <p:spPr>
          <a:xfrm>
            <a:off x="174567" y="445234"/>
            <a:ext cx="8869680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tennis player hits a tennis ball into a strong cross-wind. Which direction would the ball go, how could you calculate the resultant force?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27108" y="2295497"/>
            <a:ext cx="1330999" cy="178267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804997" y="1892563"/>
            <a:ext cx="1123412" cy="207572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hape 125"/>
          <p:cNvSpPr txBox="1"/>
          <p:nvPr/>
        </p:nvSpPr>
        <p:spPr>
          <a:xfrm>
            <a:off x="3211374" y="1590633"/>
            <a:ext cx="813422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Shape 125"/>
          <p:cNvSpPr txBox="1"/>
          <p:nvPr/>
        </p:nvSpPr>
        <p:spPr>
          <a:xfrm>
            <a:off x="4114987" y="3866985"/>
            <a:ext cx="813422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80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402035" y="2190015"/>
            <a:ext cx="1628465" cy="152185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2148343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11" r="2571"/>
          <a:stretch/>
        </p:blipFill>
        <p:spPr>
          <a:xfrm>
            <a:off x="0" y="18450"/>
            <a:ext cx="9144000" cy="5551714"/>
          </a:xfrm>
          <a:prstGeom prst="rect">
            <a:avLst/>
          </a:prstGeom>
        </p:spPr>
      </p:pic>
      <p:sp>
        <p:nvSpPr>
          <p:cNvPr id="125" name="Shape 125"/>
          <p:cNvSpPr txBox="1"/>
          <p:nvPr/>
        </p:nvSpPr>
        <p:spPr>
          <a:xfrm>
            <a:off x="108064" y="408604"/>
            <a:ext cx="8894619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If this plane is in equilibrium. How could you work out the action force?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737100" y="2641600"/>
            <a:ext cx="3060701" cy="381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968501" y="2679700"/>
            <a:ext cx="2667001" cy="12954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hape 125"/>
          <p:cNvSpPr txBox="1"/>
          <p:nvPr/>
        </p:nvSpPr>
        <p:spPr>
          <a:xfrm>
            <a:off x="6910633" y="2794307"/>
            <a:ext cx="887168" cy="36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Action</a:t>
            </a:r>
          </a:p>
        </p:txBody>
      </p:sp>
      <p:sp>
        <p:nvSpPr>
          <p:cNvPr id="27" name="Shape 125"/>
          <p:cNvSpPr txBox="1"/>
          <p:nvPr/>
        </p:nvSpPr>
        <p:spPr>
          <a:xfrm>
            <a:off x="1524917" y="4107407"/>
            <a:ext cx="1483486" cy="893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Air resistance 5000 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366159" y="2679700"/>
            <a:ext cx="2986749" cy="0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hape 125"/>
          <p:cNvSpPr txBox="1"/>
          <p:nvPr/>
        </p:nvSpPr>
        <p:spPr>
          <a:xfrm>
            <a:off x="3233309" y="2732623"/>
            <a:ext cx="449813" cy="270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40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80523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311" r="2571"/>
          <a:stretch/>
        </p:blipFill>
        <p:spPr>
          <a:xfrm>
            <a:off x="0" y="0"/>
            <a:ext cx="9144000" cy="555171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737100" y="2641600"/>
            <a:ext cx="3060701" cy="381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968501" y="2679700"/>
            <a:ext cx="2667001" cy="12954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hape 125"/>
          <p:cNvSpPr txBox="1"/>
          <p:nvPr/>
        </p:nvSpPr>
        <p:spPr>
          <a:xfrm>
            <a:off x="6910633" y="2794307"/>
            <a:ext cx="887168" cy="36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Action</a:t>
            </a:r>
          </a:p>
        </p:txBody>
      </p:sp>
      <p:sp>
        <p:nvSpPr>
          <p:cNvPr id="27" name="Shape 125"/>
          <p:cNvSpPr txBox="1"/>
          <p:nvPr/>
        </p:nvSpPr>
        <p:spPr>
          <a:xfrm>
            <a:off x="1524917" y="4107407"/>
            <a:ext cx="1483486" cy="893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Air resistance 5000 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724297" y="2679700"/>
            <a:ext cx="2628611" cy="12700"/>
          </a:xfrm>
          <a:prstGeom prst="straightConnector1">
            <a:avLst/>
          </a:prstGeom>
          <a:ln w="76200" cmpd="sng">
            <a:solidFill>
              <a:srgbClr val="44FF14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hape 125"/>
          <p:cNvSpPr txBox="1"/>
          <p:nvPr/>
        </p:nvSpPr>
        <p:spPr>
          <a:xfrm>
            <a:off x="3233309" y="2732623"/>
            <a:ext cx="449813" cy="270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40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635501" y="2692401"/>
            <a:ext cx="0" cy="1415006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hape 125"/>
          <p:cNvSpPr txBox="1"/>
          <p:nvPr/>
        </p:nvSpPr>
        <p:spPr>
          <a:xfrm>
            <a:off x="188192" y="583759"/>
            <a:ext cx="8894619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If this plane is in equilibrium. How could you work out the action force?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1766632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311" r="2571"/>
          <a:stretch/>
        </p:blipFill>
        <p:spPr>
          <a:xfrm>
            <a:off x="0" y="0"/>
            <a:ext cx="9144000" cy="5551714"/>
          </a:xfrm>
          <a:prstGeom prst="rect">
            <a:avLst/>
          </a:prstGeom>
        </p:spPr>
      </p:pic>
      <p:sp>
        <p:nvSpPr>
          <p:cNvPr id="125" name="Shape 125"/>
          <p:cNvSpPr txBox="1"/>
          <p:nvPr/>
        </p:nvSpPr>
        <p:spPr>
          <a:xfrm>
            <a:off x="145472" y="263680"/>
            <a:ext cx="8853055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If this plane is in equilibrium. How could you work out the action force?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737100" y="2641600"/>
            <a:ext cx="3060701" cy="381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968501" y="2679700"/>
            <a:ext cx="2667001" cy="12954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hape 125"/>
          <p:cNvSpPr txBox="1"/>
          <p:nvPr/>
        </p:nvSpPr>
        <p:spPr>
          <a:xfrm>
            <a:off x="6910633" y="2794307"/>
            <a:ext cx="887168" cy="36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Action</a:t>
            </a:r>
          </a:p>
        </p:txBody>
      </p:sp>
      <p:sp>
        <p:nvSpPr>
          <p:cNvPr id="27" name="Shape 125"/>
          <p:cNvSpPr txBox="1"/>
          <p:nvPr/>
        </p:nvSpPr>
        <p:spPr>
          <a:xfrm>
            <a:off x="2869422" y="3660476"/>
            <a:ext cx="1483486" cy="893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Air resistance 5000 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835332" y="2679700"/>
            <a:ext cx="2517576" cy="12700"/>
          </a:xfrm>
          <a:prstGeom prst="straightConnector1">
            <a:avLst/>
          </a:prstGeom>
          <a:ln w="76200" cmpd="sng">
            <a:solidFill>
              <a:srgbClr val="44FF14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hape 125"/>
          <p:cNvSpPr txBox="1"/>
          <p:nvPr/>
        </p:nvSpPr>
        <p:spPr>
          <a:xfrm>
            <a:off x="3233309" y="2732623"/>
            <a:ext cx="449813" cy="270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40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635501" y="2692401"/>
            <a:ext cx="0" cy="1415006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hape 125"/>
          <p:cNvSpPr txBox="1"/>
          <p:nvPr/>
        </p:nvSpPr>
        <p:spPr>
          <a:xfrm>
            <a:off x="3552407" y="1137925"/>
            <a:ext cx="4904013" cy="631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Hypotenuse= 5000, Angle = 40, Adjacent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5000 x cos40 = 3830 N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968500" y="2692400"/>
            <a:ext cx="0" cy="1282701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4242589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1191844" y="408604"/>
            <a:ext cx="6390057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component of the weight acts down the slope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09650"/>
            <a:ext cx="6864328" cy="4133851"/>
          </a:xfrm>
          <a:prstGeom prst="rect">
            <a:avLst/>
          </a:prstGeom>
        </p:spPr>
      </p:pic>
      <p:sp>
        <p:nvSpPr>
          <p:cNvPr id="5" name="Shape 125"/>
          <p:cNvSpPr txBox="1"/>
          <p:nvPr/>
        </p:nvSpPr>
        <p:spPr>
          <a:xfrm>
            <a:off x="2139188" y="4401296"/>
            <a:ext cx="2537315" cy="893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 10000 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78101" y="1708151"/>
            <a:ext cx="12700" cy="269314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800" y="1771649"/>
            <a:ext cx="1301932" cy="749483"/>
          </a:xfrm>
          <a:prstGeom prst="straightConnector1">
            <a:avLst/>
          </a:prstGeom>
          <a:ln w="76200" cmpd="sng">
            <a:solidFill>
              <a:srgbClr val="44FF14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35100" y="1708151"/>
            <a:ext cx="1143000" cy="2095500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3343213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1191844" y="408604"/>
            <a:ext cx="6390057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component of the weight acts down the slope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09650"/>
            <a:ext cx="6864328" cy="4133851"/>
          </a:xfrm>
          <a:prstGeom prst="rect">
            <a:avLst/>
          </a:prstGeom>
        </p:spPr>
      </p:pic>
      <p:sp>
        <p:nvSpPr>
          <p:cNvPr id="5" name="Shape 125"/>
          <p:cNvSpPr txBox="1"/>
          <p:nvPr/>
        </p:nvSpPr>
        <p:spPr>
          <a:xfrm>
            <a:off x="1191844" y="4544517"/>
            <a:ext cx="2010401" cy="399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 10000 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78100" y="1708151"/>
            <a:ext cx="0" cy="282815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800" y="1771649"/>
            <a:ext cx="1256936" cy="669152"/>
          </a:xfrm>
          <a:prstGeom prst="straightConnector1">
            <a:avLst/>
          </a:prstGeom>
          <a:ln w="76200" cmpd="sng">
            <a:solidFill>
              <a:srgbClr val="44FF14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35100" y="1708151"/>
            <a:ext cx="1143000" cy="2095500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hape 125"/>
          <p:cNvSpPr txBox="1"/>
          <p:nvPr/>
        </p:nvSpPr>
        <p:spPr>
          <a:xfrm>
            <a:off x="3903253" y="878046"/>
            <a:ext cx="3272547" cy="446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Hypotenuse = 10,000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Angle =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Adjacent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10000 x  cos 60 = 5000 N</a:t>
            </a:r>
          </a:p>
        </p:txBody>
      </p:sp>
      <p:sp>
        <p:nvSpPr>
          <p:cNvPr id="12" name="Shape 125"/>
          <p:cNvSpPr txBox="1"/>
          <p:nvPr/>
        </p:nvSpPr>
        <p:spPr>
          <a:xfrm>
            <a:off x="2704736" y="2220707"/>
            <a:ext cx="587104" cy="28736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60˚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04736" y="2440801"/>
            <a:ext cx="1143000" cy="2095500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207776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hape 110"/>
          <p:cNvGrpSpPr/>
          <p:nvPr/>
        </p:nvGrpSpPr>
        <p:grpSpPr>
          <a:xfrm>
            <a:off x="360226" y="1510301"/>
            <a:ext cx="8555181" cy="3535230"/>
            <a:chOff x="292626" y="10841"/>
            <a:chExt cx="8205518" cy="4713641"/>
          </a:xfrm>
        </p:grpSpPr>
        <p:sp>
          <p:nvSpPr>
            <p:cNvPr id="111" name="Shape 111"/>
            <p:cNvSpPr/>
            <p:nvPr/>
          </p:nvSpPr>
          <p:spPr>
            <a:xfrm>
              <a:off x="435655" y="10841"/>
              <a:ext cx="7719300" cy="1306800"/>
            </a:xfrm>
            <a:prstGeom prst="roundRect">
              <a:avLst>
                <a:gd name="adj" fmla="val 16667"/>
              </a:avLst>
            </a:prstGeom>
            <a:solidFill>
              <a:srgbClr val="B9F28E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292626" y="10841"/>
              <a:ext cx="8205518" cy="13257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what is meant by a force and give examples of forces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435647" y="1605939"/>
              <a:ext cx="7719235" cy="1560576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486818" y="1927305"/>
              <a:ext cx="7616894" cy="945891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the link between force and acceleration</a:t>
              </a:r>
            </a:p>
          </p:txBody>
        </p:sp>
        <p:sp>
          <p:nvSpPr>
            <p:cNvPr id="115" name="Shape 115"/>
            <p:cNvSpPr/>
            <p:nvPr/>
          </p:nvSpPr>
          <p:spPr>
            <a:xfrm>
              <a:off x="435655" y="3442864"/>
              <a:ext cx="7719300" cy="11505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486818" y="3417547"/>
              <a:ext cx="7577831" cy="1306935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Explain the difference between weight and mass</a:t>
              </a:r>
            </a:p>
          </p:txBody>
        </p:sp>
      </p:grpSp>
      <p:sp>
        <p:nvSpPr>
          <p:cNvPr id="117" name="Shape 117" descr="https://s-media-cache-ak0.pinimg.com/236x/5b/1f/60/5b1f60e0955b8b62aec8609e9deb869a.jpg"/>
          <p:cNvSpPr/>
          <p:nvPr/>
        </p:nvSpPr>
        <p:spPr>
          <a:xfrm>
            <a:off x="155576" y="-108346"/>
            <a:ext cx="304799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79512" y="89145"/>
            <a:ext cx="8784900" cy="1330444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rgbClr val="FFFFFF"/>
                </a:solidFill>
              </a:rPr>
              <a:t>Introduction to forces</a:t>
            </a:r>
          </a:p>
        </p:txBody>
      </p:sp>
    </p:spTree>
    <p:extLst>
      <p:ext uri="{BB962C8B-B14F-4D97-AF65-F5344CB8AC3E}">
        <p14:creationId xmlns:p14="http://schemas.microsoft.com/office/powerpoint/2010/main" val="2290693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1191843" y="408604"/>
            <a:ext cx="6777310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This object is attached at two points, how could you calculate the weight of the object (assuming the system is in equilibrium)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14481" y="2529072"/>
            <a:ext cx="1648482" cy="372215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194434" y="1662919"/>
            <a:ext cx="1741459" cy="122962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hape 125"/>
          <p:cNvSpPr txBox="1"/>
          <p:nvPr/>
        </p:nvSpPr>
        <p:spPr>
          <a:xfrm>
            <a:off x="2551963" y="1836207"/>
            <a:ext cx="1045433" cy="5895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20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Shape 125"/>
          <p:cNvSpPr txBox="1"/>
          <p:nvPr/>
        </p:nvSpPr>
        <p:spPr>
          <a:xfrm>
            <a:off x="4386397" y="4635085"/>
            <a:ext cx="1098991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" name="Straight Arrow Connector 8"/>
          <p:cNvCxnSpPr>
            <a:endCxn id="30" idx="0"/>
          </p:cNvCxnSpPr>
          <p:nvPr/>
        </p:nvCxnSpPr>
        <p:spPr>
          <a:xfrm>
            <a:off x="4888367" y="2969981"/>
            <a:ext cx="47526" cy="1665104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hape 125"/>
          <p:cNvSpPr txBox="1"/>
          <p:nvPr/>
        </p:nvSpPr>
        <p:spPr>
          <a:xfrm>
            <a:off x="5593582" y="2713851"/>
            <a:ext cx="969381" cy="53882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15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920591" y="1990242"/>
            <a:ext cx="0" cy="852974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hape 125"/>
          <p:cNvSpPr txBox="1"/>
          <p:nvPr/>
        </p:nvSpPr>
        <p:spPr>
          <a:xfrm>
            <a:off x="4375810" y="2073321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15869" y="2710183"/>
            <a:ext cx="344997" cy="364718"/>
          </a:xfrm>
          <a:prstGeom prst="ellipse">
            <a:avLst/>
          </a:prstGeom>
          <a:solidFill>
            <a:srgbClr val="44FF1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562963" y="1662918"/>
            <a:ext cx="0" cy="3203626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642240" y="1662918"/>
            <a:ext cx="3910215" cy="1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hape 125"/>
          <p:cNvSpPr txBox="1"/>
          <p:nvPr/>
        </p:nvSpPr>
        <p:spPr>
          <a:xfrm>
            <a:off x="5079890" y="2289219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1013848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337646" y="368730"/>
            <a:ext cx="4048751" cy="38646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Method 1) Sine or cosine rule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14481" y="2529072"/>
            <a:ext cx="1648482" cy="372215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194434" y="1662919"/>
            <a:ext cx="1741459" cy="122962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hape 125"/>
          <p:cNvSpPr txBox="1"/>
          <p:nvPr/>
        </p:nvSpPr>
        <p:spPr>
          <a:xfrm>
            <a:off x="2551963" y="1836207"/>
            <a:ext cx="1045433" cy="5895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20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Shape 125"/>
          <p:cNvSpPr txBox="1"/>
          <p:nvPr/>
        </p:nvSpPr>
        <p:spPr>
          <a:xfrm>
            <a:off x="4386397" y="4635085"/>
            <a:ext cx="1098991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" name="Straight Arrow Connector 8"/>
          <p:cNvCxnSpPr>
            <a:endCxn id="30" idx="0"/>
          </p:cNvCxnSpPr>
          <p:nvPr/>
        </p:nvCxnSpPr>
        <p:spPr>
          <a:xfrm>
            <a:off x="4888367" y="2969981"/>
            <a:ext cx="47526" cy="1665104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hape 125"/>
          <p:cNvSpPr txBox="1"/>
          <p:nvPr/>
        </p:nvSpPr>
        <p:spPr>
          <a:xfrm>
            <a:off x="5593582" y="2713851"/>
            <a:ext cx="969381" cy="53882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15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920591" y="1990242"/>
            <a:ext cx="0" cy="852974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hape 125"/>
          <p:cNvSpPr txBox="1"/>
          <p:nvPr/>
        </p:nvSpPr>
        <p:spPr>
          <a:xfrm>
            <a:off x="4375810" y="2073321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15869" y="2710183"/>
            <a:ext cx="344997" cy="364718"/>
          </a:xfrm>
          <a:prstGeom prst="ellipse">
            <a:avLst/>
          </a:prstGeom>
          <a:solidFill>
            <a:srgbClr val="44FF1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562963" y="1662918"/>
            <a:ext cx="0" cy="3203626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642240" y="1662918"/>
            <a:ext cx="3910215" cy="1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hape 125"/>
          <p:cNvSpPr txBox="1"/>
          <p:nvPr/>
        </p:nvSpPr>
        <p:spPr>
          <a:xfrm>
            <a:off x="5079890" y="2289219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150670" y="3376581"/>
            <a:ext cx="1534593" cy="1422511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150670" y="2565661"/>
            <a:ext cx="1534593" cy="722303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10407" y="2565660"/>
            <a:ext cx="62315" cy="235014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hape 125"/>
          <p:cNvSpPr txBox="1"/>
          <p:nvPr/>
        </p:nvSpPr>
        <p:spPr>
          <a:xfrm>
            <a:off x="2191532" y="3719941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" name="Shape 125"/>
          <p:cNvSpPr txBox="1"/>
          <p:nvPr/>
        </p:nvSpPr>
        <p:spPr>
          <a:xfrm>
            <a:off x="1213466" y="2259657"/>
            <a:ext cx="969381" cy="53882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15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" name="Shape 125"/>
          <p:cNvSpPr txBox="1"/>
          <p:nvPr/>
        </p:nvSpPr>
        <p:spPr>
          <a:xfrm>
            <a:off x="403065" y="3748755"/>
            <a:ext cx="1045433" cy="5895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20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" name="Shape 125"/>
          <p:cNvSpPr txBox="1"/>
          <p:nvPr/>
        </p:nvSpPr>
        <p:spPr>
          <a:xfrm>
            <a:off x="2166321" y="2926937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" name="Shape 125"/>
          <p:cNvSpPr txBox="1"/>
          <p:nvPr/>
        </p:nvSpPr>
        <p:spPr>
          <a:xfrm>
            <a:off x="256223" y="765131"/>
            <a:ext cx="4130174" cy="53882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kumimoji="0" lang="en-GB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= b</a:t>
            </a:r>
            <a:r>
              <a:rPr kumimoji="0" lang="en-GB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+ c</a:t>
            </a:r>
            <a:r>
              <a:rPr kumimoji="0" lang="en-GB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– 2bc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cosA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kumimoji="0" lang="en-GB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= 20</a:t>
            </a:r>
            <a:r>
              <a:rPr kumimoji="0" lang="en-GB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+ 15</a:t>
            </a:r>
            <a:r>
              <a:rPr kumimoji="0" lang="en-GB" sz="1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– 2 x 15 x2 0 x (cos 60)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  = 325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= 18.02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" name="Shape 125"/>
          <p:cNvSpPr txBox="1"/>
          <p:nvPr/>
        </p:nvSpPr>
        <p:spPr>
          <a:xfrm>
            <a:off x="1437605" y="3212575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60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4268057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208741" y="368938"/>
            <a:ext cx="8817272" cy="90022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Method 2- Find vertical components of both tensions and add them together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14481" y="2529072"/>
            <a:ext cx="1648482" cy="372215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194434" y="1662919"/>
            <a:ext cx="1741459" cy="1229624"/>
          </a:xfrm>
          <a:prstGeom prst="straightConnector1">
            <a:avLst/>
          </a:prstGeom>
          <a:ln w="762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hape 125"/>
          <p:cNvSpPr txBox="1"/>
          <p:nvPr/>
        </p:nvSpPr>
        <p:spPr>
          <a:xfrm>
            <a:off x="2551963" y="1836207"/>
            <a:ext cx="1045433" cy="5895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20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" name="Shape 125"/>
          <p:cNvSpPr txBox="1"/>
          <p:nvPr/>
        </p:nvSpPr>
        <p:spPr>
          <a:xfrm>
            <a:off x="4398608" y="4184444"/>
            <a:ext cx="1098991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88367" y="2892542"/>
            <a:ext cx="15302" cy="138147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hape 125"/>
          <p:cNvSpPr txBox="1"/>
          <p:nvPr/>
        </p:nvSpPr>
        <p:spPr>
          <a:xfrm>
            <a:off x="5593582" y="2713851"/>
            <a:ext cx="969381" cy="53882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Tension = 15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920591" y="1990242"/>
            <a:ext cx="0" cy="852974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hape 125"/>
          <p:cNvSpPr txBox="1"/>
          <p:nvPr/>
        </p:nvSpPr>
        <p:spPr>
          <a:xfrm>
            <a:off x="4375810" y="2073321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45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15869" y="2710183"/>
            <a:ext cx="344997" cy="364718"/>
          </a:xfrm>
          <a:prstGeom prst="ellipse">
            <a:avLst/>
          </a:prstGeom>
          <a:solidFill>
            <a:srgbClr val="44FF1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562963" y="1662918"/>
            <a:ext cx="0" cy="3203626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642240" y="1662918"/>
            <a:ext cx="3910215" cy="1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hape 125"/>
          <p:cNvSpPr txBox="1"/>
          <p:nvPr/>
        </p:nvSpPr>
        <p:spPr>
          <a:xfrm>
            <a:off x="5079890" y="2289219"/>
            <a:ext cx="642467" cy="32801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75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" name="Shape 125"/>
          <p:cNvSpPr txBox="1"/>
          <p:nvPr/>
        </p:nvSpPr>
        <p:spPr>
          <a:xfrm>
            <a:off x="3508822" y="1014056"/>
            <a:ext cx="1045433" cy="5895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Shape 125"/>
          <p:cNvSpPr txBox="1"/>
          <p:nvPr/>
        </p:nvSpPr>
        <p:spPr>
          <a:xfrm>
            <a:off x="2460980" y="1272814"/>
            <a:ext cx="2527923" cy="39010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Cos 45 x 20 = 14.14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Shape 125"/>
          <p:cNvSpPr txBox="1"/>
          <p:nvPr/>
        </p:nvSpPr>
        <p:spPr>
          <a:xfrm>
            <a:off x="5079890" y="1245290"/>
            <a:ext cx="2527923" cy="39010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Cos 75 x 15 = 3.88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" name="Shape 125"/>
          <p:cNvSpPr txBox="1"/>
          <p:nvPr/>
        </p:nvSpPr>
        <p:spPr>
          <a:xfrm>
            <a:off x="2762540" y="4500859"/>
            <a:ext cx="3873688" cy="39010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Weight = 14.14 + 3.88 = 18.02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" name="Shape 283"/>
          <p:cNvSpPr txBox="1"/>
          <p:nvPr/>
        </p:nvSpPr>
        <p:spPr>
          <a:xfrm>
            <a:off x="0" y="-1"/>
            <a:ext cx="9144000" cy="28896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Solve problems with multiple forces at angles</a:t>
            </a:r>
          </a:p>
        </p:txBody>
      </p:sp>
    </p:spTree>
    <p:extLst>
      <p:ext uri="{BB962C8B-B14F-4D97-AF65-F5344CB8AC3E}">
        <p14:creationId xmlns:p14="http://schemas.microsoft.com/office/powerpoint/2010/main" val="1206879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-4243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1043786" y="1418853"/>
          <a:ext cx="2316053" cy="31222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2.</a:t>
                      </a:r>
                      <a:r>
                        <a:rPr lang="en-GB" sz="1400" baseline="0" dirty="0"/>
                        <a:t> Foundations of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6. Particles</a:t>
                      </a:r>
                      <a:r>
                        <a:rPr lang="en-GB" sz="1400" baseline="0" dirty="0"/>
                        <a:t> and medical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29048" y="253688"/>
            <a:ext cx="5085116" cy="6486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 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739354" y="1395635"/>
          <a:ext cx="1479956" cy="22707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8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3.1 Motion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3.3.</a:t>
                      </a:r>
                      <a:r>
                        <a:rPr lang="en-GB" sz="1400" baseline="0" dirty="0"/>
                        <a:t> Work, Energy and power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3.4. Materials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3.5</a:t>
                      </a:r>
                      <a:r>
                        <a:rPr lang="en-GB" sz="1400" baseline="0" dirty="0"/>
                        <a:t> Newton’s laws and momentum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598833" y="1395637"/>
          <a:ext cx="2299147" cy="26677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165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3.2.2.Resolving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forces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3.2.3.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Moments and torque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3.2.4.Drag</a:t>
                      </a:r>
                      <a:r>
                        <a:rPr lang="en-GB" sz="1400" baseline="0" dirty="0"/>
                        <a:t> forces and terminal velocity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3.2.5.</a:t>
                      </a:r>
                      <a:r>
                        <a:rPr lang="en-GB" sz="1400" baseline="0" dirty="0"/>
                        <a:t> Density and pressure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3.2.6.</a:t>
                      </a:r>
                      <a:r>
                        <a:rPr lang="en-GB" sz="1400" baseline="0" dirty="0"/>
                        <a:t> Archimedes principle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3349653" y="1569827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219314" y="1596503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198923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ctrTitle"/>
          </p:nvPr>
        </p:nvSpPr>
        <p:spPr>
          <a:xfrm>
            <a:off x="360728" y="87474"/>
            <a:ext cx="8430934" cy="81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GB" dirty="0">
                <a:solidFill>
                  <a:schemeClr val="dk2"/>
                </a:solidFill>
              </a:rPr>
              <a:t>Moments</a:t>
            </a:r>
          </a:p>
        </p:txBody>
      </p:sp>
      <p:grpSp>
        <p:nvGrpSpPr>
          <p:cNvPr id="267" name="Shape 267"/>
          <p:cNvGrpSpPr/>
          <p:nvPr/>
        </p:nvGrpSpPr>
        <p:grpSpPr>
          <a:xfrm>
            <a:off x="1381469" y="1133079"/>
            <a:ext cx="6310418" cy="925649"/>
            <a:chOff x="435222" y="29364"/>
            <a:chExt cx="7711800" cy="1234200"/>
          </a:xfrm>
        </p:grpSpPr>
        <p:sp>
          <p:nvSpPr>
            <p:cNvPr id="268" name="Shape 268"/>
            <p:cNvSpPr/>
            <p:nvPr/>
          </p:nvSpPr>
          <p:spPr>
            <a:xfrm>
              <a:off x="435222" y="29364"/>
              <a:ext cx="7711800" cy="1234200"/>
            </a:xfrm>
            <a:prstGeom prst="roundRect">
              <a:avLst>
                <a:gd name="adj" fmla="val 16667"/>
              </a:avLst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495470" y="89613"/>
              <a:ext cx="7591200" cy="11136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4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the idea of centre of mass</a:t>
              </a:r>
            </a:p>
          </p:txBody>
        </p:sp>
      </p:grpSp>
      <p:grpSp>
        <p:nvGrpSpPr>
          <p:cNvPr id="270" name="Shape 270"/>
          <p:cNvGrpSpPr/>
          <p:nvPr/>
        </p:nvGrpSpPr>
        <p:grpSpPr>
          <a:xfrm>
            <a:off x="1381469" y="2353196"/>
            <a:ext cx="6310418" cy="1037699"/>
            <a:chOff x="435222" y="2"/>
            <a:chExt cx="7711800" cy="1383600"/>
          </a:xfrm>
        </p:grpSpPr>
        <p:sp>
          <p:nvSpPr>
            <p:cNvPr id="271" name="Shape 271"/>
            <p:cNvSpPr/>
            <p:nvPr/>
          </p:nvSpPr>
          <p:spPr>
            <a:xfrm>
              <a:off x="435222" y="2"/>
              <a:ext cx="7711800" cy="13836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Shape 272"/>
            <p:cNvSpPr txBox="1"/>
            <p:nvPr/>
          </p:nvSpPr>
          <p:spPr>
            <a:xfrm>
              <a:off x="502766" y="67546"/>
              <a:ext cx="7576500" cy="12486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4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and apply the principal of moments</a:t>
              </a:r>
            </a:p>
          </p:txBody>
        </p:sp>
      </p:grpSp>
      <p:grpSp>
        <p:nvGrpSpPr>
          <p:cNvPr id="273" name="Shape 273"/>
          <p:cNvGrpSpPr/>
          <p:nvPr/>
        </p:nvGrpSpPr>
        <p:grpSpPr>
          <a:xfrm>
            <a:off x="1381469" y="3649340"/>
            <a:ext cx="6310418" cy="1037699"/>
            <a:chOff x="435222" y="8386"/>
            <a:chExt cx="7711800" cy="1383600"/>
          </a:xfrm>
        </p:grpSpPr>
        <p:sp>
          <p:nvSpPr>
            <p:cNvPr id="274" name="Shape 274"/>
            <p:cNvSpPr/>
            <p:nvPr/>
          </p:nvSpPr>
          <p:spPr>
            <a:xfrm>
              <a:off x="435222" y="8385"/>
              <a:ext cx="7711800" cy="13836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>
              <a:noFill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Shape 275"/>
            <p:cNvSpPr txBox="1"/>
            <p:nvPr/>
          </p:nvSpPr>
          <p:spPr>
            <a:xfrm>
              <a:off x="502766" y="75930"/>
              <a:ext cx="7576500" cy="12486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4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Apply the principle of moments for forces at an 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676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/>
        </p:nvSpPr>
        <p:spPr>
          <a:xfrm>
            <a:off x="4485851" y="3773644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21%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7055551" y="343357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0.04%</a:t>
            </a:r>
          </a:p>
        </p:txBody>
      </p:sp>
      <p:sp>
        <p:nvSpPr>
          <p:cNvPr id="396" name="Shape 396"/>
          <p:cNvSpPr txBox="1"/>
          <p:nvPr/>
        </p:nvSpPr>
        <p:spPr>
          <a:xfrm>
            <a:off x="6667201" y="29831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0.9%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6895801" y="2754525"/>
            <a:ext cx="859199" cy="396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0.06%</a:t>
            </a:r>
          </a:p>
        </p:txBody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306794" y="2215988"/>
            <a:ext cx="8430599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-69850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40740"/>
              <a:buFont typeface="Arial"/>
              <a:buNone/>
            </a:pPr>
            <a:r>
              <a:rPr lang="en-GB" sz="2200" dirty="0">
                <a:solidFill>
                  <a:srgbClr val="FFFFFF"/>
                </a:solidFill>
              </a:rPr>
              <a:t>For symmetrical objects with evenly distributed mass the centre of mass lies where the axes of symmetry meet</a:t>
            </a:r>
            <a:endParaRPr sz="2200" dirty="0">
              <a:solidFill>
                <a:srgbClr val="FFFF00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2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570" r="68271" b="32606"/>
          <a:stretch/>
        </p:blipFill>
        <p:spPr>
          <a:xfrm>
            <a:off x="3543101" y="3151200"/>
            <a:ext cx="2057798" cy="1581215"/>
          </a:xfrm>
          <a:prstGeom prst="rect">
            <a:avLst/>
          </a:prstGeom>
        </p:spPr>
      </p:pic>
      <p:sp>
        <p:nvSpPr>
          <p:cNvPr id="10" name="Shape 336"/>
          <p:cNvSpPr txBox="1">
            <a:spLocks/>
          </p:cNvSpPr>
          <p:nvPr/>
        </p:nvSpPr>
        <p:spPr>
          <a:xfrm>
            <a:off x="405814" y="1118336"/>
            <a:ext cx="8160074" cy="7138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sym typeface="Comic Sans MS"/>
              </a:rPr>
              <a:t>The centre of mass of an object is the point at which its mass can be thought of as being concentrated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11" name="Shape 283"/>
          <p:cNvSpPr txBox="1"/>
          <p:nvPr/>
        </p:nvSpPr>
        <p:spPr>
          <a:xfrm>
            <a:off x="0" y="2"/>
            <a:ext cx="9144000" cy="276975"/>
          </a:xfrm>
          <a:prstGeom prst="rect">
            <a:avLst/>
          </a:prstGeom>
          <a:solidFill>
            <a:srgbClr val="D5FCD2">
              <a:alpha val="98824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the idea of centre of mass</a:t>
            </a:r>
          </a:p>
        </p:txBody>
      </p:sp>
      <p:sp>
        <p:nvSpPr>
          <p:cNvPr id="12" name="Shape 398"/>
          <p:cNvSpPr txBox="1">
            <a:spLocks/>
          </p:cNvSpPr>
          <p:nvPr/>
        </p:nvSpPr>
        <p:spPr>
          <a:xfrm>
            <a:off x="306794" y="430285"/>
            <a:ext cx="8430599" cy="79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-698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0740"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Weight always acts towards the centre of mass of an object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17331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4122956" y="436482"/>
            <a:ext cx="5021046" cy="23956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00" dirty="0">
                <a:solidFill>
                  <a:schemeClr val="bg1"/>
                </a:solidFill>
              </a:rPr>
              <a:t>Cut out an irregular shape from the card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00" dirty="0">
                <a:solidFill>
                  <a:schemeClr val="bg1"/>
                </a:solidFill>
              </a:rPr>
              <a:t>Out three holes evenly distributed the edges of the card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00" dirty="0">
                <a:solidFill>
                  <a:schemeClr val="bg1"/>
                </a:solidFill>
              </a:rPr>
              <a:t>Hang the card from a clamp stand through one of the holes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00" dirty="0">
                <a:solidFill>
                  <a:schemeClr val="bg1"/>
                </a:solidFill>
              </a:rPr>
              <a:t>Hang a </a:t>
            </a:r>
            <a:r>
              <a:rPr lang="en-GB" sz="2200" dirty="0" err="1">
                <a:solidFill>
                  <a:schemeClr val="bg1"/>
                </a:solidFill>
              </a:rPr>
              <a:t>plumbline</a:t>
            </a:r>
            <a:r>
              <a:rPr lang="en-GB" sz="2200" dirty="0">
                <a:solidFill>
                  <a:schemeClr val="bg1"/>
                </a:solidFill>
              </a:rPr>
              <a:t> from the nail and draw on the line where it hangs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00" dirty="0">
                <a:solidFill>
                  <a:schemeClr val="bg1"/>
                </a:solidFill>
              </a:rPr>
              <a:t>Hang the card from a different hole and repeat the above step twice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200" dirty="0">
                <a:solidFill>
                  <a:schemeClr val="bg1"/>
                </a:solidFill>
              </a:rPr>
              <a:t>The centre of mass is where the lines cross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r="26725"/>
          <a:stretch/>
        </p:blipFill>
        <p:spPr>
          <a:xfrm>
            <a:off x="169333" y="487282"/>
            <a:ext cx="3953622" cy="4391025"/>
          </a:xfrm>
          <a:prstGeom prst="rect">
            <a:avLst/>
          </a:prstGeom>
        </p:spPr>
      </p:pic>
      <p:sp>
        <p:nvSpPr>
          <p:cNvPr id="6" name="Shape 283"/>
          <p:cNvSpPr txBox="1"/>
          <p:nvPr/>
        </p:nvSpPr>
        <p:spPr>
          <a:xfrm>
            <a:off x="0" y="2"/>
            <a:ext cx="9144000" cy="276975"/>
          </a:xfrm>
          <a:prstGeom prst="rect">
            <a:avLst/>
          </a:prstGeom>
          <a:solidFill>
            <a:srgbClr val="D5FCD2">
              <a:alpha val="98824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the idea of centre of mass</a:t>
            </a:r>
          </a:p>
        </p:txBody>
      </p:sp>
    </p:spTree>
    <p:extLst>
      <p:ext uri="{BB962C8B-B14F-4D97-AF65-F5344CB8AC3E}">
        <p14:creationId xmlns:p14="http://schemas.microsoft.com/office/powerpoint/2010/main" val="2789190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Shape 289"/>
          <p:cNvGraphicFramePr/>
          <p:nvPr/>
        </p:nvGraphicFramePr>
        <p:xfrm>
          <a:off x="1223628" y="411509"/>
          <a:ext cx="6696750" cy="70961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3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0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61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100" u="none" strike="noStrike" cap="none"/>
                        <a:t>Moment (Nm)</a:t>
                      </a:r>
                    </a:p>
                  </a:txBody>
                  <a:tcPr marL="68588" marR="68588" marT="34331" marB="3433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100" u="none" strike="noStrike" cap="none"/>
                        <a:t>Force (N) x Distance from Pivot (m)</a:t>
                      </a:r>
                    </a:p>
                  </a:txBody>
                  <a:tcPr marL="68588" marR="68588" marT="34331" marB="343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5696694" y="1949387"/>
            <a:ext cx="2132775" cy="10732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2969">
                <a:solidFill>
                  <a:schemeClr val="lt1"/>
                </a:solidFill>
              </a:rPr>
              <a:t>Principal Of Moments</a:t>
            </a:r>
          </a:p>
        </p:txBody>
      </p:sp>
      <p:grpSp>
        <p:nvGrpSpPr>
          <p:cNvPr id="291" name="Shape 291"/>
          <p:cNvGrpSpPr/>
          <p:nvPr/>
        </p:nvGrpSpPr>
        <p:grpSpPr>
          <a:xfrm>
            <a:off x="1432185" y="1835085"/>
            <a:ext cx="4333448" cy="2538277"/>
            <a:chOff x="611556" y="1152133"/>
            <a:chExt cx="5777931" cy="3384369"/>
          </a:xfrm>
        </p:grpSpPr>
        <p:sp>
          <p:nvSpPr>
            <p:cNvPr id="292" name="Shape 292"/>
            <p:cNvSpPr/>
            <p:nvPr/>
          </p:nvSpPr>
          <p:spPr>
            <a:xfrm>
              <a:off x="3188153" y="3856028"/>
              <a:ext cx="680474" cy="680474"/>
            </a:xfrm>
            <a:prstGeom prst="triangle">
              <a:avLst>
                <a:gd name="adj" fmla="val 50000"/>
              </a:avLst>
            </a:prstGeom>
            <a:solidFill>
              <a:srgbClr val="00B0F0">
                <a:alpha val="89803"/>
              </a:srgbClr>
            </a:solidFill>
            <a:ln w="9525" cap="flat" cmpd="sng">
              <a:solidFill>
                <a:srgbClr val="D7D1DF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1486965" y="3571135"/>
              <a:ext cx="4082852" cy="275818"/>
            </a:xfrm>
            <a:prstGeom prst="rect">
              <a:avLst/>
            </a:prstGeom>
            <a:solidFill>
              <a:srgbClr val="0070C0">
                <a:alpha val="89803"/>
              </a:srgbClr>
            </a:solidFill>
            <a:ln w="9525" cap="flat" cmpd="sng">
              <a:solidFill>
                <a:srgbClr val="CDE1E8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611556" y="1152133"/>
              <a:ext cx="2393548" cy="243156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Shape 295"/>
            <p:cNvSpPr txBox="1"/>
            <p:nvPr/>
          </p:nvSpPr>
          <p:spPr>
            <a:xfrm>
              <a:off x="728399" y="1268976"/>
              <a:ext cx="2159862" cy="219788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Sum of Anti-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Clockwise Moments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3995939" y="1152133"/>
              <a:ext cx="2393548" cy="243156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Shape 297"/>
            <p:cNvSpPr txBox="1"/>
            <p:nvPr/>
          </p:nvSpPr>
          <p:spPr>
            <a:xfrm>
              <a:off x="4112782" y="1268976"/>
              <a:ext cx="2159862" cy="219788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Sum of Clockwise Moments</a:t>
              </a:r>
            </a:p>
          </p:txBody>
        </p:sp>
      </p:grpSp>
      <p:sp>
        <p:nvSpPr>
          <p:cNvPr id="298" name="Shape 298"/>
          <p:cNvSpPr txBox="1"/>
          <p:nvPr/>
        </p:nvSpPr>
        <p:spPr>
          <a:xfrm>
            <a:off x="1930247" y="701344"/>
            <a:ext cx="3333375" cy="8079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An object is balanced when the...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3320430" y="2105118"/>
            <a:ext cx="594000" cy="118822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3446588" y="2461838"/>
            <a:ext cx="408825" cy="5010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1499081" y="4544813"/>
            <a:ext cx="6018300" cy="50107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2400" dirty="0">
                <a:solidFill>
                  <a:schemeClr val="lt1"/>
                </a:solidFill>
              </a:rPr>
              <a:t>Moment = force x distance from pivot</a:t>
            </a:r>
          </a:p>
        </p:txBody>
      </p:sp>
      <p:sp>
        <p:nvSpPr>
          <p:cNvPr id="17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</p:spTree>
    <p:extLst>
      <p:ext uri="{BB962C8B-B14F-4D97-AF65-F5344CB8AC3E}">
        <p14:creationId xmlns:p14="http://schemas.microsoft.com/office/powerpoint/2010/main" val="223120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3360319" y="379688"/>
            <a:ext cx="2028600" cy="5177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Pivot points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353291" y="965950"/>
            <a:ext cx="8672945" cy="1496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Forces can cause rotation around a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fixed point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or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PIVOT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For example, in the diagram below, the mound of earth acts as a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pivot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and an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effort force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can be applied to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rotate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the wooden rod and move the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load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t="2416" b="8285"/>
          <a:stretch/>
        </p:blipFill>
        <p:spPr>
          <a:xfrm>
            <a:off x="353291" y="2320413"/>
            <a:ext cx="3920836" cy="14945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88"/>
          <p:cNvSpPr txBox="1"/>
          <p:nvPr/>
        </p:nvSpPr>
        <p:spPr>
          <a:xfrm>
            <a:off x="4634345" y="2587565"/>
            <a:ext cx="4287982" cy="1102777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force applied at a particular distance from a pivot produces a turning effect or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MOMENT</a:t>
            </a:r>
          </a:p>
        </p:txBody>
      </p:sp>
      <p:sp>
        <p:nvSpPr>
          <p:cNvPr id="9" name="Shape 302"/>
          <p:cNvSpPr txBox="1">
            <a:spLocks noGrp="1"/>
          </p:cNvSpPr>
          <p:nvPr>
            <p:ph type="title"/>
          </p:nvPr>
        </p:nvSpPr>
        <p:spPr>
          <a:xfrm>
            <a:off x="1562850" y="3887558"/>
            <a:ext cx="6018300" cy="50107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2400" dirty="0">
                <a:solidFill>
                  <a:schemeClr val="lt1"/>
                </a:solidFill>
              </a:rPr>
              <a:t>Moment = force x distance from pivot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2571" y="2992383"/>
            <a:ext cx="52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20N</a:t>
            </a:r>
          </a:p>
        </p:txBody>
      </p:sp>
      <p:sp>
        <p:nvSpPr>
          <p:cNvPr id="10" name="TextBox 9"/>
          <p:cNvSpPr txBox="1"/>
          <p:nvPr/>
        </p:nvSpPr>
        <p:spPr>
          <a:xfrm rot="20340507">
            <a:off x="2566442" y="2476181"/>
            <a:ext cx="521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m</a:t>
            </a:r>
          </a:p>
        </p:txBody>
      </p:sp>
      <p:sp>
        <p:nvSpPr>
          <p:cNvPr id="11" name="Shape 302"/>
          <p:cNvSpPr txBox="1">
            <a:spLocks/>
          </p:cNvSpPr>
          <p:nvPr/>
        </p:nvSpPr>
        <p:spPr>
          <a:xfrm>
            <a:off x="2461882" y="4515691"/>
            <a:ext cx="4455762" cy="50107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Moment = 20 x 2 = 40 Nm</a:t>
            </a:r>
          </a:p>
        </p:txBody>
      </p:sp>
      <p:sp>
        <p:nvSpPr>
          <p:cNvPr id="12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</p:spTree>
    <p:extLst>
      <p:ext uri="{BB962C8B-B14F-4D97-AF65-F5344CB8AC3E}">
        <p14:creationId xmlns:p14="http://schemas.microsoft.com/office/powerpoint/2010/main" val="237559857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Shape 289"/>
          <p:cNvGraphicFramePr/>
          <p:nvPr/>
        </p:nvGraphicFramePr>
        <p:xfrm>
          <a:off x="1223628" y="411509"/>
          <a:ext cx="6696750" cy="70961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3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0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61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100" u="none" strike="noStrike" cap="none"/>
                        <a:t>Moment (Nm)</a:t>
                      </a:r>
                    </a:p>
                  </a:txBody>
                  <a:tcPr marL="68588" marR="68588" marT="34331" marB="3433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100" u="none" strike="noStrike" cap="none" dirty="0"/>
                        <a:t>Force (N) x Distance from Pivot (m)</a:t>
                      </a:r>
                    </a:p>
                  </a:txBody>
                  <a:tcPr marL="68588" marR="68588" marT="34331" marB="343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812" y="411509"/>
            <a:ext cx="5606375" cy="303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88"/>
          <p:cNvSpPr txBox="1"/>
          <p:nvPr/>
        </p:nvSpPr>
        <p:spPr>
          <a:xfrm>
            <a:off x="235526" y="3580152"/>
            <a:ext cx="8672945" cy="1496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If balanced: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Total anticlockwise moment = Total clockwise moment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500 x 2 = 1000 x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1000 = 1000 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Therefore people are balanced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8296" y="963561"/>
            <a:ext cx="1347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Anticlockwise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8049" y="2944761"/>
            <a:ext cx="108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</a:t>
            </a:r>
          </a:p>
        </p:txBody>
      </p:sp>
      <p:sp>
        <p:nvSpPr>
          <p:cNvPr id="8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</p:spTree>
    <p:extLst>
      <p:ext uri="{BB962C8B-B14F-4D97-AF65-F5344CB8AC3E}">
        <p14:creationId xmlns:p14="http://schemas.microsoft.com/office/powerpoint/2010/main" val="190930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 descr="http://static1.squarespace.com/static/520eabafe4b0e79bc42b5103/t/52373e8de4b0ce31e9b20650/1379352205780/faastest-car-Thrust-SSC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1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Shape 289"/>
          <p:cNvGraphicFramePr/>
          <p:nvPr/>
        </p:nvGraphicFramePr>
        <p:xfrm>
          <a:off x="1223628" y="411509"/>
          <a:ext cx="6696750" cy="70961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3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0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961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100" u="none" strike="noStrike" cap="none"/>
                        <a:t>Moment (Nm)</a:t>
                      </a:r>
                    </a:p>
                  </a:txBody>
                  <a:tcPr marL="68588" marR="68588" marT="34331" marB="3433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100" u="none" strike="noStrike" cap="none" dirty="0"/>
                        <a:t>Force (N) x Distance from Pivot (m)</a:t>
                      </a:r>
                    </a:p>
                  </a:txBody>
                  <a:tcPr marL="68588" marR="68588" marT="34331" marB="343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Shape 188"/>
          <p:cNvSpPr txBox="1"/>
          <p:nvPr/>
        </p:nvSpPr>
        <p:spPr>
          <a:xfrm>
            <a:off x="235526" y="3580152"/>
            <a:ext cx="8672945" cy="149602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Find 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Total anticlockwise moment = Total clockwise moment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(15 x (0.4+0.8)) + (25 x 0.8) = F x 1.4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18 + 20 = 1.4 F 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38 = 1.4 F 		F = 27.14 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8296" y="963561"/>
            <a:ext cx="1347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Anticlockwise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28049" y="2944761"/>
            <a:ext cx="108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561"/>
          <a:stretch/>
        </p:blipFill>
        <p:spPr>
          <a:xfrm>
            <a:off x="1958865" y="390178"/>
            <a:ext cx="4736903" cy="311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5832" y="3078972"/>
            <a:ext cx="1347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Anticlockwise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0" y="3126366"/>
            <a:ext cx="1347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Anticlockwise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2082" y="753301"/>
            <a:ext cx="108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10696" y="409287"/>
            <a:ext cx="10422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</a:p>
        </p:txBody>
      </p:sp>
      <p:sp>
        <p:nvSpPr>
          <p:cNvPr id="12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</p:spTree>
    <p:extLst>
      <p:ext uri="{BB962C8B-B14F-4D97-AF65-F5344CB8AC3E}">
        <p14:creationId xmlns:p14="http://schemas.microsoft.com/office/powerpoint/2010/main" val="2455341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8777"/>
          <a:stretch/>
        </p:blipFill>
        <p:spPr>
          <a:xfrm>
            <a:off x="636105" y="382700"/>
            <a:ext cx="7801944" cy="4621100"/>
          </a:xfrm>
          <a:prstGeom prst="rect">
            <a:avLst/>
          </a:prstGeom>
        </p:spPr>
      </p:pic>
      <p:sp>
        <p:nvSpPr>
          <p:cNvPr id="4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</p:spTree>
    <p:extLst>
      <p:ext uri="{BB962C8B-B14F-4D97-AF65-F5344CB8AC3E}">
        <p14:creationId xmlns:p14="http://schemas.microsoft.com/office/powerpoint/2010/main" val="83631971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74" y="352424"/>
            <a:ext cx="6378467" cy="4651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9990" y="3746809"/>
            <a:ext cx="6832294" cy="129266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Total anticlockwise moment = total clockwise moment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160 x 1.75 = W x 0.5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280 = 0.5 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 = 560 N </a:t>
            </a:r>
          </a:p>
        </p:txBody>
      </p:sp>
      <p:sp>
        <p:nvSpPr>
          <p:cNvPr id="5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9211" y="1741839"/>
            <a:ext cx="108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5677" y="3386248"/>
            <a:ext cx="1347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Anticlockwise</a:t>
            </a:r>
          </a:p>
        </p:txBody>
      </p:sp>
    </p:spTree>
    <p:extLst>
      <p:ext uri="{BB962C8B-B14F-4D97-AF65-F5344CB8AC3E}">
        <p14:creationId xmlns:p14="http://schemas.microsoft.com/office/powerpoint/2010/main" val="354540407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866" y="364458"/>
            <a:ext cx="8592268" cy="99257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Level questions are different to GCSE questions in two ways: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diagrams are more complicated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There is no fixed, or multiple pivot points</a:t>
            </a:r>
          </a:p>
        </p:txBody>
      </p:sp>
      <p:sp>
        <p:nvSpPr>
          <p:cNvPr id="5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3606" r="19441" b="56005"/>
          <a:stretch/>
        </p:blipFill>
        <p:spPr bwMode="auto">
          <a:xfrm>
            <a:off x="2738565" y="1444496"/>
            <a:ext cx="3666870" cy="3529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69175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3606" r="19441" b="56005"/>
          <a:stretch/>
        </p:blipFill>
        <p:spPr bwMode="auto">
          <a:xfrm>
            <a:off x="66649" y="933280"/>
            <a:ext cx="3666870" cy="35297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313470" y="297513"/>
            <a:ext cx="5742040" cy="48013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Find the force acting at 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Draw yourself a simplified diagram with all forces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Solve to find the unknown using the principal of moments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Total clockwise moment=Total anticlockwise moment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(720 x 0.4) + (180 x 0.6) = (Y x 1.3)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288 + 108 = 1.3 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396 = 1.3 Y 		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= 304.6 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493342" y="2369574"/>
            <a:ext cx="32466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V="1">
            <a:off x="4286865" y="1573285"/>
            <a:ext cx="412955" cy="30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0504" y="1516872"/>
            <a:ext cx="491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7409" y="2868404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720 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74496" y="2857637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180 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522840" y="1881512"/>
            <a:ext cx="6952" cy="4675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733072" y="1863337"/>
            <a:ext cx="6952" cy="4675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53665" y="2349060"/>
            <a:ext cx="6952" cy="494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81250" y="2357260"/>
            <a:ext cx="6952" cy="494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72000" y="1516872"/>
            <a:ext cx="31610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8952" y="1863337"/>
            <a:ext cx="150229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72000" y="2192718"/>
            <a:ext cx="758101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036574" y="1583999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0.6 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99820" y="1934013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0.4 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86286" y="1254943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1.3 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86286" y="3103259"/>
            <a:ext cx="919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5182" y="3089358"/>
            <a:ext cx="919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14518" y="1226127"/>
            <a:ext cx="1187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Anti- clockwise</a:t>
            </a:r>
          </a:p>
        </p:txBody>
      </p:sp>
    </p:spTree>
    <p:extLst>
      <p:ext uri="{BB962C8B-B14F-4D97-AF65-F5344CB8AC3E}">
        <p14:creationId xmlns:p14="http://schemas.microsoft.com/office/powerpoint/2010/main" val="165349007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Apply the principal of moments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1896" y="297513"/>
            <a:ext cx="5063613" cy="44935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Find the force acting at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Draw yourself a simplified diagram with all forces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 the unknown you are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trying to find as the pivot point,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Identify your clockwise and anticlockwise moments around this pivot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Solve to find the unknown using the principal of moments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Total clockwise moment=Total anticlockwise moment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(350 x 0.2) = (B x (0.2 + 0.9))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70 = 1.1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 = 63.6 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5233" y="4448251"/>
            <a:ext cx="324668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0800000" flipV="1">
            <a:off x="358742" y="3689078"/>
            <a:ext cx="412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2395" y="3647286"/>
            <a:ext cx="491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7526" y="4885903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350 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24731" y="3960189"/>
            <a:ext cx="6952" cy="4675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734963" y="3942014"/>
            <a:ext cx="6952" cy="4675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55556" y="4427737"/>
            <a:ext cx="6952" cy="4946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409633" y="3926785"/>
            <a:ext cx="2289477" cy="15229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3891" y="4271395"/>
            <a:ext cx="758101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46537" y="3662676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90 cm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1711" y="4012690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 cm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32171" y="4871126"/>
            <a:ext cx="1322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3"/>
          <a:srcRect l="6134" t="6362" r="13622" b="46567"/>
          <a:stretch/>
        </p:blipFill>
        <p:spPr>
          <a:xfrm>
            <a:off x="63207" y="359352"/>
            <a:ext cx="3845853" cy="32057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2698" y="4498413"/>
            <a:ext cx="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59984" y="3516259"/>
            <a:ext cx="1187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Anti- clockwise</a:t>
            </a:r>
          </a:p>
        </p:txBody>
      </p:sp>
    </p:spTree>
    <p:extLst>
      <p:ext uri="{BB962C8B-B14F-4D97-AF65-F5344CB8AC3E}">
        <p14:creationId xmlns:p14="http://schemas.microsoft.com/office/powerpoint/2010/main" val="151271490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604404" y="588416"/>
            <a:ext cx="7935192" cy="10732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 sz="2969" dirty="0">
                <a:solidFill>
                  <a:schemeClr val="lt1"/>
                </a:solidFill>
              </a:rPr>
              <a:t>When a force is applied at an angle:</a:t>
            </a:r>
            <a:br>
              <a:rPr lang="en-GB" sz="2969" dirty="0">
                <a:solidFill>
                  <a:schemeClr val="lt1"/>
                </a:solidFill>
              </a:rPr>
            </a:br>
            <a:br>
              <a:rPr lang="en-GB" sz="2969" dirty="0">
                <a:solidFill>
                  <a:schemeClr val="lt1"/>
                </a:solidFill>
              </a:rPr>
            </a:br>
            <a:r>
              <a:rPr lang="en-GB" sz="2969" dirty="0">
                <a:solidFill>
                  <a:schemeClr val="lt1"/>
                </a:solidFill>
              </a:rPr>
              <a:t>moment = force x</a:t>
            </a:r>
          </a:p>
        </p:txBody>
      </p:sp>
      <p:sp>
        <p:nvSpPr>
          <p:cNvPr id="17" name="Shape 290"/>
          <p:cNvSpPr txBox="1">
            <a:spLocks/>
          </p:cNvSpPr>
          <p:nvPr/>
        </p:nvSpPr>
        <p:spPr>
          <a:xfrm>
            <a:off x="3872346" y="1717964"/>
            <a:ext cx="4128654" cy="151249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perpendicular distance of the line of action of a force from the axis or point of rotation (pivot)</a:t>
            </a:r>
          </a:p>
        </p:txBody>
      </p:sp>
      <p:sp>
        <p:nvSpPr>
          <p:cNvPr id="18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Apply the principle of moments for forces at an angle</a:t>
            </a:r>
          </a:p>
        </p:txBody>
      </p:sp>
    </p:spTree>
    <p:extLst>
      <p:ext uri="{BB962C8B-B14F-4D97-AF65-F5344CB8AC3E}">
        <p14:creationId xmlns:p14="http://schemas.microsoft.com/office/powerpoint/2010/main" val="2034152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1032164" y="588416"/>
            <a:ext cx="8052953" cy="107325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 sz="2969" dirty="0">
                <a:solidFill>
                  <a:schemeClr val="lt1"/>
                </a:solidFill>
              </a:rPr>
              <a:t>When a force is applied at an angle:</a:t>
            </a:r>
            <a:br>
              <a:rPr lang="en-GB" sz="2969" dirty="0">
                <a:solidFill>
                  <a:schemeClr val="lt1"/>
                </a:solidFill>
              </a:rPr>
            </a:br>
            <a:br>
              <a:rPr lang="en-GB" sz="2969" dirty="0">
                <a:solidFill>
                  <a:schemeClr val="lt1"/>
                </a:solidFill>
              </a:rPr>
            </a:br>
            <a:r>
              <a:rPr lang="en-GB" sz="2969" dirty="0">
                <a:solidFill>
                  <a:schemeClr val="lt1"/>
                </a:solidFill>
              </a:rPr>
              <a:t>moment = force x</a:t>
            </a:r>
          </a:p>
        </p:txBody>
      </p:sp>
      <p:sp>
        <p:nvSpPr>
          <p:cNvPr id="17" name="Shape 290"/>
          <p:cNvSpPr txBox="1">
            <a:spLocks/>
          </p:cNvSpPr>
          <p:nvPr/>
        </p:nvSpPr>
        <p:spPr>
          <a:xfrm>
            <a:off x="4461163" y="1717964"/>
            <a:ext cx="4128654" cy="151249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perpendicular distance of the line of action of a force from the axis or point of rotation (pivot)</a:t>
            </a:r>
          </a:p>
        </p:txBody>
      </p:sp>
      <p:sp>
        <p:nvSpPr>
          <p:cNvPr id="2" name="AutoShape 2" descr="Image result for moment force at an an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21" y="2146371"/>
            <a:ext cx="4381788" cy="2687089"/>
          </a:xfrm>
          <a:prstGeom prst="rect">
            <a:avLst/>
          </a:prstGeom>
        </p:spPr>
      </p:pic>
      <p:sp>
        <p:nvSpPr>
          <p:cNvPr id="8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Apply the principle of moments for forces at an angle</a:t>
            </a:r>
          </a:p>
        </p:txBody>
      </p:sp>
    </p:spTree>
    <p:extLst>
      <p:ext uri="{BB962C8B-B14F-4D97-AF65-F5344CB8AC3E}">
        <p14:creationId xmlns:p14="http://schemas.microsoft.com/office/powerpoint/2010/main" val="395149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155575" y="276999"/>
            <a:ext cx="3425825" cy="42840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 sz="2969" dirty="0">
                <a:solidFill>
                  <a:schemeClr val="lt1"/>
                </a:solidFill>
              </a:rPr>
              <a:t>moment = force x</a:t>
            </a:r>
          </a:p>
        </p:txBody>
      </p:sp>
      <p:sp>
        <p:nvSpPr>
          <p:cNvPr id="17" name="Shape 290"/>
          <p:cNvSpPr txBox="1">
            <a:spLocks/>
          </p:cNvSpPr>
          <p:nvPr/>
        </p:nvSpPr>
        <p:spPr>
          <a:xfrm>
            <a:off x="3041072" y="160338"/>
            <a:ext cx="6019800" cy="151249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perpendicular distance of the line of action of a force from the axis or point of rotation (pivot)</a:t>
            </a:r>
          </a:p>
        </p:txBody>
      </p:sp>
      <p:sp>
        <p:nvSpPr>
          <p:cNvPr id="2" name="AutoShape 2" descr="Image result for moment force at an an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65" y="1883135"/>
            <a:ext cx="4926901" cy="3021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2145" y="2107805"/>
            <a:ext cx="768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 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0327" y="2376054"/>
            <a:ext cx="3983182" cy="1385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75018" y="2590800"/>
            <a:ext cx="0" cy="1648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55919" y="3092801"/>
            <a:ext cx="529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40°</a:t>
            </a:r>
          </a:p>
        </p:txBody>
      </p:sp>
      <p:sp>
        <p:nvSpPr>
          <p:cNvPr id="14" name="Shape 290"/>
          <p:cNvSpPr txBox="1">
            <a:spLocks/>
          </p:cNvSpPr>
          <p:nvPr/>
        </p:nvSpPr>
        <p:spPr>
          <a:xfrm>
            <a:off x="5130966" y="1766237"/>
            <a:ext cx="4013034" cy="60060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Find the moment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3901" y="2843919"/>
            <a:ext cx="66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50 N</a:t>
            </a:r>
          </a:p>
        </p:txBody>
      </p:sp>
      <p:sp>
        <p:nvSpPr>
          <p:cNvPr id="18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Apply the principle of moments for forces at an angle</a:t>
            </a:r>
          </a:p>
        </p:txBody>
      </p:sp>
    </p:spTree>
    <p:extLst>
      <p:ext uri="{BB962C8B-B14F-4D97-AF65-F5344CB8AC3E}">
        <p14:creationId xmlns:p14="http://schemas.microsoft.com/office/powerpoint/2010/main" val="1817793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155575" y="276999"/>
            <a:ext cx="3425825" cy="42840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 sz="2969" dirty="0">
                <a:solidFill>
                  <a:schemeClr val="lt1"/>
                </a:solidFill>
              </a:rPr>
              <a:t>moment = force x</a:t>
            </a:r>
          </a:p>
        </p:txBody>
      </p:sp>
      <p:sp>
        <p:nvSpPr>
          <p:cNvPr id="17" name="Shape 290"/>
          <p:cNvSpPr txBox="1">
            <a:spLocks/>
          </p:cNvSpPr>
          <p:nvPr/>
        </p:nvSpPr>
        <p:spPr>
          <a:xfrm>
            <a:off x="3041072" y="160338"/>
            <a:ext cx="6019800" cy="151249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perpendicular distance of the line of action of a force from the axis or point of rotation (pivot)</a:t>
            </a:r>
          </a:p>
        </p:txBody>
      </p:sp>
      <p:sp>
        <p:nvSpPr>
          <p:cNvPr id="2" name="AutoShape 2" descr="Image result for moment force at an an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65" y="1883135"/>
            <a:ext cx="4926901" cy="3021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2145" y="2107805"/>
            <a:ext cx="768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 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0327" y="2376054"/>
            <a:ext cx="3983182" cy="1385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75018" y="2590800"/>
            <a:ext cx="0" cy="1648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55919" y="3092801"/>
            <a:ext cx="529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40°</a:t>
            </a:r>
          </a:p>
        </p:txBody>
      </p:sp>
      <p:sp>
        <p:nvSpPr>
          <p:cNvPr id="14" name="Shape 290"/>
          <p:cNvSpPr txBox="1">
            <a:spLocks/>
          </p:cNvSpPr>
          <p:nvPr/>
        </p:nvSpPr>
        <p:spPr>
          <a:xfrm>
            <a:off x="5231184" y="3189112"/>
            <a:ext cx="3829687" cy="60060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Method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96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x = 0.2 cos 40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  = 0.15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96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Moment = 50 x 0.15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             = 7.66 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96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4435" y="2787931"/>
            <a:ext cx="66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50 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1981" y="3076591"/>
            <a:ext cx="529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4850" y="2600214"/>
            <a:ext cx="2798618" cy="168083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Apply the principle of moments for forces at an angle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3450" y="2651424"/>
            <a:ext cx="529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78557" y="3789721"/>
            <a:ext cx="1179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0.15 m</a:t>
            </a:r>
          </a:p>
        </p:txBody>
      </p:sp>
    </p:spTree>
    <p:extLst>
      <p:ext uri="{BB962C8B-B14F-4D97-AF65-F5344CB8AC3E}">
        <p14:creationId xmlns:p14="http://schemas.microsoft.com/office/powerpoint/2010/main" val="221458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258" b="1050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510212" y="503801"/>
            <a:ext cx="3820625" cy="485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3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is a force?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0" y="1"/>
            <a:ext cx="9144000" cy="276975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a force and give examples of forces</a:t>
            </a:r>
          </a:p>
        </p:txBody>
      </p:sp>
    </p:spTree>
    <p:extLst>
      <p:ext uri="{BB962C8B-B14F-4D97-AF65-F5344CB8AC3E}">
        <p14:creationId xmlns:p14="http://schemas.microsoft.com/office/powerpoint/2010/main" val="1535159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155575" y="276999"/>
            <a:ext cx="3425825" cy="42840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chemeClr val="lt1"/>
              </a:buClr>
              <a:buSzPct val="25000"/>
            </a:pPr>
            <a:r>
              <a:rPr lang="en-GB" sz="2969" dirty="0">
                <a:solidFill>
                  <a:schemeClr val="lt1"/>
                </a:solidFill>
              </a:rPr>
              <a:t>moment = force x</a:t>
            </a:r>
          </a:p>
        </p:txBody>
      </p:sp>
      <p:sp>
        <p:nvSpPr>
          <p:cNvPr id="17" name="Shape 290"/>
          <p:cNvSpPr txBox="1">
            <a:spLocks/>
          </p:cNvSpPr>
          <p:nvPr/>
        </p:nvSpPr>
        <p:spPr>
          <a:xfrm>
            <a:off x="3041072" y="160338"/>
            <a:ext cx="6019800" cy="151249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perpendicular distance of the line of action of a force from the axis or point of rotation (pivot)</a:t>
            </a:r>
          </a:p>
        </p:txBody>
      </p:sp>
      <p:sp>
        <p:nvSpPr>
          <p:cNvPr id="2" name="AutoShape 2" descr="Image result for moment force at an an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65" y="1883135"/>
            <a:ext cx="4926901" cy="3021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2145" y="2107805"/>
            <a:ext cx="768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0.2 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0327" y="2376054"/>
            <a:ext cx="3983182" cy="1385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75018" y="2590800"/>
            <a:ext cx="0" cy="16486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55919" y="3092801"/>
            <a:ext cx="529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40°</a:t>
            </a:r>
          </a:p>
        </p:txBody>
      </p:sp>
      <p:sp>
        <p:nvSpPr>
          <p:cNvPr id="14" name="Shape 290"/>
          <p:cNvSpPr txBox="1">
            <a:spLocks/>
          </p:cNvSpPr>
          <p:nvPr/>
        </p:nvSpPr>
        <p:spPr>
          <a:xfrm>
            <a:off x="5165807" y="3189112"/>
            <a:ext cx="3978193" cy="60060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Method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Fv</a:t>
            </a: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= 50 cos 40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   = 38.3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No component of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contributes to moment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Moment = 38.3 x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96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             = 7.66 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96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6848" y="2796747"/>
            <a:ext cx="66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50 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59431" y="2590801"/>
            <a:ext cx="0" cy="1108363"/>
          </a:xfrm>
          <a:prstGeom prst="straightConnector1">
            <a:avLst/>
          </a:prstGeom>
          <a:ln w="444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415145" y="2590801"/>
            <a:ext cx="1044286" cy="0"/>
          </a:xfrm>
          <a:prstGeom prst="straightConnector1">
            <a:avLst/>
          </a:prstGeom>
          <a:ln w="44450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88234" y="3504321"/>
            <a:ext cx="66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Fv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4344" y="2284665"/>
            <a:ext cx="471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Fh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Apply the principle of moments for forces at an angle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7229" y="3788938"/>
            <a:ext cx="806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38.3 N</a:t>
            </a:r>
          </a:p>
        </p:txBody>
      </p:sp>
    </p:spTree>
    <p:extLst>
      <p:ext uri="{BB962C8B-B14F-4D97-AF65-F5344CB8AC3E}">
        <p14:creationId xmlns:p14="http://schemas.microsoft.com/office/powerpoint/2010/main" val="3421244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Apply the principle of moments for forces at an angle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4152901" y="2292174"/>
            <a:ext cx="596900" cy="558800"/>
          </a:xfrm>
          <a:prstGeom prst="triangl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9902" y="2025475"/>
            <a:ext cx="5499100" cy="266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71700" y="514174"/>
            <a:ext cx="1143000" cy="1511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413500" y="966654"/>
            <a:ext cx="2" cy="105882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14700" y="2177873"/>
            <a:ext cx="1143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57700" y="2177873"/>
            <a:ext cx="1955801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19500" y="2228673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1600" y="2228673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 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6197" y="1669873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50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1793" y="843027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16100" y="252189"/>
            <a:ext cx="711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 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183" y="2849918"/>
            <a:ext cx="65266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is the moment produced by the 10 N force?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((sin 50 x 10) x 2) = 15.32 Nm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 this to find 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 moments = anticlockwise moments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y x 4) = ((sin 50 x 10) x 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4y = 15.32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 3.83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531711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4177964" y="2657952"/>
            <a:ext cx="596900" cy="558800"/>
          </a:xfrm>
          <a:prstGeom prst="triangl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4966" y="2391253"/>
            <a:ext cx="5499100" cy="2666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96764" y="879952"/>
            <a:ext cx="1143000" cy="1511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438564" y="1332432"/>
            <a:ext cx="2" cy="105882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39764" y="2543651"/>
            <a:ext cx="1143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82763" y="2543651"/>
            <a:ext cx="1955801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44564" y="2594451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6664" y="2594451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 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1260" y="2035651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50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°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6857" y="1208805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1164" y="617967"/>
            <a:ext cx="711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 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88200" y="1358846"/>
            <a:ext cx="0" cy="103252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4" idx="0"/>
          </p:cNvCxnSpPr>
          <p:nvPr/>
        </p:nvCxnSpPr>
        <p:spPr>
          <a:xfrm>
            <a:off x="3859504" y="2391252"/>
            <a:ext cx="655012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49364" y="2038174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61331" y="1032350"/>
            <a:ext cx="711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47831" y="3292794"/>
            <a:ext cx="452800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Clockwise moments = anticlockwise moments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40064" y="1208805"/>
            <a:ext cx="0" cy="11825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84465" y="911867"/>
            <a:ext cx="711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 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551652" y="2388652"/>
            <a:ext cx="1188412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51065" y="2091291"/>
            <a:ext cx="53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 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96764" y="3617615"/>
            <a:ext cx="452396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 y x 4) + (6 x 1) = (7 x 3) + ((</a:t>
            </a:r>
            <a:r>
              <a:rPr kumimoji="0" lang="en-US" sz="16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cos</a:t>
            </a: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40 x 10) x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4y + 6 = 21 + 15.32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4y + 6 = 36.32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4y = 30.32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 = 7.58</a:t>
            </a:r>
          </a:p>
        </p:txBody>
      </p:sp>
      <p:sp>
        <p:nvSpPr>
          <p:cNvPr id="29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Apply the principle of moments for forces at an angle</a:t>
            </a:r>
          </a:p>
        </p:txBody>
      </p:sp>
    </p:spTree>
    <p:extLst>
      <p:ext uri="{BB962C8B-B14F-4D97-AF65-F5344CB8AC3E}">
        <p14:creationId xmlns:p14="http://schemas.microsoft.com/office/powerpoint/2010/main" val="307981308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-4243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1043786" y="1418853"/>
          <a:ext cx="2316053" cy="31222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2.</a:t>
                      </a:r>
                      <a:r>
                        <a:rPr lang="en-GB" sz="1400" baseline="0" dirty="0"/>
                        <a:t> Foundations of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6. Particles</a:t>
                      </a:r>
                      <a:r>
                        <a:rPr lang="en-GB" sz="1400" baseline="0" dirty="0"/>
                        <a:t> and medical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29048" y="253688"/>
            <a:ext cx="5085116" cy="6486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 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739354" y="1395635"/>
          <a:ext cx="1479956" cy="22707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8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3.1 Motion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3.3.</a:t>
                      </a:r>
                      <a:r>
                        <a:rPr lang="en-GB" sz="1400" baseline="0" dirty="0"/>
                        <a:t> Work, Energy and power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3.4. Materials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3.5</a:t>
                      </a:r>
                      <a:r>
                        <a:rPr lang="en-GB" sz="1400" baseline="0" dirty="0"/>
                        <a:t> Newton’s laws and momentum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598833" y="1395637"/>
          <a:ext cx="2299147" cy="26677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165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3.2.2.Resolving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forces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3.2.3.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Moments and torque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3.2.4.Drag</a:t>
                      </a:r>
                      <a:r>
                        <a:rPr lang="en-GB" sz="1400" baseline="0" dirty="0"/>
                        <a:t> forces and terminal velocity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3.2.5.</a:t>
                      </a:r>
                      <a:r>
                        <a:rPr lang="en-GB" sz="1400" baseline="0" dirty="0"/>
                        <a:t> Density and pressure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3.2.6.</a:t>
                      </a:r>
                      <a:r>
                        <a:rPr lang="en-GB" sz="1400" baseline="0" dirty="0"/>
                        <a:t> Archimedes principle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3349653" y="1569827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219314" y="1596503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287782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ctrTitle"/>
          </p:nvPr>
        </p:nvSpPr>
        <p:spPr>
          <a:xfrm>
            <a:off x="532016" y="87474"/>
            <a:ext cx="8296100" cy="81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SzPct val="25000"/>
            </a:pPr>
            <a:r>
              <a:rPr lang="en-GB" dirty="0">
                <a:solidFill>
                  <a:schemeClr val="dk2"/>
                </a:solidFill>
              </a:rPr>
              <a:t>Torque of a couple</a:t>
            </a:r>
          </a:p>
        </p:txBody>
      </p:sp>
      <p:grpSp>
        <p:nvGrpSpPr>
          <p:cNvPr id="267" name="Shape 267"/>
          <p:cNvGrpSpPr/>
          <p:nvPr/>
        </p:nvGrpSpPr>
        <p:grpSpPr>
          <a:xfrm>
            <a:off x="714895" y="1133079"/>
            <a:ext cx="7888778" cy="925649"/>
            <a:chOff x="435222" y="29364"/>
            <a:chExt cx="7711800" cy="1234200"/>
          </a:xfrm>
        </p:grpSpPr>
        <p:sp>
          <p:nvSpPr>
            <p:cNvPr id="268" name="Shape 268"/>
            <p:cNvSpPr/>
            <p:nvPr/>
          </p:nvSpPr>
          <p:spPr>
            <a:xfrm>
              <a:off x="435222" y="29364"/>
              <a:ext cx="7711800" cy="1234200"/>
            </a:xfrm>
            <a:prstGeom prst="roundRect">
              <a:avLst>
                <a:gd name="adj" fmla="val 16667"/>
              </a:avLst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495470" y="89613"/>
              <a:ext cx="7591200" cy="1113600"/>
            </a:xfrm>
            <a:prstGeom prst="rect">
              <a:avLst/>
            </a:prstGeom>
            <a:solidFill>
              <a:srgbClr val="84FE72">
                <a:alpha val="98850"/>
              </a:srgbClr>
            </a:solidFill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4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how rotational motion is caused and what is meant by a couple</a:t>
              </a:r>
            </a:p>
          </p:txBody>
        </p:sp>
      </p:grpSp>
      <p:grpSp>
        <p:nvGrpSpPr>
          <p:cNvPr id="270" name="Shape 270"/>
          <p:cNvGrpSpPr/>
          <p:nvPr/>
        </p:nvGrpSpPr>
        <p:grpSpPr>
          <a:xfrm>
            <a:off x="714895" y="2353196"/>
            <a:ext cx="7888778" cy="1037699"/>
            <a:chOff x="435222" y="2"/>
            <a:chExt cx="7711800" cy="1383600"/>
          </a:xfrm>
        </p:grpSpPr>
        <p:sp>
          <p:nvSpPr>
            <p:cNvPr id="271" name="Shape 271"/>
            <p:cNvSpPr/>
            <p:nvPr/>
          </p:nvSpPr>
          <p:spPr>
            <a:xfrm>
              <a:off x="435222" y="2"/>
              <a:ext cx="7711800" cy="13836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Shape 272"/>
            <p:cNvSpPr txBox="1"/>
            <p:nvPr/>
          </p:nvSpPr>
          <p:spPr>
            <a:xfrm>
              <a:off x="502766" y="67546"/>
              <a:ext cx="7576500" cy="12486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4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Define and derive an equation for torque </a:t>
              </a:r>
            </a:p>
          </p:txBody>
        </p:sp>
      </p:grpSp>
      <p:grpSp>
        <p:nvGrpSpPr>
          <p:cNvPr id="273" name="Shape 273"/>
          <p:cNvGrpSpPr/>
          <p:nvPr/>
        </p:nvGrpSpPr>
        <p:grpSpPr>
          <a:xfrm>
            <a:off x="714895" y="3649340"/>
            <a:ext cx="7888778" cy="1037699"/>
            <a:chOff x="435222" y="8386"/>
            <a:chExt cx="7711800" cy="1383600"/>
          </a:xfrm>
        </p:grpSpPr>
        <p:sp>
          <p:nvSpPr>
            <p:cNvPr id="274" name="Shape 274"/>
            <p:cNvSpPr/>
            <p:nvPr/>
          </p:nvSpPr>
          <p:spPr>
            <a:xfrm>
              <a:off x="435222" y="8385"/>
              <a:ext cx="7711800" cy="13836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>
              <a:noFill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Shape 275"/>
            <p:cNvSpPr txBox="1"/>
            <p:nvPr/>
          </p:nvSpPr>
          <p:spPr>
            <a:xfrm>
              <a:off x="502766" y="75930"/>
              <a:ext cx="7576500" cy="12486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lIns="172894" tIns="0" rIns="172894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4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Calculate torque for couples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8563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169025" y="460547"/>
            <a:ext cx="8672945" cy="48046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will happen if a force is applied as below: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Shape 138"/>
          <p:cNvSpPr txBox="1"/>
          <p:nvPr/>
        </p:nvSpPr>
        <p:spPr>
          <a:xfrm>
            <a:off x="0" y="-1"/>
            <a:ext cx="9144000" cy="311151"/>
          </a:xfrm>
          <a:prstGeom prst="rect">
            <a:avLst/>
          </a:prstGeom>
          <a:solidFill>
            <a:srgbClr val="D4FFAD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how rotational motion is caused</a:t>
            </a:r>
          </a:p>
        </p:txBody>
      </p:sp>
      <p:sp>
        <p:nvSpPr>
          <p:cNvPr id="3" name="Rectangle 2"/>
          <p:cNvSpPr/>
          <p:nvPr/>
        </p:nvSpPr>
        <p:spPr>
          <a:xfrm>
            <a:off x="2493819" y="941012"/>
            <a:ext cx="3857105" cy="14782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17819" y="1680124"/>
            <a:ext cx="1476000" cy="0"/>
          </a:xfrm>
          <a:prstGeom prst="straightConnector1">
            <a:avLst/>
          </a:prstGeom>
          <a:ln w="7302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17818" y="4883132"/>
            <a:ext cx="1476000" cy="0"/>
          </a:xfrm>
          <a:prstGeom prst="straightConnector1">
            <a:avLst/>
          </a:prstGeom>
          <a:ln w="7302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93818" y="3436018"/>
            <a:ext cx="3857105" cy="14782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Shape 188"/>
          <p:cNvSpPr txBox="1"/>
          <p:nvPr/>
        </p:nvSpPr>
        <p:spPr>
          <a:xfrm>
            <a:off x="235527" y="2901677"/>
            <a:ext cx="1993867" cy="48046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How about now?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Shape 188"/>
          <p:cNvSpPr txBox="1"/>
          <p:nvPr/>
        </p:nvSpPr>
        <p:spPr>
          <a:xfrm>
            <a:off x="6599512" y="3847812"/>
            <a:ext cx="1993867" cy="48046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Translational and rotational motion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Shape 188"/>
          <p:cNvSpPr txBox="1"/>
          <p:nvPr/>
        </p:nvSpPr>
        <p:spPr>
          <a:xfrm>
            <a:off x="6599513" y="1051250"/>
            <a:ext cx="1993867" cy="48046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Translational motion as force in line with centre of 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6722950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128053" y="211027"/>
            <a:ext cx="8672945" cy="48046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if you want just rotational motion?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9377" y="1628989"/>
            <a:ext cx="3857105" cy="14782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59377" y="567030"/>
            <a:ext cx="0" cy="1061959"/>
          </a:xfrm>
          <a:prstGeom prst="straightConnector1">
            <a:avLst/>
          </a:prstGeom>
          <a:ln w="7302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16481" y="3107213"/>
            <a:ext cx="1" cy="1099700"/>
          </a:xfrm>
          <a:prstGeom prst="straightConnector1">
            <a:avLst/>
          </a:prstGeom>
          <a:ln w="73025">
            <a:solidFill>
              <a:schemeClr val="bg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270363" y="2254889"/>
            <a:ext cx="235131" cy="22642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Shape 188"/>
          <p:cNvSpPr txBox="1"/>
          <p:nvPr/>
        </p:nvSpPr>
        <p:spPr>
          <a:xfrm>
            <a:off x="7000107" y="590755"/>
            <a:ext cx="1993867" cy="48046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pair of equal in magnitude and opposite in direction forces around a pivot-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couple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" name="Shape 302"/>
          <p:cNvSpPr txBox="1">
            <a:spLocks noGrp="1"/>
          </p:cNvSpPr>
          <p:nvPr>
            <p:ph type="title"/>
          </p:nvPr>
        </p:nvSpPr>
        <p:spPr>
          <a:xfrm>
            <a:off x="128053" y="4324163"/>
            <a:ext cx="8780815" cy="733786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GB" sz="2400" dirty="0">
                <a:solidFill>
                  <a:schemeClr val="lt1"/>
                </a:solidFill>
              </a:rPr>
              <a:t>Torque of a couple = One force x perpendicular separation 				          between the forces</a:t>
            </a:r>
          </a:p>
        </p:txBody>
      </p:sp>
      <p:sp>
        <p:nvSpPr>
          <p:cNvPr id="13" name="Shape 300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Define and derive an equation for torque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12571" y="1544313"/>
            <a:ext cx="3703910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02920" y="802343"/>
            <a:ext cx="383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33305" y="3639590"/>
            <a:ext cx="383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6341" y="1251255"/>
            <a:ext cx="383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970641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310"/>
          <p:cNvSpPr txBox="1"/>
          <p:nvPr/>
        </p:nvSpPr>
        <p:spPr>
          <a:xfrm>
            <a:off x="0" y="1"/>
            <a:ext cx="9144000" cy="29641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4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Calculate torque for couples</a:t>
            </a:r>
          </a:p>
        </p:txBody>
      </p:sp>
      <p:sp>
        <p:nvSpPr>
          <p:cNvPr id="5" name="Shape 302"/>
          <p:cNvSpPr txBox="1">
            <a:spLocks/>
          </p:cNvSpPr>
          <p:nvPr/>
        </p:nvSpPr>
        <p:spPr>
          <a:xfrm>
            <a:off x="136163" y="435429"/>
            <a:ext cx="8894626" cy="87956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Torque of a couple = One force x perpendicular separation 				          between the forces</a:t>
            </a:r>
          </a:p>
        </p:txBody>
      </p:sp>
      <p:pic>
        <p:nvPicPr>
          <p:cNvPr id="1026" name="Picture 2" descr="Image result for steering whe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68" y="1400705"/>
            <a:ext cx="3652303" cy="36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endCxn id="1026" idx="3"/>
          </p:cNvCxnSpPr>
          <p:nvPr/>
        </p:nvCxnSpPr>
        <p:spPr>
          <a:xfrm>
            <a:off x="7958071" y="2142391"/>
            <a:ext cx="0" cy="10844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308684" y="3315646"/>
            <a:ext cx="0" cy="12985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26" idx="3"/>
          </p:cNvCxnSpPr>
          <p:nvPr/>
        </p:nvCxnSpPr>
        <p:spPr>
          <a:xfrm>
            <a:off x="6108936" y="3226857"/>
            <a:ext cx="184913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68364" y="2440001"/>
            <a:ext cx="75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 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57473" y="4046733"/>
            <a:ext cx="75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 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54680" y="3424070"/>
            <a:ext cx="75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16 cm</a:t>
            </a:r>
          </a:p>
        </p:txBody>
      </p:sp>
      <p:sp>
        <p:nvSpPr>
          <p:cNvPr id="11" name="Shape 302"/>
          <p:cNvSpPr txBox="1">
            <a:spLocks/>
          </p:cNvSpPr>
          <p:nvPr/>
        </p:nvSpPr>
        <p:spPr>
          <a:xfrm>
            <a:off x="519214" y="1592353"/>
            <a:ext cx="3573688" cy="76010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Torque = 20 x (0.16 x 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= 6.4 Nm</a:t>
            </a:r>
          </a:p>
        </p:txBody>
      </p:sp>
    </p:spTree>
    <p:extLst>
      <p:ext uri="{BB962C8B-B14F-4D97-AF65-F5344CB8AC3E}">
        <p14:creationId xmlns:p14="http://schemas.microsoft.com/office/powerpoint/2010/main" val="40464379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-4243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1043786" y="1418853"/>
          <a:ext cx="2316053" cy="31222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2.</a:t>
                      </a:r>
                      <a:r>
                        <a:rPr lang="en-GB" sz="1400" baseline="0" dirty="0"/>
                        <a:t> Foundations of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6. Particles</a:t>
                      </a:r>
                      <a:r>
                        <a:rPr lang="en-GB" sz="1400" baseline="0" dirty="0"/>
                        <a:t> and medical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29048" y="253688"/>
            <a:ext cx="5085116" cy="6486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 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739354" y="1395635"/>
          <a:ext cx="1479956" cy="22707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8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3.1 Motion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3.3.</a:t>
                      </a:r>
                      <a:r>
                        <a:rPr lang="en-GB" sz="1400" baseline="0" dirty="0"/>
                        <a:t> Work, Energy and power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3.4. Materials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3.5</a:t>
                      </a:r>
                      <a:r>
                        <a:rPr lang="en-GB" sz="1400" baseline="0" dirty="0"/>
                        <a:t> Newton’s laws and momentum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598833" y="1395637"/>
          <a:ext cx="2299147" cy="257922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16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3.2.3.Resolving</a:t>
                      </a:r>
                      <a:r>
                        <a:rPr lang="en-GB" sz="1400" baseline="0" dirty="0"/>
                        <a:t> forces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3.2.3.</a:t>
                      </a:r>
                      <a:r>
                        <a:rPr lang="en-GB" sz="1400" baseline="0" dirty="0"/>
                        <a:t> Moments and torque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3.2.4.Drag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 and terminal velocity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3.2.5.</a:t>
                      </a:r>
                      <a:r>
                        <a:rPr lang="en-GB" sz="1400" baseline="0" dirty="0"/>
                        <a:t> Density and pressure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3.2.6.</a:t>
                      </a:r>
                      <a:r>
                        <a:rPr lang="en-GB" sz="1400" baseline="0" dirty="0"/>
                        <a:t> Archimedes principle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3349653" y="1569827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219314" y="1596503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584579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hape 110"/>
          <p:cNvGrpSpPr/>
          <p:nvPr/>
        </p:nvGrpSpPr>
        <p:grpSpPr>
          <a:xfrm>
            <a:off x="360218" y="1510301"/>
            <a:ext cx="8555181" cy="3535230"/>
            <a:chOff x="292626" y="10841"/>
            <a:chExt cx="8205518" cy="4713641"/>
          </a:xfrm>
        </p:grpSpPr>
        <p:sp>
          <p:nvSpPr>
            <p:cNvPr id="111" name="Shape 111"/>
            <p:cNvSpPr/>
            <p:nvPr/>
          </p:nvSpPr>
          <p:spPr>
            <a:xfrm>
              <a:off x="435655" y="10841"/>
              <a:ext cx="7719300" cy="1306800"/>
            </a:xfrm>
            <a:prstGeom prst="roundRect">
              <a:avLst>
                <a:gd name="adj" fmla="val 16667"/>
              </a:avLst>
            </a:prstGeom>
            <a:solidFill>
              <a:srgbClr val="B9F28E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292626" y="10841"/>
              <a:ext cx="8205518" cy="13257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how drag forces effect objects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435647" y="1605939"/>
              <a:ext cx="7719235" cy="1560576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486818" y="1927305"/>
              <a:ext cx="7616894" cy="945891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factors that influence the size of the drag force</a:t>
              </a:r>
            </a:p>
          </p:txBody>
        </p:sp>
        <p:sp>
          <p:nvSpPr>
            <p:cNvPr id="115" name="Shape 115"/>
            <p:cNvSpPr/>
            <p:nvPr/>
          </p:nvSpPr>
          <p:spPr>
            <a:xfrm>
              <a:off x="435655" y="3442864"/>
              <a:ext cx="7719300" cy="11505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486818" y="3417547"/>
              <a:ext cx="7577831" cy="1306935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what is meant by terminal velocity</a:t>
              </a:r>
            </a:p>
          </p:txBody>
        </p:sp>
      </p:grpSp>
      <p:sp>
        <p:nvSpPr>
          <p:cNvPr id="117" name="Shape 117" descr="https://s-media-cache-ak0.pinimg.com/236x/5b/1f/60/5b1f60e0955b8b62aec8609e9deb869a.jpg"/>
          <p:cNvSpPr/>
          <p:nvPr/>
        </p:nvSpPr>
        <p:spPr>
          <a:xfrm>
            <a:off x="155576" y="-108346"/>
            <a:ext cx="304799" cy="2286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79512" y="89144"/>
            <a:ext cx="8784900" cy="104632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rgbClr val="FFFFFF"/>
                </a:solidFill>
              </a:rPr>
              <a:t>Drag forces in fluids</a:t>
            </a:r>
          </a:p>
        </p:txBody>
      </p:sp>
    </p:spTree>
    <p:extLst>
      <p:ext uri="{BB962C8B-B14F-4D97-AF65-F5344CB8AC3E}">
        <p14:creationId xmlns:p14="http://schemas.microsoft.com/office/powerpoint/2010/main" val="178994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258" b="1050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510212" y="503801"/>
            <a:ext cx="3820625" cy="485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3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is a force?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0" y="1"/>
            <a:ext cx="9144000" cy="276975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a force and give examples of forces</a:t>
            </a:r>
          </a:p>
        </p:txBody>
      </p:sp>
      <p:sp>
        <p:nvSpPr>
          <p:cNvPr id="5" name="Shape 282"/>
          <p:cNvSpPr txBox="1">
            <a:spLocks/>
          </p:cNvSpPr>
          <p:nvPr/>
        </p:nvSpPr>
        <p:spPr>
          <a:xfrm>
            <a:off x="416143" y="3480608"/>
            <a:ext cx="8232864" cy="9936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“A force is a push or a pull that acts on an object due to the interaction with another object”</a:t>
            </a:r>
          </a:p>
        </p:txBody>
      </p:sp>
    </p:spTree>
    <p:extLst>
      <p:ext uri="{BB962C8B-B14F-4D97-AF65-F5344CB8AC3E}">
        <p14:creationId xmlns:p14="http://schemas.microsoft.com/office/powerpoint/2010/main" val="2200773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0" y="0"/>
            <a:ext cx="9144000" cy="568036"/>
          </a:xfrm>
          <a:prstGeom prst="rect">
            <a:avLst/>
          </a:prstGeom>
          <a:solidFill>
            <a:srgbClr val="AFFF9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how drag forces effect objects and factors that effect this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1" name="Shape 121" descr="http://static1.squarespace.com/static/520eabafe4b0e79bc42b5103/t/52373e8de4b0ce31e9b20650/1379352205780/faastest-car-Thrust-SSC.jpg"/>
          <p:cNvSpPr/>
          <p:nvPr/>
        </p:nvSpPr>
        <p:spPr>
          <a:xfrm>
            <a:off x="63501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43" y="670429"/>
            <a:ext cx="1945809" cy="190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09" y="366125"/>
            <a:ext cx="2515499" cy="2515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2883862"/>
            <a:ext cx="8451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Drag forces occur in all objects moving through a fluid (liquid or gas) owing to the fluid particles coming in contact with the object and exerting a force as they touch.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bowling ball will hit the ground first owing to its greater mass, meaning it requires a greater drag force to balance its weight</a:t>
            </a:r>
          </a:p>
        </p:txBody>
      </p:sp>
    </p:spTree>
    <p:extLst>
      <p:ext uri="{BB962C8B-B14F-4D97-AF65-F5344CB8AC3E}">
        <p14:creationId xmlns:p14="http://schemas.microsoft.com/office/powerpoint/2010/main" val="22874903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 descr="http://static1.squarespace.com/static/520eabafe4b0e79bc42b5103/t/52373e8de4b0ce31e9b20650/1379352205780/faastest-car-Thrust-SSC.jpg"/>
          <p:cNvSpPr/>
          <p:nvPr/>
        </p:nvSpPr>
        <p:spPr>
          <a:xfrm>
            <a:off x="63501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42404" y="634603"/>
            <a:ext cx="8444396" cy="1052549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400" dirty="0">
                <a:solidFill>
                  <a:schemeClr val="lt1"/>
                </a:solidFill>
              </a:rPr>
              <a:t>A drag force (air resistance/water resistance) is a resistive force that occurs in due to the particles in fluids (air/water) opposing the motion of the objects </a:t>
            </a:r>
          </a:p>
          <a:p>
            <a:pPr indent="-34290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400" b="0" i="0" u="none" strike="noStrike" cap="none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factors would influence the size of the drag force? </a:t>
            </a:r>
            <a:endParaRPr lang="en-GB" sz="2400" dirty="0">
              <a:solidFill>
                <a:srgbClr val="FFFF00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Surface area, velocity, density of the fluid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0"/>
          <a:stretch/>
        </p:blipFill>
        <p:spPr>
          <a:xfrm>
            <a:off x="368300" y="3045221"/>
            <a:ext cx="2610696" cy="173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89" y="3045221"/>
            <a:ext cx="3086393" cy="1738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75" y="3045221"/>
            <a:ext cx="2321682" cy="1738813"/>
          </a:xfrm>
          <a:prstGeom prst="rect">
            <a:avLst/>
          </a:prstGeom>
        </p:spPr>
      </p:pic>
      <p:sp>
        <p:nvSpPr>
          <p:cNvPr id="9" name="Shape 171"/>
          <p:cNvSpPr txBox="1"/>
          <p:nvPr/>
        </p:nvSpPr>
        <p:spPr>
          <a:xfrm>
            <a:off x="0" y="0"/>
            <a:ext cx="9144000" cy="2954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factors that influence drag force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11115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 descr="http://static1.squarespace.com/static/520eabafe4b0e79bc42b5103/t/52373e8de4b0ce31e9b20650/1379352205780/faastest-car-Thrust-SSC.jpg"/>
          <p:cNvSpPr/>
          <p:nvPr/>
        </p:nvSpPr>
        <p:spPr>
          <a:xfrm>
            <a:off x="63501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06819"/>
            <a:ext cx="4948634" cy="3058965"/>
          </a:xfrm>
          <a:prstGeom prst="rect">
            <a:avLst/>
          </a:prstGeom>
        </p:spPr>
      </p:pic>
      <p:sp>
        <p:nvSpPr>
          <p:cNvPr id="11" name="Shape 169"/>
          <p:cNvSpPr txBox="1">
            <a:spLocks noGrp="1"/>
          </p:cNvSpPr>
          <p:nvPr>
            <p:ph type="body" idx="1"/>
          </p:nvPr>
        </p:nvSpPr>
        <p:spPr>
          <a:xfrm>
            <a:off x="5458122" y="780544"/>
            <a:ext cx="3237420" cy="4213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24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Drag force </a:t>
            </a:r>
            <a:r>
              <a:rPr lang="el-GR" sz="224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α</a:t>
            </a:r>
            <a:r>
              <a:rPr lang="en-GB" sz="224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velocity</a:t>
            </a:r>
            <a:r>
              <a:rPr lang="en-GB" sz="2240" b="0" i="0" u="none" strike="noStrike" cap="none" baseline="30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GB" sz="224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12" name="Shape 169"/>
          <p:cNvSpPr txBox="1">
            <a:spLocks/>
          </p:cNvSpPr>
          <p:nvPr/>
        </p:nvSpPr>
        <p:spPr>
          <a:xfrm>
            <a:off x="5458122" y="1643847"/>
            <a:ext cx="3237420" cy="4213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2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sym typeface="Comic Sans MS"/>
              </a:rPr>
              <a:t>At 10m/s a car experiences a drag force of 1kN, what would it experience at 30m/s and why?</a:t>
            </a:r>
          </a:p>
        </p:txBody>
      </p:sp>
      <p:sp>
        <p:nvSpPr>
          <p:cNvPr id="8" name="Shape 171"/>
          <p:cNvSpPr txBox="1"/>
          <p:nvPr/>
        </p:nvSpPr>
        <p:spPr>
          <a:xfrm>
            <a:off x="0" y="0"/>
            <a:ext cx="9144000" cy="2954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factors that influence drag force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3232" y="4285580"/>
            <a:ext cx="4953600" cy="391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drag force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cross-sectional area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78816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61" name="Shape 161" descr="http://static1.squarespace.com/static/520eabafe4b0e79bc42b5103/t/52373e8de4b0ce31e9b20650/1379352205780/faastest-car-Thrust-SSC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215902" y="411930"/>
            <a:ext cx="8525650" cy="4759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forces act on the skydiver as they fall?</a:t>
            </a:r>
            <a:endParaRPr kumimoji="0" sz="27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171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what is meant by terminal velocity</a:t>
            </a:r>
          </a:p>
        </p:txBody>
      </p:sp>
      <p:sp>
        <p:nvSpPr>
          <p:cNvPr id="8" name="Shape 164"/>
          <p:cNvSpPr txBox="1"/>
          <p:nvPr/>
        </p:nvSpPr>
        <p:spPr>
          <a:xfrm>
            <a:off x="215902" y="4327947"/>
            <a:ext cx="8525650" cy="4759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How do forces change on the skydiver as they fall?</a:t>
            </a:r>
            <a:endParaRPr kumimoji="0" sz="27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90219" y="2153265"/>
            <a:ext cx="19665" cy="12486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090219" y="887896"/>
            <a:ext cx="0" cy="13126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93690" y="3371700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934" y="737293"/>
            <a:ext cx="103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Drag</a:t>
            </a:r>
          </a:p>
        </p:txBody>
      </p:sp>
    </p:spTree>
    <p:extLst>
      <p:ext uri="{BB962C8B-B14F-4D97-AF65-F5344CB8AC3E}">
        <p14:creationId xmlns:p14="http://schemas.microsoft.com/office/powerpoint/2010/main" val="7317298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 descr="http://static1.squarespace.com/static/520eabafe4b0e79bc42b5103/t/52373e8de4b0ce31e9b20650/1379352205780/faastest-car-Thrust-SSC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171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what is meant by terminal velocity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" y="664504"/>
            <a:ext cx="7092817" cy="3907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0478" y="3755923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3820" y="2748116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1898" y="1445342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2956" y="2530529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233" y="3135213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1935" y="1636870"/>
            <a:ext cx="38542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 each stage- what happens to the acceleration and velocity, explain in terms of changing forces on the parachutist</a:t>
            </a:r>
          </a:p>
        </p:txBody>
      </p:sp>
    </p:spTree>
    <p:extLst>
      <p:ext uri="{BB962C8B-B14F-4D97-AF65-F5344CB8AC3E}">
        <p14:creationId xmlns:p14="http://schemas.microsoft.com/office/powerpoint/2010/main" val="38012030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 descr="http://static1.squarespace.com/static/520eabafe4b0e79bc42b5103/t/52373e8de4b0ce31e9b20650/1379352205780/faastest-car-Thrust-SSC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171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what is meant by terminal velocity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3"/>
          <a:stretch/>
        </p:blipFill>
        <p:spPr>
          <a:xfrm>
            <a:off x="63503" y="1445342"/>
            <a:ext cx="7092817" cy="31266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0478" y="3755923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3820" y="2748116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1898" y="1445342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2956" y="2530529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233" y="3135213"/>
            <a:ext cx="462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5941" y="306569"/>
            <a:ext cx="41188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Acceleration = g (9.81 ms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-2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), no drag force, only weight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Drag force increases as velocity increases, decreasing the resultant force and rate of acceleration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Drag force = weight, acceleration = 0 ms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-2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terminal velocity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Drag force increases because of increased surface area. Drag force&gt;weight. Person decelerates as resultant force is upwards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As person decelerates drag force decreases until drag force = weight and a new lower terminal velocity is reached, acceleration = 0 ms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-2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470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61" name="Shape 161" descr="http://static1.squarespace.com/static/520eabafe4b0e79bc42b5103/t/52373e8de4b0ce31e9b20650/1379352205780/faastest-car-Thrust-SSC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171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Describe what is meant by terminal velocity</a:t>
            </a:r>
          </a:p>
        </p:txBody>
      </p:sp>
      <p:sp>
        <p:nvSpPr>
          <p:cNvPr id="5" name="Shape 164"/>
          <p:cNvSpPr txBox="1"/>
          <p:nvPr/>
        </p:nvSpPr>
        <p:spPr>
          <a:xfrm>
            <a:off x="215902" y="582516"/>
            <a:ext cx="8525650" cy="4759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7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How could you change your terminal velocity?</a:t>
            </a:r>
            <a:endParaRPr kumimoji="0" sz="272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902" y="3224981"/>
            <a:ext cx="88199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Surface area: greater area = greater drag force = lower terminal velocity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Mass: greater mass = greater weight = larger drag force required to equal weight = higher terminal velocity</a:t>
            </a:r>
          </a:p>
        </p:txBody>
      </p:sp>
    </p:spTree>
    <p:extLst>
      <p:ext uri="{BB962C8B-B14F-4D97-AF65-F5344CB8AC3E}">
        <p14:creationId xmlns:p14="http://schemas.microsoft.com/office/powerpoint/2010/main" val="12471192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-4243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1043786" y="1418853"/>
          <a:ext cx="2316053" cy="31222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2.</a:t>
                      </a:r>
                      <a:r>
                        <a:rPr lang="en-GB" sz="1400" baseline="0" dirty="0"/>
                        <a:t> Foundations of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6. Particles</a:t>
                      </a:r>
                      <a:r>
                        <a:rPr lang="en-GB" sz="1400" baseline="0" dirty="0"/>
                        <a:t> and medical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29048" y="253688"/>
            <a:ext cx="5085116" cy="6486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 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739354" y="1395635"/>
          <a:ext cx="1479956" cy="22707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8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3.1 Motion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3.3.</a:t>
                      </a:r>
                      <a:r>
                        <a:rPr lang="en-GB" sz="1400" baseline="0" dirty="0"/>
                        <a:t> Work, Energy and power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3.4. Materials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3.5</a:t>
                      </a:r>
                      <a:r>
                        <a:rPr lang="en-GB" sz="1400" baseline="0" dirty="0"/>
                        <a:t> Newton’s laws and momentum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598833" y="1395637"/>
          <a:ext cx="2299147" cy="264018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16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3.2.2.Resolving</a:t>
                      </a:r>
                      <a:r>
                        <a:rPr lang="en-GB" sz="1400" baseline="0" dirty="0"/>
                        <a:t> forces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3.2.3.</a:t>
                      </a:r>
                      <a:r>
                        <a:rPr lang="en-GB" sz="1400" baseline="0" dirty="0"/>
                        <a:t> Moments and torque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3.2.4.Drag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forces and terminal velocity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3.2.5.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Density and pressure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3.2.6.</a:t>
                      </a:r>
                      <a:r>
                        <a:rPr lang="en-GB" sz="1400" baseline="0" dirty="0"/>
                        <a:t> Archimedes principle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3349653" y="1569827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219314" y="1596503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541348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77" y="0"/>
            <a:ext cx="7104833" cy="5140789"/>
          </a:xfrm>
          <a:prstGeom prst="rect">
            <a:avLst/>
          </a:prstGeom>
        </p:spPr>
      </p:pic>
      <p:grpSp>
        <p:nvGrpSpPr>
          <p:cNvPr id="110" name="Shape 110"/>
          <p:cNvGrpSpPr/>
          <p:nvPr/>
        </p:nvGrpSpPr>
        <p:grpSpPr>
          <a:xfrm>
            <a:off x="360228" y="1316170"/>
            <a:ext cx="8555181" cy="3535230"/>
            <a:chOff x="292626" y="10841"/>
            <a:chExt cx="8205518" cy="4713641"/>
          </a:xfrm>
        </p:grpSpPr>
        <p:sp>
          <p:nvSpPr>
            <p:cNvPr id="111" name="Shape 111"/>
            <p:cNvSpPr/>
            <p:nvPr/>
          </p:nvSpPr>
          <p:spPr>
            <a:xfrm>
              <a:off x="435655" y="10841"/>
              <a:ext cx="7719300" cy="1306800"/>
            </a:xfrm>
            <a:prstGeom prst="roundRect">
              <a:avLst>
                <a:gd name="adj" fmla="val 16667"/>
              </a:avLst>
            </a:prstGeom>
            <a:solidFill>
              <a:srgbClr val="B9F28E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292626" y="10841"/>
              <a:ext cx="8205518" cy="13257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what is meant by density and how this is calculated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435647" y="1605939"/>
              <a:ext cx="7719235" cy="1560576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486818" y="1927305"/>
              <a:ext cx="7616894" cy="945891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Compare methods for calculating density</a:t>
              </a:r>
            </a:p>
          </p:txBody>
        </p:sp>
        <p:sp>
          <p:nvSpPr>
            <p:cNvPr id="115" name="Shape 115"/>
            <p:cNvSpPr/>
            <p:nvPr/>
          </p:nvSpPr>
          <p:spPr>
            <a:xfrm>
              <a:off x="435655" y="3442864"/>
              <a:ext cx="7719300" cy="11505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486818" y="3417547"/>
              <a:ext cx="7577831" cy="1306935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what is meant by pressure and how this is calculated</a:t>
              </a:r>
            </a:p>
          </p:txBody>
        </p:sp>
      </p:grpSp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79512" y="89147"/>
            <a:ext cx="8784900" cy="922691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rgbClr val="FFFFFF"/>
                </a:solidFill>
              </a:rPr>
              <a:t>Density and Pressure</a:t>
            </a:r>
          </a:p>
        </p:txBody>
      </p:sp>
    </p:spTree>
    <p:extLst>
      <p:ext uri="{BB962C8B-B14F-4D97-AF65-F5344CB8AC3E}">
        <p14:creationId xmlns:p14="http://schemas.microsoft.com/office/powerpoint/2010/main" val="3594618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-12700" y="352900"/>
            <a:ext cx="9461400" cy="102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en-GB" sz="2480" b="1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Density</a:t>
            </a:r>
            <a:r>
              <a:rPr lang="en-GB" sz="2480" b="0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 is the mass per unit volume. </a:t>
            </a:r>
            <a:r>
              <a:rPr lang="en-GB" sz="248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means that the </a:t>
            </a:r>
            <a:r>
              <a:rPr lang="en-GB" sz="248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density</a:t>
            </a:r>
            <a:r>
              <a:rPr lang="en-GB" sz="248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of any solid, liquid or gas can be found by dividing its mass in kilograms by its volume in cubic metres. The unit for </a:t>
            </a:r>
            <a:r>
              <a:rPr lang="en-GB" sz="248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density</a:t>
            </a:r>
            <a:r>
              <a:rPr lang="en-GB" sz="248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 is </a:t>
            </a:r>
            <a:r>
              <a:rPr lang="en-GB" sz="2480" b="0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kg m</a:t>
            </a:r>
            <a:r>
              <a:rPr lang="en-GB" sz="2480" b="0" i="0" u="none" strike="noStrike" cap="none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-3</a:t>
            </a:r>
            <a:r>
              <a:rPr lang="en-GB" sz="248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1565422" y="1726073"/>
            <a:ext cx="3622328" cy="76377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5621894" y="1726073"/>
            <a:ext cx="1512300" cy="76377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385" name="Shape 385" descr="https://s3.amazonaws.com/engrade-myfiles/4064868690177260/b1bcc38d9304212a9fbcc052f8cf7b84878c318b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6" name="Shape 386" descr="https://s3.amazonaws.com/engrade-myfiles/4064868690177260/b1bcc38d9304212a9fbcc052f8cf7b84878c318b.jpg"/>
          <p:cNvSpPr/>
          <p:nvPr/>
        </p:nvSpPr>
        <p:spPr>
          <a:xfrm>
            <a:off x="215903" y="11908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87" name="Shape 387"/>
          <p:cNvPicPr preferRelativeResize="0"/>
          <p:nvPr/>
        </p:nvPicPr>
        <p:blipFill rotWithShape="1">
          <a:blip r:embed="rId5">
            <a:alphaModFix/>
          </a:blip>
          <a:srcRect r="50000"/>
          <a:stretch/>
        </p:blipFill>
        <p:spPr>
          <a:xfrm>
            <a:off x="1379514" y="2574694"/>
            <a:ext cx="2607000" cy="25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5">
            <a:alphaModFix/>
          </a:blip>
          <a:srcRect l="50000"/>
          <a:stretch/>
        </p:blipFill>
        <p:spPr>
          <a:xfrm>
            <a:off x="5187750" y="2604375"/>
            <a:ext cx="2607000" cy="25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74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density and how this is calculated</a:t>
            </a:r>
          </a:p>
        </p:txBody>
      </p:sp>
    </p:spTree>
    <p:extLst>
      <p:ext uri="{BB962C8B-B14F-4D97-AF65-F5344CB8AC3E}">
        <p14:creationId xmlns:p14="http://schemas.microsoft.com/office/powerpoint/2010/main" val="2567448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510212" y="503801"/>
            <a:ext cx="3820625" cy="485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3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is a force?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0" y="1"/>
            <a:ext cx="9144000" cy="276975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Divide forces into contact and non-contact forces</a:t>
            </a:r>
          </a:p>
        </p:txBody>
      </p:sp>
      <p:sp>
        <p:nvSpPr>
          <p:cNvPr id="5" name="Shape 282"/>
          <p:cNvSpPr txBox="1">
            <a:spLocks/>
          </p:cNvSpPr>
          <p:nvPr/>
        </p:nvSpPr>
        <p:spPr>
          <a:xfrm>
            <a:off x="260504" y="264388"/>
            <a:ext cx="8563979" cy="1449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A force is a push or a pull that acts on an object due to the interaction with another object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Forces are vectors- they have magnitude and 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Forces are measured in </a:t>
            </a: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Newtons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(N)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Forces can be either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34FFFE"/>
                </a:solidFill>
                <a:effectLst/>
                <a:uLnTx/>
                <a:uFillTx/>
                <a:latin typeface="Comic Sans MS"/>
                <a:sym typeface="Comic Sans MS"/>
              </a:rPr>
              <a:t>contact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(physically touching) or 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44FF14"/>
                </a:solidFill>
                <a:effectLst/>
                <a:uLnTx/>
                <a:uFillTx/>
                <a:latin typeface="Comic Sans MS"/>
                <a:sym typeface="Comic Sans MS"/>
              </a:rPr>
              <a:t>non-contact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 (physically separated)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6" name="Shape 282"/>
          <p:cNvSpPr txBox="1">
            <a:spLocks/>
          </p:cNvSpPr>
          <p:nvPr/>
        </p:nvSpPr>
        <p:spPr>
          <a:xfrm>
            <a:off x="781506" y="2417971"/>
            <a:ext cx="3549328" cy="2647125"/>
          </a:xfrm>
          <a:prstGeom prst="rect">
            <a:avLst/>
          </a:prstGeom>
          <a:noFill/>
          <a:ln w="38100" cmpd="sng">
            <a:solidFill>
              <a:srgbClr val="34FFFE"/>
            </a:solidFill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Contact: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Friction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Air resistance/Drag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Tension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Action/Thrust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Normal/Contact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Upthrust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  <p:sp>
        <p:nvSpPr>
          <p:cNvPr id="7" name="Shape 282"/>
          <p:cNvSpPr txBox="1">
            <a:spLocks/>
          </p:cNvSpPr>
          <p:nvPr/>
        </p:nvSpPr>
        <p:spPr>
          <a:xfrm>
            <a:off x="5085646" y="2951138"/>
            <a:ext cx="2735263" cy="1612153"/>
          </a:xfrm>
          <a:prstGeom prst="rect">
            <a:avLst/>
          </a:prstGeom>
          <a:noFill/>
          <a:ln w="38100" cmpd="sng">
            <a:solidFill>
              <a:srgbClr val="44FF14"/>
            </a:solidFill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Non-contact: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Gravitational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Electrostatic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Magnetic</a:t>
            </a:r>
          </a:p>
        </p:txBody>
      </p:sp>
    </p:spTree>
    <p:extLst>
      <p:ext uri="{BB962C8B-B14F-4D97-AF65-F5344CB8AC3E}">
        <p14:creationId xmlns:p14="http://schemas.microsoft.com/office/powerpoint/2010/main" val="4172461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Density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115446" y="2682501"/>
            <a:ext cx="3456383" cy="62281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3767428" y="2666742"/>
            <a:ext cx="1512167" cy="62281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01" name="Shape 401" descr="https://s3.amazonaws.com/engrade-myfiles/4064868690177260/b1bcc38d9304212a9fbcc052f8cf7b84878c318b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2" name="Shape 402" descr="https://s3.amazonaws.com/engrade-myfiles/4064868690177260/b1bcc38d9304212a9fbcc052f8cf7b84878c318b.jpg"/>
          <p:cNvSpPr/>
          <p:nvPr/>
        </p:nvSpPr>
        <p:spPr>
          <a:xfrm>
            <a:off x="215903" y="11908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215901" y="1063229"/>
            <a:ext cx="8703636" cy="865401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59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person has a volume of 0.07 m</a:t>
            </a:r>
            <a:r>
              <a:rPr kumimoji="0" lang="en-GB" sz="259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and a mass of 70 kg. What would be their density? </a:t>
            </a:r>
          </a:p>
        </p:txBody>
      </p:sp>
      <p:sp>
        <p:nvSpPr>
          <p:cNvPr id="22" name="Shape 407"/>
          <p:cNvSpPr txBox="1"/>
          <p:nvPr/>
        </p:nvSpPr>
        <p:spPr>
          <a:xfrm>
            <a:off x="105270" y="1928630"/>
            <a:ext cx="6933117" cy="398303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59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 = 70 kg, V =  0.07 m</a:t>
            </a:r>
            <a:r>
              <a:rPr kumimoji="0" lang="en-GB" sz="259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, Density = ?</a:t>
            </a:r>
          </a:p>
        </p:txBody>
      </p:sp>
      <p:sp>
        <p:nvSpPr>
          <p:cNvPr id="23" name="Shape 407"/>
          <p:cNvSpPr txBox="1"/>
          <p:nvPr/>
        </p:nvSpPr>
        <p:spPr>
          <a:xfrm>
            <a:off x="1058120" y="3967403"/>
            <a:ext cx="6933117" cy="398303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59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70/0.07 = 1000 kg m</a:t>
            </a:r>
            <a:r>
              <a:rPr kumimoji="0" lang="en-GB" sz="259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202" r="20151"/>
          <a:stretch/>
        </p:blipFill>
        <p:spPr>
          <a:xfrm>
            <a:off x="5643961" y="2388853"/>
            <a:ext cx="3275576" cy="2531763"/>
          </a:xfrm>
          <a:prstGeom prst="rect">
            <a:avLst/>
          </a:prstGeom>
        </p:spPr>
      </p:pic>
      <p:sp>
        <p:nvSpPr>
          <p:cNvPr id="12" name="Shape 374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density and how this is calculated</a:t>
            </a:r>
          </a:p>
        </p:txBody>
      </p:sp>
    </p:spTree>
    <p:extLst>
      <p:ext uri="{BB962C8B-B14F-4D97-AF65-F5344CB8AC3E}">
        <p14:creationId xmlns:p14="http://schemas.microsoft.com/office/powerpoint/2010/main" val="5260086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/>
        </p:nvSpPr>
        <p:spPr>
          <a:xfrm>
            <a:off x="115446" y="3643350"/>
            <a:ext cx="3456383" cy="62281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3767428" y="3651810"/>
            <a:ext cx="1512167" cy="62281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01" name="Shape 401" descr="https://s3.amazonaws.com/engrade-myfiles/4064868690177260/b1bcc38d9304212a9fbcc052f8cf7b84878c318b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2" name="Shape 402" descr="https://s3.amazonaws.com/engrade-myfiles/4064868690177260/b1bcc38d9304212a9fbcc052f8cf7b84878c318b.jpg"/>
          <p:cNvSpPr/>
          <p:nvPr/>
        </p:nvSpPr>
        <p:spPr>
          <a:xfrm>
            <a:off x="215903" y="11908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03" name="Shape 403" descr="S691820_aw_4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148" y="437756"/>
            <a:ext cx="6466481" cy="210458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4139956" y="1167594"/>
            <a:ext cx="4824535" cy="1674186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Air flowing past the blades of a wind turbine in one second has a volume of 16000m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The density of air is 1.29kg/m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What is the mass of this volume of air?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4139956" y="1168553"/>
            <a:ext cx="4824535" cy="1674186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Air flowing past the blades of a wind turbine in one second has a 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volume of 16000m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The density of air is 1.29kg/m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What is the mass of this volume of air?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4139956" y="1161975"/>
            <a:ext cx="4824535" cy="1674186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Air flowing past the blades of a wind turbine in one second has a 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volume of 16000m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The 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density of air is 1.29kg/m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What is the mass of this volume of air?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4150360" y="1161975"/>
            <a:ext cx="4824535" cy="1674186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Air flowing past the blades of a wind turbine in one second has a 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volume of 16000m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The 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density of air is 1.29kg/m</a:t>
            </a:r>
            <a:r>
              <a:rPr kumimoji="0" lang="en-GB" sz="2590" b="0" i="0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is the mass </a:t>
            </a:r>
            <a:r>
              <a:rPr kumimoji="0" lang="en-GB" sz="259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of this volume of air?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924566" y="4490227"/>
            <a:ext cx="3215386" cy="39241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4331001" y="4490228"/>
            <a:ext cx="1897182" cy="39606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6221713" y="4490225"/>
            <a:ext cx="624433" cy="39606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368300" y="2963995"/>
            <a:ext cx="3024336" cy="392414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3482933" y="2963995"/>
            <a:ext cx="3024336" cy="392414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6852071" y="2963995"/>
            <a:ext cx="2112416" cy="392414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5339906" y="3767010"/>
            <a:ext cx="1512167" cy="392414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6984270" y="3651809"/>
            <a:ext cx="1990625" cy="760260"/>
          </a:xfrm>
          <a:prstGeom prst="rect">
            <a:avLst/>
          </a:prstGeom>
          <a:solidFill>
            <a:schemeClr val="dk1">
              <a:alpha val="65882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75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Don’t forget to re-arrange the equation to give mass.</a:t>
            </a:r>
          </a:p>
        </p:txBody>
      </p:sp>
      <p:sp>
        <p:nvSpPr>
          <p:cNvPr id="22" name="Shape 374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density and how this is calculated</a:t>
            </a:r>
          </a:p>
        </p:txBody>
      </p:sp>
    </p:spTree>
    <p:extLst>
      <p:ext uri="{BB962C8B-B14F-4D97-AF65-F5344CB8AC3E}">
        <p14:creationId xmlns:p14="http://schemas.microsoft.com/office/powerpoint/2010/main" val="27391294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hape 560"/>
          <p:cNvPicPr preferRelativeResize="0"/>
          <p:nvPr/>
        </p:nvPicPr>
        <p:blipFill rotWithShape="1">
          <a:blip r:embed="rId3">
            <a:alphaModFix/>
          </a:blip>
          <a:srcRect l="27692" t="32057" r="20220" b="17884"/>
          <a:stretch/>
        </p:blipFill>
        <p:spPr>
          <a:xfrm>
            <a:off x="467543" y="627893"/>
            <a:ext cx="8288769" cy="416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 rotWithShape="1">
          <a:blip r:embed="rId4">
            <a:alphaModFix/>
          </a:blip>
          <a:srcRect l="5646" t="28305" b="7441"/>
          <a:stretch/>
        </p:blipFill>
        <p:spPr>
          <a:xfrm>
            <a:off x="467543" y="1890335"/>
            <a:ext cx="8144752" cy="25550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74"/>
          <p:cNvSpPr txBox="1"/>
          <p:nvPr/>
        </p:nvSpPr>
        <p:spPr>
          <a:xfrm>
            <a:off x="0" y="1"/>
            <a:ext cx="9144000" cy="276999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density and how this is calculated</a:t>
            </a:r>
          </a:p>
        </p:txBody>
      </p:sp>
    </p:spTree>
    <p:extLst>
      <p:ext uri="{BB962C8B-B14F-4D97-AF65-F5344CB8AC3E}">
        <p14:creationId xmlns:p14="http://schemas.microsoft.com/office/powerpoint/2010/main" val="22234384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" name="Shape 191"/>
          <p:cNvCxnSpPr/>
          <p:nvPr/>
        </p:nvCxnSpPr>
        <p:spPr>
          <a:xfrm>
            <a:off x="6398477" y="2871925"/>
            <a:ext cx="1522499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Shape 192"/>
          <p:cNvSpPr/>
          <p:nvPr/>
        </p:nvSpPr>
        <p:spPr>
          <a:xfrm>
            <a:off x="236911" y="472219"/>
            <a:ext cx="8597700" cy="44133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is pressure?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Pressure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occurs when any objects are in 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contact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Pressure is the 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force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that an object pushes on another object over the 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area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which the force acts</a:t>
            </a:r>
          </a:p>
        </p:txBody>
      </p:sp>
      <p:sp>
        <p:nvSpPr>
          <p:cNvPr id="6" name="Shape 263"/>
          <p:cNvSpPr txBox="1"/>
          <p:nvPr/>
        </p:nvSpPr>
        <p:spPr>
          <a:xfrm>
            <a:off x="8749" y="0"/>
            <a:ext cx="9144000" cy="29655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what is meant by pressure and how this is calculated</a:t>
            </a:r>
          </a:p>
        </p:txBody>
      </p:sp>
      <p:graphicFrame>
        <p:nvGraphicFramePr>
          <p:cNvPr id="7" name="Shape 261"/>
          <p:cNvGraphicFramePr/>
          <p:nvPr/>
        </p:nvGraphicFramePr>
        <p:xfrm>
          <a:off x="391538" y="3438842"/>
          <a:ext cx="8353425" cy="80018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01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400" u="none" strike="noStrike" cap="none" dirty="0"/>
                        <a:t>Pressure (Pa)= </a:t>
                      </a:r>
                    </a:p>
                  </a:txBody>
                  <a:tcPr marL="91450" marR="91450" marT="34331" marB="34331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2400" u="sng" strike="noStrike" cap="none" dirty="0"/>
                        <a:t>Force (or weight) (N)</a:t>
                      </a:r>
                      <a:br>
                        <a:rPr lang="en-GB" sz="2400" u="none" strike="noStrike" cap="none" dirty="0"/>
                      </a:br>
                      <a:r>
                        <a:rPr lang="en-GB" sz="2400" u="none" strike="noStrike" cap="none" dirty="0"/>
                        <a:t>Area (m</a:t>
                      </a:r>
                      <a:r>
                        <a:rPr lang="en-GB" sz="2400" u="none" strike="noStrike" cap="none" baseline="30000" dirty="0"/>
                        <a:t>2</a:t>
                      </a:r>
                      <a:r>
                        <a:rPr lang="en-GB" sz="2400" u="none" strike="noStrike" cap="none" dirty="0"/>
                        <a:t>)</a:t>
                      </a:r>
                    </a:p>
                  </a:txBody>
                  <a:tcPr marL="91450" marR="91450" marT="34331" marB="3433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676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65" r="13083"/>
          <a:stretch/>
        </p:blipFill>
        <p:spPr>
          <a:xfrm>
            <a:off x="0" y="-4243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/>
        </p:nvGraphicFramePr>
        <p:xfrm>
          <a:off x="1043786" y="1418853"/>
          <a:ext cx="2316053" cy="312221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6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2.</a:t>
                      </a:r>
                      <a:r>
                        <a:rPr lang="en-GB" sz="1400" baseline="0" dirty="0"/>
                        <a:t> Foundations of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5. Newtonian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world and astrophysics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3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6. Particles</a:t>
                      </a:r>
                      <a:r>
                        <a:rPr lang="en-GB" sz="1400" baseline="0" dirty="0"/>
                        <a:t> and medical physics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29048" y="253688"/>
            <a:ext cx="5085116" cy="64867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algn="l">
              <a:buClr>
                <a:srgbClr val="FFFF00"/>
              </a:buClr>
              <a:buSzPct val="25000"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 Physics</a:t>
            </a:r>
          </a:p>
        </p:txBody>
      </p:sp>
      <p:graphicFrame>
        <p:nvGraphicFramePr>
          <p:cNvPr id="201" name="Shape 201"/>
          <p:cNvGraphicFramePr/>
          <p:nvPr/>
        </p:nvGraphicFramePr>
        <p:xfrm>
          <a:off x="3739354" y="1395635"/>
          <a:ext cx="1479956" cy="22707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79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86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3.1 Motion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04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Forces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3.3.</a:t>
                      </a:r>
                      <a:r>
                        <a:rPr lang="en-GB" sz="1400" baseline="0" dirty="0"/>
                        <a:t> Work, Energy and power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3.4. Materials</a:t>
                      </a:r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400" dirty="0"/>
                        <a:t>3.5</a:t>
                      </a:r>
                      <a:r>
                        <a:rPr lang="en-GB" sz="1400" baseline="0" dirty="0"/>
                        <a:t> Newton’s laws and momentum</a:t>
                      </a:r>
                      <a:endParaRPr lang="en-GB" sz="1400" dirty="0"/>
                    </a:p>
                  </a:txBody>
                  <a:tcPr marL="68588" marR="68588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/>
        </p:nvGraphicFramePr>
        <p:xfrm>
          <a:off x="5598833" y="1395637"/>
          <a:ext cx="2299147" cy="262876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9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163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3.2.1 Introduction to forces</a:t>
                      </a: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3.2.2.Resolving</a:t>
                      </a:r>
                      <a:r>
                        <a:rPr lang="en-GB" sz="1400" baseline="0" dirty="0"/>
                        <a:t> forces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400" dirty="0"/>
                        <a:t>3.2.3.</a:t>
                      </a:r>
                      <a:r>
                        <a:rPr lang="en-GB" sz="1400" baseline="0" dirty="0"/>
                        <a:t> Moments and torque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</a:rPr>
                        <a:t>3.2.4.Drag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</a:rPr>
                        <a:t> forces and terminal velocity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3.2.5.</a:t>
                      </a:r>
                      <a:r>
                        <a:rPr lang="en-GB" sz="1400" baseline="0" dirty="0"/>
                        <a:t> Density and pressure</a:t>
                      </a:r>
                      <a:endParaRPr lang="en-GB" sz="1400" dirty="0"/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3.2.6.</a:t>
                      </a:r>
                      <a:r>
                        <a:rPr lang="en-GB" sz="1400" b="1" baseline="0" dirty="0">
                          <a:solidFill>
                            <a:schemeClr val="bg1"/>
                          </a:solidFill>
                        </a:rPr>
                        <a:t> Archimedes principle</a:t>
                      </a:r>
                      <a:endParaRPr lang="en-GB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1431" marR="21431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3349653" y="1569827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219314" y="1596503"/>
            <a:ext cx="3897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0763720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81" y="2"/>
            <a:ext cx="7104833" cy="5140789"/>
          </a:xfrm>
          <a:prstGeom prst="rect">
            <a:avLst/>
          </a:prstGeom>
        </p:spPr>
      </p:pic>
      <p:grpSp>
        <p:nvGrpSpPr>
          <p:cNvPr id="110" name="Shape 110"/>
          <p:cNvGrpSpPr/>
          <p:nvPr/>
        </p:nvGrpSpPr>
        <p:grpSpPr>
          <a:xfrm>
            <a:off x="360228" y="1316170"/>
            <a:ext cx="8555181" cy="3535230"/>
            <a:chOff x="292626" y="10841"/>
            <a:chExt cx="8205518" cy="4713641"/>
          </a:xfrm>
        </p:grpSpPr>
        <p:sp>
          <p:nvSpPr>
            <p:cNvPr id="111" name="Shape 111"/>
            <p:cNvSpPr/>
            <p:nvPr/>
          </p:nvSpPr>
          <p:spPr>
            <a:xfrm>
              <a:off x="435655" y="10841"/>
              <a:ext cx="7719300" cy="1306800"/>
            </a:xfrm>
            <a:prstGeom prst="roundRect">
              <a:avLst>
                <a:gd name="adj" fmla="val 16667"/>
              </a:avLst>
            </a:prstGeom>
            <a:solidFill>
              <a:srgbClr val="B9F28E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292626" y="10841"/>
              <a:ext cx="8205518" cy="13257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what fluid pressure is and how this is calculated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435647" y="1605939"/>
              <a:ext cx="7719235" cy="1560576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486818" y="1927305"/>
              <a:ext cx="7616894" cy="945891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why objects in fluids experience </a:t>
              </a:r>
              <a:r>
                <a:rPr kumimoji="0" lang="en-GB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upthrust</a:t>
              </a:r>
              <a:endPara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435655" y="3442864"/>
              <a:ext cx="7719300" cy="1150500"/>
            </a:xfrm>
            <a:prstGeom prst="roundRect">
              <a:avLst>
                <a:gd name="adj" fmla="val 16667"/>
              </a:avLst>
            </a:prstGeom>
            <a:solidFill>
              <a:srgbClr val="EAD1DC"/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486818" y="3417547"/>
              <a:ext cx="7577831" cy="1306935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Describe Archimedes principle</a:t>
              </a:r>
            </a:p>
          </p:txBody>
        </p:sp>
      </p:grpSp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179512" y="89149"/>
            <a:ext cx="8784900" cy="922691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dirty="0">
                <a:solidFill>
                  <a:srgbClr val="FFFFFF"/>
                </a:solidFill>
              </a:rPr>
              <a:t>Fluid pressure</a:t>
            </a:r>
          </a:p>
        </p:txBody>
      </p:sp>
    </p:spTree>
    <p:extLst>
      <p:ext uri="{BB962C8B-B14F-4D97-AF65-F5344CB8AC3E}">
        <p14:creationId xmlns:p14="http://schemas.microsoft.com/office/powerpoint/2010/main" val="33385995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/>
        </p:nvSpPr>
        <p:spPr>
          <a:xfrm>
            <a:off x="389467" y="487912"/>
            <a:ext cx="84328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Liquids cause pressure from the contact between liquid particles and a submerged object or simply contact between liquid particles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Shape 357"/>
          <p:cNvSpPr txBox="1"/>
          <p:nvPr/>
        </p:nvSpPr>
        <p:spPr>
          <a:xfrm>
            <a:off x="0" y="1"/>
            <a:ext cx="9144000" cy="335025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Title: Describe what fluid pressure is and how this is calculated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omic Sans MS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2" descr="Image result for object surrounded by water particles water pre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87" y="356598"/>
            <a:ext cx="9216887" cy="478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367"/>
          <p:cNvSpPr txBox="1"/>
          <p:nvPr/>
        </p:nvSpPr>
        <p:spPr>
          <a:xfrm>
            <a:off x="117797" y="466340"/>
            <a:ext cx="84328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Liquids cause pressure from the contact between liquid particles and a submerged object or simply contact between liquid particles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73682800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/>
        </p:nvSpPr>
        <p:spPr>
          <a:xfrm>
            <a:off x="521625" y="816976"/>
            <a:ext cx="66570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429578" y="4361044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357"/>
          <p:cNvSpPr txBox="1"/>
          <p:nvPr/>
        </p:nvSpPr>
        <p:spPr>
          <a:xfrm>
            <a:off x="0" y="1"/>
            <a:ext cx="9144000" cy="335025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Title: Describe what fluid pressure is and how this is calculated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omic Sans MS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3" y="1163437"/>
            <a:ext cx="4477395" cy="3197607"/>
          </a:xfrm>
          <a:prstGeom prst="rect">
            <a:avLst/>
          </a:prstGeom>
        </p:spPr>
      </p:pic>
      <p:sp>
        <p:nvSpPr>
          <p:cNvPr id="11" name="Shape 441"/>
          <p:cNvSpPr txBox="1"/>
          <p:nvPr/>
        </p:nvSpPr>
        <p:spPr>
          <a:xfrm>
            <a:off x="4573238" y="335026"/>
            <a:ext cx="4417312" cy="4703737"/>
          </a:xfrm>
          <a:prstGeom prst="rect">
            <a:avLst/>
          </a:prstGeom>
          <a:solidFill>
            <a:srgbClr val="FDFFFD">
              <a:alpha val="8077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 pressure exerted at the bottom of the container is due to the weight of the water above it.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omic Sans MS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At a greater depth there is more water above, a larger weight and therefore greater pressure.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Pressure in a liquid increases with depth</a:t>
            </a:r>
          </a:p>
        </p:txBody>
      </p:sp>
    </p:spTree>
    <p:extLst>
      <p:ext uri="{BB962C8B-B14F-4D97-AF65-F5344CB8AC3E}">
        <p14:creationId xmlns:p14="http://schemas.microsoft.com/office/powerpoint/2010/main" val="2158336854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/>
          <p:nvPr/>
        </p:nvSpPr>
        <p:spPr>
          <a:xfrm>
            <a:off x="2101903" y="816976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Result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521625" y="816976"/>
            <a:ext cx="66570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429575" y="4189595"/>
            <a:ext cx="8837100" cy="7733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153450" y="2013638"/>
            <a:ext cx="8837100" cy="7733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153450" y="1201613"/>
            <a:ext cx="8469000" cy="7733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191850" y="517388"/>
            <a:ext cx="87987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 pressure acting in a fluid can be calculated using the equation: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 = ⍴ h 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Pressure  = density x depth x 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where g is the strength of the gravitational field and has a value of 9.81 ms</a:t>
            </a:r>
            <a:r>
              <a:rPr kumimoji="0" lang="en-GB" sz="30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-2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Shape 357"/>
          <p:cNvSpPr txBox="1"/>
          <p:nvPr/>
        </p:nvSpPr>
        <p:spPr>
          <a:xfrm>
            <a:off x="0" y="1"/>
            <a:ext cx="9144000" cy="335025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Title: Describe what fluid pressure is and how this is calculated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omic Sans MS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15257238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68"/>
          <p:cNvSpPr txBox="1"/>
          <p:nvPr/>
        </p:nvSpPr>
        <p:spPr>
          <a:xfrm>
            <a:off x="191850" y="617267"/>
            <a:ext cx="83922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 = F/A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 = W =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mg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  Therefore: P =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mg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 =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/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        Therefore: P = </a:t>
            </a:r>
            <a:r>
              <a:rPr kumimoji="0" lang="en-GB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mg</a:t>
            </a:r>
            <a:r>
              <a:rPr kumimoji="0" lang="en-GB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/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⍴ = m/V	      Therefore: P = ⍴hg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 = ⍴ h g</a:t>
            </a:r>
          </a:p>
        </p:txBody>
      </p:sp>
      <p:sp>
        <p:nvSpPr>
          <p:cNvPr id="6" name="Shape 357"/>
          <p:cNvSpPr txBox="1"/>
          <p:nvPr/>
        </p:nvSpPr>
        <p:spPr>
          <a:xfrm>
            <a:off x="0" y="1"/>
            <a:ext cx="9144000" cy="335025"/>
          </a:xfrm>
          <a:prstGeom prst="rect">
            <a:avLst/>
          </a:prstGeom>
          <a:solidFill>
            <a:srgbClr val="84FE72">
              <a:alpha val="9885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Title: Describe what fluid pressure is and how this is calculated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Comic Sans MS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3543012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35"/>
          <p:cNvSpPr txBox="1">
            <a:spLocks noGrp="1"/>
          </p:cNvSpPr>
          <p:nvPr>
            <p:ph type="title"/>
          </p:nvPr>
        </p:nvSpPr>
        <p:spPr>
          <a:xfrm>
            <a:off x="113967" y="43363"/>
            <a:ext cx="8769970" cy="12421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 sz="2400" dirty="0">
                <a:solidFill>
                  <a:schemeClr val="lt1"/>
                </a:solidFill>
              </a:rPr>
              <a:t>You drop a pencil from a height, what do you observe?</a:t>
            </a:r>
            <a:endParaRPr lang="en-GB" sz="2400" b="0" i="0" u="none" strike="noStrike" cap="none" dirty="0">
              <a:solidFill>
                <a:srgbClr val="FFFF00"/>
              </a:solidFill>
              <a:sym typeface="Comic Sans MS"/>
            </a:endParaRPr>
          </a:p>
        </p:txBody>
      </p:sp>
      <p:sp>
        <p:nvSpPr>
          <p:cNvPr id="11" name="Shape 242"/>
          <p:cNvSpPr txBox="1"/>
          <p:nvPr/>
        </p:nvSpPr>
        <p:spPr>
          <a:xfrm>
            <a:off x="113967" y="1021742"/>
            <a:ext cx="9144000" cy="438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hape 283"/>
          <p:cNvSpPr txBox="1"/>
          <p:nvPr/>
        </p:nvSpPr>
        <p:spPr>
          <a:xfrm>
            <a:off x="0" y="2"/>
            <a:ext cx="9144000" cy="276975"/>
          </a:xfrm>
          <a:prstGeom prst="rect">
            <a:avLst/>
          </a:prstGeom>
          <a:solidFill>
            <a:schemeClr val="bg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the link between force and acceleration</a:t>
            </a:r>
          </a:p>
        </p:txBody>
      </p:sp>
      <p:sp>
        <p:nvSpPr>
          <p:cNvPr id="2" name="AutoShape 2" descr="Page 2 of comments at Pls ;A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49" y="1567750"/>
            <a:ext cx="3608707" cy="2703047"/>
          </a:xfrm>
          <a:prstGeom prst="rect">
            <a:avLst/>
          </a:prstGeom>
        </p:spPr>
      </p:pic>
      <p:sp>
        <p:nvSpPr>
          <p:cNvPr id="8" name="Shape 242"/>
          <p:cNvSpPr txBox="1"/>
          <p:nvPr/>
        </p:nvSpPr>
        <p:spPr>
          <a:xfrm>
            <a:off x="266367" y="1174142"/>
            <a:ext cx="9144000" cy="438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hape 235"/>
          <p:cNvSpPr txBox="1">
            <a:spLocks/>
          </p:cNvSpPr>
          <p:nvPr/>
        </p:nvSpPr>
        <p:spPr>
          <a:xfrm>
            <a:off x="4099156" y="2387576"/>
            <a:ext cx="5044844" cy="12421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You can not “see” a force, you can only see the acceleration caused by a force acting on a 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A gravitational force from the Earth acts on the mass of the pen causing you to observe an acceleration towards the 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What is the link between force and acceleration?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747580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/>
        </p:nvSpPr>
        <p:spPr>
          <a:xfrm>
            <a:off x="2101901" y="816975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Result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521625" y="816975"/>
            <a:ext cx="66570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1524001" y="304800"/>
            <a:ext cx="5807117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in a liquid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429576" y="4361044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153451" y="2185087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153451" y="1373062"/>
            <a:ext cx="84689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191850" y="1129190"/>
            <a:ext cx="83922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 variation of pressure with depth explains why there is an upwards force on a partially submerged object.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4133220" y="2192483"/>
            <a:ext cx="485733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There is a greater pressure and therefore a greater force per unit area at the bottom of the object and therefore a net upwards force</a:t>
            </a:r>
          </a:p>
        </p:txBody>
      </p:sp>
      <p:sp>
        <p:nvSpPr>
          <p:cNvPr id="13" name="Shape 380"/>
          <p:cNvSpPr txBox="1"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bg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Title: Describe why objects in fluids experience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" y="2670079"/>
            <a:ext cx="4052134" cy="22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92970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/>
        </p:nvSpPr>
        <p:spPr>
          <a:xfrm>
            <a:off x="2101901" y="816975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Result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521625" y="816975"/>
            <a:ext cx="66570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429576" y="4361044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153451" y="2185087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153451" y="1373062"/>
            <a:ext cx="84689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191850" y="252427"/>
            <a:ext cx="83922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Using the equation for liquid pressure: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 = ⍴ h g  and the fact, F =PA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Derive an equation for the force at the top and bottom of the object submerged in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3773809" y="2249533"/>
            <a:ext cx="4848641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Hence determine an equation for the resultant force- </a:t>
            </a:r>
            <a:r>
              <a:rPr kumimoji="0" lang="en-GB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380"/>
          <p:cNvSpPr txBox="1"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bg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Title: Describe why objects in fluids experience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0261"/>
          <a:stretch/>
        </p:blipFill>
        <p:spPr>
          <a:xfrm>
            <a:off x="670898" y="2211019"/>
            <a:ext cx="2971127" cy="285494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262292" y="2514515"/>
            <a:ext cx="6774" cy="90762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262292" y="3422142"/>
            <a:ext cx="6774" cy="6272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69066" y="2789289"/>
            <a:ext cx="27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9914" y="3593329"/>
            <a:ext cx="27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</a:p>
        </p:txBody>
      </p:sp>
      <p:sp>
        <p:nvSpPr>
          <p:cNvPr id="19" name="Shape 456"/>
          <p:cNvSpPr txBox="1"/>
          <p:nvPr/>
        </p:nvSpPr>
        <p:spPr>
          <a:xfrm>
            <a:off x="3773808" y="3901106"/>
            <a:ext cx="4848641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is your resultant </a:t>
            </a:r>
            <a:r>
              <a:rPr kumimoji="0" lang="en-GB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force equal to?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4666" y="3241242"/>
            <a:ext cx="85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24666" y="3834234"/>
            <a:ext cx="85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1059774367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/>
        </p:nvSpPr>
        <p:spPr>
          <a:xfrm>
            <a:off x="2101901" y="816975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Result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521625" y="816975"/>
            <a:ext cx="66570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429576" y="4361044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153451" y="2185087"/>
            <a:ext cx="88370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115051" y="1386813"/>
            <a:ext cx="8468999" cy="773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0" y="353244"/>
            <a:ext cx="9144000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Top: F = ⍴ h g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Bottom: F = ⍴ (h + x) g A = ⍴ g A (h + x)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            F = ⍴ g A h + ⍴ g A 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Resultant = ⍴ g A h + ⍴ g A x - ⍴ h g A = 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⍴ g A x =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⍴ g 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							= m g = W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</a:t>
            </a:r>
          </a:p>
        </p:txBody>
      </p:sp>
      <p:sp>
        <p:nvSpPr>
          <p:cNvPr id="13" name="Shape 380"/>
          <p:cNvSpPr txBox="1"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bg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Lesson Title: Describe why objects in fluids experience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0261"/>
          <a:stretch/>
        </p:blipFill>
        <p:spPr>
          <a:xfrm>
            <a:off x="670898" y="2211019"/>
            <a:ext cx="2971127" cy="285494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262292" y="2514515"/>
            <a:ext cx="6774" cy="90762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262292" y="3422142"/>
            <a:ext cx="6774" cy="6272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69066" y="2789289"/>
            <a:ext cx="27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9914" y="3593329"/>
            <a:ext cx="27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</a:p>
        </p:txBody>
      </p:sp>
      <p:sp>
        <p:nvSpPr>
          <p:cNvPr id="19" name="Shape 456"/>
          <p:cNvSpPr txBox="1"/>
          <p:nvPr/>
        </p:nvSpPr>
        <p:spPr>
          <a:xfrm>
            <a:off x="3997625" y="2992932"/>
            <a:ext cx="4848641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What is your resultant </a:t>
            </a:r>
            <a:r>
              <a:rPr kumimoji="0" lang="en-GB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force equal to?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4666" y="3241242"/>
            <a:ext cx="85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24666" y="3834234"/>
            <a:ext cx="85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3009323884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179500" y="526279"/>
            <a:ext cx="8784900" cy="29207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96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an object is floating what is the connection between the </a:t>
            </a:r>
            <a:r>
              <a:rPr lang="en-GB" sz="2960" b="0" i="0" u="none" strike="noStrike" cap="none" dirty="0" err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r>
              <a:rPr lang="en-GB" sz="2960" b="0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and weight?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960" dirty="0">
              <a:solidFill>
                <a:schemeClr val="lt1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960" dirty="0">
                <a:solidFill>
                  <a:schemeClr val="lt1"/>
                </a:solidFill>
              </a:rPr>
              <a:t>Weight = </a:t>
            </a:r>
            <a:r>
              <a:rPr lang="en-GB" sz="2960" dirty="0" err="1">
                <a:solidFill>
                  <a:schemeClr val="lt1"/>
                </a:solidFill>
              </a:rPr>
              <a:t>upthrust</a:t>
            </a:r>
            <a:endParaRPr lang="en-GB" sz="2960" dirty="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960" dirty="0">
              <a:solidFill>
                <a:schemeClr val="lt1"/>
              </a:solidFill>
            </a:endParaRPr>
          </a:p>
          <a:p>
            <a:pPr lvl="0"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960" dirty="0">
                <a:solidFill>
                  <a:schemeClr val="lt1"/>
                </a:solidFill>
              </a:rPr>
              <a:t>Archimedes principle: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960" dirty="0">
                <a:solidFill>
                  <a:schemeClr val="lt1"/>
                </a:solidFill>
              </a:rPr>
              <a:t>The </a:t>
            </a:r>
            <a:r>
              <a:rPr lang="en-GB" sz="2960" dirty="0" err="1">
                <a:solidFill>
                  <a:schemeClr val="lt1"/>
                </a:solidFill>
              </a:rPr>
              <a:t>upthrust</a:t>
            </a:r>
            <a:r>
              <a:rPr lang="en-GB" sz="2960" dirty="0">
                <a:solidFill>
                  <a:schemeClr val="lt1"/>
                </a:solidFill>
              </a:rPr>
              <a:t> exerted on a body immersed in a fluid (whether fully or partially submerged) is equal to the weight of the fluid the body displaces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960" dirty="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960" dirty="0">
              <a:solidFill>
                <a:schemeClr val="lt1"/>
              </a:solidFill>
            </a:endParaRPr>
          </a:p>
        </p:txBody>
      </p:sp>
      <p:sp>
        <p:nvSpPr>
          <p:cNvPr id="6" name="Shape 469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Archimedes principle</a:t>
            </a:r>
          </a:p>
        </p:txBody>
      </p:sp>
    </p:spTree>
    <p:extLst>
      <p:ext uri="{BB962C8B-B14F-4D97-AF65-F5344CB8AC3E}">
        <p14:creationId xmlns:p14="http://schemas.microsoft.com/office/powerpoint/2010/main" val="19734679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/>
        </p:nvSpPr>
        <p:spPr>
          <a:xfrm>
            <a:off x="1524001" y="463556"/>
            <a:ext cx="5807117" cy="684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Upthrust</a:t>
            </a: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in a liquid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" y="1529830"/>
            <a:ext cx="8667000" cy="3057525"/>
          </a:xfrm>
          <a:prstGeom prst="rect">
            <a:avLst/>
          </a:prstGeom>
        </p:spPr>
      </p:pic>
      <p:sp>
        <p:nvSpPr>
          <p:cNvPr id="5" name="Shape 469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Archimedes principle</a:t>
            </a:r>
          </a:p>
        </p:txBody>
      </p:sp>
    </p:spTree>
    <p:extLst>
      <p:ext uri="{BB962C8B-B14F-4D97-AF65-F5344CB8AC3E}">
        <p14:creationId xmlns:p14="http://schemas.microsoft.com/office/powerpoint/2010/main" val="2777797002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179550" y="552279"/>
            <a:ext cx="8784900" cy="29207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600" b="0" i="0" u="none" strike="noStrike" cap="none" dirty="0">
                <a:solidFill>
                  <a:schemeClr val="lt1"/>
                </a:solidFill>
                <a:sym typeface="Comic Sans MS"/>
              </a:rPr>
              <a:t>Archimedes principle key points: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600" dirty="0">
              <a:solidFill>
                <a:schemeClr val="lt1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600" dirty="0" err="1">
                <a:solidFill>
                  <a:schemeClr val="lt1"/>
                </a:solidFill>
              </a:rPr>
              <a:t>Upthrust</a:t>
            </a:r>
            <a:r>
              <a:rPr lang="en-GB" sz="2600" dirty="0">
                <a:solidFill>
                  <a:schemeClr val="lt1"/>
                </a:solidFill>
              </a:rPr>
              <a:t> = </a:t>
            </a:r>
            <a:r>
              <a:rPr lang="en-GB" sz="2600" dirty="0">
                <a:solidFill>
                  <a:schemeClr val="bg1"/>
                </a:solidFill>
              </a:rPr>
              <a:t>⍴ g A x = </a:t>
            </a:r>
            <a:r>
              <a:rPr lang="en-GB" sz="2800" dirty="0">
                <a:solidFill>
                  <a:schemeClr val="bg1"/>
                </a:solidFill>
              </a:rPr>
              <a:t>⍴ g V </a:t>
            </a:r>
            <a:endParaRPr lang="en-GB" sz="2600" dirty="0">
              <a:solidFill>
                <a:schemeClr val="bg1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600" dirty="0">
              <a:solidFill>
                <a:schemeClr val="lt1"/>
              </a:solidFill>
            </a:endParaRP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GB" sz="2600" dirty="0" err="1">
                <a:solidFill>
                  <a:schemeClr val="lt1"/>
                </a:solidFill>
              </a:rPr>
              <a:t>U</a:t>
            </a:r>
            <a:r>
              <a:rPr lang="en-GB" sz="2600" b="0" i="0" u="none" strike="noStrike" cap="none" dirty="0" err="1">
                <a:solidFill>
                  <a:schemeClr val="lt1"/>
                </a:solidFill>
                <a:sym typeface="Comic Sans MS"/>
              </a:rPr>
              <a:t>pthrust</a:t>
            </a:r>
            <a:r>
              <a:rPr lang="en-GB" sz="2600" b="0" i="0" u="none" strike="noStrike" cap="none" dirty="0">
                <a:solidFill>
                  <a:schemeClr val="lt1"/>
                </a:solidFill>
                <a:sym typeface="Comic Sans MS"/>
              </a:rPr>
              <a:t> =</a:t>
            </a:r>
            <a:r>
              <a:rPr lang="en-GB" sz="2600" dirty="0">
                <a:solidFill>
                  <a:schemeClr val="lt1"/>
                </a:solidFill>
              </a:rPr>
              <a:t> weight of the fluid the body displaces </a:t>
            </a:r>
          </a:p>
          <a:p>
            <a:pPr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600" b="0" i="0" u="none" strike="noStrike" cap="none" dirty="0">
              <a:solidFill>
                <a:schemeClr val="lt1"/>
              </a:solidFill>
              <a:sym typeface="Comic Sans MS"/>
            </a:endParaRPr>
          </a:p>
          <a:p>
            <a:pPr lvl="0"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600" dirty="0">
                <a:solidFill>
                  <a:schemeClr val="lt1"/>
                </a:solidFill>
              </a:rPr>
              <a:t>For an object to float: Weight of object = </a:t>
            </a:r>
            <a:r>
              <a:rPr lang="en-GB" sz="2600" dirty="0" err="1">
                <a:solidFill>
                  <a:schemeClr val="lt1"/>
                </a:solidFill>
              </a:rPr>
              <a:t>upthrust</a:t>
            </a:r>
            <a:endParaRPr lang="en-GB" sz="2600" dirty="0">
              <a:solidFill>
                <a:schemeClr val="lt1"/>
              </a:solidFill>
            </a:endParaRPr>
          </a:p>
          <a:p>
            <a:pPr lvl="0"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endParaRPr lang="en-GB" sz="2600" dirty="0">
              <a:solidFill>
                <a:schemeClr val="lt1"/>
              </a:solidFill>
            </a:endParaRPr>
          </a:p>
          <a:p>
            <a:pPr lvl="0" indent="-34290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GB" sz="2600" dirty="0">
                <a:solidFill>
                  <a:schemeClr val="lt1"/>
                </a:solidFill>
              </a:rPr>
              <a:t>An object will sink if weight &gt; </a:t>
            </a:r>
            <a:r>
              <a:rPr lang="en-GB" sz="2600" dirty="0" err="1">
                <a:solidFill>
                  <a:schemeClr val="lt1"/>
                </a:solidFill>
              </a:rPr>
              <a:t>upthrust</a:t>
            </a:r>
            <a:r>
              <a:rPr lang="en-GB" sz="2600" dirty="0">
                <a:solidFill>
                  <a:schemeClr val="lt1"/>
                </a:solidFill>
              </a:rPr>
              <a:t>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600" dirty="0">
              <a:solidFill>
                <a:schemeClr val="lt1"/>
              </a:solidFill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600" dirty="0">
                <a:solidFill>
                  <a:schemeClr val="lt1"/>
                </a:solidFill>
              </a:rPr>
              <a:t>The volume of displaced fluid = volume of object </a:t>
            </a:r>
            <a:r>
              <a:rPr lang="en-GB" sz="2600" i="1" dirty="0">
                <a:solidFill>
                  <a:schemeClr val="lt1"/>
                </a:solidFill>
              </a:rPr>
              <a:t>submerged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lang="en-GB" sz="2960" dirty="0">
              <a:solidFill>
                <a:schemeClr val="lt1"/>
              </a:solidFill>
            </a:endParaRPr>
          </a:p>
        </p:txBody>
      </p:sp>
      <p:sp>
        <p:nvSpPr>
          <p:cNvPr id="6" name="Shape 469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Archimedes principle</a:t>
            </a:r>
          </a:p>
        </p:txBody>
      </p:sp>
    </p:spTree>
    <p:extLst>
      <p:ext uri="{BB962C8B-B14F-4D97-AF65-F5344CB8AC3E}">
        <p14:creationId xmlns:p14="http://schemas.microsoft.com/office/powerpoint/2010/main" val="19480348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69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Archimedes principle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702" b="-1"/>
          <a:stretch/>
        </p:blipFill>
        <p:spPr>
          <a:xfrm>
            <a:off x="1453428" y="371307"/>
            <a:ext cx="6602990" cy="47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69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08" t="76855" b="-1"/>
          <a:stretch/>
        </p:blipFill>
        <p:spPr>
          <a:xfrm>
            <a:off x="221672" y="637308"/>
            <a:ext cx="8102059" cy="1420092"/>
          </a:xfrm>
          <a:prstGeom prst="rect">
            <a:avLst/>
          </a:prstGeom>
        </p:spPr>
      </p:pic>
      <p:sp>
        <p:nvSpPr>
          <p:cNvPr id="6" name="Shape 469"/>
          <p:cNvSpPr txBox="1"/>
          <p:nvPr/>
        </p:nvSpPr>
        <p:spPr>
          <a:xfrm>
            <a:off x="0" y="0"/>
            <a:ext cx="9144000" cy="276975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Archimedes principle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41863"/>
          <a:stretch/>
        </p:blipFill>
        <p:spPr>
          <a:xfrm>
            <a:off x="1436111" y="2520867"/>
            <a:ext cx="6017634" cy="22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947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 descr="http://bcms.leesummit.k12.mo.us/mshatfield/Lab%201%20Parallel%20Circuits%20The%20Effect%20of%20Adding%20Bulbs%20on%20Bulb%20Brightness_files/image004.jpg"/>
          <p:cNvSpPr/>
          <p:nvPr/>
        </p:nvSpPr>
        <p:spPr>
          <a:xfrm>
            <a:off x="63503" y="-102393"/>
            <a:ext cx="304799" cy="228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" name="Shape 85"/>
          <p:cNvSpPr txBox="1">
            <a:spLocks/>
          </p:cNvSpPr>
          <p:nvPr/>
        </p:nvSpPr>
        <p:spPr>
          <a:xfrm>
            <a:off x="0" y="-26830"/>
            <a:ext cx="9144000" cy="72637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>
              <a:buSzPct val="25000"/>
            </a:pPr>
            <a:r>
              <a:rPr lang="en-GB" sz="4000" dirty="0"/>
              <a:t>  </a:t>
            </a:r>
            <a:r>
              <a:rPr lang="en-GB" sz="4000" b="1" dirty="0">
                <a:solidFill>
                  <a:srgbClr val="FFFFFF"/>
                </a:solidFill>
              </a:rPr>
              <a:t>Newton’s laws and momentum</a:t>
            </a:r>
          </a:p>
        </p:txBody>
      </p:sp>
      <p:sp>
        <p:nvSpPr>
          <p:cNvPr id="6" name="Shape 90"/>
          <p:cNvSpPr txBox="1">
            <a:spLocks/>
          </p:cNvSpPr>
          <p:nvPr/>
        </p:nvSpPr>
        <p:spPr>
          <a:xfrm>
            <a:off x="1763688" y="2688765"/>
            <a:ext cx="67470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7" name="Shape 90"/>
          <p:cNvSpPr txBox="1">
            <a:spLocks/>
          </p:cNvSpPr>
          <p:nvPr/>
        </p:nvSpPr>
        <p:spPr>
          <a:xfrm>
            <a:off x="4860032" y="2666491"/>
            <a:ext cx="674703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8" name="Shape 90"/>
          <p:cNvSpPr txBox="1">
            <a:spLocks/>
          </p:cNvSpPr>
          <p:nvPr/>
        </p:nvSpPr>
        <p:spPr>
          <a:xfrm>
            <a:off x="6660232" y="2693159"/>
            <a:ext cx="75651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600200" marR="0" lvl="3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057400" marR="0" lvl="4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9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9543"/>
            <a:ext cx="9144000" cy="4443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6738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865" r="130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97" name="Shape 197"/>
          <p:cNvGraphicFramePr/>
          <p:nvPr>
            <p:extLst>
              <p:ext uri="{D42A27DB-BD31-4B8C-83A1-F6EECF244321}">
                <p14:modId xmlns:p14="http://schemas.microsoft.com/office/powerpoint/2010/main" val="1919675068"/>
              </p:ext>
            </p:extLst>
          </p:nvPr>
        </p:nvGraphicFramePr>
        <p:xfrm>
          <a:off x="873415" y="1418853"/>
          <a:ext cx="2082375" cy="27889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08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Development of practical skills in physics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2.</a:t>
                      </a:r>
                      <a:r>
                        <a:rPr lang="en-GB" sz="1200" baseline="0" dirty="0"/>
                        <a:t> Foundations of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 Forces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and motion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4. Electrons, waves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and photons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5. Newtonian</a:t>
                      </a:r>
                      <a:r>
                        <a:rPr lang="en-GB" sz="1200" baseline="0" dirty="0"/>
                        <a:t> world and astrophysics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/>
                        <a:t>6. Particles</a:t>
                      </a:r>
                      <a:r>
                        <a:rPr lang="en-GB" sz="1200" baseline="0" dirty="0"/>
                        <a:t> and medical physics</a:t>
                      </a:r>
                      <a:endParaRPr lang="en-GB" sz="1200" dirty="0"/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346500" y="253688"/>
            <a:ext cx="4826618" cy="64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00"/>
              </a:buClr>
              <a:buSzPct val="25000"/>
              <a:buFont typeface="Comic Sans MS"/>
              <a:buNone/>
            </a:pP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A-Level</a:t>
            </a:r>
            <a:r>
              <a:rPr lang="en-GB" b="1" i="0" u="none" strike="noStrike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</a:t>
            </a:r>
          </a:p>
        </p:txBody>
      </p:sp>
      <p:graphicFrame>
        <p:nvGraphicFramePr>
          <p:cNvPr id="201" name="Shape 201"/>
          <p:cNvGraphicFramePr/>
          <p:nvPr>
            <p:extLst>
              <p:ext uri="{D42A27DB-BD31-4B8C-83A1-F6EECF244321}">
                <p14:modId xmlns:p14="http://schemas.microsoft.com/office/powerpoint/2010/main" val="2435181347"/>
              </p:ext>
            </p:extLst>
          </p:nvPr>
        </p:nvGraphicFramePr>
        <p:xfrm>
          <a:off x="3461815" y="1395638"/>
          <a:ext cx="1973275" cy="20044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3.1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Motion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3.2 Forces in action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3.3.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Work, energy and power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0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dirty="0"/>
                        <a:t>3.4. Materials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 Newton’s laws and momentum</a:t>
                      </a:r>
                    </a:p>
                  </a:txBody>
                  <a:tcPr marL="91450" marR="91450" marT="34294" marB="342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2" name="Shape 202"/>
          <p:cNvGraphicFramePr/>
          <p:nvPr>
            <p:extLst>
              <p:ext uri="{D42A27DB-BD31-4B8C-83A1-F6EECF244321}">
                <p14:modId xmlns:p14="http://schemas.microsoft.com/office/powerpoint/2010/main" val="1436625969"/>
              </p:ext>
            </p:extLst>
          </p:nvPr>
        </p:nvGraphicFramePr>
        <p:xfrm>
          <a:off x="5941105" y="1395639"/>
          <a:ext cx="2227825" cy="19716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2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3.5.1.</a:t>
                      </a:r>
                      <a:r>
                        <a:rPr lang="en-GB" sz="1200" b="1" baseline="0" dirty="0">
                          <a:solidFill>
                            <a:schemeClr val="bg1"/>
                          </a:solidFill>
                        </a:rPr>
                        <a:t> Newton’s laws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3.5.2.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Momentum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3.5.3. Change in momentum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3.5.4.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Impulse</a:t>
                      </a: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3.5.5. Collisions in multiple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</a:rPr>
                        <a:t> dimensions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28575" marR="28575" marT="14288" marB="14288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03" name="Shape 203"/>
          <p:cNvCxnSpPr/>
          <p:nvPr/>
        </p:nvCxnSpPr>
        <p:spPr>
          <a:xfrm>
            <a:off x="2942204" y="1569827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4" name="Shape 204"/>
          <p:cNvCxnSpPr/>
          <p:nvPr/>
        </p:nvCxnSpPr>
        <p:spPr>
          <a:xfrm>
            <a:off x="5435085" y="1596503"/>
            <a:ext cx="519600" cy="225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42"/>
          <p:cNvSpPr txBox="1"/>
          <p:nvPr/>
        </p:nvSpPr>
        <p:spPr>
          <a:xfrm>
            <a:off x="113967" y="1021742"/>
            <a:ext cx="9144000" cy="4385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  <a:tabLst/>
              <a:defRPr/>
            </a:pPr>
            <a:endParaRPr kumimoji="0" lang="en-GB" sz="272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hape 283"/>
          <p:cNvSpPr txBox="1"/>
          <p:nvPr/>
        </p:nvSpPr>
        <p:spPr>
          <a:xfrm>
            <a:off x="0" y="2"/>
            <a:ext cx="9144000" cy="276975"/>
          </a:xfrm>
          <a:prstGeom prst="rect">
            <a:avLst/>
          </a:prstGeom>
          <a:solidFill>
            <a:schemeClr val="bg2">
              <a:lumMod val="20000"/>
              <a:lumOff val="80000"/>
              <a:alpha val="98850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Learning Outcome: Describe the link between force and acceleration</a:t>
            </a:r>
          </a:p>
        </p:txBody>
      </p:sp>
      <p:sp>
        <p:nvSpPr>
          <p:cNvPr id="2" name="AutoShape 2" descr="Page 2 of comments at Pls ;A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hape 235"/>
          <p:cNvSpPr txBox="1">
            <a:spLocks/>
          </p:cNvSpPr>
          <p:nvPr/>
        </p:nvSpPr>
        <p:spPr>
          <a:xfrm>
            <a:off x="589935" y="1460267"/>
            <a:ext cx="8554065" cy="24301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omic Sans MS"/>
              <a:buNone/>
              <a:defRPr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Force = mass x acceleration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 = 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e.g. a 600 kg car accelerates forwards at 5 ms</a:t>
            </a:r>
            <a:r>
              <a:rPr kumimoji="0" lang="en-GB" sz="2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What forwards force must be applied to the car?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sym typeface="Comic Sans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sym typeface="Comic Sans MS"/>
              </a:rPr>
              <a:t>F = 600 x 5 = 3000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omic Sans MS"/>
              <a:buNone/>
              <a:tabLst/>
              <a:defRPr/>
            </a:pP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6896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50" y="-23052"/>
            <a:ext cx="9159149" cy="5143500"/>
          </a:xfrm>
          <a:prstGeom prst="rect">
            <a:avLst/>
          </a:prstGeom>
        </p:spPr>
      </p:pic>
      <p:grpSp>
        <p:nvGrpSpPr>
          <p:cNvPr id="97" name="Shape 97"/>
          <p:cNvGrpSpPr/>
          <p:nvPr/>
        </p:nvGrpSpPr>
        <p:grpSpPr>
          <a:xfrm>
            <a:off x="683568" y="1195971"/>
            <a:ext cx="7722907" cy="3560231"/>
            <a:chOff x="432048" y="101457"/>
            <a:chExt cx="7722907" cy="4746975"/>
          </a:xfrm>
        </p:grpSpPr>
        <p:sp>
          <p:nvSpPr>
            <p:cNvPr id="98" name="Shape 98"/>
            <p:cNvSpPr/>
            <p:nvPr/>
          </p:nvSpPr>
          <p:spPr>
            <a:xfrm>
              <a:off x="435655" y="101457"/>
              <a:ext cx="7719300" cy="1323300"/>
            </a:xfrm>
            <a:prstGeom prst="roundRect">
              <a:avLst>
                <a:gd name="adj" fmla="val 16667"/>
              </a:avLst>
            </a:prstGeom>
            <a:solidFill>
              <a:srgbClr val="B1E49B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513105" y="103607"/>
              <a:ext cx="7564200" cy="11907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>
                <a:lnSpc>
                  <a:spcPct val="90000"/>
                </a:lnSpc>
                <a:buSzPct val="25000"/>
              </a:pPr>
              <a:r>
                <a:rPr lang="en-GB" sz="3200" kern="0" dirty="0">
                  <a:latin typeface="Comic Sans MS"/>
                  <a:ea typeface="Comic Sans MS"/>
                  <a:cs typeface="Comic Sans MS"/>
                  <a:sym typeface="Comic Sans MS"/>
                </a:rPr>
                <a:t>Describe Newton’s first law of motion</a:t>
              </a:r>
            </a:p>
          </p:txBody>
        </p:sp>
        <p:sp>
          <p:nvSpPr>
            <p:cNvPr id="100" name="Shape 100"/>
            <p:cNvSpPr/>
            <p:nvPr/>
          </p:nvSpPr>
          <p:spPr>
            <a:xfrm>
              <a:off x="432048" y="1839818"/>
              <a:ext cx="7719300" cy="134414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01"/>
            <p:cNvSpPr txBox="1"/>
            <p:nvPr/>
          </p:nvSpPr>
          <p:spPr>
            <a:xfrm>
              <a:off x="504056" y="1970446"/>
              <a:ext cx="7608600" cy="10215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>
                <a:lnSpc>
                  <a:spcPct val="90000"/>
                </a:lnSpc>
                <a:buSzPct val="25000"/>
              </a:pPr>
              <a:r>
                <a:rPr lang="en-GB" sz="3200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Describe Newton’s second law of motion</a:t>
              </a:r>
            </a:p>
          </p:txBody>
        </p:sp>
        <p:sp>
          <p:nvSpPr>
            <p:cNvPr id="102" name="Shape 102"/>
            <p:cNvSpPr/>
            <p:nvPr/>
          </p:nvSpPr>
          <p:spPr>
            <a:xfrm>
              <a:off x="435655" y="3525132"/>
              <a:ext cx="7719300" cy="13233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"/>
            <p:cNvSpPr txBox="1"/>
            <p:nvPr/>
          </p:nvSpPr>
          <p:spPr>
            <a:xfrm>
              <a:off x="490905" y="3829183"/>
              <a:ext cx="7608600" cy="790800"/>
            </a:xfrm>
            <a:prstGeom prst="rect">
              <a:avLst/>
            </a:prstGeom>
            <a:noFill/>
            <a:ln>
              <a:noFill/>
            </a:ln>
          </p:spPr>
          <p:txBody>
            <a:bodyPr lIns="230525" tIns="0" rIns="230525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GB" sz="3200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Describe Newton’s third law of motion</a:t>
              </a:r>
            </a:p>
          </p:txBody>
        </p:sp>
      </p:grpSp>
      <p:sp>
        <p:nvSpPr>
          <p:cNvPr id="104" name="Shape 104"/>
          <p:cNvSpPr txBox="1">
            <a:spLocks noGrp="1"/>
          </p:cNvSpPr>
          <p:nvPr>
            <p:ph type="ctrTitle"/>
          </p:nvPr>
        </p:nvSpPr>
        <p:spPr>
          <a:xfrm>
            <a:off x="0" y="-26831"/>
            <a:ext cx="9144000" cy="72637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4000" dirty="0"/>
              <a:t>  </a:t>
            </a:r>
            <a:r>
              <a:rPr lang="en-GB" sz="4000" b="1" dirty="0">
                <a:solidFill>
                  <a:srgbClr val="FFFFFF"/>
                </a:solidFill>
              </a:rPr>
              <a:t>Newton’s laws</a:t>
            </a:r>
          </a:p>
        </p:txBody>
      </p:sp>
    </p:spTree>
    <p:extLst>
      <p:ext uri="{BB962C8B-B14F-4D97-AF65-F5344CB8AC3E}">
        <p14:creationId xmlns:p14="http://schemas.microsoft.com/office/powerpoint/2010/main" val="25831753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        </a:t>
            </a:r>
            <a:r>
              <a:rPr lang="en-GB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50" y="477038"/>
            <a:ext cx="3042452" cy="236548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3437400" y="477038"/>
            <a:ext cx="5519400" cy="43130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2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Isaac Newton  wrote one of the most important science books in history, </a:t>
            </a:r>
            <a:r>
              <a:rPr lang="en-GB" sz="2200" dirty="0" err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Philosophiæ</a:t>
            </a:r>
            <a:r>
              <a:rPr lang="en-GB" sz="22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200" dirty="0" err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Naturalis</a:t>
            </a:r>
            <a:r>
              <a:rPr lang="en-GB" sz="22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Principia </a:t>
            </a:r>
            <a:r>
              <a:rPr lang="en-GB" sz="2200" dirty="0" err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Mathematica</a:t>
            </a:r>
            <a:r>
              <a:rPr lang="en-GB" sz="22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1687.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-GB" sz="22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22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book contained Newton’s Laws of Motion.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2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GB" sz="22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Newton’s law describe how forces change when the speed or mass of an object changes.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2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endParaRPr sz="2200" dirty="0"/>
          </a:p>
        </p:txBody>
      </p:sp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50" y="3104194"/>
            <a:ext cx="2941524" cy="1801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5704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        </a:t>
            </a:r>
            <a:r>
              <a:rPr lang="en-GB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0" y="363789"/>
            <a:ext cx="9144000" cy="385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lvl="0" rtl="0">
              <a:lnSpc>
                <a:spcPct val="80000"/>
              </a:lnSpc>
              <a:spcBef>
                <a:spcPts val="544"/>
              </a:spcBef>
              <a:buNone/>
            </a:pPr>
            <a:r>
              <a:rPr lang="en-GB" sz="3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First law:</a:t>
            </a: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None/>
            </a:pPr>
            <a:endParaRPr lang="en-GB" sz="30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None/>
            </a:pPr>
            <a:r>
              <a:rPr lang="en-GB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object at a constant velocity will remain at constant velocity unless acted on by an external force</a:t>
            </a: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None/>
            </a:pPr>
            <a:endParaRPr lang="en-GB" sz="24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None/>
            </a:pP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object at rest will remain at rest unless acted on by a resultant force. </a:t>
            </a: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GB" sz="24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object in motion continues in motion with the same speed and in the same direction unless acted upon by a resultant force. </a:t>
            </a:r>
            <a:endParaRPr lang="en-GB" sz="2400" dirty="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157"/>
          <p:cNvSpPr txBox="1"/>
          <p:nvPr/>
        </p:nvSpPr>
        <p:spPr>
          <a:xfrm>
            <a:off x="0" y="1"/>
            <a:ext cx="9144000" cy="35391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first law of motion</a:t>
            </a:r>
          </a:p>
        </p:txBody>
      </p:sp>
    </p:spTree>
    <p:extLst>
      <p:ext uri="{BB962C8B-B14F-4D97-AF65-F5344CB8AC3E}">
        <p14:creationId xmlns:p14="http://schemas.microsoft.com/office/powerpoint/2010/main" val="31346891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008" y="2211710"/>
            <a:ext cx="8496944" cy="988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79512" y="433579"/>
            <a:ext cx="8784976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 car cruises steadily down the highway at 60mph. Wind resistance opposes the car’s motion with a force of 5000 N. 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Intuitively is the forward force on the car less than 5000 N, equal to 5000N, or greater than 5000 N? Explain.</a:t>
            </a:r>
          </a:p>
        </p:txBody>
      </p:sp>
      <p:pic>
        <p:nvPicPr>
          <p:cNvPr id="7" name="Picture 2" descr="http://control.me.cmu.edu/ctms/Content/CruiseControl/System/Modeling/figures/cruise_control_schemati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3" r="19977" b="34190"/>
          <a:stretch/>
        </p:blipFill>
        <p:spPr bwMode="auto">
          <a:xfrm>
            <a:off x="2738097" y="2211710"/>
            <a:ext cx="2853503" cy="9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637700" y="2706153"/>
            <a:ext cx="2527148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89628" y="231972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5000N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79512" y="3251680"/>
            <a:ext cx="8964488" cy="1333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 force </a:t>
            </a:r>
            <a:r>
              <a:rPr lang="en-GB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must be 5000N 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if the car is at </a:t>
            </a:r>
            <a:r>
              <a:rPr lang="en-GB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constant velocity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and </a:t>
            </a:r>
            <a:r>
              <a:rPr lang="en-GB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therefore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the </a:t>
            </a:r>
            <a:r>
              <a:rPr lang="en-GB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resultant force is zero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pPr marL="0" indent="0">
              <a:buFont typeface="Arial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 major </a:t>
            </a: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misconception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is that a </a:t>
            </a:r>
            <a:r>
              <a:rPr lang="en-GB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resultant forward force is necessary to keep the car travelling.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5602" y="2314392"/>
            <a:ext cx="316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Forward Force  = ?</a:t>
            </a:r>
          </a:p>
        </p:txBody>
      </p:sp>
      <p:sp>
        <p:nvSpPr>
          <p:cNvPr id="15" name="Shape 157"/>
          <p:cNvSpPr txBox="1"/>
          <p:nvPr/>
        </p:nvSpPr>
        <p:spPr>
          <a:xfrm>
            <a:off x="0" y="1"/>
            <a:ext cx="9144000" cy="35391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first law of motion</a:t>
            </a:r>
          </a:p>
        </p:txBody>
      </p:sp>
    </p:spTree>
    <p:extLst>
      <p:ext uri="{BB962C8B-B14F-4D97-AF65-F5344CB8AC3E}">
        <p14:creationId xmlns:p14="http://schemas.microsoft.com/office/powerpoint/2010/main" val="11318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322546"/>
            <a:ext cx="6008640" cy="41044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400" dirty="0">
                <a:solidFill>
                  <a:schemeClr val="bg1"/>
                </a:solidFill>
              </a:rPr>
              <a:t>Space rockets are accelerated to high speed using rocket motors however once it has reached the required speed the motors are switched off. Spacecraft will continue at this </a:t>
            </a:r>
            <a:r>
              <a:rPr lang="en-GB" sz="2400" dirty="0">
                <a:solidFill>
                  <a:srgbClr val="FFFF00"/>
                </a:solidFill>
              </a:rPr>
              <a:t>constant velocity. </a:t>
            </a:r>
            <a:r>
              <a:rPr lang="en-GB" sz="2400" dirty="0">
                <a:solidFill>
                  <a:srgbClr val="FF0000"/>
                </a:solidFill>
              </a:rPr>
              <a:t>Why?</a:t>
            </a:r>
          </a:p>
          <a:p>
            <a:pPr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400" dirty="0">
                <a:solidFill>
                  <a:schemeClr val="bg1"/>
                </a:solidFill>
              </a:rPr>
              <a:t>Because there are </a:t>
            </a:r>
            <a:r>
              <a:rPr lang="en-GB" sz="2400" dirty="0">
                <a:solidFill>
                  <a:srgbClr val="FFFF00"/>
                </a:solidFill>
              </a:rPr>
              <a:t>no frictional forces </a:t>
            </a:r>
            <a:r>
              <a:rPr lang="en-GB" sz="2400" dirty="0">
                <a:solidFill>
                  <a:schemeClr val="bg1"/>
                </a:solidFill>
              </a:rPr>
              <a:t>in space to slow it down, the </a:t>
            </a:r>
            <a:r>
              <a:rPr lang="en-GB" sz="2400" dirty="0">
                <a:solidFill>
                  <a:srgbClr val="FFFF00"/>
                </a:solidFill>
              </a:rPr>
              <a:t>resultant force is zero</a:t>
            </a:r>
            <a:r>
              <a:rPr lang="en-GB" sz="2400" dirty="0">
                <a:solidFill>
                  <a:schemeClr val="bg1"/>
                </a:solidFill>
              </a:rPr>
              <a:t>, therefore the </a:t>
            </a:r>
            <a:r>
              <a:rPr lang="en-GB" sz="2400" dirty="0">
                <a:solidFill>
                  <a:srgbClr val="FFFF00"/>
                </a:solidFill>
              </a:rPr>
              <a:t>acceleration is zero </a:t>
            </a:r>
            <a:r>
              <a:rPr lang="en-GB" sz="2400" dirty="0">
                <a:solidFill>
                  <a:schemeClr val="bg1"/>
                </a:solidFill>
              </a:rPr>
              <a:t>and there is </a:t>
            </a:r>
            <a:r>
              <a:rPr lang="en-GB" sz="2400" dirty="0">
                <a:solidFill>
                  <a:srgbClr val="FFFF00"/>
                </a:solidFill>
              </a:rPr>
              <a:t>no change in velocity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lagunabeachbikini.com/images/2011/news/SpaceShuttleAtlantis-Launch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38" y="440378"/>
            <a:ext cx="2888884" cy="16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amorrobible.org/images/photos/gpw-20050129-NASA-ISS016-E-006333-Earth-from-space-blue-water-white-clouds-Space-Shuttle-Discovery-STS-120-20071025-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66936" y="2333849"/>
            <a:ext cx="2828888" cy="250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57"/>
          <p:cNvSpPr txBox="1"/>
          <p:nvPr/>
        </p:nvSpPr>
        <p:spPr>
          <a:xfrm>
            <a:off x="0" y="1"/>
            <a:ext cx="9144000" cy="35391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first law of motion</a:t>
            </a:r>
          </a:p>
        </p:txBody>
      </p:sp>
    </p:spTree>
    <p:extLst>
      <p:ext uri="{BB962C8B-B14F-4D97-AF65-F5344CB8AC3E}">
        <p14:creationId xmlns:p14="http://schemas.microsoft.com/office/powerpoint/2010/main" val="2457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23563"/>
            <a:ext cx="8014493" cy="82319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The key point of this is the effects of balanced and unbalanced forces.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14550" y="2992070"/>
            <a:ext cx="0" cy="57599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40433" y="1375637"/>
            <a:ext cx="2616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Balanced Forces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71637" y="3031928"/>
            <a:ext cx="17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 = 0 ms</a:t>
            </a:r>
            <a:r>
              <a:rPr lang="en-GB" sz="2400" b="1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6277" y="2315868"/>
            <a:ext cx="261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Object at rest</a:t>
            </a:r>
          </a:p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v = 0 ms</a:t>
            </a:r>
            <a:r>
              <a:rPr lang="en-GB" sz="2400" b="1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-1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9373" y="3568068"/>
            <a:ext cx="2616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Stay at rest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389409" y="1958994"/>
            <a:ext cx="874858" cy="35687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88187" y="3031928"/>
            <a:ext cx="0" cy="57599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45274" y="3189598"/>
            <a:ext cx="17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 = 0 ms</a:t>
            </a:r>
            <a:r>
              <a:rPr lang="en-GB" sz="2400" b="1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-2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79912" y="2355726"/>
            <a:ext cx="4931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Object at Constant Velocity</a:t>
            </a:r>
          </a:p>
          <a:p>
            <a:pPr algn="ctr"/>
            <a:r>
              <a:rPr lang="el-GR" sz="2400" b="1" dirty="0">
                <a:solidFill>
                  <a:srgbClr val="FFFF00"/>
                </a:solidFill>
                <a:latin typeface="Comic Sans MS" panose="030F0702030302020204" pitchFamily="66" charset="0"/>
                <a:cs typeface="Times New Roman"/>
              </a:rPr>
              <a:t>Δ</a:t>
            </a:r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v = 0 ms</a:t>
            </a:r>
            <a:r>
              <a:rPr lang="en-GB" sz="2400" b="1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34912" y="3607926"/>
            <a:ext cx="4516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Stay at Constant Velocity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390652" y="1998852"/>
            <a:ext cx="772394" cy="35687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>
          <a:xfrm>
            <a:off x="380303" y="4456078"/>
            <a:ext cx="8913677" cy="486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Zero Resultant Force = Zero Acceleration</a:t>
            </a:r>
          </a:p>
        </p:txBody>
      </p:sp>
      <p:sp>
        <p:nvSpPr>
          <p:cNvPr id="19" name="Shape 157"/>
          <p:cNvSpPr txBox="1"/>
          <p:nvPr/>
        </p:nvSpPr>
        <p:spPr>
          <a:xfrm>
            <a:off x="0" y="1"/>
            <a:ext cx="9144000" cy="35391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first law of motion</a:t>
            </a:r>
          </a:p>
        </p:txBody>
      </p:sp>
    </p:spTree>
    <p:extLst>
      <p:ext uri="{BB962C8B-B14F-4D97-AF65-F5344CB8AC3E}">
        <p14:creationId xmlns:p14="http://schemas.microsoft.com/office/powerpoint/2010/main" val="51339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18" grpId="0"/>
      <p:bldP spid="20" grpId="0"/>
      <p:bldP spid="26" grpId="0"/>
      <p:bldP spid="27" grpId="0"/>
      <p:bldP spid="2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        </a:t>
            </a:r>
            <a:r>
              <a:rPr lang="en-GB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457200" y="567723"/>
            <a:ext cx="8399250" cy="354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Newton’s 2</a:t>
            </a:r>
            <a:r>
              <a:rPr lang="en-GB" sz="3000" b="1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nd</a:t>
            </a:r>
            <a:r>
              <a:rPr lang="en-GB" sz="30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law</a:t>
            </a:r>
          </a:p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Acceleration is produced when a force acts on a mass and unbalances the forces. </a:t>
            </a:r>
          </a:p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greater the mass (of the object being accelerated) the greater the amount of force needed (to accelerate the object).</a:t>
            </a: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Font typeface="Arial"/>
              <a:buNone/>
            </a:pPr>
            <a:endParaRPr sz="3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457200" y="3085744"/>
            <a:ext cx="8031300" cy="1635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" name="Shape 239"/>
          <p:cNvSpPr txBox="1"/>
          <p:nvPr/>
        </p:nvSpPr>
        <p:spPr>
          <a:xfrm>
            <a:off x="0" y="1"/>
            <a:ext cx="9144000" cy="346364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second law</a:t>
            </a:r>
          </a:p>
        </p:txBody>
      </p:sp>
    </p:spTree>
    <p:extLst>
      <p:ext uri="{BB962C8B-B14F-4D97-AF65-F5344CB8AC3E}">
        <p14:creationId xmlns:p14="http://schemas.microsoft.com/office/powerpoint/2010/main" val="27708244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325" y="599148"/>
            <a:ext cx="7813702" cy="82319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dirty="0">
                <a:solidFill>
                  <a:schemeClr val="bg1"/>
                </a:solidFill>
              </a:rPr>
              <a:t>The key point of this is the effects of balanced and unbalanced forces.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17290" y="3146047"/>
            <a:ext cx="1019815" cy="57599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94578" y="2518275"/>
            <a:ext cx="296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Unbalanced Forces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3543" y="2089720"/>
            <a:ext cx="111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omic Sans MS" panose="030F0702030302020204" pitchFamily="66" charset="0"/>
              </a:rPr>
              <a:t>a = +</a:t>
            </a:r>
            <a:endParaRPr lang="en-GB" sz="2400" b="1" baseline="300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143" y="1536726"/>
            <a:ext cx="282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Change direction</a:t>
            </a:r>
            <a:endParaRPr lang="en-GB" sz="2400" b="1" baseline="30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5343" y="3520934"/>
            <a:ext cx="3612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Decrease in speed (Deceleration)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2611008" y="1996303"/>
            <a:ext cx="1019815" cy="6485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833311" y="1802518"/>
            <a:ext cx="1040232" cy="71606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69122" y="1314605"/>
            <a:ext cx="451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Increase in speed (Acceleration)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991896" y="3108989"/>
            <a:ext cx="1017459" cy="61488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32485" y="3159753"/>
            <a:ext cx="111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 = -</a:t>
            </a:r>
            <a:endParaRPr lang="en-GB" sz="2400" b="1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4365" y="3689253"/>
            <a:ext cx="282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(Change shape)</a:t>
            </a:r>
            <a:endParaRPr lang="en-GB" sz="2400" b="1" baseline="30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9912" y="4306528"/>
            <a:ext cx="9425391" cy="1106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Unbalanced forces cause acceleration (remember acceleration includes speed and direction) </a:t>
            </a:r>
          </a:p>
        </p:txBody>
      </p:sp>
      <p:sp>
        <p:nvSpPr>
          <p:cNvPr id="17" name="Shape 239"/>
          <p:cNvSpPr txBox="1"/>
          <p:nvPr/>
        </p:nvSpPr>
        <p:spPr>
          <a:xfrm>
            <a:off x="0" y="1"/>
            <a:ext cx="9144000" cy="346364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second law</a:t>
            </a:r>
          </a:p>
        </p:txBody>
      </p:sp>
    </p:spTree>
    <p:extLst>
      <p:ext uri="{BB962C8B-B14F-4D97-AF65-F5344CB8AC3E}">
        <p14:creationId xmlns:p14="http://schemas.microsoft.com/office/powerpoint/2010/main" val="100092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18" grpId="0"/>
      <p:bldP spid="20" grpId="0"/>
      <p:bldP spid="28" grpId="0"/>
      <p:bldP spid="19" grpId="0"/>
      <p:bldP spid="2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omic Sans MS"/>
              <a:buNone/>
            </a:pPr>
            <a:r>
              <a:rPr lang="en-GB">
                <a:solidFill>
                  <a:schemeClr val="lt1"/>
                </a:solidFill>
              </a:rPr>
              <a:t>        </a:t>
            </a:r>
            <a:r>
              <a:rPr lang="en-GB" sz="4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457200" y="567723"/>
            <a:ext cx="8399250" cy="354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Acceleration is produced when a force acts on a mass and unbalances the forces. </a:t>
            </a:r>
          </a:p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b="1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greater the mass (of the object being accelerated) the greater the amount of force needed (to accelerate the object).</a:t>
            </a:r>
          </a:p>
          <a:p>
            <a:pPr marL="342900" lvl="0" rtl="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Font typeface="Arial"/>
              <a:buNone/>
            </a:pPr>
            <a:endParaRPr sz="3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457200" y="3085744"/>
            <a:ext cx="8031300" cy="1635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" name="Shape 357"/>
          <p:cNvSpPr txBox="1">
            <a:spLocks noGrp="1"/>
          </p:cNvSpPr>
          <p:nvPr>
            <p:ph type="body" idx="1"/>
          </p:nvPr>
        </p:nvSpPr>
        <p:spPr>
          <a:xfrm>
            <a:off x="457200" y="3727516"/>
            <a:ext cx="8229600" cy="10346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3600" dirty="0">
                <a:solidFill>
                  <a:srgbClr val="FFFF00"/>
                </a:solidFill>
              </a:rPr>
              <a:t>F= m x a</a:t>
            </a: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3600" dirty="0">
                <a:solidFill>
                  <a:srgbClr val="FFFFFF"/>
                </a:solidFill>
              </a:rPr>
              <a:t>Force = mass x acceleration</a:t>
            </a:r>
            <a:endParaRPr sz="3000" dirty="0">
              <a:solidFill>
                <a:srgbClr val="FFFFFF"/>
              </a:solidFill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7" name="Shape 239"/>
          <p:cNvSpPr txBox="1"/>
          <p:nvPr/>
        </p:nvSpPr>
        <p:spPr>
          <a:xfrm>
            <a:off x="0" y="1"/>
            <a:ext cx="9144000" cy="346364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second law</a:t>
            </a:r>
          </a:p>
        </p:txBody>
      </p:sp>
    </p:spTree>
    <p:extLst>
      <p:ext uri="{BB962C8B-B14F-4D97-AF65-F5344CB8AC3E}">
        <p14:creationId xmlns:p14="http://schemas.microsoft.com/office/powerpoint/2010/main" val="18470811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96"/>
          <p:cNvSpPr txBox="1"/>
          <p:nvPr/>
        </p:nvSpPr>
        <p:spPr>
          <a:xfrm>
            <a:off x="359784" y="928128"/>
            <a:ext cx="4216924" cy="4679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GB" sz="2400" b="1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Shape 239"/>
          <p:cNvSpPr txBox="1"/>
          <p:nvPr/>
        </p:nvSpPr>
        <p:spPr>
          <a:xfrm>
            <a:off x="0" y="1"/>
            <a:ext cx="9144000" cy="346364"/>
          </a:xfrm>
          <a:prstGeom prst="rect">
            <a:avLst/>
          </a:prstGeom>
          <a:solidFill>
            <a:srgbClr val="F2DCD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GB" sz="1800" b="1" dirty="0">
                <a:latin typeface="Comic Sans MS"/>
                <a:ea typeface="Comic Sans MS"/>
                <a:cs typeface="Comic Sans MS"/>
                <a:sym typeface="Comic Sans MS"/>
              </a:rPr>
              <a:t>Learning Outcome: </a:t>
            </a:r>
            <a:r>
              <a:rPr lang="en-GB" sz="1800" dirty="0">
                <a:latin typeface="Comic Sans MS"/>
                <a:ea typeface="Comic Sans MS"/>
                <a:cs typeface="Comic Sans MS"/>
                <a:sym typeface="Comic Sans MS"/>
              </a:rPr>
              <a:t>Describe Newton’s third law</a:t>
            </a:r>
          </a:p>
        </p:txBody>
      </p:sp>
      <p:sp>
        <p:nvSpPr>
          <p:cNvPr id="8" name="Shape 348"/>
          <p:cNvSpPr txBox="1"/>
          <p:nvPr/>
        </p:nvSpPr>
        <p:spPr>
          <a:xfrm>
            <a:off x="457200" y="567723"/>
            <a:ext cx="8399250" cy="354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Newton’s 3</a:t>
            </a:r>
            <a:r>
              <a:rPr lang="en-GB" sz="3000" b="1" baseline="30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rd</a:t>
            </a:r>
            <a:r>
              <a:rPr lang="en-GB" sz="3000" b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law</a:t>
            </a:r>
          </a:p>
          <a:p>
            <a:pPr marL="342900" lvl="0">
              <a:lnSpc>
                <a:spcPct val="80000"/>
              </a:lnSpc>
              <a:spcBef>
                <a:spcPts val="544"/>
              </a:spcBef>
            </a:pPr>
            <a:endParaRPr lang="en-GB" sz="32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>
              <a:lnSpc>
                <a:spcPct val="80000"/>
              </a:lnSpc>
              <a:spcBef>
                <a:spcPts val="544"/>
              </a:spcBef>
            </a:pPr>
            <a:r>
              <a:rPr lang="en-GB" sz="32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Every action has an equal (in magnitude) and opposite (in direction) reaction</a:t>
            </a:r>
          </a:p>
          <a:p>
            <a:pPr marL="342900" lvl="0">
              <a:lnSpc>
                <a:spcPct val="80000"/>
              </a:lnSpc>
              <a:spcBef>
                <a:spcPts val="544"/>
              </a:spcBef>
            </a:pPr>
            <a:endParaRPr lang="en-GB" sz="3200" dirty="0">
              <a:solidFill>
                <a:schemeClr val="bg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0" indent="-457200">
              <a:lnSpc>
                <a:spcPct val="80000"/>
              </a:lnSpc>
              <a:spcBef>
                <a:spcPts val="544"/>
              </a:spcBef>
              <a:buFont typeface="Arial"/>
              <a:buChar char="•"/>
            </a:pPr>
            <a:r>
              <a:rPr lang="en-GB" sz="320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Must be the same size and type of force and must act on two different objects and two different directions</a:t>
            </a:r>
          </a:p>
        </p:txBody>
      </p:sp>
    </p:spTree>
    <p:extLst>
      <p:ext uri="{BB962C8B-B14F-4D97-AF65-F5344CB8AC3E}">
        <p14:creationId xmlns:p14="http://schemas.microsoft.com/office/powerpoint/2010/main" val="1938912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yslexia Friendly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8821</Words>
  <Application>Microsoft Office PowerPoint</Application>
  <PresentationFormat>On-screen Show (16:9)</PresentationFormat>
  <Paragraphs>1487</Paragraphs>
  <Slides>138</Slides>
  <Notes>131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138</vt:i4>
      </vt:variant>
    </vt:vector>
  </HeadingPairs>
  <TitlesOfParts>
    <vt:vector size="146" baseType="lpstr">
      <vt:lpstr>Arial</vt:lpstr>
      <vt:lpstr>Calibri</vt:lpstr>
      <vt:lpstr>Comic Sans MS</vt:lpstr>
      <vt:lpstr>Office Theme</vt:lpstr>
      <vt:lpstr>2_Office Theme</vt:lpstr>
      <vt:lpstr>1_Office Theme</vt:lpstr>
      <vt:lpstr>3_Office Theme</vt:lpstr>
      <vt:lpstr>4_Office Theme</vt:lpstr>
      <vt:lpstr>PowerPoint Presentation</vt:lpstr>
      <vt:lpstr>A-Level Physics</vt:lpstr>
      <vt:lpstr>Introduction to forces</vt:lpstr>
      <vt:lpstr>PowerPoint Presentation</vt:lpstr>
      <vt:lpstr>PowerPoint Presentation</vt:lpstr>
      <vt:lpstr>PowerPoint Presentation</vt:lpstr>
      <vt:lpstr>PowerPoint Presentation</vt:lpstr>
      <vt:lpstr>You drop a pencil from a height, what do you observe?</vt:lpstr>
      <vt:lpstr>PowerPoint Presentation</vt:lpstr>
      <vt:lpstr>PowerPoint Presentation</vt:lpstr>
      <vt:lpstr>What is weight?</vt:lpstr>
      <vt:lpstr>Why do you weigh less on the moon?</vt:lpstr>
      <vt:lpstr>A-Level Physics</vt:lpstr>
      <vt:lpstr>Resolving forces</vt:lpstr>
      <vt:lpstr>Draw all the forces acting on a car assuming it is moving forwards </vt:lpstr>
      <vt:lpstr>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A-Level Physics</vt:lpstr>
      <vt:lpstr>Moments</vt:lpstr>
      <vt:lpstr>PowerPoint Presentation</vt:lpstr>
      <vt:lpstr>PowerPoint Presentation</vt:lpstr>
      <vt:lpstr>Principal Of Moments</vt:lpstr>
      <vt:lpstr>Moment = force x distance from pivot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a force is applied at an angle:  moment = force x</vt:lpstr>
      <vt:lpstr>When a force is applied at an angle:  moment = force x</vt:lpstr>
      <vt:lpstr>moment = force x</vt:lpstr>
      <vt:lpstr>moment = force x</vt:lpstr>
      <vt:lpstr>moment = force x</vt:lpstr>
      <vt:lpstr>PowerPoint Presentation</vt:lpstr>
      <vt:lpstr>PowerPoint Presentation</vt:lpstr>
      <vt:lpstr>A-Level Physics</vt:lpstr>
      <vt:lpstr>Torque of a couple</vt:lpstr>
      <vt:lpstr>PowerPoint Presentation</vt:lpstr>
      <vt:lpstr>Torque of a couple = One force x perpendicular separation               between the forces</vt:lpstr>
      <vt:lpstr>PowerPoint Presentation</vt:lpstr>
      <vt:lpstr>A-Level Physics</vt:lpstr>
      <vt:lpstr>Drag forces in fluids</vt:lpstr>
      <vt:lpstr>PowerPoint Presentation</vt:lpstr>
      <vt:lpstr>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A-Level Physics</vt:lpstr>
      <vt:lpstr>Density and Pressure</vt:lpstr>
      <vt:lpstr>PowerPoint Presentation</vt:lpstr>
      <vt:lpstr>Density</vt:lpstr>
      <vt:lpstr>PowerPoint Presentation</vt:lpstr>
      <vt:lpstr>PowerPoint Presentation</vt:lpstr>
      <vt:lpstr>PowerPoint Presentation</vt:lpstr>
      <vt:lpstr>A-Level Physics</vt:lpstr>
      <vt:lpstr>Fluid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A-Level Physics</vt:lpstr>
      <vt:lpstr>  Newton’s laws</vt:lpstr>
      <vt:lpstr>         </vt:lpstr>
      <vt:lpstr>         </vt:lpstr>
      <vt:lpstr>PowerPoint Presentation</vt:lpstr>
      <vt:lpstr>PowerPoint Presentation</vt:lpstr>
      <vt:lpstr>PowerPoint Presentation</vt:lpstr>
      <vt:lpstr>         </vt:lpstr>
      <vt:lpstr>PowerPoint Presentation</vt:lpstr>
      <vt:lpstr>         </vt:lpstr>
      <vt:lpstr>PowerPoint Presentation</vt:lpstr>
      <vt:lpstr>PowerPoint Presentation</vt:lpstr>
      <vt:lpstr>PowerPoint Presentation</vt:lpstr>
      <vt:lpstr>Newton’s 3rd Law</vt:lpstr>
      <vt:lpstr>A-Level Physics</vt:lpstr>
      <vt:lpstr>Linear Momentum</vt:lpstr>
      <vt:lpstr>What is momentum?</vt:lpstr>
      <vt:lpstr>What is momentum?</vt:lpstr>
      <vt:lpstr>PowerPoint Presentation</vt:lpstr>
      <vt:lpstr>PowerPoint Presentation</vt:lpstr>
      <vt:lpstr>Momentum and collisions</vt:lpstr>
      <vt:lpstr>Momentum and collisions</vt:lpstr>
      <vt:lpstr>Momentum and collisions</vt:lpstr>
      <vt:lpstr>Momentum and collisions</vt:lpstr>
      <vt:lpstr>PowerPoint Presentation</vt:lpstr>
      <vt:lpstr>PowerPoint Presentation</vt:lpstr>
      <vt:lpstr>A-Level Physics</vt:lpstr>
      <vt:lpstr>Change in momentum</vt:lpstr>
      <vt:lpstr>PowerPoint Presentation</vt:lpstr>
      <vt:lpstr>Change in momentum</vt:lpstr>
      <vt:lpstr>PowerPoint Presentation</vt:lpstr>
      <vt:lpstr>Change in momentum</vt:lpstr>
      <vt:lpstr>PowerPoint Presentation</vt:lpstr>
      <vt:lpstr>A-Level Physics</vt:lpstr>
      <vt:lpstr>Collisions in multiple dimensions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J Pyatt</dc:creator>
  <cp:lastModifiedBy>AMELIA MARKS</cp:lastModifiedBy>
  <cp:revision>167</cp:revision>
  <dcterms:created xsi:type="dcterms:W3CDTF">2012-03-05T11:36:14Z</dcterms:created>
  <dcterms:modified xsi:type="dcterms:W3CDTF">2023-07-14T12:23:32Z</dcterms:modified>
</cp:coreProperties>
</file>