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28"/>
  </p:notesMasterIdLst>
  <p:sldIdLst>
    <p:sldId id="256" r:id="rId3"/>
    <p:sldId id="257" r:id="rId4"/>
    <p:sldId id="280" r:id="rId5"/>
    <p:sldId id="258" r:id="rId6"/>
    <p:sldId id="281"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A537DB2-FFE3-46BB-8AC1-73B68C9F351C}">
  <a:tblStyle styleId="{5A537DB2-FFE3-46BB-8AC1-73B68C9F351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0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24266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GB"/>
              <a:t>Electricity</a:t>
            </a:r>
          </a:p>
          <a:p>
            <a:pPr lvl="0">
              <a:spcBef>
                <a:spcPts val="0"/>
              </a:spcBef>
              <a:buNone/>
            </a:pPr>
            <a:r>
              <a:rPr lang="en-GB"/>
              <a:t>Electro and magnetic fields and magnetism</a:t>
            </a:r>
          </a:p>
          <a:p>
            <a:pPr lvl="0">
              <a:spcBef>
                <a:spcPts val="0"/>
              </a:spcBef>
              <a:buNone/>
            </a:pPr>
            <a:r>
              <a:rPr lang="en-GB"/>
              <a:t>Waves</a:t>
            </a:r>
          </a:p>
          <a:p>
            <a:pPr lvl="0">
              <a:spcBef>
                <a:spcPts val="0"/>
              </a:spcBef>
              <a:buNone/>
            </a:pPr>
            <a:r>
              <a:rPr lang="en-GB"/>
              <a:t>Quantum, nuclear and particle physics </a:t>
            </a:r>
          </a:p>
          <a:p>
            <a:pPr lvl="0">
              <a:spcBef>
                <a:spcPts val="0"/>
              </a:spcBef>
              <a:buNone/>
            </a:pPr>
            <a:r>
              <a:rPr lang="en-GB"/>
              <a:t>Medical physics</a:t>
            </a:r>
          </a:p>
          <a:p>
            <a:pPr lvl="0">
              <a:spcBef>
                <a:spcPts val="0"/>
              </a:spcBef>
              <a:buNone/>
            </a:pPr>
            <a:endParaRPr/>
          </a:p>
        </p:txBody>
      </p:sp>
      <p:sp>
        <p:nvSpPr>
          <p:cNvPr id="146" name="Shape 1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7" name="Shape 23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4" name="Shape 27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2" name="Shape 5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53" name="Shape 5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4" name="Shape 5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5" name="Shape 5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8" name="Shape 5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0" name="Shape 1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0" name="Shape 1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idx="4294967295"/>
          </p:nvPr>
        </p:nvSpPr>
        <p:spPr>
          <a:xfrm>
            <a:off x="0" y="0"/>
            <a:ext cx="9144000" cy="14472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Exploring Physics- the experiments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4.4.2 </a:t>
            </a:r>
            <a:r>
              <a:rPr lang="en-GB" sz="2400" dirty="0">
                <a:solidFill>
                  <a:srgbClr val="000000"/>
                </a:solidFill>
              </a:rPr>
              <a:t>Observing polarisation of light</a:t>
            </a:r>
          </a:p>
        </p:txBody>
      </p:sp>
      <p:graphicFrame>
        <p:nvGraphicFramePr>
          <p:cNvPr id="196" name="Shape 196"/>
          <p:cNvGraphicFramePr/>
          <p:nvPr/>
        </p:nvGraphicFramePr>
        <p:xfrm>
          <a:off x="132550" y="1216950"/>
          <a:ext cx="8828650" cy="4605660"/>
        </p:xfrm>
        <a:graphic>
          <a:graphicData uri="http://schemas.openxmlformats.org/drawingml/2006/table">
            <a:tbl>
              <a:tblPr>
                <a:noFill/>
                <a:tableStyleId>{5A537DB2-FFE3-46BB-8AC1-73B68C9F351C}</a:tableStyleId>
              </a:tblPr>
              <a:tblGrid>
                <a:gridCol w="1220275"/>
                <a:gridCol w="3171550"/>
                <a:gridCol w="1058000"/>
                <a:gridCol w="3378825"/>
              </a:tblGrid>
              <a:tr h="187040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As polariser B is rotated through different angles the intensity of transmitted light rises and falls and is a minimum when they are 90° to each other.</a:t>
                      </a:r>
                    </a:p>
                    <a:p>
                      <a:pPr lvl="0">
                        <a:spcBef>
                          <a:spcPts val="0"/>
                        </a:spcBef>
                        <a:buNone/>
                      </a:pPr>
                      <a:endParaRPr sz="1600">
                        <a:solidFill>
                          <a:schemeClr val="dk1"/>
                        </a:solidFill>
                        <a:latin typeface="Comic Sans MS"/>
                        <a:ea typeface="Comic Sans MS"/>
                        <a:cs typeface="Comic Sans MS"/>
                        <a:sym typeface="Comic Sans MS"/>
                      </a:endParaRPr>
                    </a:p>
                    <a:p>
                      <a:pPr lvl="0">
                        <a:spcBef>
                          <a:spcPts val="0"/>
                        </a:spcBef>
                        <a:buNone/>
                      </a:pPr>
                      <a:endParaRPr sz="1600">
                        <a:solidFill>
                          <a:schemeClr val="dk1"/>
                        </a:solidFill>
                        <a:latin typeface="Comic Sans MS"/>
                        <a:ea typeface="Comic Sans MS"/>
                        <a:cs typeface="Comic Sans MS"/>
                        <a:sym typeface="Comic Sans MS"/>
                      </a:endParaRPr>
                    </a:p>
                    <a:p>
                      <a:pPr lvl="0">
                        <a:spcBef>
                          <a:spcPts val="0"/>
                        </a:spcBef>
                        <a:buNone/>
                      </a:pPr>
                      <a:endParaRPr sz="1600">
                        <a:solidFill>
                          <a:schemeClr val="dk1"/>
                        </a:solidFill>
                        <a:latin typeface="Comic Sans MS"/>
                        <a:ea typeface="Comic Sans MS"/>
                        <a:cs typeface="Comic Sans MS"/>
                        <a:sym typeface="Comic Sans MS"/>
                      </a:endParaRPr>
                    </a:p>
                    <a:p>
                      <a:pPr lvl="0" rtl="0">
                        <a:spcBef>
                          <a:spcPts val="0"/>
                        </a:spcBef>
                        <a:buNone/>
                      </a:pPr>
                      <a:endParaRPr sz="160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22825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Look through two polarising filters (A &amp; B</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Rotate polariser B with respect to polariser A.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None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97" name="Shape 197"/>
          <p:cNvPicPr preferRelativeResize="0"/>
          <p:nvPr/>
        </p:nvPicPr>
        <p:blipFill>
          <a:blip r:embed="rId3">
            <a:alphaModFix/>
          </a:blip>
          <a:stretch>
            <a:fillRect/>
          </a:stretch>
        </p:blipFill>
        <p:spPr>
          <a:xfrm>
            <a:off x="1533525" y="1500200"/>
            <a:ext cx="2767050" cy="1724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10850" y="-907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4.4.2 </a:t>
            </a:r>
            <a:r>
              <a:rPr lang="en-GB" sz="2400" dirty="0">
                <a:solidFill>
                  <a:srgbClr val="000000"/>
                </a:solidFill>
              </a:rPr>
              <a:t>Determining the refractive index of a transparent semi-circular block</a:t>
            </a:r>
          </a:p>
        </p:txBody>
      </p:sp>
      <p:graphicFrame>
        <p:nvGraphicFramePr>
          <p:cNvPr id="203" name="Shape 203"/>
          <p:cNvGraphicFramePr/>
          <p:nvPr/>
        </p:nvGraphicFramePr>
        <p:xfrm>
          <a:off x="132550" y="835950"/>
          <a:ext cx="8828650" cy="5755760"/>
        </p:xfrm>
        <a:graphic>
          <a:graphicData uri="http://schemas.openxmlformats.org/drawingml/2006/table">
            <a:tbl>
              <a:tblPr>
                <a:noFill/>
                <a:tableStyleId>{5A537DB2-FFE3-46BB-8AC1-73B68C9F351C}</a:tableStyleId>
              </a:tblPr>
              <a:tblGrid>
                <a:gridCol w="1220275"/>
                <a:gridCol w="3257275"/>
                <a:gridCol w="1086575"/>
                <a:gridCol w="3264525"/>
              </a:tblGrid>
              <a:tr h="23206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Plot a graph o</a:t>
                      </a:r>
                      <a:r>
                        <a:rPr lang="en-GB" sz="1600">
                          <a:latin typeface="Comic Sans MS"/>
                          <a:ea typeface="Comic Sans MS"/>
                          <a:cs typeface="Comic Sans MS"/>
                          <a:sym typeface="Comic Sans MS"/>
                        </a:rPr>
                        <a:t>f sinθ</a:t>
                      </a:r>
                      <a:r>
                        <a:rPr lang="en-GB" sz="1600" baseline="-25000">
                          <a:latin typeface="Comic Sans MS"/>
                          <a:ea typeface="Comic Sans MS"/>
                          <a:cs typeface="Comic Sans MS"/>
                          <a:sym typeface="Comic Sans MS"/>
                        </a:rPr>
                        <a:t>1</a:t>
                      </a:r>
                      <a:r>
                        <a:rPr lang="en-GB" sz="1600">
                          <a:latin typeface="Comic Sans MS"/>
                          <a:ea typeface="Comic Sans MS"/>
                          <a:cs typeface="Comic Sans MS"/>
                          <a:sym typeface="Comic Sans MS"/>
                        </a:rPr>
                        <a:t> (y) versus sinθ</a:t>
                      </a:r>
                      <a:r>
                        <a:rPr lang="en-GB" sz="1600" baseline="-25000">
                          <a:latin typeface="Comic Sans MS"/>
                          <a:ea typeface="Comic Sans MS"/>
                          <a:cs typeface="Comic Sans MS"/>
                          <a:sym typeface="Comic Sans MS"/>
                        </a:rPr>
                        <a:t>2 </a:t>
                      </a:r>
                      <a:r>
                        <a:rPr lang="en-GB" sz="1600">
                          <a:latin typeface="Comic Sans MS"/>
                          <a:ea typeface="Comic Sans MS"/>
                          <a:cs typeface="Comic Sans MS"/>
                          <a:sym typeface="Comic Sans MS"/>
                        </a:rPr>
                        <a:t>(x) </a:t>
                      </a:r>
                    </a:p>
                    <a:p>
                      <a:pPr lvl="0">
                        <a:spcBef>
                          <a:spcPts val="0"/>
                        </a:spcBef>
                        <a:buNone/>
                      </a:pPr>
                      <a:r>
                        <a:rPr lang="en-GB" sz="1600">
                          <a:solidFill>
                            <a:schemeClr val="dk1"/>
                          </a:solidFill>
                          <a:latin typeface="Comic Sans MS"/>
                          <a:ea typeface="Comic Sans MS"/>
                          <a:cs typeface="Comic Sans MS"/>
                          <a:sym typeface="Comic Sans MS"/>
                        </a:rPr>
                        <a:t>gradient = </a:t>
                      </a:r>
                      <a:r>
                        <a:rPr lang="en-GB" sz="1600" u="sng">
                          <a:solidFill>
                            <a:schemeClr val="dk1"/>
                          </a:solidFill>
                          <a:latin typeface="Comic Sans MS"/>
                          <a:ea typeface="Comic Sans MS"/>
                          <a:cs typeface="Comic Sans MS"/>
                          <a:sym typeface="Comic Sans MS"/>
                        </a:rPr>
                        <a:t>sinθ</a:t>
                      </a:r>
                      <a:r>
                        <a:rPr lang="en-GB" sz="1600" baseline="-25000">
                          <a:solidFill>
                            <a:schemeClr val="dk1"/>
                          </a:solidFill>
                          <a:latin typeface="Comic Sans MS"/>
                          <a:ea typeface="Comic Sans MS"/>
                          <a:cs typeface="Comic Sans MS"/>
                          <a:sym typeface="Comic Sans MS"/>
                        </a:rPr>
                        <a:t>1</a:t>
                      </a:r>
                      <a:r>
                        <a:rPr lang="en-GB" sz="1600">
                          <a:solidFill>
                            <a:schemeClr val="dk1"/>
                          </a:solidFill>
                          <a:latin typeface="Comic Sans MS"/>
                          <a:ea typeface="Comic Sans MS"/>
                          <a:cs typeface="Comic Sans MS"/>
                          <a:sym typeface="Comic Sans MS"/>
                        </a:rPr>
                        <a:t> = </a:t>
                      </a:r>
                      <a:r>
                        <a:rPr lang="en-GB" sz="1600" u="sng">
                          <a:solidFill>
                            <a:schemeClr val="dk1"/>
                          </a:solidFill>
                          <a:latin typeface="Comic Sans MS"/>
                          <a:ea typeface="Comic Sans MS"/>
                          <a:cs typeface="Comic Sans MS"/>
                          <a:sym typeface="Comic Sans MS"/>
                        </a:rPr>
                        <a:t>n</a:t>
                      </a:r>
                      <a:r>
                        <a:rPr lang="en-GB" sz="1600" baseline="-25000">
                          <a:solidFill>
                            <a:schemeClr val="dk1"/>
                          </a:solidFill>
                          <a:latin typeface="Comic Sans MS"/>
                          <a:ea typeface="Comic Sans MS"/>
                          <a:cs typeface="Comic Sans MS"/>
                          <a:sym typeface="Comic Sans MS"/>
                        </a:rPr>
                        <a:t>2</a:t>
                      </a:r>
                    </a:p>
                    <a:p>
                      <a:pPr lvl="0">
                        <a:spcBef>
                          <a:spcPts val="0"/>
                        </a:spcBef>
                        <a:buNone/>
                      </a:pPr>
                      <a:r>
                        <a:rPr lang="en-GB" sz="1600">
                          <a:solidFill>
                            <a:schemeClr val="dk1"/>
                          </a:solidFill>
                          <a:latin typeface="Comic Sans MS"/>
                          <a:ea typeface="Comic Sans MS"/>
                          <a:cs typeface="Comic Sans MS"/>
                          <a:sym typeface="Comic Sans MS"/>
                        </a:rPr>
                        <a:t>                 sinθ</a:t>
                      </a:r>
                      <a:r>
                        <a:rPr lang="en-GB" sz="1600" baseline="-25000">
                          <a:solidFill>
                            <a:schemeClr val="dk1"/>
                          </a:solidFill>
                          <a:latin typeface="Comic Sans MS"/>
                          <a:ea typeface="Comic Sans MS"/>
                          <a:cs typeface="Comic Sans MS"/>
                          <a:sym typeface="Comic Sans MS"/>
                        </a:rPr>
                        <a:t>2     </a:t>
                      </a:r>
                      <a:r>
                        <a:rPr lang="en-GB" sz="1600">
                          <a:solidFill>
                            <a:schemeClr val="dk1"/>
                          </a:solidFill>
                          <a:latin typeface="Comic Sans MS"/>
                          <a:ea typeface="Comic Sans MS"/>
                          <a:cs typeface="Comic Sans MS"/>
                          <a:sym typeface="Comic Sans MS"/>
                        </a:rPr>
                        <a:t>n</a:t>
                      </a:r>
                      <a:r>
                        <a:rPr lang="en-GB" sz="1600" baseline="-25000">
                          <a:solidFill>
                            <a:schemeClr val="dk1"/>
                          </a:solidFill>
                          <a:latin typeface="Comic Sans MS"/>
                          <a:ea typeface="Comic Sans MS"/>
                          <a:cs typeface="Comic Sans MS"/>
                          <a:sym typeface="Comic Sans MS"/>
                        </a:rPr>
                        <a:t>2</a:t>
                      </a:r>
                    </a:p>
                    <a:p>
                      <a:pPr lvl="0">
                        <a:spcBef>
                          <a:spcPts val="0"/>
                        </a:spcBef>
                        <a:buNone/>
                      </a:pPr>
                      <a:r>
                        <a:rPr lang="en-GB" sz="1600">
                          <a:solidFill>
                            <a:schemeClr val="dk1"/>
                          </a:solidFill>
                          <a:latin typeface="Comic Sans MS"/>
                          <a:ea typeface="Comic Sans MS"/>
                          <a:cs typeface="Comic Sans MS"/>
                          <a:sym typeface="Comic Sans MS"/>
                        </a:rPr>
                        <a:t>As the refractive index of air is close to 1</a:t>
                      </a:r>
                    </a:p>
                    <a:p>
                      <a:pPr lvl="0">
                        <a:spcBef>
                          <a:spcPts val="0"/>
                        </a:spcBef>
                        <a:buNone/>
                      </a:pPr>
                      <a:r>
                        <a:rPr lang="en-GB" sz="1600">
                          <a:solidFill>
                            <a:schemeClr val="dk1"/>
                          </a:solidFill>
                          <a:latin typeface="Comic Sans MS"/>
                          <a:ea typeface="Comic Sans MS"/>
                          <a:cs typeface="Comic Sans MS"/>
                          <a:sym typeface="Comic Sans MS"/>
                        </a:rPr>
                        <a:t>Refractive index of block= n</a:t>
                      </a:r>
                      <a:r>
                        <a:rPr lang="en-GB" sz="1600" baseline="-25000">
                          <a:solidFill>
                            <a:schemeClr val="dk1"/>
                          </a:solidFill>
                          <a:latin typeface="Comic Sans MS"/>
                          <a:ea typeface="Comic Sans MS"/>
                          <a:cs typeface="Comic Sans MS"/>
                          <a:sym typeface="Comic Sans MS"/>
                        </a:rPr>
                        <a:t>2</a:t>
                      </a:r>
                      <a:r>
                        <a:rPr lang="en-GB" sz="1600">
                          <a:solidFill>
                            <a:schemeClr val="dk1"/>
                          </a:solidFill>
                          <a:latin typeface="Comic Sans MS"/>
                          <a:ea typeface="Comic Sans MS"/>
                          <a:cs typeface="Comic Sans MS"/>
                          <a:sym typeface="Comic Sans MS"/>
                        </a:rPr>
                        <a:t>=</a:t>
                      </a:r>
                      <a:r>
                        <a:rPr lang="en-GB" sz="1600" u="sng">
                          <a:solidFill>
                            <a:schemeClr val="dk1"/>
                          </a:solidFill>
                          <a:latin typeface="Comic Sans MS"/>
                          <a:ea typeface="Comic Sans MS"/>
                          <a:cs typeface="Comic Sans MS"/>
                          <a:sym typeface="Comic Sans MS"/>
                        </a:rPr>
                        <a:t>sinθ</a:t>
                      </a:r>
                      <a:r>
                        <a:rPr lang="en-GB" sz="1600" baseline="-25000">
                          <a:solidFill>
                            <a:schemeClr val="dk1"/>
                          </a:solidFill>
                          <a:latin typeface="Comic Sans MS"/>
                          <a:ea typeface="Comic Sans MS"/>
                          <a:cs typeface="Comic Sans MS"/>
                          <a:sym typeface="Comic Sans MS"/>
                        </a:rPr>
                        <a:t>1</a:t>
                      </a:r>
                      <a:r>
                        <a:rPr lang="en-GB" sz="1600">
                          <a:solidFill>
                            <a:schemeClr val="dk1"/>
                          </a:solidFill>
                          <a:latin typeface="Comic Sans MS"/>
                          <a:ea typeface="Comic Sans MS"/>
                          <a:cs typeface="Comic Sans MS"/>
                          <a:sym typeface="Comic Sans MS"/>
                        </a:rPr>
                        <a:t>                  </a:t>
                      </a:r>
                    </a:p>
                    <a:p>
                      <a:pPr lvl="0" rtl="0">
                        <a:spcBef>
                          <a:spcPts val="0"/>
                        </a:spcBef>
                        <a:buNone/>
                      </a:pPr>
                      <a:r>
                        <a:rPr lang="en-GB" sz="1600">
                          <a:solidFill>
                            <a:schemeClr val="dk1"/>
                          </a:solidFill>
                          <a:latin typeface="Comic Sans MS"/>
                          <a:ea typeface="Comic Sans MS"/>
                          <a:cs typeface="Comic Sans MS"/>
                          <a:sym typeface="Comic Sans MS"/>
                        </a:rPr>
                        <a:t>     sinθ</a:t>
                      </a:r>
                      <a:r>
                        <a:rPr lang="en-GB" sz="1600" baseline="-25000">
                          <a:solidFill>
                            <a:schemeClr val="dk1"/>
                          </a:solidFill>
                          <a:latin typeface="Comic Sans MS"/>
                          <a:ea typeface="Comic Sans MS"/>
                          <a:cs typeface="Comic Sans MS"/>
                          <a:sym typeface="Comic Sans MS"/>
                        </a:rPr>
                        <a:t>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337835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Shine a single light ray through the semi circular block, first going through the straight edge.</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Measure the angle of incidence, θ</a:t>
                      </a:r>
                      <a:r>
                        <a:rPr lang="en-GB" sz="1600" baseline="-25000">
                          <a:latin typeface="Comic Sans MS"/>
                          <a:ea typeface="Comic Sans MS"/>
                          <a:cs typeface="Comic Sans MS"/>
                          <a:sym typeface="Comic Sans MS"/>
                        </a:rPr>
                        <a:t>1</a:t>
                      </a:r>
                      <a:r>
                        <a:rPr lang="en-GB" sz="1600">
                          <a:latin typeface="Comic Sans MS"/>
                          <a:ea typeface="Comic Sans MS"/>
                          <a:cs typeface="Comic Sans MS"/>
                          <a:sym typeface="Comic Sans MS"/>
                        </a:rPr>
                        <a:t> and the angle of refraction, </a:t>
                      </a:r>
                      <a:r>
                        <a:rPr lang="en-GB" sz="1600">
                          <a:solidFill>
                            <a:schemeClr val="dk1"/>
                          </a:solidFill>
                          <a:latin typeface="Comic Sans MS"/>
                          <a:ea typeface="Comic Sans MS"/>
                          <a:cs typeface="Comic Sans MS"/>
                          <a:sym typeface="Comic Sans MS"/>
                        </a:rPr>
                        <a:t>θ</a:t>
                      </a:r>
                      <a:r>
                        <a:rPr lang="en-GB" sz="1600" baseline="-25000">
                          <a:solidFill>
                            <a:schemeClr val="dk1"/>
                          </a:solidFill>
                          <a:latin typeface="Comic Sans MS"/>
                          <a:ea typeface="Comic Sans MS"/>
                          <a:cs typeface="Comic Sans MS"/>
                          <a:sym typeface="Comic Sans MS"/>
                        </a:rPr>
                        <a:t>2</a:t>
                      </a:r>
                      <a:r>
                        <a:rPr lang="en-GB" sz="1600">
                          <a:latin typeface="Comic Sans MS"/>
                          <a:ea typeface="Comic Sans MS"/>
                          <a:cs typeface="Comic Sans MS"/>
                          <a:sym typeface="Comic Sans MS"/>
                        </a:rPr>
                        <a:t>.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Light does not refract as it leaves as it hits at 90</a:t>
                      </a:r>
                      <a:r>
                        <a:rPr lang="en-GB" sz="1600">
                          <a:solidFill>
                            <a:schemeClr val="dk1"/>
                          </a:solidFill>
                          <a:latin typeface="Comic Sans MS"/>
                          <a:ea typeface="Comic Sans MS"/>
                          <a:cs typeface="Comic Sans MS"/>
                          <a:sym typeface="Comic Sans MS"/>
                        </a:rPr>
                        <a:t>°</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Take readings of </a:t>
                      </a:r>
                      <a:r>
                        <a:rPr lang="en-GB" sz="1600">
                          <a:solidFill>
                            <a:schemeClr val="dk1"/>
                          </a:solidFill>
                          <a:latin typeface="Comic Sans MS"/>
                          <a:ea typeface="Comic Sans MS"/>
                          <a:cs typeface="Comic Sans MS"/>
                          <a:sym typeface="Comic Sans MS"/>
                        </a:rPr>
                        <a:t>θ</a:t>
                      </a:r>
                      <a:r>
                        <a:rPr lang="en-GB" sz="1600" baseline="-25000">
                          <a:solidFill>
                            <a:schemeClr val="dk1"/>
                          </a:solidFill>
                          <a:latin typeface="Comic Sans MS"/>
                          <a:ea typeface="Comic Sans MS"/>
                          <a:cs typeface="Comic Sans MS"/>
                          <a:sym typeface="Comic Sans MS"/>
                        </a:rPr>
                        <a:t>1</a:t>
                      </a:r>
                      <a:r>
                        <a:rPr lang="en-GB" sz="1600">
                          <a:solidFill>
                            <a:schemeClr val="dk1"/>
                          </a:solidFill>
                          <a:latin typeface="Comic Sans MS"/>
                          <a:ea typeface="Comic Sans MS"/>
                          <a:cs typeface="Comic Sans MS"/>
                          <a:sym typeface="Comic Sans MS"/>
                        </a:rPr>
                        <a:t> and θ</a:t>
                      </a:r>
                      <a:r>
                        <a:rPr lang="en-GB" sz="1600" baseline="-25000">
                          <a:solidFill>
                            <a:schemeClr val="dk1"/>
                          </a:solidFill>
                          <a:latin typeface="Comic Sans MS"/>
                          <a:ea typeface="Comic Sans MS"/>
                          <a:cs typeface="Comic Sans MS"/>
                          <a:sym typeface="Comic Sans MS"/>
                        </a:rPr>
                        <a:t>2</a:t>
                      </a:r>
                      <a:r>
                        <a:rPr lang="en-GB" sz="1600">
                          <a:latin typeface="Comic Sans MS"/>
                          <a:ea typeface="Comic Sans MS"/>
                          <a:cs typeface="Comic Sans MS"/>
                          <a:sym typeface="Comic Sans MS"/>
                        </a:rPr>
                        <a:t>over angles of </a:t>
                      </a:r>
                      <a:r>
                        <a:rPr lang="en-GB" sz="1600">
                          <a:solidFill>
                            <a:schemeClr val="dk1"/>
                          </a:solidFill>
                          <a:latin typeface="Comic Sans MS"/>
                          <a:ea typeface="Comic Sans MS"/>
                          <a:cs typeface="Comic Sans MS"/>
                          <a:sym typeface="Comic Sans MS"/>
                        </a:rPr>
                        <a:t>θ</a:t>
                      </a:r>
                      <a:r>
                        <a:rPr lang="en-GB" sz="1600" baseline="-25000">
                          <a:solidFill>
                            <a:schemeClr val="dk1"/>
                          </a:solidFill>
                          <a:latin typeface="Comic Sans MS"/>
                          <a:ea typeface="Comic Sans MS"/>
                          <a:cs typeface="Comic Sans MS"/>
                          <a:sym typeface="Comic Sans MS"/>
                        </a:rPr>
                        <a:t>1</a:t>
                      </a:r>
                      <a:r>
                        <a:rPr lang="en-GB" sz="1600">
                          <a:solidFill>
                            <a:schemeClr val="dk1"/>
                          </a:solidFill>
                          <a:latin typeface="Comic Sans MS"/>
                          <a:ea typeface="Comic Sans MS"/>
                          <a:cs typeface="Comic Sans MS"/>
                          <a:sym typeface="Comic Sans MS"/>
                        </a:rPr>
                        <a:t> 0-80°</a:t>
                      </a:r>
                    </a:p>
                    <a:p>
                      <a:pPr lvl="0" rtl="0">
                        <a:spcBef>
                          <a:spcPts val="0"/>
                        </a:spcBef>
                        <a:buNone/>
                      </a:pPr>
                      <a:r>
                        <a:rPr lang="en-GB" sz="1600">
                          <a:latin typeface="Comic Sans MS"/>
                          <a:ea typeface="Comic Sans MS"/>
                          <a:cs typeface="Comic Sans MS"/>
                          <a:sym typeface="Comic Sans MS"/>
                        </a:rPr>
                        <a:t>.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You will need to remove the glass block every time to join the points where the ray enters and leaves for most accurate data.</a:t>
                      </a:r>
                    </a:p>
                    <a:p>
                      <a:pPr lvl="0" rtl="0">
                        <a:lnSpc>
                          <a:spcPct val="80000"/>
                        </a:lnSpc>
                        <a:spcBef>
                          <a:spcPts val="496"/>
                        </a:spcBef>
                        <a:buClr>
                          <a:srgbClr val="000000"/>
                        </a:buClr>
                        <a:buSzPct val="68750"/>
                        <a:buFont typeface="Arial"/>
                        <a:buNone/>
                      </a:pPr>
                      <a:endParaRPr sz="1600">
                        <a:latin typeface="Comic Sans MS"/>
                        <a:ea typeface="Comic Sans MS"/>
                        <a:cs typeface="Comic Sans MS"/>
                        <a:sym typeface="Comic Sans MS"/>
                      </a:endParaRP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Darkened room to be able to see light ray</a:t>
                      </a:r>
                    </a:p>
                    <a:p>
                      <a:pPr lvl="0" rtl="0">
                        <a:lnSpc>
                          <a:spcPct val="80000"/>
                        </a:lnSpc>
                        <a:spcBef>
                          <a:spcPts val="496"/>
                        </a:spcBef>
                        <a:buClr>
                          <a:srgbClr val="000000"/>
                        </a:buClr>
                        <a:buSzPct val="68750"/>
                        <a:buFont typeface="Arial"/>
                        <a:buNone/>
                      </a:pPr>
                      <a:endParaRPr sz="1600">
                        <a:latin typeface="Comic Sans MS"/>
                        <a:ea typeface="Comic Sans MS"/>
                        <a:cs typeface="Comic Sans MS"/>
                        <a:sym typeface="Comic Sans MS"/>
                      </a:endParaRP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Thin light ray for accurate angles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04" name="Shape 204"/>
          <p:cNvPicPr preferRelativeResize="0"/>
          <p:nvPr/>
        </p:nvPicPr>
        <p:blipFill>
          <a:blip r:embed="rId3">
            <a:alphaModFix/>
          </a:blip>
          <a:stretch>
            <a:fillRect/>
          </a:stretch>
        </p:blipFill>
        <p:spPr>
          <a:xfrm>
            <a:off x="1496825" y="906725"/>
            <a:ext cx="3038349" cy="2278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4.4.2 </a:t>
            </a:r>
            <a:r>
              <a:rPr lang="en-GB" sz="2400" dirty="0">
                <a:solidFill>
                  <a:srgbClr val="000000"/>
                </a:solidFill>
              </a:rPr>
              <a:t>Determining the critical angle for a </a:t>
            </a:r>
            <a:r>
              <a:rPr lang="en-GB" sz="2400" dirty="0" smtClean="0">
                <a:solidFill>
                  <a:srgbClr val="000000"/>
                </a:solidFill>
              </a:rPr>
              <a:t>transparent </a:t>
            </a:r>
            <a:r>
              <a:rPr lang="en-GB" sz="2400" dirty="0">
                <a:solidFill>
                  <a:srgbClr val="000000"/>
                </a:solidFill>
              </a:rPr>
              <a:t>material</a:t>
            </a:r>
          </a:p>
        </p:txBody>
      </p:sp>
      <p:graphicFrame>
        <p:nvGraphicFramePr>
          <p:cNvPr id="210" name="Shape 210"/>
          <p:cNvGraphicFramePr/>
          <p:nvPr/>
        </p:nvGraphicFramePr>
        <p:xfrm>
          <a:off x="132550" y="988350"/>
          <a:ext cx="8828650" cy="5386650"/>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dirty="0">
                          <a:solidFill>
                            <a:schemeClr val="dk1"/>
                          </a:solidFill>
                          <a:latin typeface="Comic Sans MS"/>
                          <a:ea typeface="Comic Sans MS"/>
                          <a:cs typeface="Comic Sans MS"/>
                          <a:sym typeface="Comic Sans MS"/>
                        </a:rPr>
                        <a:t>The angle the ray makes with the normal when it emerges along the surface is the critical angle</a:t>
                      </a:r>
                    </a:p>
                    <a:p>
                      <a:pPr lvl="0">
                        <a:spcBef>
                          <a:spcPts val="0"/>
                        </a:spcBef>
                        <a:buNone/>
                      </a:pPr>
                      <a:r>
                        <a:rPr lang="en-GB" sz="1600" dirty="0">
                          <a:solidFill>
                            <a:schemeClr val="dk1"/>
                          </a:solidFill>
                          <a:latin typeface="Comic Sans MS"/>
                          <a:ea typeface="Comic Sans MS"/>
                          <a:cs typeface="Comic Sans MS"/>
                          <a:sym typeface="Comic Sans MS"/>
                        </a:rPr>
                        <a:t>The critical angle, C,  can be used to find the refractive index, n:</a:t>
                      </a:r>
                    </a:p>
                    <a:p>
                      <a:pPr lvl="0">
                        <a:spcBef>
                          <a:spcPts val="0"/>
                        </a:spcBef>
                        <a:buNone/>
                      </a:pPr>
                      <a:r>
                        <a:rPr lang="en-GB" sz="1600" dirty="0">
                          <a:solidFill>
                            <a:schemeClr val="dk1"/>
                          </a:solidFill>
                          <a:latin typeface="Comic Sans MS"/>
                          <a:ea typeface="Comic Sans MS"/>
                          <a:cs typeface="Comic Sans MS"/>
                          <a:sym typeface="Comic Sans MS"/>
                        </a:rPr>
                        <a:t>Sin C = 1/n</a:t>
                      </a:r>
                    </a:p>
                    <a:p>
                      <a:pPr lvl="0" rtl="0">
                        <a:spcBef>
                          <a:spcPts val="0"/>
                        </a:spcBef>
                        <a:buNone/>
                      </a:pPr>
                      <a:endParaRPr sz="1600" dirty="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Shine light source through a semi-circular block, light enters through curved edge</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Move the light ray around until it emerges along the surface of the boundary.</a:t>
                      </a:r>
                    </a:p>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chemeClr val="dk1"/>
                        </a:buClr>
                        <a:buSzPct val="68750"/>
                        <a:buFont typeface="Arial"/>
                        <a:buNone/>
                      </a:pPr>
                      <a:r>
                        <a:rPr lang="en-GB" sz="1600" dirty="0">
                          <a:solidFill>
                            <a:schemeClr val="dk1"/>
                          </a:solidFill>
                          <a:latin typeface="Comic Sans MS"/>
                          <a:ea typeface="Comic Sans MS"/>
                          <a:cs typeface="Comic Sans MS"/>
                          <a:sym typeface="Comic Sans MS"/>
                        </a:rPr>
                        <a:t>Darkened room to be able to see light ray</a:t>
                      </a:r>
                    </a:p>
                    <a:p>
                      <a:pPr lvl="0" rtl="0">
                        <a:lnSpc>
                          <a:spcPct val="80000"/>
                        </a:lnSpc>
                        <a:spcBef>
                          <a:spcPts val="496"/>
                        </a:spcBef>
                        <a:buClr>
                          <a:srgbClr val="000000"/>
                        </a:buClr>
                        <a:buSzPct val="68750"/>
                        <a:buFont typeface="Arial"/>
                        <a:buNone/>
                      </a:pPr>
                      <a:endParaRPr sz="16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11" name="Shape 211"/>
          <p:cNvPicPr preferRelativeResize="0"/>
          <p:nvPr/>
        </p:nvPicPr>
        <p:blipFill>
          <a:blip r:embed="rId3">
            <a:alphaModFix/>
          </a:blip>
          <a:stretch>
            <a:fillRect/>
          </a:stretch>
        </p:blipFill>
        <p:spPr>
          <a:xfrm>
            <a:off x="1590675" y="1142996"/>
            <a:ext cx="2660275" cy="1876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4.4.3 </a:t>
            </a:r>
            <a:r>
              <a:rPr lang="en-GB" sz="2400" dirty="0">
                <a:solidFill>
                  <a:srgbClr val="000000"/>
                </a:solidFill>
              </a:rPr>
              <a:t>Determining the wavelength of light using the double slit apparatus</a:t>
            </a:r>
          </a:p>
        </p:txBody>
      </p:sp>
      <p:graphicFrame>
        <p:nvGraphicFramePr>
          <p:cNvPr id="217" name="Shape 217"/>
          <p:cNvGraphicFramePr/>
          <p:nvPr/>
        </p:nvGraphicFramePr>
        <p:xfrm>
          <a:off x="81475" y="783050"/>
          <a:ext cx="8828650" cy="5942516"/>
        </p:xfrm>
        <a:graphic>
          <a:graphicData uri="http://schemas.openxmlformats.org/drawingml/2006/table">
            <a:tbl>
              <a:tblPr>
                <a:noFill/>
                <a:tableStyleId>{5A537DB2-FFE3-46BB-8AC1-73B68C9F351C}</a:tableStyleId>
              </a:tblPr>
              <a:tblGrid>
                <a:gridCol w="1172925"/>
                <a:gridCol w="4103250"/>
                <a:gridCol w="994825"/>
                <a:gridCol w="2557650"/>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rowSpan="2">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rowSpan="2">
                  <a:txBody>
                    <a:bodyPr/>
                    <a:lstStyle/>
                    <a:p>
                      <a:pPr lvl="0" rtl="0">
                        <a:spcBef>
                          <a:spcPts val="518"/>
                        </a:spcBef>
                        <a:buNone/>
                      </a:pPr>
                      <a:r>
                        <a:rPr lang="en-GB" sz="1600">
                          <a:latin typeface="Comic Sans MS"/>
                          <a:ea typeface="Comic Sans MS"/>
                          <a:cs typeface="Comic Sans MS"/>
                          <a:sym typeface="Comic Sans MS"/>
                        </a:rPr>
                        <a:t>As D must be much larger than a, we can assume θ to be identical and very small, therefore:  sin θ = λ/a   tan θ = x/D</a:t>
                      </a:r>
                    </a:p>
                    <a:p>
                      <a:pPr lvl="0" rtl="0">
                        <a:spcBef>
                          <a:spcPts val="518"/>
                        </a:spcBef>
                        <a:buNone/>
                      </a:pPr>
                      <a:r>
                        <a:rPr lang="en-GB" sz="1600">
                          <a:latin typeface="Comic Sans MS"/>
                          <a:ea typeface="Comic Sans MS"/>
                          <a:cs typeface="Comic Sans MS"/>
                          <a:sym typeface="Comic Sans MS"/>
                        </a:rPr>
                        <a:t>If θ is small enough sin θ = tan θ so:</a:t>
                      </a:r>
                    </a:p>
                    <a:p>
                      <a:pPr lvl="0" rtl="0">
                        <a:spcBef>
                          <a:spcPts val="518"/>
                        </a:spcBef>
                        <a:buNone/>
                      </a:pPr>
                      <a:r>
                        <a:rPr lang="en-GB" sz="1600">
                          <a:latin typeface="Comic Sans MS"/>
                          <a:ea typeface="Comic Sans MS"/>
                          <a:cs typeface="Comic Sans MS"/>
                          <a:sym typeface="Comic Sans MS"/>
                        </a:rPr>
                        <a:t>λ/a = x/D   λ = ax/D</a:t>
                      </a:r>
                    </a:p>
                    <a:p>
                      <a:pPr lvl="0" rtl="0">
                        <a:spcBef>
                          <a:spcPts val="518"/>
                        </a:spcBef>
                        <a:buNone/>
                      </a:pPr>
                      <a:r>
                        <a:rPr lang="en-GB" sz="1600">
                          <a:latin typeface="Comic Sans MS"/>
                          <a:ea typeface="Comic Sans MS"/>
                          <a:cs typeface="Comic Sans MS"/>
                          <a:sym typeface="Comic Sans MS"/>
                        </a:rPr>
                        <a:t> </a:t>
                      </a:r>
                    </a:p>
                    <a:p>
                      <a:pPr lvl="0" rtl="0">
                        <a:spcBef>
                          <a:spcPts val="518"/>
                        </a:spcBef>
                        <a:buNone/>
                      </a:pPr>
                      <a:r>
                        <a:rPr lang="en-GB" sz="1600">
                          <a:latin typeface="Comic Sans MS"/>
                          <a:ea typeface="Comic Sans MS"/>
                          <a:cs typeface="Comic Sans MS"/>
                          <a:sym typeface="Comic Sans MS"/>
                        </a:rPr>
                        <a:t>Where x is the separation distance between two adjacent maxima  </a:t>
                      </a:r>
                    </a:p>
                    <a:p>
                      <a:pPr lvl="0" rtl="0">
                        <a:lnSpc>
                          <a:spcPct val="80000"/>
                        </a:lnSpc>
                        <a:spcBef>
                          <a:spcPts val="496"/>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518"/>
                        </a:spcBef>
                        <a:buSzPct val="100000"/>
                        <a:buChar char="●"/>
                      </a:pPr>
                      <a:r>
                        <a:rPr lang="en-GB" sz="1600">
                          <a:latin typeface="Comic Sans MS"/>
                          <a:ea typeface="Comic Sans MS"/>
                          <a:cs typeface="Comic Sans MS"/>
                          <a:sym typeface="Comic Sans MS"/>
                        </a:rPr>
                        <a:t>A Monochromatic (single frequency) light source (or microwaves) with wavelength </a:t>
                      </a:r>
                      <a:r>
                        <a:rPr lang="en-GB" sz="1600" b="1">
                          <a:latin typeface="Comic Sans MS"/>
                          <a:ea typeface="Comic Sans MS"/>
                          <a:cs typeface="Comic Sans MS"/>
                          <a:sym typeface="Comic Sans MS"/>
                        </a:rPr>
                        <a:t>λ</a:t>
                      </a:r>
                      <a:r>
                        <a:rPr lang="en-GB" sz="1600">
                          <a:latin typeface="Comic Sans MS"/>
                          <a:ea typeface="Comic Sans MS"/>
                          <a:cs typeface="Comic Sans MS"/>
                          <a:sym typeface="Comic Sans MS"/>
                        </a:rPr>
                        <a:t> passes through two slits in a screen, distance </a:t>
                      </a:r>
                      <a:r>
                        <a:rPr lang="en-GB" sz="1600" b="1">
                          <a:latin typeface="Comic Sans MS"/>
                          <a:ea typeface="Comic Sans MS"/>
                          <a:cs typeface="Comic Sans MS"/>
                          <a:sym typeface="Comic Sans MS"/>
                        </a:rPr>
                        <a:t>a</a:t>
                      </a:r>
                      <a:r>
                        <a:rPr lang="en-GB" sz="1600">
                          <a:latin typeface="Comic Sans MS"/>
                          <a:ea typeface="Comic Sans MS"/>
                          <a:cs typeface="Comic Sans MS"/>
                          <a:sym typeface="Comic Sans MS"/>
                        </a:rPr>
                        <a:t> apart. </a:t>
                      </a:r>
                      <a:r>
                        <a:rPr lang="en-GB" sz="1600">
                          <a:solidFill>
                            <a:schemeClr val="dk1"/>
                          </a:solidFill>
                          <a:latin typeface="Comic Sans MS"/>
                          <a:ea typeface="Comic Sans MS"/>
                          <a:cs typeface="Comic Sans MS"/>
                          <a:sym typeface="Comic Sans MS"/>
                        </a:rPr>
                        <a:t>The light needs to meet the slits in phrase.</a:t>
                      </a:r>
                    </a:p>
                    <a:p>
                      <a:pPr marL="457200" lvl="0" indent="-330200" rtl="0">
                        <a:spcBef>
                          <a:spcPts val="518"/>
                        </a:spcBef>
                        <a:buSzPct val="100000"/>
                        <a:buChar char="●"/>
                      </a:pPr>
                      <a:r>
                        <a:rPr lang="en-GB" sz="1600">
                          <a:latin typeface="Comic Sans MS"/>
                          <a:ea typeface="Comic Sans MS"/>
                          <a:cs typeface="Comic Sans MS"/>
                          <a:sym typeface="Comic Sans MS"/>
                        </a:rPr>
                        <a:t>The light diffuses from each slit, effectively creating two coherent waves that will interfere with each other</a:t>
                      </a:r>
                    </a:p>
                    <a:p>
                      <a:pPr marL="457200" lvl="0" indent="-330200" rtl="0">
                        <a:spcBef>
                          <a:spcPts val="518"/>
                        </a:spcBef>
                        <a:buSzPct val="100000"/>
                        <a:buChar char="●"/>
                      </a:pPr>
                      <a:r>
                        <a:rPr lang="en-GB" sz="1600">
                          <a:latin typeface="Comic Sans MS"/>
                          <a:ea typeface="Comic Sans MS"/>
                          <a:cs typeface="Comic Sans MS"/>
                          <a:sym typeface="Comic Sans MS"/>
                        </a:rPr>
                        <a:t>A screen placed distance </a:t>
                      </a:r>
                      <a:r>
                        <a:rPr lang="en-GB" sz="1600" b="1">
                          <a:latin typeface="Comic Sans MS"/>
                          <a:ea typeface="Comic Sans MS"/>
                          <a:cs typeface="Comic Sans MS"/>
                          <a:sym typeface="Comic Sans MS"/>
                        </a:rPr>
                        <a:t>D</a:t>
                      </a:r>
                      <a:r>
                        <a:rPr lang="en-GB" sz="1600">
                          <a:latin typeface="Comic Sans MS"/>
                          <a:ea typeface="Comic Sans MS"/>
                          <a:cs typeface="Comic Sans MS"/>
                          <a:sym typeface="Comic Sans MS"/>
                        </a:rPr>
                        <a:t> away will show an interference pattern of repeating bright and dark patches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bl>
          </a:graphicData>
        </a:graphic>
      </p:graphicFrame>
      <p:pic>
        <p:nvPicPr>
          <p:cNvPr id="218" name="Shape 218"/>
          <p:cNvPicPr preferRelativeResize="0"/>
          <p:nvPr/>
        </p:nvPicPr>
        <p:blipFill>
          <a:blip r:embed="rId3">
            <a:alphaModFix/>
          </a:blip>
          <a:stretch>
            <a:fillRect/>
          </a:stretch>
        </p:blipFill>
        <p:spPr>
          <a:xfrm>
            <a:off x="1487274" y="854575"/>
            <a:ext cx="2980125" cy="2090525"/>
          </a:xfrm>
          <a:prstGeom prst="rect">
            <a:avLst/>
          </a:prstGeom>
          <a:noFill/>
          <a:ln>
            <a:noFill/>
          </a:ln>
        </p:spPr>
      </p:pic>
      <p:pic>
        <p:nvPicPr>
          <p:cNvPr id="219" name="Shape 219"/>
          <p:cNvPicPr preferRelativeResize="0"/>
          <p:nvPr/>
        </p:nvPicPr>
        <p:blipFill rotWithShape="1">
          <a:blip r:embed="rId4">
            <a:alphaModFix/>
          </a:blip>
          <a:srcRect b="24947"/>
          <a:stretch/>
        </p:blipFill>
        <p:spPr>
          <a:xfrm>
            <a:off x="6384374" y="4774900"/>
            <a:ext cx="2496375" cy="1500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4.4.3 </a:t>
            </a:r>
            <a:r>
              <a:rPr lang="en-GB" sz="2400" dirty="0">
                <a:solidFill>
                  <a:srgbClr val="000000"/>
                </a:solidFill>
              </a:rPr>
              <a:t>Measuring the wavelength of light using a diffraction grating</a:t>
            </a:r>
          </a:p>
        </p:txBody>
      </p:sp>
      <p:graphicFrame>
        <p:nvGraphicFramePr>
          <p:cNvPr id="225" name="Shape 225"/>
          <p:cNvGraphicFramePr/>
          <p:nvPr/>
        </p:nvGraphicFramePr>
        <p:xfrm>
          <a:off x="132550" y="988350"/>
          <a:ext cx="8828650" cy="5861751"/>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latin typeface="Comic Sans MS"/>
                          <a:ea typeface="Comic Sans MS"/>
                          <a:cs typeface="Comic Sans MS"/>
                          <a:sym typeface="Comic Sans MS"/>
                        </a:rPr>
                        <a:t>All waves resulting in a maxima must be a whole number of wavelengths apart, nλ, to be in phase</a:t>
                      </a:r>
                    </a:p>
                    <a:p>
                      <a:pPr lvl="0">
                        <a:spcBef>
                          <a:spcPts val="0"/>
                        </a:spcBef>
                        <a:buNone/>
                      </a:pPr>
                      <a:r>
                        <a:rPr lang="en-GB" sz="1600">
                          <a:latin typeface="Comic Sans MS"/>
                          <a:ea typeface="Comic Sans MS"/>
                          <a:cs typeface="Comic Sans MS"/>
                          <a:sym typeface="Comic Sans MS"/>
                        </a:rPr>
                        <a:t>Wavelength can be calculated from the slit separation, d: </a:t>
                      </a:r>
                    </a:p>
                    <a:p>
                      <a:pPr lvl="0">
                        <a:spcBef>
                          <a:spcPts val="0"/>
                        </a:spcBef>
                        <a:buNone/>
                      </a:pPr>
                      <a:r>
                        <a:rPr lang="en-GB" sz="1600">
                          <a:latin typeface="Comic Sans MS"/>
                          <a:ea typeface="Comic Sans MS"/>
                          <a:cs typeface="Comic Sans MS"/>
                          <a:sym typeface="Comic Sans MS"/>
                        </a:rPr>
                        <a:t>d sin θ = nλ</a:t>
                      </a:r>
                    </a:p>
                    <a:p>
                      <a:pPr lvl="0">
                        <a:spcBef>
                          <a:spcPts val="0"/>
                        </a:spcBef>
                        <a:buNone/>
                      </a:pPr>
                      <a:r>
                        <a:rPr lang="en-GB" sz="1600">
                          <a:latin typeface="Comic Sans MS"/>
                          <a:ea typeface="Comic Sans MS"/>
                          <a:cs typeface="Comic Sans MS"/>
                          <a:sym typeface="Comic Sans MS"/>
                        </a:rPr>
                        <a:t>Where n is the order of the maximum  and </a:t>
                      </a:r>
                      <a:r>
                        <a:rPr lang="en-GB" sz="1600">
                          <a:solidFill>
                            <a:schemeClr val="dk1"/>
                          </a:solidFill>
                          <a:latin typeface="Comic Sans MS"/>
                          <a:ea typeface="Comic Sans MS"/>
                          <a:cs typeface="Comic Sans MS"/>
                          <a:sym typeface="Comic Sans MS"/>
                        </a:rPr>
                        <a:t>θ </a:t>
                      </a:r>
                      <a:r>
                        <a:rPr lang="en-GB" sz="1600">
                          <a:latin typeface="Comic Sans MS"/>
                          <a:ea typeface="Comic Sans MS"/>
                          <a:cs typeface="Comic Sans MS"/>
                          <a:sym typeface="Comic Sans MS"/>
                        </a:rPr>
                        <a:t>is the angle the beam makes with the grating </a:t>
                      </a:r>
                    </a:p>
                    <a:p>
                      <a:pPr lvl="0" rtl="0">
                        <a:spcBef>
                          <a:spcPts val="0"/>
                        </a:spcBef>
                        <a:buClr>
                          <a:schemeClr val="dk1"/>
                        </a:buClr>
                        <a:buSzPct val="68750"/>
                        <a:buFont typeface="Arial"/>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518"/>
                        </a:spcBef>
                        <a:buNone/>
                      </a:pPr>
                      <a:r>
                        <a:rPr lang="en-GB" sz="1600">
                          <a:latin typeface="Comic Sans MS"/>
                          <a:ea typeface="Comic Sans MS"/>
                          <a:cs typeface="Comic Sans MS"/>
                          <a:sym typeface="Comic Sans MS"/>
                        </a:rPr>
                        <a:t>Pass a monochromatic light source though the diffraction grating- it must arrive at each slit in phase</a:t>
                      </a:r>
                    </a:p>
                    <a:p>
                      <a:pPr lvl="0" rtl="0">
                        <a:spcBef>
                          <a:spcPts val="518"/>
                        </a:spcBef>
                        <a:buClr>
                          <a:srgbClr val="FFFF00"/>
                        </a:buClr>
                        <a:buSzPct val="25000"/>
                        <a:buFont typeface="Arial"/>
                        <a:buNone/>
                      </a:pPr>
                      <a:r>
                        <a:rPr lang="en-GB" sz="1600">
                          <a:latin typeface="Comic Sans MS"/>
                          <a:ea typeface="Comic Sans MS"/>
                          <a:cs typeface="Comic Sans MS"/>
                          <a:sym typeface="Comic Sans MS"/>
                        </a:rPr>
                        <a:t>As light passes through the diffraction grating slits it is diffracted</a:t>
                      </a:r>
                    </a:p>
                    <a:p>
                      <a:pPr lvl="0" rtl="0">
                        <a:spcBef>
                          <a:spcPts val="518"/>
                        </a:spcBef>
                        <a:buNone/>
                      </a:pPr>
                      <a:r>
                        <a:rPr lang="en-GB" sz="1600">
                          <a:latin typeface="Comic Sans MS"/>
                          <a:ea typeface="Comic Sans MS"/>
                          <a:cs typeface="Comic Sans MS"/>
                          <a:sym typeface="Comic Sans MS"/>
                        </a:rPr>
                        <a:t>Constructive interference occurs as wave fronts overlap causing bright maxima to appear on the screen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Clr>
                          <a:schemeClr val="dk1"/>
                        </a:buClr>
                        <a:buSzPct val="61111"/>
                        <a:buFont typeface="Arial"/>
                        <a:buNone/>
                      </a:pPr>
                      <a:r>
                        <a:rPr lang="en-GB" sz="1800">
                          <a:latin typeface="Comic Sans MS"/>
                          <a:ea typeface="Comic Sans MS"/>
                          <a:cs typeface="Comic Sans MS"/>
                          <a:sym typeface="Comic Sans MS"/>
                        </a:rPr>
                        <a:t>Multiple slits in a diffraction grating improves the brightness and sharpness of maxima over the Young’s double slit method plus maxima are further apart making angles easier to measure </a:t>
                      </a:r>
                    </a:p>
                    <a:p>
                      <a:pPr lvl="0" rtl="0">
                        <a:lnSpc>
                          <a:spcPct val="80000"/>
                        </a:lnSpc>
                        <a:spcBef>
                          <a:spcPts val="496"/>
                        </a:spcBef>
                        <a:buClr>
                          <a:srgbClr val="000000"/>
                        </a:buClr>
                        <a:buSzPct val="61111"/>
                        <a:buFont typeface="Arial"/>
                        <a:buNone/>
                      </a:pPr>
                      <a:endParaRPr sz="18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26" name="Shape 226"/>
          <p:cNvPicPr preferRelativeResize="0"/>
          <p:nvPr/>
        </p:nvPicPr>
        <p:blipFill>
          <a:blip r:embed="rId3">
            <a:alphaModFix/>
          </a:blip>
          <a:stretch>
            <a:fillRect/>
          </a:stretch>
        </p:blipFill>
        <p:spPr>
          <a:xfrm>
            <a:off x="1453471" y="1090696"/>
            <a:ext cx="3012400" cy="1790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57675" y="-1954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4.4.4 </a:t>
            </a:r>
            <a:r>
              <a:rPr lang="en-GB" sz="2400" dirty="0">
                <a:solidFill>
                  <a:srgbClr val="000000"/>
                </a:solidFill>
              </a:rPr>
              <a:t>Measuring the speed of sound in air</a:t>
            </a:r>
          </a:p>
        </p:txBody>
      </p:sp>
      <p:graphicFrame>
        <p:nvGraphicFramePr>
          <p:cNvPr id="232" name="Shape 232"/>
          <p:cNvGraphicFramePr/>
          <p:nvPr/>
        </p:nvGraphicFramePr>
        <p:xfrm>
          <a:off x="128300" y="486925"/>
          <a:ext cx="8828650" cy="6259115"/>
        </p:xfrm>
        <a:graphic>
          <a:graphicData uri="http://schemas.openxmlformats.org/drawingml/2006/table">
            <a:tbl>
              <a:tblPr>
                <a:noFill/>
                <a:tableStyleId>{5A537DB2-FFE3-46BB-8AC1-73B68C9F351C}</a:tableStyleId>
              </a:tblPr>
              <a:tblGrid>
                <a:gridCol w="1204475"/>
                <a:gridCol w="3661125"/>
                <a:gridCol w="1073775"/>
                <a:gridCol w="2889275"/>
              </a:tblGrid>
              <a:tr h="217482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The shortest stationary wave occurs at ¼λ, the second at ¾λ the difference between these two is ½λ, so the speed of sound can be determined from multiplying this value by 2, and then by the frequency v=fλ</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4050500">
                <a:tc>
                  <a:txBody>
                    <a:bodyPr/>
                    <a:lstStyle/>
                    <a:p>
                      <a:pPr lvl="0" rtl="0">
                        <a:spcBef>
                          <a:spcPts val="0"/>
                        </a:spcBef>
                        <a:buNone/>
                      </a:pPr>
                      <a:r>
                        <a:rPr lang="en-GB" sz="1600" b="1" dirty="0">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The tube is held by a clamp and is moveable so the tube length can be altered</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A tuning fork of known frequency is struck and held over the open end</a:t>
                      </a:r>
                    </a:p>
                    <a:p>
                      <a:pPr marL="457200" lvl="0" indent="-330200" rtl="0">
                        <a:spcBef>
                          <a:spcPts val="0"/>
                        </a:spcBef>
                        <a:buSzPct val="100000"/>
                        <a:buFont typeface="Comic Sans MS"/>
                        <a:buChar char="●"/>
                      </a:pPr>
                      <a:r>
                        <a:rPr lang="en-GB" sz="1600">
                          <a:solidFill>
                            <a:schemeClr val="dk1"/>
                          </a:solidFill>
                          <a:latin typeface="Comic Sans MS"/>
                          <a:ea typeface="Comic Sans MS"/>
                          <a:cs typeface="Comic Sans MS"/>
                          <a:sym typeface="Comic Sans MS"/>
                        </a:rPr>
                        <a:t>A stationary wave is set up in the tube, as the water acts as a boundary.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Listen carefully to find when the sound is loudest at the minimum tuning fork to water distance, measure L</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Lengthen the tube by loosening the clamp and find a second max loudness, measure 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dirty="0">
                          <a:latin typeface="Comic Sans MS"/>
                          <a:ea typeface="Comic Sans MS"/>
                          <a:cs typeface="Comic Sans MS"/>
                          <a:sym typeface="Comic Sans MS"/>
                        </a:rPr>
                        <a:t>Repeat at multiple harmonics, to improve accuracy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33" name="Shape 233"/>
          <p:cNvPicPr preferRelativeResize="0"/>
          <p:nvPr/>
        </p:nvPicPr>
        <p:blipFill>
          <a:blip r:embed="rId3">
            <a:alphaModFix/>
          </a:blip>
          <a:stretch>
            <a:fillRect/>
          </a:stretch>
        </p:blipFill>
        <p:spPr>
          <a:xfrm>
            <a:off x="1539300" y="515562"/>
            <a:ext cx="1050774" cy="2121049"/>
          </a:xfrm>
          <a:prstGeom prst="rect">
            <a:avLst/>
          </a:prstGeom>
          <a:noFill/>
          <a:ln>
            <a:noFill/>
          </a:ln>
        </p:spPr>
      </p:pic>
      <p:pic>
        <p:nvPicPr>
          <p:cNvPr id="234" name="Shape 234"/>
          <p:cNvPicPr preferRelativeResize="0"/>
          <p:nvPr/>
        </p:nvPicPr>
        <p:blipFill>
          <a:blip r:embed="rId4">
            <a:alphaModFix/>
          </a:blip>
          <a:stretch>
            <a:fillRect/>
          </a:stretch>
        </p:blipFill>
        <p:spPr>
          <a:xfrm>
            <a:off x="2837824" y="597474"/>
            <a:ext cx="1957225" cy="1957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a:solidFill>
                  <a:srgbClr val="000000"/>
                </a:solidFill>
              </a:rPr>
              <a:t>4.5.1 Using light-emitting diodes to determine a value for the Planck constant</a:t>
            </a:r>
          </a:p>
        </p:txBody>
      </p:sp>
      <p:graphicFrame>
        <p:nvGraphicFramePr>
          <p:cNvPr id="240" name="Shape 240"/>
          <p:cNvGraphicFramePr/>
          <p:nvPr/>
        </p:nvGraphicFramePr>
        <p:xfrm>
          <a:off x="157675" y="778375"/>
          <a:ext cx="8828650" cy="5984800"/>
        </p:xfrm>
        <a:graphic>
          <a:graphicData uri="http://schemas.openxmlformats.org/drawingml/2006/table">
            <a:tbl>
              <a:tblPr>
                <a:noFill/>
                <a:tableStyleId>{5A537DB2-FFE3-46BB-8AC1-73B68C9F351C}</a:tableStyleId>
              </a:tblPr>
              <a:tblGrid>
                <a:gridCol w="1220275"/>
                <a:gridCol w="2460875"/>
                <a:gridCol w="1215950"/>
                <a:gridCol w="3931550"/>
              </a:tblGrid>
              <a:tr h="30519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Plot a graph of I versus V for each LED</a:t>
                      </a:r>
                    </a:p>
                    <a:p>
                      <a:pPr lvl="0">
                        <a:spcBef>
                          <a:spcPts val="0"/>
                        </a:spcBef>
                        <a:buNone/>
                      </a:pPr>
                      <a:r>
                        <a:rPr lang="en-GB" sz="1600">
                          <a:solidFill>
                            <a:schemeClr val="dk1"/>
                          </a:solidFill>
                          <a:latin typeface="Comic Sans MS"/>
                          <a:ea typeface="Comic Sans MS"/>
                          <a:cs typeface="Comic Sans MS"/>
                          <a:sym typeface="Comic Sans MS"/>
                        </a:rPr>
                        <a:t>The activation voltage is the max V before I linearly increases and the LED starts to emit photons.</a:t>
                      </a:r>
                    </a:p>
                    <a:p>
                      <a:pPr lvl="0">
                        <a:spcBef>
                          <a:spcPts val="0"/>
                        </a:spcBef>
                        <a:buNone/>
                      </a:pPr>
                      <a:r>
                        <a:rPr lang="en-GB" sz="1600">
                          <a:solidFill>
                            <a:schemeClr val="dk1"/>
                          </a:solidFill>
                          <a:latin typeface="Comic Sans MS"/>
                          <a:ea typeface="Comic Sans MS"/>
                          <a:cs typeface="Comic Sans MS"/>
                          <a:sym typeface="Comic Sans MS"/>
                        </a:rPr>
                        <a:t>Activation V can be determined by extrapolating a straight line till it touches the x-axis.</a:t>
                      </a:r>
                    </a:p>
                    <a:p>
                      <a:pPr lvl="0">
                        <a:spcBef>
                          <a:spcPts val="0"/>
                        </a:spcBef>
                        <a:buNone/>
                      </a:pPr>
                      <a:r>
                        <a:rPr lang="en-GB" sz="1600">
                          <a:solidFill>
                            <a:schemeClr val="dk1"/>
                          </a:solidFill>
                          <a:latin typeface="Comic Sans MS"/>
                          <a:ea typeface="Comic Sans MS"/>
                          <a:cs typeface="Comic Sans MS"/>
                          <a:sym typeface="Comic Sans MS"/>
                        </a:rPr>
                        <a:t>Plot a graph of activation V versus 1/λ. </a:t>
                      </a:r>
                    </a:p>
                    <a:p>
                      <a:pPr lvl="0">
                        <a:spcBef>
                          <a:spcPts val="0"/>
                        </a:spcBef>
                        <a:buNone/>
                      </a:pPr>
                      <a:r>
                        <a:rPr lang="en-GB" sz="1600">
                          <a:solidFill>
                            <a:schemeClr val="dk1"/>
                          </a:solidFill>
                          <a:latin typeface="Comic Sans MS"/>
                          <a:ea typeface="Comic Sans MS"/>
                          <a:cs typeface="Comic Sans MS"/>
                          <a:sym typeface="Comic Sans MS"/>
                        </a:rPr>
                        <a:t>eV= hc/λ        V=hc/e x 1/λ</a:t>
                      </a:r>
                    </a:p>
                    <a:p>
                      <a:pPr lvl="0" rtl="0">
                        <a:spcBef>
                          <a:spcPts val="0"/>
                        </a:spcBef>
                        <a:buNone/>
                      </a:pPr>
                      <a:r>
                        <a:rPr lang="en-GB" sz="1600">
                          <a:solidFill>
                            <a:schemeClr val="dk1"/>
                          </a:solidFill>
                          <a:latin typeface="Comic Sans MS"/>
                          <a:ea typeface="Comic Sans MS"/>
                          <a:cs typeface="Comic Sans MS"/>
                          <a:sym typeface="Comic Sans MS"/>
                        </a:rPr>
                        <a:t>gradient = hc/e, to find h (C = speed of light, e = charge on an electron)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3282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Measure I as V is increased by adjusting a variable resistor or power supply, increase V in 0.05 steps.</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Repeat for other coloured LEDs each of a known wavelength</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Record at least 6 values for I and V for each colour LED</a:t>
                      </a: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Repeat measurements several times to repeatable result</a:t>
                      </a: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Some current might occur before the LED emits light</a:t>
                      </a:r>
                    </a:p>
                    <a:p>
                      <a:pPr lvl="0" rtl="0">
                        <a:lnSpc>
                          <a:spcPct val="80000"/>
                        </a:lnSpc>
                        <a:spcBef>
                          <a:spcPts val="496"/>
                        </a:spcBef>
                        <a:buClr>
                          <a:srgbClr val="000000"/>
                        </a:buClr>
                        <a:buSzPct val="68750"/>
                        <a:buFont typeface="Arial"/>
                        <a:buNone/>
                      </a:pPr>
                      <a:endParaRPr sz="1600">
                        <a:latin typeface="Comic Sans MS"/>
                        <a:ea typeface="Comic Sans MS"/>
                        <a:cs typeface="Comic Sans MS"/>
                        <a:sym typeface="Comic Sans MS"/>
                      </a:endParaRP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Monitoring current is a more accurate method of determining when the LED starts light emission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41" name="Shape 241"/>
          <p:cNvPicPr preferRelativeResize="0"/>
          <p:nvPr/>
        </p:nvPicPr>
        <p:blipFill rotWithShape="1">
          <a:blip r:embed="rId3">
            <a:alphaModFix/>
          </a:blip>
          <a:srcRect b="32777"/>
          <a:stretch/>
        </p:blipFill>
        <p:spPr>
          <a:xfrm rot="-5400000">
            <a:off x="1128099" y="1621599"/>
            <a:ext cx="2965725" cy="127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4.5.2 </a:t>
            </a:r>
            <a:r>
              <a:rPr lang="en-GB" sz="2400" dirty="0">
                <a:solidFill>
                  <a:srgbClr val="000000"/>
                </a:solidFill>
              </a:rPr>
              <a:t>Demonstrating the photoelectric effect with the gold-leaf electroscope</a:t>
            </a:r>
          </a:p>
        </p:txBody>
      </p:sp>
      <p:graphicFrame>
        <p:nvGraphicFramePr>
          <p:cNvPr id="247" name="Shape 247"/>
          <p:cNvGraphicFramePr/>
          <p:nvPr/>
        </p:nvGraphicFramePr>
        <p:xfrm>
          <a:off x="132550" y="988350"/>
          <a:ext cx="8828650" cy="5636950"/>
        </p:xfrm>
        <a:graphic>
          <a:graphicData uri="http://schemas.openxmlformats.org/drawingml/2006/table">
            <a:tbl>
              <a:tblPr>
                <a:noFill/>
                <a:tableStyleId>{5A537DB2-FFE3-46BB-8AC1-73B68C9F351C}</a:tableStyleId>
              </a:tblPr>
              <a:tblGrid>
                <a:gridCol w="1504550"/>
                <a:gridCol w="3076775"/>
                <a:gridCol w="1342300"/>
                <a:gridCol w="2905025"/>
              </a:tblGrid>
              <a:tr h="236442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The metal plate loses its negative charge through emission of electrons (not caused by air ions as electroscope is in vacuum) </a:t>
                      </a:r>
                    </a:p>
                    <a:p>
                      <a:pPr lvl="0" rtl="0">
                        <a:spcBef>
                          <a:spcPts val="0"/>
                        </a:spcBef>
                        <a:buNone/>
                      </a:pPr>
                      <a:endParaRPr sz="160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3272525">
                <a:tc>
                  <a:txBody>
                    <a:bodyPr/>
                    <a:lstStyle/>
                    <a:p>
                      <a:pPr lvl="0">
                        <a:spcBef>
                          <a:spcPts val="0"/>
                        </a:spcBef>
                        <a:buNone/>
                      </a:pPr>
                      <a:r>
                        <a:rPr lang="en-GB" sz="1600" b="1">
                          <a:latin typeface="Comic Sans MS"/>
                          <a:ea typeface="Comic Sans MS"/>
                          <a:cs typeface="Comic Sans MS"/>
                          <a:sym typeface="Comic Sans MS"/>
                        </a:rPr>
                        <a:t>Method/</a:t>
                      </a:r>
                    </a:p>
                    <a:p>
                      <a:pPr lvl="0" rtl="0">
                        <a:spcBef>
                          <a:spcPts val="0"/>
                        </a:spcBef>
                        <a:buNone/>
                      </a:pPr>
                      <a:r>
                        <a:rPr lang="en-GB" sz="1600" b="1">
                          <a:latin typeface="Comic Sans MS"/>
                          <a:ea typeface="Comic Sans MS"/>
                          <a:cs typeface="Comic Sans MS"/>
                          <a:sym typeface="Comic Sans MS"/>
                        </a:rPr>
                        <a:t>observations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Clr>
                          <a:schemeClr val="dk1"/>
                        </a:buClr>
                        <a:buSzPct val="68750"/>
                        <a:buFont typeface="Arial"/>
                        <a:buNone/>
                      </a:pPr>
                      <a:r>
                        <a:rPr lang="en-GB" sz="1600">
                          <a:solidFill>
                            <a:schemeClr val="dk1"/>
                          </a:solidFill>
                          <a:latin typeface="Comic Sans MS"/>
                          <a:ea typeface="Comic Sans MS"/>
                          <a:cs typeface="Comic Sans MS"/>
                          <a:sym typeface="Comic Sans MS"/>
                        </a:rPr>
                        <a:t>Charged rod is placed on top plate, repelling the gold leaf </a:t>
                      </a:r>
                    </a:p>
                    <a:p>
                      <a:pPr lvl="0">
                        <a:spcBef>
                          <a:spcPts val="0"/>
                        </a:spcBef>
                        <a:buClr>
                          <a:schemeClr val="dk1"/>
                        </a:buClr>
                        <a:buSzPct val="68750"/>
                        <a:buFont typeface="Arial"/>
                        <a:buNone/>
                      </a:pPr>
                      <a:r>
                        <a:rPr lang="en-GB" sz="1600">
                          <a:solidFill>
                            <a:schemeClr val="dk1"/>
                          </a:solidFill>
                          <a:latin typeface="Comic Sans MS"/>
                          <a:ea typeface="Comic Sans MS"/>
                          <a:cs typeface="Comic Sans MS"/>
                          <a:sym typeface="Comic Sans MS"/>
                        </a:rPr>
                        <a:t>When visible light or UV light is shone on a positively charged plate nothing happens, or if visible light is shone on a negatively charged plate.</a:t>
                      </a:r>
                    </a:p>
                    <a:p>
                      <a:pPr lvl="0">
                        <a:spcBef>
                          <a:spcPts val="0"/>
                        </a:spcBef>
                        <a:buClr>
                          <a:schemeClr val="dk1"/>
                        </a:buClr>
                        <a:buSzPct val="68750"/>
                        <a:buFont typeface="Arial"/>
                        <a:buNone/>
                      </a:pPr>
                      <a:r>
                        <a:rPr lang="en-GB" sz="1600">
                          <a:solidFill>
                            <a:schemeClr val="dk1"/>
                          </a:solidFill>
                          <a:latin typeface="Comic Sans MS"/>
                          <a:ea typeface="Comic Sans MS"/>
                          <a:cs typeface="Comic Sans MS"/>
                          <a:sym typeface="Comic Sans MS"/>
                        </a:rPr>
                        <a:t>But, if UV light is shone on a negatively charged zinc gold plate the gold leaf falls. </a:t>
                      </a:r>
                    </a:p>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Explanation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Clr>
                          <a:schemeClr val="dk1"/>
                        </a:buClr>
                        <a:buSzPct val="68750"/>
                        <a:buFont typeface="Arial"/>
                        <a:buNone/>
                      </a:pPr>
                      <a:r>
                        <a:rPr lang="en-GB" sz="1600">
                          <a:solidFill>
                            <a:schemeClr val="dk1"/>
                          </a:solidFill>
                          <a:latin typeface="Comic Sans MS"/>
                          <a:ea typeface="Comic Sans MS"/>
                          <a:cs typeface="Comic Sans MS"/>
                          <a:sym typeface="Comic Sans MS"/>
                        </a:rPr>
                        <a:t>Electrons are only emitted if the incident radiation is above the threshold frequency (UV light)</a:t>
                      </a:r>
                    </a:p>
                    <a:p>
                      <a:pPr lvl="0" rtl="0">
                        <a:spcBef>
                          <a:spcPts val="0"/>
                        </a:spcBef>
                        <a:buClr>
                          <a:schemeClr val="dk1"/>
                        </a:buClr>
                        <a:buSzPct val="68750"/>
                        <a:buFont typeface="Arial"/>
                        <a:buNone/>
                      </a:pPr>
                      <a:r>
                        <a:rPr lang="en-GB" sz="1600">
                          <a:solidFill>
                            <a:schemeClr val="dk1"/>
                          </a:solidFill>
                          <a:latin typeface="Comic Sans MS"/>
                          <a:ea typeface="Comic Sans MS"/>
                          <a:cs typeface="Comic Sans MS"/>
                          <a:sym typeface="Comic Sans MS"/>
                        </a:rPr>
                        <a:t>Emission of electrons starts as soon as the surface starts to be irradiated providing incident irradiation exceeds the threshold frequency- not connected to intensity of light but wavelength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48" name="Shape 248"/>
          <p:cNvPicPr preferRelativeResize="0"/>
          <p:nvPr/>
        </p:nvPicPr>
        <p:blipFill rotWithShape="1">
          <a:blip r:embed="rId3">
            <a:alphaModFix/>
          </a:blip>
          <a:srcRect l="35119"/>
          <a:stretch/>
        </p:blipFill>
        <p:spPr>
          <a:xfrm>
            <a:off x="1706350" y="1439925"/>
            <a:ext cx="2960250" cy="154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10850" y="-907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6.1.1 </a:t>
            </a:r>
            <a:r>
              <a:rPr lang="en-GB" sz="2400" dirty="0">
                <a:solidFill>
                  <a:srgbClr val="000000"/>
                </a:solidFill>
              </a:rPr>
              <a:t>Investigating capacitors in series and parallel</a:t>
            </a:r>
          </a:p>
        </p:txBody>
      </p:sp>
      <p:graphicFrame>
        <p:nvGraphicFramePr>
          <p:cNvPr id="263" name="Shape 263"/>
          <p:cNvGraphicFramePr/>
          <p:nvPr/>
        </p:nvGraphicFramePr>
        <p:xfrm>
          <a:off x="132550" y="683550"/>
          <a:ext cx="8828650" cy="5712284"/>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Check the following equations hold true</a:t>
                      </a:r>
                    </a:p>
                    <a:p>
                      <a:pPr lvl="0">
                        <a:spcBef>
                          <a:spcPts val="0"/>
                        </a:spcBef>
                        <a:buNone/>
                      </a:pPr>
                      <a:r>
                        <a:rPr lang="en-GB" sz="1600">
                          <a:solidFill>
                            <a:schemeClr val="dk1"/>
                          </a:solidFill>
                          <a:latin typeface="Comic Sans MS"/>
                          <a:ea typeface="Comic Sans MS"/>
                          <a:cs typeface="Comic Sans MS"/>
                          <a:sym typeface="Comic Sans MS"/>
                        </a:rPr>
                        <a:t>Capacitors in series:</a:t>
                      </a:r>
                    </a:p>
                    <a:p>
                      <a:pPr lvl="0">
                        <a:spcBef>
                          <a:spcPts val="0"/>
                        </a:spcBef>
                        <a:buNone/>
                      </a:pPr>
                      <a:r>
                        <a:rPr lang="en-GB" sz="1600" u="sng">
                          <a:latin typeface="Comic Sans MS"/>
                          <a:ea typeface="Comic Sans MS"/>
                          <a:cs typeface="Comic Sans MS"/>
                          <a:sym typeface="Comic Sans MS"/>
                        </a:rPr>
                        <a:t>1</a:t>
                      </a:r>
                      <a:r>
                        <a:rPr lang="en-GB" sz="1600">
                          <a:latin typeface="Comic Sans MS"/>
                          <a:ea typeface="Comic Sans MS"/>
                          <a:cs typeface="Comic Sans MS"/>
                          <a:sym typeface="Comic Sans MS"/>
                        </a:rPr>
                        <a:t> =  </a:t>
                      </a:r>
                      <a:r>
                        <a:rPr lang="en-GB" sz="1600" u="sng">
                          <a:latin typeface="Comic Sans MS"/>
                          <a:ea typeface="Comic Sans MS"/>
                          <a:cs typeface="Comic Sans MS"/>
                          <a:sym typeface="Comic Sans MS"/>
                        </a:rPr>
                        <a:t>1</a:t>
                      </a:r>
                      <a:r>
                        <a:rPr lang="en-GB" sz="1600">
                          <a:latin typeface="Comic Sans MS"/>
                          <a:ea typeface="Comic Sans MS"/>
                          <a:cs typeface="Comic Sans MS"/>
                          <a:sym typeface="Comic Sans MS"/>
                        </a:rPr>
                        <a:t>  + </a:t>
                      </a:r>
                      <a:r>
                        <a:rPr lang="en-GB" sz="1600" u="sng">
                          <a:latin typeface="Comic Sans MS"/>
                          <a:ea typeface="Comic Sans MS"/>
                          <a:cs typeface="Comic Sans MS"/>
                          <a:sym typeface="Comic Sans MS"/>
                        </a:rPr>
                        <a:t>1</a:t>
                      </a:r>
                      <a:r>
                        <a:rPr lang="en-GB" sz="1600">
                          <a:latin typeface="Comic Sans MS"/>
                          <a:ea typeface="Comic Sans MS"/>
                          <a:cs typeface="Comic Sans MS"/>
                          <a:sym typeface="Comic Sans MS"/>
                        </a:rPr>
                        <a:t>   + </a:t>
                      </a:r>
                      <a:r>
                        <a:rPr lang="en-GB" sz="1600" u="sng">
                          <a:latin typeface="Comic Sans MS"/>
                          <a:ea typeface="Comic Sans MS"/>
                          <a:cs typeface="Comic Sans MS"/>
                          <a:sym typeface="Comic Sans MS"/>
                        </a:rPr>
                        <a:t>1</a:t>
                      </a:r>
                    </a:p>
                    <a:p>
                      <a:pPr lvl="0">
                        <a:spcBef>
                          <a:spcPts val="0"/>
                        </a:spcBef>
                        <a:buNone/>
                      </a:pPr>
                      <a:r>
                        <a:rPr lang="en-GB" sz="1600">
                          <a:latin typeface="Comic Sans MS"/>
                          <a:ea typeface="Comic Sans MS"/>
                          <a:cs typeface="Comic Sans MS"/>
                          <a:sym typeface="Comic Sans MS"/>
                        </a:rPr>
                        <a:t>C    C</a:t>
                      </a:r>
                      <a:r>
                        <a:rPr lang="en-GB" sz="1600" baseline="-25000">
                          <a:latin typeface="Comic Sans MS"/>
                          <a:ea typeface="Comic Sans MS"/>
                          <a:cs typeface="Comic Sans MS"/>
                          <a:sym typeface="Comic Sans MS"/>
                        </a:rPr>
                        <a:t>1</a:t>
                      </a:r>
                      <a:r>
                        <a:rPr lang="en-GB" sz="1600">
                          <a:latin typeface="Comic Sans MS"/>
                          <a:ea typeface="Comic Sans MS"/>
                          <a:cs typeface="Comic Sans MS"/>
                          <a:sym typeface="Comic Sans MS"/>
                        </a:rPr>
                        <a:t>   C</a:t>
                      </a:r>
                      <a:r>
                        <a:rPr lang="en-GB" sz="1600" baseline="-25000">
                          <a:latin typeface="Comic Sans MS"/>
                          <a:ea typeface="Comic Sans MS"/>
                          <a:cs typeface="Comic Sans MS"/>
                          <a:sym typeface="Comic Sans MS"/>
                        </a:rPr>
                        <a:t>2</a:t>
                      </a:r>
                      <a:r>
                        <a:rPr lang="en-GB" sz="1600">
                          <a:latin typeface="Comic Sans MS"/>
                          <a:ea typeface="Comic Sans MS"/>
                          <a:cs typeface="Comic Sans MS"/>
                          <a:sym typeface="Comic Sans MS"/>
                        </a:rPr>
                        <a:t>    C</a:t>
                      </a:r>
                      <a:r>
                        <a:rPr lang="en-GB" sz="1600" baseline="-25000">
                          <a:latin typeface="Comic Sans MS"/>
                          <a:ea typeface="Comic Sans MS"/>
                          <a:cs typeface="Comic Sans MS"/>
                          <a:sym typeface="Comic Sans MS"/>
                        </a:rPr>
                        <a:t>3</a:t>
                      </a:r>
                    </a:p>
                    <a:p>
                      <a:pPr lvl="0">
                        <a:spcBef>
                          <a:spcPts val="0"/>
                        </a:spcBef>
                        <a:buNone/>
                      </a:pPr>
                      <a:endParaRPr sz="1600" baseline="-25000">
                        <a:latin typeface="Comic Sans MS"/>
                        <a:ea typeface="Comic Sans MS"/>
                        <a:cs typeface="Comic Sans MS"/>
                        <a:sym typeface="Comic Sans MS"/>
                      </a:endParaRPr>
                    </a:p>
                    <a:p>
                      <a:pPr lvl="0">
                        <a:spcBef>
                          <a:spcPts val="0"/>
                        </a:spcBef>
                        <a:buNone/>
                      </a:pPr>
                      <a:r>
                        <a:rPr lang="en-GB" sz="1600">
                          <a:latin typeface="Comic Sans MS"/>
                          <a:ea typeface="Comic Sans MS"/>
                          <a:cs typeface="Comic Sans MS"/>
                          <a:sym typeface="Comic Sans MS"/>
                        </a:rPr>
                        <a:t>Capacitors in parallel:</a:t>
                      </a:r>
                    </a:p>
                    <a:p>
                      <a:pPr lvl="0">
                        <a:spcBef>
                          <a:spcPts val="0"/>
                        </a:spcBef>
                        <a:buClr>
                          <a:schemeClr val="dk1"/>
                        </a:buClr>
                        <a:buSzPct val="68750"/>
                        <a:buFont typeface="Arial"/>
                        <a:buNone/>
                      </a:pPr>
                      <a:r>
                        <a:rPr lang="en-GB" sz="1600">
                          <a:latin typeface="Comic Sans MS"/>
                          <a:ea typeface="Comic Sans MS"/>
                          <a:cs typeface="Comic Sans MS"/>
                          <a:sym typeface="Comic Sans MS"/>
                        </a:rPr>
                        <a:t>C = C</a:t>
                      </a:r>
                      <a:r>
                        <a:rPr lang="en-GB" sz="1600" baseline="-25000">
                          <a:latin typeface="Comic Sans MS"/>
                          <a:ea typeface="Comic Sans MS"/>
                          <a:cs typeface="Comic Sans MS"/>
                          <a:sym typeface="Comic Sans MS"/>
                        </a:rPr>
                        <a:t>1</a:t>
                      </a:r>
                      <a:r>
                        <a:rPr lang="en-GB" sz="1600">
                          <a:latin typeface="Comic Sans MS"/>
                          <a:ea typeface="Comic Sans MS"/>
                          <a:cs typeface="Comic Sans MS"/>
                          <a:sym typeface="Comic Sans MS"/>
                        </a:rPr>
                        <a:t> + C</a:t>
                      </a:r>
                      <a:r>
                        <a:rPr lang="en-GB" sz="1600" baseline="-25000">
                          <a:latin typeface="Comic Sans MS"/>
                          <a:ea typeface="Comic Sans MS"/>
                          <a:cs typeface="Comic Sans MS"/>
                          <a:sym typeface="Comic Sans MS"/>
                        </a:rPr>
                        <a:t>2</a:t>
                      </a:r>
                      <a:r>
                        <a:rPr lang="en-GB" sz="1600">
                          <a:latin typeface="Comic Sans MS"/>
                          <a:ea typeface="Comic Sans MS"/>
                          <a:cs typeface="Comic Sans MS"/>
                          <a:sym typeface="Comic Sans MS"/>
                        </a:rPr>
                        <a:t> + C</a:t>
                      </a:r>
                      <a:r>
                        <a:rPr lang="en-GB" sz="1600" baseline="-25000">
                          <a:latin typeface="Comic Sans MS"/>
                          <a:ea typeface="Comic Sans MS"/>
                          <a:cs typeface="Comic Sans MS"/>
                          <a:sym typeface="Comic Sans MS"/>
                        </a:rPr>
                        <a:t>3</a:t>
                      </a:r>
                    </a:p>
                    <a:p>
                      <a:pPr lvl="0">
                        <a:spcBef>
                          <a:spcPts val="0"/>
                        </a:spcBef>
                        <a:buNone/>
                      </a:pPr>
                      <a:endParaRPr sz="1600">
                        <a:latin typeface="Comic Sans MS"/>
                        <a:ea typeface="Comic Sans MS"/>
                        <a:cs typeface="Comic Sans MS"/>
                        <a:sym typeface="Comic Sans MS"/>
                      </a:endParaRPr>
                    </a:p>
                    <a:p>
                      <a:pPr lvl="0">
                        <a:spcBef>
                          <a:spcPts val="0"/>
                        </a:spcBef>
                        <a:buNone/>
                      </a:pPr>
                      <a:endParaRPr sz="2400" baseline="-25000">
                        <a:solidFill>
                          <a:srgbClr val="FFFFFF"/>
                        </a:solidFill>
                        <a:latin typeface="Comic Sans MS"/>
                        <a:ea typeface="Comic Sans MS"/>
                        <a:cs typeface="Comic Sans MS"/>
                        <a:sym typeface="Comic Sans MS"/>
                      </a:endParaRPr>
                    </a:p>
                    <a:p>
                      <a:pPr lvl="0" rtl="0">
                        <a:spcBef>
                          <a:spcPts val="0"/>
                        </a:spcBef>
                        <a:buNone/>
                      </a:pPr>
                      <a:endParaRPr sz="160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Set up circuits with capacitors in series and parallel</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Use previous method to obtain capacitance of each capacitor individually and of them combined</a:t>
                      </a:r>
                    </a:p>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chemeClr val="dk1"/>
                        </a:buClr>
                        <a:buSzPct val="68750"/>
                        <a:buFont typeface="Arial"/>
                        <a:buNone/>
                      </a:pPr>
                      <a:r>
                        <a:rPr lang="en-GB" sz="1600">
                          <a:solidFill>
                            <a:schemeClr val="dk1"/>
                          </a:solidFill>
                          <a:latin typeface="Comic Sans MS"/>
                          <a:ea typeface="Comic Sans MS"/>
                          <a:cs typeface="Comic Sans MS"/>
                          <a:sym typeface="Comic Sans MS"/>
                        </a:rPr>
                        <a:t>Make sure the capacitors are discharged safely to avoid electric shocks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64" name="Shape 264"/>
          <p:cNvPicPr preferRelativeResize="0"/>
          <p:nvPr/>
        </p:nvPicPr>
        <p:blipFill rotWithShape="1">
          <a:blip r:embed="rId3">
            <a:alphaModFix/>
          </a:blip>
          <a:srcRect r="49065"/>
          <a:stretch/>
        </p:blipFill>
        <p:spPr>
          <a:xfrm>
            <a:off x="1630825" y="1002625"/>
            <a:ext cx="2647825" cy="228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6.1.3 </a:t>
            </a:r>
            <a:r>
              <a:rPr lang="en-GB" sz="2400" dirty="0">
                <a:solidFill>
                  <a:srgbClr val="000000"/>
                </a:solidFill>
              </a:rPr>
              <a:t>Investigating the way </a:t>
            </a:r>
            <a:r>
              <a:rPr lang="en-GB" sz="2400" dirty="0" err="1">
                <a:solidFill>
                  <a:srgbClr val="000000"/>
                </a:solidFill>
              </a:rPr>
              <a:t>p.d</a:t>
            </a:r>
            <a:r>
              <a:rPr lang="en-GB" sz="2400" dirty="0">
                <a:solidFill>
                  <a:srgbClr val="000000"/>
                </a:solidFill>
              </a:rPr>
              <a:t>. and current changes as a capacitor charges and discharges</a:t>
            </a:r>
          </a:p>
        </p:txBody>
      </p:sp>
      <p:graphicFrame>
        <p:nvGraphicFramePr>
          <p:cNvPr id="270" name="Shape 270"/>
          <p:cNvGraphicFramePr/>
          <p:nvPr/>
        </p:nvGraphicFramePr>
        <p:xfrm>
          <a:off x="132550" y="988350"/>
          <a:ext cx="8828650" cy="5386650"/>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Plot graphs of how I and V varies as the capacitor charges and discharges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Close the switch to the charge position</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Record I and V every 15s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Switch switch to discharge position and record I and V as the capacitor discharges</a:t>
                      </a:r>
                    </a:p>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Using a large valued capacitor and resistor slows down the changes in the circuit so they are more easily observed</a:t>
                      </a: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Depending on C and R values more or less readings may be required to get a good graph</a:t>
                      </a:r>
                    </a:p>
                    <a:p>
                      <a:pPr lvl="0" rtl="0">
                        <a:lnSpc>
                          <a:spcPct val="80000"/>
                        </a:lnSpc>
                        <a:spcBef>
                          <a:spcPts val="496"/>
                        </a:spcBef>
                        <a:buClr>
                          <a:srgbClr val="000000"/>
                        </a:buClr>
                        <a:buSzPct val="68750"/>
                        <a:buFont typeface="Arial"/>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71" name="Shape 271"/>
          <p:cNvPicPr preferRelativeResize="0"/>
          <p:nvPr/>
        </p:nvPicPr>
        <p:blipFill>
          <a:blip r:embed="rId3">
            <a:alphaModFix/>
          </a:blip>
          <a:stretch>
            <a:fillRect/>
          </a:stretch>
        </p:blipFill>
        <p:spPr>
          <a:xfrm>
            <a:off x="1352450" y="1264225"/>
            <a:ext cx="3096450" cy="1688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200" dirty="0" smtClean="0">
                <a:solidFill>
                  <a:srgbClr val="000000"/>
                </a:solidFill>
              </a:rPr>
              <a:t>4.2.3 </a:t>
            </a:r>
            <a:r>
              <a:rPr lang="en-GB" sz="2200" dirty="0" smtClean="0">
                <a:solidFill>
                  <a:srgbClr val="000000"/>
                </a:solidFill>
              </a:rPr>
              <a:t>Electrical characteristics for </a:t>
            </a:r>
            <a:r>
              <a:rPr lang="en-GB" sz="2200" dirty="0" err="1" smtClean="0">
                <a:solidFill>
                  <a:srgbClr val="000000"/>
                </a:solidFill>
              </a:rPr>
              <a:t>ohmic</a:t>
            </a:r>
            <a:r>
              <a:rPr lang="en-GB" sz="2200" dirty="0">
                <a:solidFill>
                  <a:srgbClr val="000000"/>
                </a:solidFill>
              </a:rPr>
              <a:t> </a:t>
            </a:r>
            <a:r>
              <a:rPr lang="en-GB" sz="2200" dirty="0" smtClean="0">
                <a:solidFill>
                  <a:srgbClr val="000000"/>
                </a:solidFill>
              </a:rPr>
              <a:t>and non-</a:t>
            </a:r>
            <a:r>
              <a:rPr lang="en-GB" sz="2200" dirty="0" err="1" smtClean="0">
                <a:solidFill>
                  <a:srgbClr val="000000"/>
                </a:solidFill>
              </a:rPr>
              <a:t>ohmic</a:t>
            </a:r>
            <a:r>
              <a:rPr lang="en-GB" sz="2200" dirty="0" smtClean="0">
                <a:solidFill>
                  <a:srgbClr val="000000"/>
                </a:solidFill>
              </a:rPr>
              <a:t> devices</a:t>
            </a:r>
            <a:endParaRPr lang="en-GB" sz="2200" dirty="0">
              <a:solidFill>
                <a:srgbClr val="000000"/>
              </a:solidFill>
            </a:endParaRPr>
          </a:p>
        </p:txBody>
      </p:sp>
      <p:graphicFrame>
        <p:nvGraphicFramePr>
          <p:cNvPr id="154" name="Shape 154"/>
          <p:cNvGraphicFramePr/>
          <p:nvPr>
            <p:extLst>
              <p:ext uri="{D42A27DB-BD31-4B8C-83A1-F6EECF244321}">
                <p14:modId xmlns:p14="http://schemas.microsoft.com/office/powerpoint/2010/main" val="811906798"/>
              </p:ext>
            </p:extLst>
          </p:nvPr>
        </p:nvGraphicFramePr>
        <p:xfrm>
          <a:off x="35600" y="759750"/>
          <a:ext cx="9054850" cy="5855850"/>
        </p:xfrm>
        <a:graphic>
          <a:graphicData uri="http://schemas.openxmlformats.org/drawingml/2006/table">
            <a:tbl>
              <a:tblPr>
                <a:noFill/>
                <a:tableStyleId>{5A537DB2-FFE3-46BB-8AC1-73B68C9F351C}</a:tableStyleId>
              </a:tblPr>
              <a:tblGrid>
                <a:gridCol w="1204150"/>
                <a:gridCol w="3284625"/>
                <a:gridCol w="1058000"/>
                <a:gridCol w="3508075"/>
              </a:tblGrid>
              <a:tr h="267230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dirty="0" smtClean="0">
                          <a:solidFill>
                            <a:srgbClr val="000000"/>
                          </a:solidFill>
                          <a:latin typeface="Comic Sans MS"/>
                          <a:ea typeface="Comic Sans MS"/>
                          <a:cs typeface="Comic Sans MS"/>
                          <a:sym typeface="Comic Sans MS"/>
                        </a:rPr>
                        <a:t>Plot a graph of voltage</a:t>
                      </a:r>
                      <a:r>
                        <a:rPr lang="en-GB" sz="1600" baseline="0" dirty="0" smtClean="0">
                          <a:solidFill>
                            <a:srgbClr val="000000"/>
                          </a:solidFill>
                          <a:latin typeface="Comic Sans MS"/>
                          <a:ea typeface="Comic Sans MS"/>
                          <a:cs typeface="Comic Sans MS"/>
                          <a:sym typeface="Comic Sans MS"/>
                        </a:rPr>
                        <a:t> versus current </a:t>
                      </a:r>
                    </a:p>
                    <a:p>
                      <a:pPr lvl="0" rtl="0">
                        <a:spcBef>
                          <a:spcPts val="0"/>
                        </a:spcBef>
                        <a:buNone/>
                      </a:pPr>
                      <a:r>
                        <a:rPr lang="en-GB" sz="1600" baseline="0" dirty="0" smtClean="0">
                          <a:solidFill>
                            <a:srgbClr val="000000"/>
                          </a:solidFill>
                          <a:latin typeface="Comic Sans MS"/>
                          <a:ea typeface="Comic Sans MS"/>
                          <a:cs typeface="Comic Sans MS"/>
                          <a:sym typeface="Comic Sans MS"/>
                        </a:rPr>
                        <a:t>If the device is </a:t>
                      </a:r>
                      <a:r>
                        <a:rPr lang="en-GB" sz="1600" baseline="0" dirty="0" err="1" smtClean="0">
                          <a:solidFill>
                            <a:srgbClr val="000000"/>
                          </a:solidFill>
                          <a:latin typeface="Comic Sans MS"/>
                          <a:ea typeface="Comic Sans MS"/>
                          <a:cs typeface="Comic Sans MS"/>
                          <a:sym typeface="Comic Sans MS"/>
                        </a:rPr>
                        <a:t>ohmic</a:t>
                      </a:r>
                      <a:r>
                        <a:rPr lang="en-GB" sz="1600" baseline="0" dirty="0" smtClean="0">
                          <a:solidFill>
                            <a:srgbClr val="000000"/>
                          </a:solidFill>
                          <a:latin typeface="Comic Sans MS"/>
                          <a:ea typeface="Comic Sans MS"/>
                          <a:cs typeface="Comic Sans MS"/>
                          <a:sym typeface="Comic Sans MS"/>
                        </a:rPr>
                        <a:t>, graph will show a straight line passing through the origin (showing voltage is directly proportional to current/resistance is constant). Otherwise component is non-</a:t>
                      </a:r>
                      <a:r>
                        <a:rPr lang="en-GB" sz="1600" baseline="0" dirty="0" err="1" smtClean="0">
                          <a:solidFill>
                            <a:srgbClr val="000000"/>
                          </a:solidFill>
                          <a:latin typeface="Comic Sans MS"/>
                          <a:ea typeface="Comic Sans MS"/>
                          <a:cs typeface="Comic Sans MS"/>
                          <a:sym typeface="Comic Sans MS"/>
                        </a:rPr>
                        <a:t>ohmic</a:t>
                      </a:r>
                      <a:endParaRPr lang="en-GB" sz="1600" baseline="0" dirty="0" smtClean="0">
                        <a:solidFill>
                          <a:srgbClr val="000000"/>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318355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dirty="0" smtClean="0">
                          <a:latin typeface="Comic Sans MS"/>
                          <a:ea typeface="Comic Sans MS"/>
                          <a:cs typeface="Comic Sans MS"/>
                          <a:sym typeface="Comic Sans MS"/>
                        </a:rPr>
                        <a:t>Set up circuit</a:t>
                      </a:r>
                      <a:r>
                        <a:rPr lang="en-GB" sz="1600" baseline="0" dirty="0" smtClean="0">
                          <a:latin typeface="Comic Sans MS"/>
                          <a:ea typeface="Comic Sans MS"/>
                          <a:cs typeface="Comic Sans MS"/>
                          <a:sym typeface="Comic Sans MS"/>
                        </a:rPr>
                        <a:t> and set voltage using variable power supply</a:t>
                      </a:r>
                    </a:p>
                    <a:p>
                      <a:pPr marL="457200" lvl="0" indent="-330200" rtl="0">
                        <a:spcBef>
                          <a:spcPts val="0"/>
                        </a:spcBef>
                        <a:buSzPct val="100000"/>
                        <a:buFont typeface="Comic Sans MS"/>
                        <a:buChar char="●"/>
                      </a:pPr>
                      <a:r>
                        <a:rPr lang="en-GB" sz="1600" baseline="0" dirty="0" smtClean="0">
                          <a:latin typeface="Comic Sans MS"/>
                          <a:ea typeface="Comic Sans MS"/>
                          <a:cs typeface="Comic Sans MS"/>
                          <a:sym typeface="Comic Sans MS"/>
                        </a:rPr>
                        <a:t>Record voltage (volts) and current (amps) then change voltage</a:t>
                      </a:r>
                    </a:p>
                    <a:p>
                      <a:pPr marL="457200" lvl="0" indent="-330200" rtl="0">
                        <a:spcBef>
                          <a:spcPts val="0"/>
                        </a:spcBef>
                        <a:buSzPct val="100000"/>
                        <a:buFont typeface="Comic Sans MS"/>
                        <a:buChar char="●"/>
                      </a:pPr>
                      <a:r>
                        <a:rPr lang="en-GB" sz="1600" baseline="0" dirty="0" smtClean="0">
                          <a:latin typeface="Comic Sans MS"/>
                          <a:ea typeface="Comic Sans MS"/>
                          <a:cs typeface="Comic Sans MS"/>
                          <a:sym typeface="Comic Sans MS"/>
                        </a:rPr>
                        <a:t>Record voltage and current for at least 5 different voltages</a:t>
                      </a:r>
                      <a:endParaRPr lang="en-GB" sz="16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dirty="0" smtClean="0">
                          <a:latin typeface="Comic Sans MS"/>
                          <a:ea typeface="Comic Sans MS"/>
                          <a:cs typeface="Comic Sans MS"/>
                          <a:sym typeface="Comic Sans MS"/>
                        </a:rPr>
                        <a:t>Repeat readings and average to increase accuracy</a:t>
                      </a:r>
                    </a:p>
                    <a:p>
                      <a:pPr lvl="0" rtl="0">
                        <a:lnSpc>
                          <a:spcPct val="80000"/>
                        </a:lnSpc>
                        <a:spcBef>
                          <a:spcPts val="496"/>
                        </a:spcBef>
                        <a:buClr>
                          <a:srgbClr val="000000"/>
                        </a:buClr>
                        <a:buSzPct val="68750"/>
                        <a:buFont typeface="Arial"/>
                        <a:buNone/>
                      </a:pPr>
                      <a:r>
                        <a:rPr lang="en-GB" sz="1600" dirty="0" smtClean="0">
                          <a:latin typeface="Comic Sans MS"/>
                          <a:ea typeface="Comic Sans MS"/>
                          <a:cs typeface="Comic Sans MS"/>
                          <a:sym typeface="Comic Sans MS"/>
                        </a:rPr>
                        <a:t>Normal electricity health and safety</a:t>
                      </a:r>
                    </a:p>
                    <a:p>
                      <a:pPr lvl="0" rtl="0">
                        <a:lnSpc>
                          <a:spcPct val="80000"/>
                        </a:lnSpc>
                        <a:spcBef>
                          <a:spcPts val="496"/>
                        </a:spcBef>
                        <a:buNone/>
                      </a:pPr>
                      <a:endParaRPr lang="en-GB" sz="1600" dirty="0">
                        <a:solidFill>
                          <a:srgbClr val="000000"/>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2" name="Picture 1"/>
          <p:cNvPicPr>
            <a:picLocks noChangeAspect="1"/>
          </p:cNvPicPr>
          <p:nvPr/>
        </p:nvPicPr>
        <p:blipFill>
          <a:blip r:embed="rId3"/>
          <a:stretch>
            <a:fillRect/>
          </a:stretch>
        </p:blipFill>
        <p:spPr>
          <a:xfrm>
            <a:off x="1582615" y="854575"/>
            <a:ext cx="2525307" cy="23106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a:solidFill>
                  <a:srgbClr val="000000"/>
                </a:solidFill>
              </a:rPr>
              <a:t>6.3.1 Investigating the magnetic flux density between the poles of a magnet</a:t>
            </a:r>
          </a:p>
        </p:txBody>
      </p:sp>
      <p:graphicFrame>
        <p:nvGraphicFramePr>
          <p:cNvPr id="277" name="Shape 277"/>
          <p:cNvGraphicFramePr/>
          <p:nvPr/>
        </p:nvGraphicFramePr>
        <p:xfrm>
          <a:off x="132550" y="988350"/>
          <a:ext cx="8828650" cy="5810944"/>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The force experienced by the wire is given by F = BIL so B can be found if the force is measured for different values of I</a:t>
                      </a:r>
                    </a:p>
                    <a:p>
                      <a:pPr lvl="0" rtl="0">
                        <a:spcBef>
                          <a:spcPts val="0"/>
                        </a:spcBef>
                        <a:buNone/>
                      </a:pPr>
                      <a:r>
                        <a:rPr lang="en-GB" sz="1600">
                          <a:solidFill>
                            <a:schemeClr val="dk1"/>
                          </a:solidFill>
                          <a:latin typeface="Comic Sans MS"/>
                          <a:ea typeface="Comic Sans MS"/>
                          <a:cs typeface="Comic Sans MS"/>
                          <a:sym typeface="Comic Sans MS"/>
                        </a:rPr>
                        <a:t>The change in reading on the scales gives the magnetic force according to F = mg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Place a wooden spacer between two bar magnets. A uniform magnetic field will be between them</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Place the magnets on scales</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Feed a wire between the magnets and fix it in place</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As a current passes through the wire, measure the change in force exerted by the magnets on the scales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Repeat readings and average to increase accuracy</a:t>
                      </a: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Normal electricity health and safety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sp>
        <p:nvSpPr>
          <p:cNvPr id="278" name="Shape 278"/>
          <p:cNvSpPr/>
          <p:nvPr/>
        </p:nvSpPr>
        <p:spPr>
          <a:xfrm>
            <a:off x="1950875" y="1484075"/>
            <a:ext cx="167700" cy="11610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2318725" y="1484075"/>
            <a:ext cx="167700" cy="11610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0" name="Shape 280"/>
          <p:cNvSpPr/>
          <p:nvPr/>
        </p:nvSpPr>
        <p:spPr>
          <a:xfrm>
            <a:off x="2134800" y="1684775"/>
            <a:ext cx="167700" cy="759600"/>
          </a:xfrm>
          <a:prstGeom prst="rect">
            <a:avLst/>
          </a:prstGeom>
          <a:solidFill>
            <a:srgbClr val="85200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1" name="Shape 281"/>
          <p:cNvSpPr/>
          <p:nvPr/>
        </p:nvSpPr>
        <p:spPr>
          <a:xfrm>
            <a:off x="1769850" y="2645075"/>
            <a:ext cx="897600" cy="59700"/>
          </a:xfrm>
          <a:prstGeom prst="roundRect">
            <a:avLst>
              <a:gd name="adj" fmla="val 16667"/>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1572300" y="2704775"/>
            <a:ext cx="1292700" cy="323100"/>
          </a:xfrm>
          <a:prstGeom prst="round2SameRect">
            <a:avLst>
              <a:gd name="adj1" fmla="val 16667"/>
              <a:gd name="adj2" fmla="val 0"/>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2992125" y="1684775"/>
            <a:ext cx="574500" cy="869100"/>
          </a:xfrm>
          <a:prstGeom prst="roundRect">
            <a:avLst>
              <a:gd name="adj" fmla="val 16667"/>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3506800" y="2669000"/>
            <a:ext cx="897600" cy="574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85" name="Shape 285"/>
          <p:cNvCxnSpPr/>
          <p:nvPr/>
        </p:nvCxnSpPr>
        <p:spPr>
          <a:xfrm flipH="1">
            <a:off x="1460250" y="3159700"/>
            <a:ext cx="2250000" cy="12000"/>
          </a:xfrm>
          <a:prstGeom prst="straightConnector1">
            <a:avLst/>
          </a:prstGeom>
          <a:noFill/>
          <a:ln w="28575" cap="flat" cmpd="sng">
            <a:solidFill>
              <a:srgbClr val="FF0000"/>
            </a:solidFill>
            <a:prstDash val="solid"/>
            <a:round/>
            <a:headEnd type="none" w="lg" len="lg"/>
            <a:tailEnd type="none" w="lg" len="lg"/>
          </a:ln>
        </p:spPr>
      </p:cxnSp>
      <p:cxnSp>
        <p:nvCxnSpPr>
          <p:cNvPr id="286" name="Shape 286"/>
          <p:cNvCxnSpPr/>
          <p:nvPr/>
        </p:nvCxnSpPr>
        <p:spPr>
          <a:xfrm flipH="1">
            <a:off x="1460250" y="2555075"/>
            <a:ext cx="12000" cy="622500"/>
          </a:xfrm>
          <a:prstGeom prst="straightConnector1">
            <a:avLst/>
          </a:prstGeom>
          <a:noFill/>
          <a:ln w="28575" cap="flat" cmpd="sng">
            <a:solidFill>
              <a:srgbClr val="FF0000"/>
            </a:solidFill>
            <a:prstDash val="solid"/>
            <a:round/>
            <a:headEnd type="none" w="lg" len="lg"/>
            <a:tailEnd type="none" w="lg" len="lg"/>
          </a:ln>
        </p:spPr>
      </p:cxnSp>
      <p:cxnSp>
        <p:nvCxnSpPr>
          <p:cNvPr id="287" name="Shape 287"/>
          <p:cNvCxnSpPr>
            <a:stCxn id="283" idx="2"/>
          </p:cNvCxnSpPr>
          <p:nvPr/>
        </p:nvCxnSpPr>
        <p:spPr>
          <a:xfrm rot="10800000">
            <a:off x="2134875" y="2536475"/>
            <a:ext cx="1144500" cy="17400"/>
          </a:xfrm>
          <a:prstGeom prst="straightConnector1">
            <a:avLst/>
          </a:prstGeom>
          <a:noFill/>
          <a:ln w="28575" cap="flat" cmpd="sng">
            <a:solidFill>
              <a:srgbClr val="FF0000"/>
            </a:solidFill>
            <a:prstDash val="solid"/>
            <a:round/>
            <a:headEnd type="none" w="lg" len="lg"/>
            <a:tailEnd type="none" w="lg" len="lg"/>
          </a:ln>
        </p:spPr>
      </p:cxnSp>
      <p:cxnSp>
        <p:nvCxnSpPr>
          <p:cNvPr id="288" name="Shape 288"/>
          <p:cNvCxnSpPr/>
          <p:nvPr/>
        </p:nvCxnSpPr>
        <p:spPr>
          <a:xfrm rot="10800000">
            <a:off x="1460250" y="2531425"/>
            <a:ext cx="454800" cy="0"/>
          </a:xfrm>
          <a:prstGeom prst="straightConnector1">
            <a:avLst/>
          </a:prstGeom>
          <a:noFill/>
          <a:ln w="28575" cap="flat" cmpd="sng">
            <a:solidFill>
              <a:srgbClr val="FF0000"/>
            </a:solidFill>
            <a:prstDash val="solid"/>
            <a:round/>
            <a:headEnd type="none" w="lg" len="lg"/>
            <a:tailEnd type="none" w="lg" len="lg"/>
          </a:ln>
        </p:spPr>
      </p:cxnSp>
      <p:cxnSp>
        <p:nvCxnSpPr>
          <p:cNvPr id="289" name="Shape 289"/>
          <p:cNvCxnSpPr/>
          <p:nvPr/>
        </p:nvCxnSpPr>
        <p:spPr>
          <a:xfrm>
            <a:off x="3279375" y="2553875"/>
            <a:ext cx="12000" cy="414300"/>
          </a:xfrm>
          <a:prstGeom prst="straightConnector1">
            <a:avLst/>
          </a:prstGeom>
          <a:noFill/>
          <a:ln w="28575" cap="flat" cmpd="sng">
            <a:solidFill>
              <a:schemeClr val="dk2"/>
            </a:solidFill>
            <a:prstDash val="solid"/>
            <a:round/>
            <a:headEnd type="none" w="lg" len="lg"/>
            <a:tailEnd type="none" w="lg" len="lg"/>
          </a:ln>
        </p:spPr>
      </p:cxnSp>
      <p:cxnSp>
        <p:nvCxnSpPr>
          <p:cNvPr id="290" name="Shape 290"/>
          <p:cNvCxnSpPr>
            <a:stCxn id="284" idx="1"/>
          </p:cNvCxnSpPr>
          <p:nvPr/>
        </p:nvCxnSpPr>
        <p:spPr>
          <a:xfrm rot="10800000">
            <a:off x="3303400" y="2956250"/>
            <a:ext cx="203400" cy="0"/>
          </a:xfrm>
          <a:prstGeom prst="straightConnector1">
            <a:avLst/>
          </a:prstGeom>
          <a:noFill/>
          <a:ln w="28575" cap="flat" cmpd="sng">
            <a:solidFill>
              <a:schemeClr val="dk2"/>
            </a:solidFill>
            <a:prstDash val="solid"/>
            <a:round/>
            <a:headEnd type="none" w="lg" len="lg"/>
            <a:tailEnd type="none" w="lg" len="lg"/>
          </a:ln>
        </p:spPr>
      </p:cxnSp>
      <p:sp>
        <p:nvSpPr>
          <p:cNvPr id="291" name="Shape 291"/>
          <p:cNvSpPr txBox="1"/>
          <p:nvPr/>
        </p:nvSpPr>
        <p:spPr>
          <a:xfrm>
            <a:off x="3614525" y="2740800"/>
            <a:ext cx="682200" cy="414300"/>
          </a:xfrm>
          <a:prstGeom prst="rect">
            <a:avLst/>
          </a:prstGeom>
          <a:noFill/>
          <a:ln>
            <a:noFill/>
          </a:ln>
        </p:spPr>
        <p:txBody>
          <a:bodyPr lIns="91425" tIns="91425" rIns="91425" bIns="91425" anchor="t" anchorCtr="0">
            <a:noAutofit/>
          </a:bodyPr>
          <a:lstStyle/>
          <a:p>
            <a:pPr lvl="0">
              <a:spcBef>
                <a:spcPts val="0"/>
              </a:spcBef>
              <a:buNone/>
            </a:pPr>
            <a:r>
              <a:rPr lang="en-GB" sz="800"/>
              <a:t>Variable DC supply</a:t>
            </a:r>
          </a:p>
        </p:txBody>
      </p:sp>
      <p:sp>
        <p:nvSpPr>
          <p:cNvPr id="292" name="Shape 292"/>
          <p:cNvSpPr txBox="1"/>
          <p:nvPr/>
        </p:nvSpPr>
        <p:spPr>
          <a:xfrm>
            <a:off x="2980200" y="1795300"/>
            <a:ext cx="682200" cy="241800"/>
          </a:xfrm>
          <a:prstGeom prst="rect">
            <a:avLst/>
          </a:prstGeom>
          <a:noFill/>
          <a:ln>
            <a:noFill/>
          </a:ln>
        </p:spPr>
        <p:txBody>
          <a:bodyPr lIns="91425" tIns="91425" rIns="91425" bIns="91425" anchor="t" anchorCtr="0">
            <a:noAutofit/>
          </a:bodyPr>
          <a:lstStyle/>
          <a:p>
            <a:pPr lvl="0">
              <a:spcBef>
                <a:spcPts val="0"/>
              </a:spcBef>
              <a:buNone/>
            </a:pPr>
            <a:r>
              <a:rPr lang="en-GB" sz="800"/>
              <a:t>ammeter</a:t>
            </a:r>
          </a:p>
        </p:txBody>
      </p:sp>
      <p:sp>
        <p:nvSpPr>
          <p:cNvPr id="293" name="Shape 293"/>
          <p:cNvSpPr txBox="1"/>
          <p:nvPr/>
        </p:nvSpPr>
        <p:spPr>
          <a:xfrm>
            <a:off x="1931400" y="2770687"/>
            <a:ext cx="574500" cy="323100"/>
          </a:xfrm>
          <a:prstGeom prst="rect">
            <a:avLst/>
          </a:prstGeom>
          <a:noFill/>
          <a:ln>
            <a:noFill/>
          </a:ln>
        </p:spPr>
        <p:txBody>
          <a:bodyPr lIns="91425" tIns="91425" rIns="91425" bIns="91425" anchor="t" anchorCtr="0">
            <a:noAutofit/>
          </a:bodyPr>
          <a:lstStyle/>
          <a:p>
            <a:pPr lvl="0" algn="ctr">
              <a:spcBef>
                <a:spcPts val="0"/>
              </a:spcBef>
              <a:buNone/>
            </a:pPr>
            <a:r>
              <a:rPr lang="en-GB" sz="800"/>
              <a:t>scales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6.3.3 </a:t>
            </a:r>
            <a:r>
              <a:rPr lang="en-GB" sz="2400" dirty="0">
                <a:solidFill>
                  <a:srgbClr val="000000"/>
                </a:solidFill>
              </a:rPr>
              <a:t>Measuring magnetic field strength using a search coil </a:t>
            </a:r>
          </a:p>
        </p:txBody>
      </p:sp>
      <p:graphicFrame>
        <p:nvGraphicFramePr>
          <p:cNvPr id="299" name="Shape 299"/>
          <p:cNvGraphicFramePr/>
          <p:nvPr/>
        </p:nvGraphicFramePr>
        <p:xfrm>
          <a:off x="132550" y="835950"/>
          <a:ext cx="8828650" cy="5793564"/>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ε = BAN</a:t>
                      </a:r>
                    </a:p>
                    <a:p>
                      <a:pPr lvl="0">
                        <a:spcBef>
                          <a:spcPts val="0"/>
                        </a:spcBef>
                        <a:buNone/>
                      </a:pPr>
                      <a:r>
                        <a:rPr lang="en-GB" sz="1600">
                          <a:solidFill>
                            <a:schemeClr val="dk1"/>
                          </a:solidFill>
                          <a:latin typeface="Comic Sans MS"/>
                          <a:ea typeface="Comic Sans MS"/>
                          <a:cs typeface="Comic Sans MS"/>
                          <a:sym typeface="Comic Sans MS"/>
                        </a:rPr>
                        <a:t>       Δt</a:t>
                      </a:r>
                    </a:p>
                    <a:p>
                      <a:pPr lvl="0">
                        <a:spcBef>
                          <a:spcPts val="0"/>
                        </a:spcBef>
                        <a:buNone/>
                      </a:pPr>
                      <a:r>
                        <a:rPr lang="en-GB" sz="1600">
                          <a:solidFill>
                            <a:schemeClr val="dk1"/>
                          </a:solidFill>
                          <a:latin typeface="Comic Sans MS"/>
                          <a:ea typeface="Comic Sans MS"/>
                          <a:cs typeface="Comic Sans MS"/>
                          <a:sym typeface="Comic Sans MS"/>
                        </a:rPr>
                        <a:t>I = ε = BAN</a:t>
                      </a:r>
                    </a:p>
                    <a:p>
                      <a:pPr lvl="0">
                        <a:spcBef>
                          <a:spcPts val="0"/>
                        </a:spcBef>
                        <a:buNone/>
                      </a:pPr>
                      <a:r>
                        <a:rPr lang="en-GB" sz="1600">
                          <a:solidFill>
                            <a:schemeClr val="dk1"/>
                          </a:solidFill>
                          <a:latin typeface="Comic Sans MS"/>
                          <a:ea typeface="Comic Sans MS"/>
                          <a:cs typeface="Comic Sans MS"/>
                          <a:sym typeface="Comic Sans MS"/>
                        </a:rPr>
                        <a:t>     R    RΔt</a:t>
                      </a:r>
                    </a:p>
                    <a:p>
                      <a:pPr lvl="0">
                        <a:spcBef>
                          <a:spcPts val="0"/>
                        </a:spcBef>
                        <a:buNone/>
                      </a:pPr>
                      <a:r>
                        <a:rPr lang="en-GB" sz="1600">
                          <a:solidFill>
                            <a:schemeClr val="dk1"/>
                          </a:solidFill>
                          <a:latin typeface="Comic Sans MS"/>
                          <a:ea typeface="Comic Sans MS"/>
                          <a:cs typeface="Comic Sans MS"/>
                          <a:sym typeface="Comic Sans MS"/>
                        </a:rPr>
                        <a:t>Q = IΔt</a:t>
                      </a:r>
                    </a:p>
                    <a:p>
                      <a:pPr lvl="0">
                        <a:spcBef>
                          <a:spcPts val="0"/>
                        </a:spcBef>
                        <a:buNone/>
                      </a:pPr>
                      <a:r>
                        <a:rPr lang="en-GB" sz="1600">
                          <a:solidFill>
                            <a:schemeClr val="dk1"/>
                          </a:solidFill>
                          <a:latin typeface="Comic Sans MS"/>
                          <a:ea typeface="Comic Sans MS"/>
                          <a:cs typeface="Comic Sans MS"/>
                          <a:sym typeface="Comic Sans MS"/>
                        </a:rPr>
                        <a:t>Q = BAN</a:t>
                      </a:r>
                    </a:p>
                    <a:p>
                      <a:pPr lvl="0">
                        <a:spcBef>
                          <a:spcPts val="0"/>
                        </a:spcBef>
                        <a:buNone/>
                      </a:pPr>
                      <a:r>
                        <a:rPr lang="en-GB" sz="1600">
                          <a:solidFill>
                            <a:schemeClr val="dk1"/>
                          </a:solidFill>
                          <a:latin typeface="Comic Sans MS"/>
                          <a:ea typeface="Comic Sans MS"/>
                          <a:cs typeface="Comic Sans MS"/>
                          <a:sym typeface="Comic Sans MS"/>
                        </a:rPr>
                        <a:t>         R</a:t>
                      </a:r>
                    </a:p>
                    <a:p>
                      <a:pPr lvl="0">
                        <a:spcBef>
                          <a:spcPts val="0"/>
                        </a:spcBef>
                        <a:buNone/>
                      </a:pPr>
                      <a:r>
                        <a:rPr lang="en-GB" sz="1600">
                          <a:solidFill>
                            <a:schemeClr val="dk1"/>
                          </a:solidFill>
                          <a:latin typeface="Comic Sans MS"/>
                          <a:ea typeface="Comic Sans MS"/>
                          <a:cs typeface="Comic Sans MS"/>
                          <a:sym typeface="Comic Sans MS"/>
                        </a:rPr>
                        <a:t>B = AN</a:t>
                      </a:r>
                    </a:p>
                    <a:p>
                      <a:pPr lvl="0">
                        <a:spcBef>
                          <a:spcPts val="0"/>
                        </a:spcBef>
                        <a:buNone/>
                      </a:pPr>
                      <a:r>
                        <a:rPr lang="en-GB" sz="1600">
                          <a:solidFill>
                            <a:schemeClr val="dk1"/>
                          </a:solidFill>
                          <a:latin typeface="Comic Sans MS"/>
                          <a:ea typeface="Comic Sans MS"/>
                          <a:cs typeface="Comic Sans MS"/>
                          <a:sym typeface="Comic Sans MS"/>
                        </a:rPr>
                        <a:t>      QR</a:t>
                      </a:r>
                    </a:p>
                    <a:p>
                      <a:pPr lvl="0" rtl="0">
                        <a:spcBef>
                          <a:spcPts val="0"/>
                        </a:spcBef>
                        <a:buNone/>
                      </a:pPr>
                      <a:r>
                        <a:rPr lang="en-GB" sz="1600">
                          <a:solidFill>
                            <a:schemeClr val="dk1"/>
                          </a:solidFill>
                          <a:latin typeface="Comic Sans MS"/>
                          <a:ea typeface="Comic Sans MS"/>
                          <a:cs typeface="Comic Sans MS"/>
                          <a:sym typeface="Comic Sans MS"/>
                        </a:rPr>
                        <a:t>Therefore by measuring Q, B can be found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Place a small, flat coil with a known number of turns N in a magnetic field.</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Starting at right angles to the field lines, rapidly rotate the coil a quarter turn</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The magnetic flux linking the coil falls from BAN to zero and an e.m.f. is induced in the coil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Repeat readings and average to increase accuracy</a:t>
                      </a: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Normal electricity health and safety</a:t>
                      </a:r>
                    </a:p>
                    <a:p>
                      <a:pPr lvl="0" rtl="0">
                        <a:lnSpc>
                          <a:spcPct val="80000"/>
                        </a:lnSpc>
                        <a:spcBef>
                          <a:spcPts val="496"/>
                        </a:spcBef>
                        <a:buClr>
                          <a:srgbClr val="000000"/>
                        </a:buClr>
                        <a:buSzPct val="68750"/>
                        <a:buFont typeface="Arial"/>
                        <a:buNone/>
                      </a:pPr>
                      <a:endParaRPr sz="1600">
                        <a:latin typeface="Comic Sans MS"/>
                        <a:ea typeface="Comic Sans MS"/>
                        <a:cs typeface="Comic Sans MS"/>
                        <a:sym typeface="Comic Sans MS"/>
                      </a:endParaRPr>
                    </a:p>
                    <a:p>
                      <a:pPr lvl="0" rtl="0">
                        <a:spcBef>
                          <a:spcPts val="0"/>
                        </a:spcBef>
                        <a:buNone/>
                      </a:pPr>
                      <a:r>
                        <a:rPr lang="en-GB" sz="1600">
                          <a:solidFill>
                            <a:schemeClr val="dk1"/>
                          </a:solidFill>
                          <a:latin typeface="Comic Sans MS"/>
                          <a:ea typeface="Comic Sans MS"/>
                          <a:cs typeface="Comic Sans MS"/>
                          <a:sym typeface="Comic Sans MS"/>
                        </a:rPr>
                        <a:t>The coil must be small enough so that B can be considered constant over the area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300" name="Shape 300"/>
          <p:cNvPicPr preferRelativeResize="0"/>
          <p:nvPr/>
        </p:nvPicPr>
        <p:blipFill>
          <a:blip r:embed="rId3">
            <a:alphaModFix/>
          </a:blip>
          <a:stretch>
            <a:fillRect/>
          </a:stretch>
        </p:blipFill>
        <p:spPr>
          <a:xfrm>
            <a:off x="1352450" y="835949"/>
            <a:ext cx="3171676" cy="2288675"/>
          </a:xfrm>
          <a:prstGeom prst="rect">
            <a:avLst/>
          </a:prstGeom>
          <a:noFill/>
          <a:ln>
            <a:noFill/>
          </a:ln>
        </p:spPr>
      </p:pic>
      <p:cxnSp>
        <p:nvCxnSpPr>
          <p:cNvPr id="301" name="Shape 301"/>
          <p:cNvCxnSpPr/>
          <p:nvPr/>
        </p:nvCxnSpPr>
        <p:spPr>
          <a:xfrm>
            <a:off x="5972325" y="1328500"/>
            <a:ext cx="490800" cy="0"/>
          </a:xfrm>
          <a:prstGeom prst="straightConnector1">
            <a:avLst/>
          </a:prstGeom>
          <a:noFill/>
          <a:ln w="28575" cap="flat" cmpd="sng">
            <a:solidFill>
              <a:srgbClr val="000000"/>
            </a:solidFill>
            <a:prstDash val="solid"/>
            <a:round/>
            <a:headEnd type="none" w="lg" len="lg"/>
            <a:tailEnd type="none" w="lg" len="lg"/>
          </a:ln>
        </p:spPr>
      </p:cxnSp>
      <p:cxnSp>
        <p:nvCxnSpPr>
          <p:cNvPr id="302" name="Shape 302"/>
          <p:cNvCxnSpPr/>
          <p:nvPr/>
        </p:nvCxnSpPr>
        <p:spPr>
          <a:xfrm>
            <a:off x="6316225" y="1663600"/>
            <a:ext cx="490800" cy="0"/>
          </a:xfrm>
          <a:prstGeom prst="straightConnector1">
            <a:avLst/>
          </a:prstGeom>
          <a:noFill/>
          <a:ln w="28575" cap="flat" cmpd="sng">
            <a:solidFill>
              <a:srgbClr val="000000"/>
            </a:solidFill>
            <a:prstDash val="solid"/>
            <a:round/>
            <a:headEnd type="none" w="lg" len="lg"/>
            <a:tailEnd type="none" w="lg" len="lg"/>
          </a:ln>
        </p:spPr>
      </p:cxnSp>
      <p:cxnSp>
        <p:nvCxnSpPr>
          <p:cNvPr id="303" name="Shape 303"/>
          <p:cNvCxnSpPr/>
          <p:nvPr/>
        </p:nvCxnSpPr>
        <p:spPr>
          <a:xfrm>
            <a:off x="5924450" y="1666825"/>
            <a:ext cx="263400" cy="0"/>
          </a:xfrm>
          <a:prstGeom prst="straightConnector1">
            <a:avLst/>
          </a:prstGeom>
          <a:noFill/>
          <a:ln w="28575" cap="flat" cmpd="sng">
            <a:solidFill>
              <a:srgbClr val="000000"/>
            </a:solidFill>
            <a:prstDash val="solid"/>
            <a:round/>
            <a:headEnd type="none" w="lg" len="lg"/>
            <a:tailEnd type="none" w="lg" len="lg"/>
          </a:ln>
        </p:spPr>
      </p:cxnSp>
      <p:cxnSp>
        <p:nvCxnSpPr>
          <p:cNvPr id="304" name="Shape 304"/>
          <p:cNvCxnSpPr/>
          <p:nvPr/>
        </p:nvCxnSpPr>
        <p:spPr>
          <a:xfrm>
            <a:off x="6073675" y="2402475"/>
            <a:ext cx="490800" cy="0"/>
          </a:xfrm>
          <a:prstGeom prst="straightConnector1">
            <a:avLst/>
          </a:prstGeom>
          <a:noFill/>
          <a:ln w="28575" cap="flat" cmpd="sng">
            <a:solidFill>
              <a:srgbClr val="000000"/>
            </a:solidFill>
            <a:prstDash val="solid"/>
            <a:round/>
            <a:headEnd type="none" w="lg" len="lg"/>
            <a:tailEnd type="none" w="lg" len="lg"/>
          </a:ln>
        </p:spPr>
      </p:cxnSp>
      <p:cxnSp>
        <p:nvCxnSpPr>
          <p:cNvPr id="305" name="Shape 305"/>
          <p:cNvCxnSpPr/>
          <p:nvPr/>
        </p:nvCxnSpPr>
        <p:spPr>
          <a:xfrm rot="10800000" flipH="1">
            <a:off x="5972325" y="2911525"/>
            <a:ext cx="406800" cy="2400"/>
          </a:xfrm>
          <a:prstGeom prst="straightConnector1">
            <a:avLst/>
          </a:prstGeom>
          <a:noFill/>
          <a:ln w="28575" cap="flat" cmpd="sng">
            <a:solidFill>
              <a:srgbClr val="000000"/>
            </a:solidFill>
            <a:prstDash val="solid"/>
            <a:round/>
            <a:headEnd type="none" w="lg" len="lg"/>
            <a:tailEnd type="none" w="lg" len="lg"/>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6.3.3 </a:t>
            </a:r>
            <a:r>
              <a:rPr lang="en-GB" sz="2400" dirty="0">
                <a:solidFill>
                  <a:srgbClr val="000000"/>
                </a:solidFill>
              </a:rPr>
              <a:t>Investigating the action of a transformer</a:t>
            </a:r>
          </a:p>
        </p:txBody>
      </p:sp>
      <p:graphicFrame>
        <p:nvGraphicFramePr>
          <p:cNvPr id="311" name="Shape 311"/>
          <p:cNvGraphicFramePr/>
          <p:nvPr/>
        </p:nvGraphicFramePr>
        <p:xfrm>
          <a:off x="132550" y="683550"/>
          <a:ext cx="8828650" cy="5855425"/>
        </p:xfrm>
        <a:graphic>
          <a:graphicData uri="http://schemas.openxmlformats.org/drawingml/2006/table">
            <a:tbl>
              <a:tblPr>
                <a:noFill/>
                <a:tableStyleId>{5A537DB2-FFE3-46BB-8AC1-73B68C9F351C}</a:tableStyleId>
              </a:tblPr>
              <a:tblGrid>
                <a:gridCol w="1220275"/>
                <a:gridCol w="3803275"/>
                <a:gridCol w="1073775"/>
                <a:gridCol w="27313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Plot a graph to see if the fo</a:t>
                      </a:r>
                      <a:r>
                        <a:rPr lang="en-GB" sz="1600">
                          <a:latin typeface="Comic Sans MS"/>
                          <a:ea typeface="Comic Sans MS"/>
                          <a:cs typeface="Comic Sans MS"/>
                          <a:sym typeface="Comic Sans MS"/>
                        </a:rPr>
                        <a:t>llowing relationship is true:</a:t>
                      </a:r>
                    </a:p>
                    <a:p>
                      <a:pPr lvl="0">
                        <a:spcBef>
                          <a:spcPts val="0"/>
                        </a:spcBef>
                        <a:buNone/>
                      </a:pPr>
                      <a:r>
                        <a:rPr lang="en-GB" sz="1600" u="sng">
                          <a:latin typeface="Comic Sans MS"/>
                          <a:ea typeface="Comic Sans MS"/>
                          <a:cs typeface="Comic Sans MS"/>
                          <a:sym typeface="Comic Sans MS"/>
                        </a:rPr>
                        <a:t>N</a:t>
                      </a:r>
                      <a:r>
                        <a:rPr lang="en-GB" sz="1600" baseline="-25000">
                          <a:latin typeface="Comic Sans MS"/>
                          <a:ea typeface="Comic Sans MS"/>
                          <a:cs typeface="Comic Sans MS"/>
                          <a:sym typeface="Comic Sans MS"/>
                        </a:rPr>
                        <a:t>s</a:t>
                      </a:r>
                      <a:r>
                        <a:rPr lang="en-GB" sz="1600">
                          <a:latin typeface="Comic Sans MS"/>
                          <a:ea typeface="Comic Sans MS"/>
                          <a:cs typeface="Comic Sans MS"/>
                          <a:sym typeface="Comic Sans MS"/>
                        </a:rPr>
                        <a:t> = </a:t>
                      </a:r>
                      <a:r>
                        <a:rPr lang="en-GB" sz="1600" u="sng">
                          <a:latin typeface="Comic Sans MS"/>
                          <a:ea typeface="Comic Sans MS"/>
                          <a:cs typeface="Comic Sans MS"/>
                          <a:sym typeface="Comic Sans MS"/>
                        </a:rPr>
                        <a:t>V</a:t>
                      </a:r>
                      <a:r>
                        <a:rPr lang="en-GB" sz="1600" baseline="-25000">
                          <a:latin typeface="Comic Sans MS"/>
                          <a:ea typeface="Comic Sans MS"/>
                          <a:cs typeface="Comic Sans MS"/>
                          <a:sym typeface="Comic Sans MS"/>
                        </a:rPr>
                        <a:t>s</a:t>
                      </a:r>
                      <a:r>
                        <a:rPr lang="en-GB" sz="1600">
                          <a:latin typeface="Comic Sans MS"/>
                          <a:ea typeface="Comic Sans MS"/>
                          <a:cs typeface="Comic Sans MS"/>
                          <a:sym typeface="Comic Sans MS"/>
                        </a:rPr>
                        <a:t> </a:t>
                      </a:r>
                    </a:p>
                    <a:p>
                      <a:pPr lvl="0" rtl="0">
                        <a:spcBef>
                          <a:spcPts val="518"/>
                        </a:spcBef>
                        <a:buClr>
                          <a:srgbClr val="FFFF00"/>
                        </a:buClr>
                        <a:buSzPct val="25000"/>
                        <a:buFont typeface="Arial"/>
                        <a:buNone/>
                      </a:pPr>
                      <a:r>
                        <a:rPr lang="en-GB" sz="1600">
                          <a:latin typeface="Comic Sans MS"/>
                          <a:ea typeface="Comic Sans MS"/>
                          <a:cs typeface="Comic Sans MS"/>
                          <a:sym typeface="Comic Sans MS"/>
                        </a:rPr>
                        <a:t>N</a:t>
                      </a:r>
                      <a:r>
                        <a:rPr lang="en-GB" sz="1600" baseline="-25000">
                          <a:latin typeface="Comic Sans MS"/>
                          <a:ea typeface="Comic Sans MS"/>
                          <a:cs typeface="Comic Sans MS"/>
                          <a:sym typeface="Comic Sans MS"/>
                        </a:rPr>
                        <a:t>p</a:t>
                      </a:r>
                      <a:r>
                        <a:rPr lang="en-GB" sz="1600">
                          <a:latin typeface="Comic Sans MS"/>
                          <a:ea typeface="Comic Sans MS"/>
                          <a:cs typeface="Comic Sans MS"/>
                          <a:sym typeface="Comic Sans MS"/>
                        </a:rPr>
                        <a:t>    V</a:t>
                      </a:r>
                      <a:r>
                        <a:rPr lang="en-GB" sz="1600" baseline="-25000">
                          <a:latin typeface="Comic Sans MS"/>
                          <a:ea typeface="Comic Sans MS"/>
                          <a:cs typeface="Comic Sans MS"/>
                          <a:sym typeface="Comic Sans MS"/>
                        </a:rPr>
                        <a:t>p</a:t>
                      </a:r>
                      <a:r>
                        <a:rPr lang="en-GB" sz="1600">
                          <a:latin typeface="Comic Sans MS"/>
                          <a:ea typeface="Comic Sans MS"/>
                          <a:cs typeface="Comic Sans MS"/>
                          <a:sym typeface="Comic Sans MS"/>
                        </a:rPr>
                        <a:t> </a:t>
                      </a:r>
                    </a:p>
                    <a:p>
                      <a:pPr lvl="0" rtl="0">
                        <a:spcBef>
                          <a:spcPts val="0"/>
                        </a:spcBef>
                        <a:buNone/>
                      </a:pPr>
                      <a:endParaRPr sz="160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3397250">
                <a:tc>
                  <a:txBody>
                    <a:bodyPr/>
                    <a:lstStyle/>
                    <a:p>
                      <a:pPr lvl="0" rtl="0">
                        <a:spcBef>
                          <a:spcPts val="0"/>
                        </a:spcBef>
                        <a:buNone/>
                      </a:pPr>
                      <a:r>
                        <a:rPr lang="en-GB" sz="1600" b="1" dirty="0">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Make a transformer using two 1m lengths of insulated copper wire and an iron core</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Wrap 20 coils around for both the primary and secondary coil</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Connect the primary coil to a 2V a.c. power supply</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Measure the primary and secondary voltages</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Change the number of coils on the secondary coil and record the new primary and secondary voltages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dirty="0">
                          <a:latin typeface="Comic Sans MS"/>
                          <a:ea typeface="Comic Sans MS"/>
                          <a:cs typeface="Comic Sans MS"/>
                          <a:sym typeface="Comic Sans MS"/>
                        </a:rPr>
                        <a:t>When you change the number of turns of wire on each coil, the total length should remain constant so its resistance doesn’t change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312" name="Shape 312"/>
          <p:cNvPicPr preferRelativeResize="0"/>
          <p:nvPr/>
        </p:nvPicPr>
        <p:blipFill>
          <a:blip r:embed="rId3">
            <a:alphaModFix/>
          </a:blip>
          <a:stretch>
            <a:fillRect/>
          </a:stretch>
        </p:blipFill>
        <p:spPr>
          <a:xfrm>
            <a:off x="1684027" y="786177"/>
            <a:ext cx="3024549" cy="21409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6.4.3 </a:t>
            </a:r>
            <a:r>
              <a:rPr lang="en-GB" sz="2400" dirty="0">
                <a:solidFill>
                  <a:srgbClr val="000000"/>
                </a:solidFill>
              </a:rPr>
              <a:t>Investigating the absorption of alpha particles, beta particles and gamma rays</a:t>
            </a:r>
          </a:p>
        </p:txBody>
      </p:sp>
      <p:graphicFrame>
        <p:nvGraphicFramePr>
          <p:cNvPr id="318" name="Shape 318"/>
          <p:cNvGraphicFramePr/>
          <p:nvPr/>
        </p:nvGraphicFramePr>
        <p:xfrm>
          <a:off x="132550" y="988350"/>
          <a:ext cx="8828650" cy="5567104"/>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Background count must be subtracted from all recorded count rates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latin typeface="Comic Sans MS"/>
                          <a:ea typeface="Comic Sans MS"/>
                          <a:cs typeface="Comic Sans MS"/>
                          <a:sym typeface="Comic Sans MS"/>
                        </a:rPr>
                        <a:t>A Geiger-Muller tube and counter can be used to detect radiation passing through sheets of different materials placed between the source and the tube</a:t>
                      </a:r>
                    </a:p>
                    <a:p>
                      <a:pPr lvl="0">
                        <a:spcBef>
                          <a:spcPts val="0"/>
                        </a:spcBef>
                        <a:buNone/>
                      </a:pPr>
                      <a:endParaRPr sz="1600">
                        <a:latin typeface="Comic Sans MS"/>
                        <a:ea typeface="Comic Sans MS"/>
                        <a:cs typeface="Comic Sans MS"/>
                        <a:sym typeface="Comic Sans MS"/>
                      </a:endParaRPr>
                    </a:p>
                    <a:p>
                      <a:pPr lvl="0" rtl="0">
                        <a:spcBef>
                          <a:spcPts val="0"/>
                        </a:spcBef>
                        <a:buNone/>
                      </a:pPr>
                      <a:r>
                        <a:rPr lang="en-GB" sz="1600">
                          <a:latin typeface="Comic Sans MS"/>
                          <a:ea typeface="Comic Sans MS"/>
                          <a:cs typeface="Comic Sans MS"/>
                          <a:sym typeface="Comic Sans MS"/>
                        </a:rPr>
                        <a:t>Use paper and aluminium foils and pieces of lead of different thickness to investigate what thickness of each material stops each type of radiation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Follow safety precautions for handling radioactive materials. Do not point them at people, store them in a lead lined container until required, do not handle sources with hands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319" name="Shape 319"/>
          <p:cNvPicPr preferRelativeResize="0"/>
          <p:nvPr/>
        </p:nvPicPr>
        <p:blipFill>
          <a:blip r:embed="rId3">
            <a:alphaModFix/>
          </a:blip>
          <a:stretch>
            <a:fillRect/>
          </a:stretch>
        </p:blipFill>
        <p:spPr>
          <a:xfrm>
            <a:off x="1408775" y="1307347"/>
            <a:ext cx="3071725" cy="17124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10850" y="-1669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6.4.3 </a:t>
            </a:r>
            <a:r>
              <a:rPr lang="en-GB" sz="2400" dirty="0">
                <a:solidFill>
                  <a:srgbClr val="000000"/>
                </a:solidFill>
              </a:rPr>
              <a:t>Determining the half-life of protactinium</a:t>
            </a:r>
          </a:p>
        </p:txBody>
      </p:sp>
      <p:graphicFrame>
        <p:nvGraphicFramePr>
          <p:cNvPr id="325" name="Shape 325"/>
          <p:cNvGraphicFramePr/>
          <p:nvPr/>
        </p:nvGraphicFramePr>
        <p:xfrm>
          <a:off x="132550" y="531150"/>
          <a:ext cx="8828650" cy="6058499"/>
        </p:xfrm>
        <a:graphic>
          <a:graphicData uri="http://schemas.openxmlformats.org/drawingml/2006/table">
            <a:tbl>
              <a:tblPr>
                <a:noFill/>
                <a:tableStyleId>{5A537DB2-FFE3-46BB-8AC1-73B68C9F351C}</a:tableStyleId>
              </a:tblPr>
              <a:tblGrid>
                <a:gridCol w="1220275"/>
                <a:gridCol w="3696775"/>
                <a:gridCol w="1043000"/>
                <a:gridCol w="2868600"/>
              </a:tblGrid>
              <a:tr h="221805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Clr>
                          <a:schemeClr val="dk1"/>
                        </a:buClr>
                        <a:buSzPct val="100000"/>
                        <a:buFont typeface="Comic Sans MS"/>
                        <a:buChar char="●"/>
                      </a:pPr>
                      <a:r>
                        <a:rPr lang="en-GB" sz="1600">
                          <a:solidFill>
                            <a:schemeClr val="dk1"/>
                          </a:solidFill>
                          <a:latin typeface="Comic Sans MS"/>
                          <a:ea typeface="Comic Sans MS"/>
                          <a:cs typeface="Comic Sans MS"/>
                          <a:sym typeface="Comic Sans MS"/>
                        </a:rPr>
                        <a:t>Determine the half life of protactinium-234 by monitoring its decay using a Geiger</a:t>
                      </a:r>
                    </a:p>
                    <a:p>
                      <a:pPr marL="457200" lvl="0" indent="-330200" rtl="0">
                        <a:spcBef>
                          <a:spcPts val="0"/>
                        </a:spcBef>
                        <a:buClr>
                          <a:schemeClr val="dk1"/>
                        </a:buClr>
                        <a:buSzPct val="100000"/>
                        <a:buFont typeface="Comic Sans MS"/>
                        <a:buChar char="●"/>
                      </a:pPr>
                      <a:r>
                        <a:rPr lang="en-GB" sz="1600">
                          <a:solidFill>
                            <a:schemeClr val="dk1"/>
                          </a:solidFill>
                          <a:latin typeface="Comic Sans MS"/>
                          <a:ea typeface="Comic Sans MS"/>
                          <a:cs typeface="Comic Sans MS"/>
                          <a:sym typeface="Comic Sans MS"/>
                        </a:rPr>
                        <a:t>Background count must be subtracted from all recorded count rates</a:t>
                      </a:r>
                    </a:p>
                    <a:p>
                      <a:pPr lvl="0" rtl="0">
                        <a:spcBef>
                          <a:spcPts val="0"/>
                        </a:spcBef>
                        <a:buNone/>
                      </a:pPr>
                      <a:endParaRPr sz="160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latin typeface="Comic Sans MS"/>
                          <a:ea typeface="Comic Sans MS"/>
                          <a:cs typeface="Comic Sans MS"/>
                          <a:sym typeface="Comic Sans MS"/>
                        </a:rPr>
                        <a:t>The bottle contains a solution of a uranium salt, and some daughter and granddaughter products (thorium-234 and protactinium-234 respectively). Bottle also contains an immiscible solvent which floats on top- the protactinium is dissolvable in this. </a:t>
                      </a:r>
                    </a:p>
                    <a:p>
                      <a:pPr lvl="0" rtl="0">
                        <a:spcBef>
                          <a:spcPts val="0"/>
                        </a:spcBef>
                        <a:buNone/>
                      </a:pPr>
                      <a:r>
                        <a:rPr lang="en-GB" sz="1600">
                          <a:latin typeface="Comic Sans MS"/>
                          <a:ea typeface="Comic Sans MS"/>
                          <a:cs typeface="Comic Sans MS"/>
                          <a:sym typeface="Comic Sans MS"/>
                        </a:rPr>
                        <a:t>When the bottle is shaken the </a:t>
                      </a:r>
                      <a:r>
                        <a:rPr lang="en-GB" sz="1600">
                          <a:solidFill>
                            <a:schemeClr val="dk1"/>
                          </a:solidFill>
                          <a:latin typeface="Comic Sans MS"/>
                          <a:ea typeface="Comic Sans MS"/>
                          <a:cs typeface="Comic Sans MS"/>
                          <a:sym typeface="Comic Sans MS"/>
                        </a:rPr>
                        <a:t>protactinium-234 dissolves in the oily solvent. The decay of a fixed amount of protactinium-234 can be monitored from the beta radiation it emits.(Alpha particles emitted by uranium are absorbed by the plastic)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chemeClr val="dk1"/>
                        </a:buClr>
                        <a:buSzPct val="68750"/>
                        <a:buFont typeface="Arial"/>
                        <a:buNone/>
                      </a:pPr>
                      <a:r>
                        <a:rPr lang="en-GB" sz="1600">
                          <a:solidFill>
                            <a:schemeClr val="dk1"/>
                          </a:solidFill>
                          <a:latin typeface="Comic Sans MS"/>
                          <a:ea typeface="Comic Sans MS"/>
                          <a:cs typeface="Comic Sans MS"/>
                          <a:sym typeface="Comic Sans MS"/>
                        </a:rPr>
                        <a:t>Follow safety precautions for handling radioactive materials. Do not point them at people, store them in a lead lined container until required, do not handle sources with hands</a:t>
                      </a:r>
                    </a:p>
                    <a:p>
                      <a:pPr lvl="0" rtl="0">
                        <a:lnSpc>
                          <a:spcPct val="80000"/>
                        </a:lnSpc>
                        <a:spcBef>
                          <a:spcPts val="496"/>
                        </a:spcBef>
                        <a:buClr>
                          <a:schemeClr val="dk1"/>
                        </a:buClr>
                        <a:buSzPct val="68750"/>
                        <a:buFont typeface="Arial"/>
                        <a:buNone/>
                      </a:pPr>
                      <a:endParaRPr sz="1600">
                        <a:solidFill>
                          <a:schemeClr val="dk1"/>
                        </a:solidFill>
                        <a:latin typeface="Comic Sans MS"/>
                        <a:ea typeface="Comic Sans MS"/>
                        <a:cs typeface="Comic Sans MS"/>
                        <a:sym typeface="Comic Sans MS"/>
                      </a:endParaRPr>
                    </a:p>
                    <a:p>
                      <a:pPr lvl="0" rtl="0">
                        <a:lnSpc>
                          <a:spcPct val="80000"/>
                        </a:lnSpc>
                        <a:spcBef>
                          <a:spcPts val="496"/>
                        </a:spcBef>
                        <a:buClr>
                          <a:schemeClr val="dk1"/>
                        </a:buClr>
                        <a:buSzPct val="68750"/>
                        <a:buFont typeface="Arial"/>
                        <a:buNone/>
                      </a:pPr>
                      <a:r>
                        <a:rPr lang="en-GB" sz="1600">
                          <a:solidFill>
                            <a:schemeClr val="dk1"/>
                          </a:solidFill>
                          <a:latin typeface="Comic Sans MS"/>
                          <a:ea typeface="Comic Sans MS"/>
                          <a:cs typeface="Comic Sans MS"/>
                          <a:sym typeface="Comic Sans MS"/>
                        </a:rPr>
                        <a:t>Ensure the generator (plastic bottle) is undamaged- do not attempt to open it. Handle it only to gently shake and keep it over the tray at all times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326" name="Shape 326"/>
          <p:cNvPicPr preferRelativeResize="0"/>
          <p:nvPr/>
        </p:nvPicPr>
        <p:blipFill>
          <a:blip r:embed="rId3">
            <a:alphaModFix/>
          </a:blip>
          <a:stretch>
            <a:fillRect/>
          </a:stretch>
        </p:blipFill>
        <p:spPr>
          <a:xfrm>
            <a:off x="1650425" y="585399"/>
            <a:ext cx="2326324" cy="21202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6.4.3 </a:t>
            </a:r>
            <a:r>
              <a:rPr lang="en-GB" sz="2400" dirty="0">
                <a:solidFill>
                  <a:srgbClr val="000000"/>
                </a:solidFill>
              </a:rPr>
              <a:t>Simulation of radioactive decay using dice</a:t>
            </a:r>
          </a:p>
        </p:txBody>
      </p:sp>
      <p:graphicFrame>
        <p:nvGraphicFramePr>
          <p:cNvPr id="332" name="Shape 332"/>
          <p:cNvGraphicFramePr/>
          <p:nvPr/>
        </p:nvGraphicFramePr>
        <p:xfrm>
          <a:off x="132550" y="912150"/>
          <a:ext cx="8828650" cy="5709924"/>
        </p:xfrm>
        <a:graphic>
          <a:graphicData uri="http://schemas.openxmlformats.org/drawingml/2006/table">
            <a:tbl>
              <a:tblPr>
                <a:noFill/>
                <a:tableStyleId>{5A537DB2-FFE3-46BB-8AC1-73B68C9F351C}</a:tableStyleId>
              </a:tblPr>
              <a:tblGrid>
                <a:gridCol w="1220275"/>
                <a:gridCol w="3171550"/>
                <a:gridCol w="1058000"/>
                <a:gridCol w="3378825"/>
              </a:tblGrid>
              <a:tr h="18694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Plot a graph of time versus number of dice left undecayed - this should be an exponential, the decay constant can then be constant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36152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Each die represents a radioactive atom</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Rolling a 6 means that atom has decayed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Roll all the dice and write down how many have decayed, remove the dice (they can’t decay again!)</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Continue rolling with each dice rolling representing a time interval</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Continue until there are not dice or at least 10 throws  </a:t>
                      </a:r>
                    </a:p>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The larger number of dice the better shaped for the exponential decay (ideally about 100)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333" name="Shape 333"/>
          <p:cNvPicPr preferRelativeResize="0"/>
          <p:nvPr/>
        </p:nvPicPr>
        <p:blipFill>
          <a:blip r:embed="rId3">
            <a:alphaModFix/>
          </a:blip>
          <a:stretch>
            <a:fillRect/>
          </a:stretch>
        </p:blipFill>
        <p:spPr>
          <a:xfrm>
            <a:off x="1415075" y="1013537"/>
            <a:ext cx="3028950" cy="15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4.2.4 </a:t>
            </a:r>
            <a:r>
              <a:rPr lang="en-GB" sz="2400" dirty="0">
                <a:solidFill>
                  <a:srgbClr val="000000"/>
                </a:solidFill>
              </a:rPr>
              <a:t>Determining the resistivity of a wire</a:t>
            </a:r>
          </a:p>
        </p:txBody>
      </p:sp>
      <p:graphicFrame>
        <p:nvGraphicFramePr>
          <p:cNvPr id="154" name="Shape 154"/>
          <p:cNvGraphicFramePr/>
          <p:nvPr/>
        </p:nvGraphicFramePr>
        <p:xfrm>
          <a:off x="35600" y="759750"/>
          <a:ext cx="9054850" cy="5855850"/>
        </p:xfrm>
        <a:graphic>
          <a:graphicData uri="http://schemas.openxmlformats.org/drawingml/2006/table">
            <a:tbl>
              <a:tblPr>
                <a:noFill/>
                <a:tableStyleId>{5A537DB2-FFE3-46BB-8AC1-73B68C9F351C}</a:tableStyleId>
              </a:tblPr>
              <a:tblGrid>
                <a:gridCol w="1204150"/>
                <a:gridCol w="3284625"/>
                <a:gridCol w="1058000"/>
                <a:gridCol w="3508075"/>
              </a:tblGrid>
              <a:tr h="267230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latin typeface="Comic Sans MS"/>
                          <a:ea typeface="Comic Sans MS"/>
                          <a:cs typeface="Comic Sans MS"/>
                          <a:sym typeface="Comic Sans MS"/>
                        </a:rPr>
                        <a:t>Calculate resistance and plot a graph of resistance (y) vs. length (x). </a:t>
                      </a:r>
                    </a:p>
                    <a:p>
                      <a:pPr lvl="0" rtl="0">
                        <a:spcBef>
                          <a:spcPts val="0"/>
                        </a:spcBef>
                        <a:buNone/>
                      </a:pPr>
                      <a:r>
                        <a:rPr lang="en-GB" sz="1600">
                          <a:latin typeface="Comic Sans MS"/>
                          <a:ea typeface="Comic Sans MS"/>
                          <a:cs typeface="Comic Sans MS"/>
                          <a:sym typeface="Comic Sans MS"/>
                        </a:rPr>
                        <a:t>Gradient is R/L</a:t>
                      </a:r>
                    </a:p>
                    <a:p>
                      <a:pPr lvl="0" rtl="0">
                        <a:spcBef>
                          <a:spcPts val="0"/>
                        </a:spcBef>
                        <a:buNone/>
                      </a:pPr>
                      <a:r>
                        <a:rPr lang="en-GB" sz="1600">
                          <a:latin typeface="Comic Sans MS"/>
                          <a:ea typeface="Comic Sans MS"/>
                          <a:cs typeface="Comic Sans MS"/>
                          <a:sym typeface="Comic Sans MS"/>
                        </a:rPr>
                        <a:t>Multiply gradient by cross-sectional area of wire (A) to give resistivity (ρ)</a:t>
                      </a:r>
                    </a:p>
                    <a:p>
                      <a:pPr lvl="0" rtl="0">
                        <a:spcBef>
                          <a:spcPts val="0"/>
                        </a:spcBef>
                        <a:buNone/>
                      </a:pPr>
                      <a:r>
                        <a:rPr lang="en-GB" sz="1600">
                          <a:latin typeface="Comic Sans MS"/>
                          <a:ea typeface="Comic Sans MS"/>
                          <a:cs typeface="Comic Sans MS"/>
                          <a:sym typeface="Comic Sans MS"/>
                        </a:rPr>
                        <a:t>As </a:t>
                      </a:r>
                      <a:r>
                        <a:rPr lang="en-GB" sz="1600">
                          <a:solidFill>
                            <a:srgbClr val="000000"/>
                          </a:solidFill>
                          <a:latin typeface="Comic Sans MS"/>
                          <a:ea typeface="Comic Sans MS"/>
                          <a:cs typeface="Comic Sans MS"/>
                          <a:sym typeface="Comic Sans MS"/>
                        </a:rPr>
                        <a:t>ρ=RA/l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318355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Take the current and p.d. for different lengths of wire</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Measure the cross-sectional area of a wire using a micrometer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None/>
                      </a:pPr>
                      <a:r>
                        <a:rPr lang="en-GB" sz="1600">
                          <a:solidFill>
                            <a:srgbClr val="000000"/>
                          </a:solidFill>
                          <a:latin typeface="Comic Sans MS"/>
                          <a:ea typeface="Comic Sans MS"/>
                          <a:cs typeface="Comic Sans MS"/>
                          <a:sym typeface="Comic Sans MS"/>
                        </a:rPr>
                        <a:t>Measure the diameter at multiple places in case wire is not perfectly cylindrical along length, and do not apply too much pressure with micrometer as this will create egg-shaped wire.</a:t>
                      </a:r>
                    </a:p>
                    <a:p>
                      <a:pPr lvl="0" rtl="0">
                        <a:lnSpc>
                          <a:spcPct val="80000"/>
                        </a:lnSpc>
                        <a:spcBef>
                          <a:spcPts val="496"/>
                        </a:spcBef>
                        <a:buClr>
                          <a:srgbClr val="000000"/>
                        </a:buClr>
                        <a:buSzPct val="68750"/>
                        <a:buFont typeface="Arial"/>
                        <a:buNone/>
                      </a:pPr>
                      <a:r>
                        <a:rPr lang="en-GB" sz="1600">
                          <a:solidFill>
                            <a:srgbClr val="000000"/>
                          </a:solidFill>
                          <a:latin typeface="Comic Sans MS"/>
                          <a:ea typeface="Comic Sans MS"/>
                          <a:cs typeface="Comic Sans MS"/>
                          <a:sym typeface="Comic Sans MS"/>
                        </a:rPr>
                        <a:t>Adjust variable resistor to keep low fixed current and minimise heating effect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55" name="Shape 155"/>
          <p:cNvPicPr preferRelativeResize="0"/>
          <p:nvPr/>
        </p:nvPicPr>
        <p:blipFill>
          <a:blip r:embed="rId3">
            <a:alphaModFix/>
          </a:blip>
          <a:stretch>
            <a:fillRect/>
          </a:stretch>
        </p:blipFill>
        <p:spPr>
          <a:xfrm>
            <a:off x="1240324" y="854575"/>
            <a:ext cx="3308050" cy="1788124"/>
          </a:xfrm>
          <a:prstGeom prst="rect">
            <a:avLst/>
          </a:prstGeom>
          <a:noFill/>
          <a:ln>
            <a:noFill/>
          </a:ln>
        </p:spPr>
      </p:pic>
    </p:spTree>
    <p:extLst>
      <p:ext uri="{BB962C8B-B14F-4D97-AF65-F5344CB8AC3E}">
        <p14:creationId xmlns:p14="http://schemas.microsoft.com/office/powerpoint/2010/main" val="77911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4.3.2 </a:t>
            </a:r>
            <a:r>
              <a:rPr lang="en-GB" sz="2400" dirty="0">
                <a:solidFill>
                  <a:srgbClr val="000000"/>
                </a:solidFill>
              </a:rPr>
              <a:t>Finding the internal resistance of a cell</a:t>
            </a:r>
          </a:p>
        </p:txBody>
      </p:sp>
      <p:graphicFrame>
        <p:nvGraphicFramePr>
          <p:cNvPr id="161" name="Shape 161"/>
          <p:cNvGraphicFramePr/>
          <p:nvPr/>
        </p:nvGraphicFramePr>
        <p:xfrm>
          <a:off x="132550" y="988350"/>
          <a:ext cx="8828650" cy="5386650"/>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Plot a V</a:t>
                      </a:r>
                      <a:r>
                        <a:rPr lang="en-GB" sz="1600" baseline="-25000">
                          <a:solidFill>
                            <a:schemeClr val="dk1"/>
                          </a:solidFill>
                          <a:latin typeface="Comic Sans MS"/>
                          <a:ea typeface="Comic Sans MS"/>
                          <a:cs typeface="Comic Sans MS"/>
                          <a:sym typeface="Comic Sans MS"/>
                        </a:rPr>
                        <a:t>R</a:t>
                      </a:r>
                      <a:r>
                        <a:rPr lang="en-GB" sz="1600">
                          <a:solidFill>
                            <a:schemeClr val="dk1"/>
                          </a:solidFill>
                          <a:latin typeface="Comic Sans MS"/>
                          <a:ea typeface="Comic Sans MS"/>
                          <a:cs typeface="Comic Sans MS"/>
                          <a:sym typeface="Comic Sans MS"/>
                        </a:rPr>
                        <a:t> (y) against I (x) graph and draw best fit line:</a:t>
                      </a:r>
                    </a:p>
                    <a:p>
                      <a:pPr lvl="0" rtl="0">
                        <a:spcBef>
                          <a:spcPts val="0"/>
                        </a:spcBef>
                        <a:buNone/>
                      </a:pPr>
                      <a:r>
                        <a:rPr lang="en-GB" sz="1600">
                          <a:solidFill>
                            <a:schemeClr val="dk1"/>
                          </a:solidFill>
                          <a:latin typeface="Comic Sans MS"/>
                          <a:ea typeface="Comic Sans MS"/>
                          <a:cs typeface="Comic Sans MS"/>
                          <a:sym typeface="Comic Sans MS"/>
                        </a:rPr>
                        <a:t>V</a:t>
                      </a:r>
                      <a:r>
                        <a:rPr lang="en-GB" sz="1600" baseline="-25000">
                          <a:solidFill>
                            <a:schemeClr val="dk1"/>
                          </a:solidFill>
                          <a:latin typeface="Comic Sans MS"/>
                          <a:ea typeface="Comic Sans MS"/>
                          <a:cs typeface="Comic Sans MS"/>
                          <a:sym typeface="Comic Sans MS"/>
                        </a:rPr>
                        <a:t>R</a:t>
                      </a:r>
                      <a:r>
                        <a:rPr lang="en-GB" sz="1600">
                          <a:solidFill>
                            <a:schemeClr val="dk1"/>
                          </a:solidFill>
                          <a:latin typeface="Comic Sans MS"/>
                          <a:ea typeface="Comic Sans MS"/>
                          <a:cs typeface="Comic Sans MS"/>
                          <a:sym typeface="Comic Sans MS"/>
                        </a:rPr>
                        <a:t> = -Ir + ε</a:t>
                      </a:r>
                    </a:p>
                    <a:p>
                      <a:pPr lvl="0" rtl="0">
                        <a:spcBef>
                          <a:spcPts val="0"/>
                        </a:spcBef>
                        <a:buNone/>
                      </a:pPr>
                      <a:r>
                        <a:rPr lang="en-GB" sz="1600">
                          <a:solidFill>
                            <a:schemeClr val="dk1"/>
                          </a:solidFill>
                          <a:latin typeface="Comic Sans MS"/>
                          <a:ea typeface="Comic Sans MS"/>
                          <a:cs typeface="Comic Sans MS"/>
                          <a:sym typeface="Comic Sans MS"/>
                        </a:rPr>
                        <a:t>  Y = mx + c</a:t>
                      </a:r>
                    </a:p>
                    <a:p>
                      <a:pPr lvl="0" rtl="0">
                        <a:spcBef>
                          <a:spcPts val="0"/>
                        </a:spcBef>
                        <a:buNone/>
                      </a:pPr>
                      <a:r>
                        <a:rPr lang="en-GB" sz="1600">
                          <a:solidFill>
                            <a:schemeClr val="dk1"/>
                          </a:solidFill>
                          <a:latin typeface="Comic Sans MS"/>
                          <a:ea typeface="Comic Sans MS"/>
                          <a:cs typeface="Comic Sans MS"/>
                          <a:sym typeface="Comic Sans MS"/>
                        </a:rPr>
                        <a:t>Where V</a:t>
                      </a:r>
                      <a:r>
                        <a:rPr lang="en-GB" sz="1600" baseline="-25000">
                          <a:solidFill>
                            <a:schemeClr val="dk1"/>
                          </a:solidFill>
                          <a:latin typeface="Comic Sans MS"/>
                          <a:ea typeface="Comic Sans MS"/>
                          <a:cs typeface="Comic Sans MS"/>
                          <a:sym typeface="Comic Sans MS"/>
                        </a:rPr>
                        <a:t>R</a:t>
                      </a:r>
                      <a:r>
                        <a:rPr lang="en-GB" sz="1600">
                          <a:solidFill>
                            <a:schemeClr val="dk1"/>
                          </a:solidFill>
                          <a:latin typeface="Comic Sans MS"/>
                          <a:ea typeface="Comic Sans MS"/>
                          <a:cs typeface="Comic Sans MS"/>
                          <a:sym typeface="Comic Sans MS"/>
                        </a:rPr>
                        <a:t>=IR </a:t>
                      </a:r>
                    </a:p>
                    <a:p>
                      <a:pPr lvl="0" rtl="0">
                        <a:spcBef>
                          <a:spcPts val="0"/>
                        </a:spcBef>
                        <a:buNone/>
                      </a:pPr>
                      <a:r>
                        <a:rPr lang="en-GB" sz="1600">
                          <a:solidFill>
                            <a:schemeClr val="dk1"/>
                          </a:solidFill>
                          <a:latin typeface="Comic Sans MS"/>
                          <a:ea typeface="Comic Sans MS"/>
                          <a:cs typeface="Comic Sans MS"/>
                          <a:sym typeface="Comic Sans MS"/>
                        </a:rPr>
                        <a:t>gradient = r (internal resistance)</a:t>
                      </a:r>
                    </a:p>
                    <a:p>
                      <a:pPr lvl="0" rtl="0">
                        <a:spcBef>
                          <a:spcPts val="0"/>
                        </a:spcBef>
                        <a:buNone/>
                      </a:pPr>
                      <a:r>
                        <a:rPr lang="en-GB" sz="1600">
                          <a:solidFill>
                            <a:schemeClr val="dk1"/>
                          </a:solidFill>
                          <a:latin typeface="Comic Sans MS"/>
                          <a:ea typeface="Comic Sans MS"/>
                          <a:cs typeface="Comic Sans MS"/>
                          <a:sym typeface="Comic Sans MS"/>
                        </a:rPr>
                        <a:t>ε= emf</a:t>
                      </a:r>
                    </a:p>
                    <a:p>
                      <a:pPr lvl="0" rtl="0">
                        <a:spcBef>
                          <a:spcPts val="0"/>
                        </a:spcBef>
                        <a:buClr>
                          <a:schemeClr val="dk1"/>
                        </a:buClr>
                        <a:buSzPct val="68750"/>
                        <a:buFont typeface="Arial"/>
                        <a:buNone/>
                      </a:pPr>
                      <a:r>
                        <a:rPr lang="en-GB" sz="1600">
                          <a:solidFill>
                            <a:schemeClr val="dk1"/>
                          </a:solidFill>
                          <a:latin typeface="Comic Sans MS"/>
                          <a:ea typeface="Comic Sans MS"/>
                          <a:cs typeface="Comic Sans MS"/>
                          <a:sym typeface="Comic Sans MS"/>
                        </a:rPr>
                        <a:t>(ε = IR + Ir)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Connect a cell in series with a variable resistor</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Measure the current and terminal p.d. as variable resistor is adjusted. </a:t>
                      </a:r>
                    </a:p>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dirty="0">
                          <a:latin typeface="Comic Sans MS"/>
                          <a:ea typeface="Comic Sans MS"/>
                          <a:cs typeface="Comic Sans MS"/>
                          <a:sym typeface="Comic Sans MS"/>
                        </a:rPr>
                        <a:t>Repeat readings and average to increase accuracy</a:t>
                      </a:r>
                    </a:p>
                    <a:p>
                      <a:pPr lvl="0" rtl="0">
                        <a:lnSpc>
                          <a:spcPct val="80000"/>
                        </a:lnSpc>
                        <a:spcBef>
                          <a:spcPts val="496"/>
                        </a:spcBef>
                        <a:buClr>
                          <a:srgbClr val="000000"/>
                        </a:buClr>
                        <a:buSzPct val="68750"/>
                        <a:buFont typeface="Arial"/>
                        <a:buNone/>
                      </a:pPr>
                      <a:r>
                        <a:rPr lang="en-GB" sz="1600" dirty="0">
                          <a:latin typeface="Comic Sans MS"/>
                          <a:ea typeface="Comic Sans MS"/>
                          <a:cs typeface="Comic Sans MS"/>
                          <a:sym typeface="Comic Sans MS"/>
                        </a:rPr>
                        <a:t>Normal electricity health and safety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62" name="Shape 162"/>
          <p:cNvPicPr preferRelativeResize="0"/>
          <p:nvPr/>
        </p:nvPicPr>
        <p:blipFill>
          <a:blip r:embed="rId3">
            <a:alphaModFix/>
          </a:blip>
          <a:stretch>
            <a:fillRect/>
          </a:stretch>
        </p:blipFill>
        <p:spPr>
          <a:xfrm>
            <a:off x="1413875" y="1216949"/>
            <a:ext cx="3077375" cy="204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10850" y="-14525"/>
            <a:ext cx="903315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4.3.3 Investigating potential divider circuits including sensors</a:t>
            </a:r>
            <a:endParaRPr lang="en-GB" sz="2400" dirty="0">
              <a:solidFill>
                <a:srgbClr val="000000"/>
              </a:solidFill>
            </a:endParaRPr>
          </a:p>
        </p:txBody>
      </p:sp>
      <p:graphicFrame>
        <p:nvGraphicFramePr>
          <p:cNvPr id="161" name="Shape 161"/>
          <p:cNvGraphicFramePr/>
          <p:nvPr>
            <p:extLst>
              <p:ext uri="{D42A27DB-BD31-4B8C-83A1-F6EECF244321}">
                <p14:modId xmlns:p14="http://schemas.microsoft.com/office/powerpoint/2010/main" val="2787149090"/>
              </p:ext>
            </p:extLst>
          </p:nvPr>
        </p:nvGraphicFramePr>
        <p:xfrm>
          <a:off x="132550" y="988350"/>
          <a:ext cx="8828650" cy="5567104"/>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dirty="0" smtClean="0">
                          <a:solidFill>
                            <a:schemeClr val="dk1"/>
                          </a:solidFill>
                          <a:latin typeface="Comic Sans MS"/>
                          <a:ea typeface="Comic Sans MS"/>
                          <a:cs typeface="Comic Sans MS"/>
                          <a:sym typeface="Comic Sans MS"/>
                        </a:rPr>
                        <a:t>Use the equation:</a:t>
                      </a:r>
                    </a:p>
                    <a:p>
                      <a:pPr lvl="0" rtl="0">
                        <a:spcBef>
                          <a:spcPts val="0"/>
                        </a:spcBef>
                        <a:buNone/>
                      </a:pPr>
                      <a:endParaRPr lang="en-GB" sz="1600" dirty="0" smtClean="0">
                        <a:solidFill>
                          <a:schemeClr val="dk1"/>
                        </a:solidFill>
                        <a:latin typeface="Comic Sans MS"/>
                        <a:ea typeface="Comic Sans MS"/>
                        <a:cs typeface="Comic Sans MS"/>
                        <a:sym typeface="Comic Sans MS"/>
                      </a:endParaRPr>
                    </a:p>
                    <a:p>
                      <a:pPr lvl="0" rtl="0">
                        <a:spcBef>
                          <a:spcPts val="0"/>
                        </a:spcBef>
                        <a:buNone/>
                      </a:pPr>
                      <a:endParaRPr lang="en-GB" sz="1600" dirty="0" smtClean="0">
                        <a:solidFill>
                          <a:schemeClr val="dk1"/>
                        </a:solidFill>
                        <a:latin typeface="Comic Sans MS"/>
                        <a:ea typeface="Comic Sans MS"/>
                        <a:cs typeface="Comic Sans MS"/>
                        <a:sym typeface="Comic Sans MS"/>
                      </a:endParaRPr>
                    </a:p>
                    <a:p>
                      <a:pPr lvl="0" rtl="0">
                        <a:spcBef>
                          <a:spcPts val="0"/>
                        </a:spcBef>
                        <a:buNone/>
                      </a:pPr>
                      <a:endParaRPr lang="en-GB" sz="1600" dirty="0" smtClean="0">
                        <a:solidFill>
                          <a:schemeClr val="dk1"/>
                        </a:solidFill>
                        <a:latin typeface="Comic Sans MS"/>
                        <a:ea typeface="Comic Sans MS"/>
                        <a:cs typeface="Comic Sans MS"/>
                        <a:sym typeface="Comic Sans MS"/>
                      </a:endParaRPr>
                    </a:p>
                    <a:p>
                      <a:pPr lvl="0" rtl="0">
                        <a:spcBef>
                          <a:spcPts val="0"/>
                        </a:spcBef>
                        <a:buNone/>
                      </a:pPr>
                      <a:endParaRPr lang="en-GB" sz="1600" dirty="0" smtClean="0">
                        <a:solidFill>
                          <a:schemeClr val="dk1"/>
                        </a:solidFill>
                        <a:latin typeface="Comic Sans MS"/>
                        <a:ea typeface="Comic Sans MS"/>
                        <a:cs typeface="Comic Sans MS"/>
                        <a:sym typeface="Comic Sans MS"/>
                      </a:endParaRPr>
                    </a:p>
                    <a:p>
                      <a:pPr lvl="0" rtl="0">
                        <a:spcBef>
                          <a:spcPts val="0"/>
                        </a:spcBef>
                        <a:buNone/>
                      </a:pPr>
                      <a:r>
                        <a:rPr lang="en-GB" sz="1600" dirty="0" smtClean="0">
                          <a:solidFill>
                            <a:schemeClr val="dk1"/>
                          </a:solidFill>
                          <a:latin typeface="Comic Sans MS"/>
                          <a:ea typeface="Comic Sans MS"/>
                          <a:cs typeface="Comic Sans MS"/>
                          <a:sym typeface="Comic Sans MS"/>
                        </a:rPr>
                        <a:t>To work out change in resistance</a:t>
                      </a:r>
                      <a:r>
                        <a:rPr lang="en-GB" sz="1600" baseline="0" dirty="0" smtClean="0">
                          <a:solidFill>
                            <a:schemeClr val="dk1"/>
                          </a:solidFill>
                          <a:latin typeface="Comic Sans MS"/>
                          <a:ea typeface="Comic Sans MS"/>
                          <a:cs typeface="Comic Sans MS"/>
                          <a:sym typeface="Comic Sans MS"/>
                        </a:rPr>
                        <a:t> of sensor with temperature (or other variable)</a:t>
                      </a:r>
                      <a:endParaRPr lang="en-GB" sz="1600" dirty="0">
                        <a:solidFill>
                          <a:schemeClr val="dk1"/>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dirty="0" smtClean="0">
                          <a:latin typeface="Comic Sans MS"/>
                          <a:ea typeface="Comic Sans MS"/>
                          <a:cs typeface="Comic Sans MS"/>
                          <a:sym typeface="Comic Sans MS"/>
                        </a:rPr>
                        <a:t>e.g. for a</a:t>
                      </a:r>
                      <a:r>
                        <a:rPr lang="en-GB" sz="1600" baseline="0" dirty="0" smtClean="0">
                          <a:latin typeface="Comic Sans MS"/>
                          <a:ea typeface="Comic Sans MS"/>
                          <a:cs typeface="Comic Sans MS"/>
                          <a:sym typeface="Comic Sans MS"/>
                        </a:rPr>
                        <a:t> thermistor (could also be done with a LDR and changing light)</a:t>
                      </a:r>
                    </a:p>
                    <a:p>
                      <a:pPr marL="285750" lvl="0" indent="-285750" rtl="0">
                        <a:spcBef>
                          <a:spcPts val="0"/>
                        </a:spcBef>
                        <a:buFont typeface="Arial"/>
                        <a:buChar char="•"/>
                      </a:pPr>
                      <a:r>
                        <a:rPr lang="en-GB" sz="1600" baseline="0" dirty="0" smtClean="0">
                          <a:latin typeface="Comic Sans MS"/>
                          <a:ea typeface="Comic Sans MS"/>
                          <a:cs typeface="Comic Sans MS"/>
                          <a:sym typeface="Comic Sans MS"/>
                        </a:rPr>
                        <a:t>Set up circuit and record Vin (V) and </a:t>
                      </a:r>
                      <a:r>
                        <a:rPr lang="en-GB" sz="1600" baseline="0" dirty="0" err="1" smtClean="0">
                          <a:latin typeface="Comic Sans MS"/>
                          <a:ea typeface="Comic Sans MS"/>
                          <a:cs typeface="Comic Sans MS"/>
                          <a:sym typeface="Comic Sans MS"/>
                        </a:rPr>
                        <a:t>Vout</a:t>
                      </a:r>
                      <a:r>
                        <a:rPr lang="en-GB" sz="1600" baseline="0" dirty="0" smtClean="0">
                          <a:latin typeface="Comic Sans MS"/>
                          <a:ea typeface="Comic Sans MS"/>
                          <a:cs typeface="Comic Sans MS"/>
                          <a:sym typeface="Comic Sans MS"/>
                        </a:rPr>
                        <a:t> (V2).</a:t>
                      </a:r>
                    </a:p>
                    <a:p>
                      <a:pPr marL="285750" lvl="0" indent="-285750" rtl="0">
                        <a:spcBef>
                          <a:spcPts val="0"/>
                        </a:spcBef>
                        <a:buFont typeface="Arial"/>
                        <a:buChar char="•"/>
                      </a:pPr>
                      <a:r>
                        <a:rPr lang="en-GB" sz="1600" baseline="0" dirty="0" smtClean="0">
                          <a:latin typeface="Comic Sans MS"/>
                          <a:ea typeface="Comic Sans MS"/>
                          <a:cs typeface="Comic Sans MS"/>
                          <a:sym typeface="Comic Sans MS"/>
                        </a:rPr>
                        <a:t>Change temperature of thermistor (e.g. place in temperature controlled water bath) and record Vin and </a:t>
                      </a:r>
                      <a:r>
                        <a:rPr lang="en-GB" sz="1600" baseline="0" dirty="0" err="1" smtClean="0">
                          <a:latin typeface="Comic Sans MS"/>
                          <a:ea typeface="Comic Sans MS"/>
                          <a:cs typeface="Comic Sans MS"/>
                          <a:sym typeface="Comic Sans MS"/>
                        </a:rPr>
                        <a:t>Vout</a:t>
                      </a:r>
                      <a:endParaRPr lang="en-GB" sz="1600" baseline="0" dirty="0" smtClean="0">
                        <a:latin typeface="Comic Sans MS"/>
                        <a:ea typeface="Comic Sans MS"/>
                        <a:cs typeface="Comic Sans MS"/>
                        <a:sym typeface="Comic Sans MS"/>
                      </a:endParaRPr>
                    </a:p>
                    <a:p>
                      <a:pPr marL="285750" lvl="0" indent="-285750" rtl="0">
                        <a:spcBef>
                          <a:spcPts val="0"/>
                        </a:spcBef>
                        <a:buFont typeface="Arial"/>
                        <a:buChar char="•"/>
                      </a:pPr>
                      <a:r>
                        <a:rPr lang="en-GB" sz="1600" baseline="0" dirty="0" smtClean="0">
                          <a:latin typeface="Comic Sans MS"/>
                          <a:ea typeface="Comic Sans MS"/>
                          <a:cs typeface="Comic Sans MS"/>
                          <a:sym typeface="Comic Sans MS"/>
                        </a:rPr>
                        <a:t>Repeat for 5 different temperatures</a:t>
                      </a:r>
                      <a:endParaRPr sz="16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dirty="0" smtClean="0">
                          <a:latin typeface="Comic Sans MS"/>
                          <a:ea typeface="Comic Sans MS"/>
                          <a:cs typeface="Comic Sans MS"/>
                          <a:sym typeface="Comic Sans MS"/>
                        </a:rPr>
                        <a:t>Repeat readings and average to increase accuracy</a:t>
                      </a:r>
                    </a:p>
                    <a:p>
                      <a:pPr lvl="0" rtl="0">
                        <a:lnSpc>
                          <a:spcPct val="80000"/>
                        </a:lnSpc>
                        <a:spcBef>
                          <a:spcPts val="496"/>
                        </a:spcBef>
                        <a:buClr>
                          <a:srgbClr val="000000"/>
                        </a:buClr>
                        <a:buSzPct val="68750"/>
                        <a:buFont typeface="Arial"/>
                        <a:buNone/>
                      </a:pPr>
                      <a:r>
                        <a:rPr lang="en-GB" sz="1600" dirty="0" smtClean="0">
                          <a:latin typeface="Comic Sans MS"/>
                          <a:ea typeface="Comic Sans MS"/>
                          <a:cs typeface="Comic Sans MS"/>
                          <a:sym typeface="Comic Sans MS"/>
                        </a:rPr>
                        <a:t>Normal electricity health and safety</a:t>
                      </a:r>
                      <a:endParaRPr lang="en-GB" sz="16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3" name="Picture 2"/>
          <p:cNvPicPr>
            <a:picLocks noChangeAspect="1"/>
          </p:cNvPicPr>
          <p:nvPr/>
        </p:nvPicPr>
        <p:blipFill>
          <a:blip r:embed="rId3"/>
          <a:stretch>
            <a:fillRect/>
          </a:stretch>
        </p:blipFill>
        <p:spPr>
          <a:xfrm>
            <a:off x="1593362" y="1131277"/>
            <a:ext cx="2400826" cy="2229338"/>
          </a:xfrm>
          <a:prstGeom prst="rect">
            <a:avLst/>
          </a:prstGeom>
        </p:spPr>
      </p:pic>
      <p:pic>
        <p:nvPicPr>
          <p:cNvPr id="4" name="Picture 3"/>
          <p:cNvPicPr>
            <a:picLocks noChangeAspect="1"/>
          </p:cNvPicPr>
          <p:nvPr/>
        </p:nvPicPr>
        <p:blipFill>
          <a:blip r:embed="rId4"/>
          <a:stretch>
            <a:fillRect/>
          </a:stretch>
        </p:blipFill>
        <p:spPr>
          <a:xfrm>
            <a:off x="6293338" y="1388208"/>
            <a:ext cx="1663700" cy="825500"/>
          </a:xfrm>
          <a:prstGeom prst="rect">
            <a:avLst/>
          </a:prstGeom>
        </p:spPr>
      </p:pic>
    </p:spTree>
    <p:extLst>
      <p:ext uri="{BB962C8B-B14F-4D97-AF65-F5344CB8AC3E}">
        <p14:creationId xmlns:p14="http://schemas.microsoft.com/office/powerpoint/2010/main" val="190976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4.4.1 </a:t>
            </a:r>
            <a:r>
              <a:rPr lang="en-GB" sz="2400" dirty="0">
                <a:solidFill>
                  <a:srgbClr val="000000"/>
                </a:solidFill>
              </a:rPr>
              <a:t>Using an oscilloscope to find the frequency of a wave </a:t>
            </a:r>
          </a:p>
        </p:txBody>
      </p:sp>
      <p:graphicFrame>
        <p:nvGraphicFramePr>
          <p:cNvPr id="168" name="Shape 168"/>
          <p:cNvGraphicFramePr/>
          <p:nvPr/>
        </p:nvGraphicFramePr>
        <p:xfrm>
          <a:off x="132550" y="912150"/>
          <a:ext cx="8828650" cy="5524250"/>
        </p:xfrm>
        <a:graphic>
          <a:graphicData uri="http://schemas.openxmlformats.org/drawingml/2006/table">
            <a:tbl>
              <a:tblPr>
                <a:noFill/>
                <a:tableStyleId>{5A537DB2-FFE3-46BB-8AC1-73B68C9F351C}</a:tableStyleId>
              </a:tblPr>
              <a:tblGrid>
                <a:gridCol w="1220275"/>
                <a:gridCol w="3171550"/>
                <a:gridCol w="1058000"/>
                <a:gridCol w="3378825"/>
              </a:tblGrid>
              <a:tr h="299555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600">
                          <a:solidFill>
                            <a:schemeClr val="dk1"/>
                          </a:solidFill>
                          <a:latin typeface="Comic Sans MS"/>
                          <a:ea typeface="Comic Sans MS"/>
                          <a:cs typeface="Comic Sans MS"/>
                          <a:sym typeface="Comic Sans MS"/>
                        </a:rPr>
                        <a:t>The frequency of the wave on the oscilloscope can be determined knowing the time base on the oscilloscope. </a:t>
                      </a:r>
                    </a:p>
                    <a:p>
                      <a:pPr lvl="0">
                        <a:spcBef>
                          <a:spcPts val="0"/>
                        </a:spcBef>
                        <a:buNone/>
                      </a:pPr>
                      <a:r>
                        <a:rPr lang="en-GB" sz="1600">
                          <a:solidFill>
                            <a:schemeClr val="dk1"/>
                          </a:solidFill>
                          <a:latin typeface="Comic Sans MS"/>
                          <a:ea typeface="Comic Sans MS"/>
                          <a:cs typeface="Comic Sans MS"/>
                          <a:sym typeface="Comic Sans MS"/>
                        </a:rPr>
                        <a:t>The time base is the time taken for the luminous dot on the oscilloscope to move 1cm horizontally. </a:t>
                      </a:r>
                    </a:p>
                    <a:p>
                      <a:pPr lvl="0">
                        <a:spcBef>
                          <a:spcPts val="0"/>
                        </a:spcBef>
                        <a:buNone/>
                      </a:pPr>
                      <a:r>
                        <a:rPr lang="en-GB" sz="1600">
                          <a:solidFill>
                            <a:schemeClr val="dk1"/>
                          </a:solidFill>
                          <a:latin typeface="Comic Sans MS"/>
                          <a:ea typeface="Comic Sans MS"/>
                          <a:cs typeface="Comic Sans MS"/>
                          <a:sym typeface="Comic Sans MS"/>
                        </a:rPr>
                        <a:t>The time period (T)= distance between peaks x time base </a:t>
                      </a:r>
                    </a:p>
                    <a:p>
                      <a:pPr lvl="0" rtl="0">
                        <a:spcBef>
                          <a:spcPts val="0"/>
                        </a:spcBef>
                        <a:buNone/>
                      </a:pPr>
                      <a:r>
                        <a:rPr lang="en-GB" sz="1600">
                          <a:solidFill>
                            <a:schemeClr val="dk1"/>
                          </a:solidFill>
                          <a:latin typeface="Comic Sans MS"/>
                          <a:ea typeface="Comic Sans MS"/>
                          <a:cs typeface="Comic Sans MS"/>
                          <a:sym typeface="Comic Sans MS"/>
                        </a:rPr>
                        <a:t>f = 1/T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52870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Attach a microphone to an oscilloscope displaying a time-voltage signal</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Expose the microphone to soundwaves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Repeat readings and find mean to reduce error</a:t>
                      </a:r>
                    </a:p>
                    <a:p>
                      <a:pPr lvl="0" rtl="0">
                        <a:lnSpc>
                          <a:spcPct val="80000"/>
                        </a:lnSpc>
                        <a:spcBef>
                          <a:spcPts val="496"/>
                        </a:spcBef>
                        <a:buClr>
                          <a:srgbClr val="000000"/>
                        </a:buClr>
                        <a:buSzPct val="68750"/>
                        <a:buFont typeface="Arial"/>
                        <a:buNone/>
                      </a:pPr>
                      <a:endParaRPr sz="1600">
                        <a:latin typeface="Comic Sans MS"/>
                        <a:ea typeface="Comic Sans MS"/>
                        <a:cs typeface="Comic Sans MS"/>
                        <a:sym typeface="Comic Sans MS"/>
                      </a:endParaRPr>
                    </a:p>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The uncertainty in the measured frequency can be reduced by altering the time base so one full wave has the widest possible range in the horizontal direction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69" name="Shape 169"/>
          <p:cNvPicPr preferRelativeResize="0"/>
          <p:nvPr/>
        </p:nvPicPr>
        <p:blipFill>
          <a:blip r:embed="rId3">
            <a:alphaModFix/>
          </a:blip>
          <a:stretch>
            <a:fillRect/>
          </a:stretch>
        </p:blipFill>
        <p:spPr>
          <a:xfrm>
            <a:off x="1421525" y="1608425"/>
            <a:ext cx="3032100" cy="998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4.4.1 </a:t>
            </a:r>
            <a:r>
              <a:rPr lang="en-GB" sz="2400" dirty="0">
                <a:solidFill>
                  <a:srgbClr val="000000"/>
                </a:solidFill>
              </a:rPr>
              <a:t>Investigating refraction and reflection in a ripple tank </a:t>
            </a:r>
          </a:p>
        </p:txBody>
      </p:sp>
      <p:graphicFrame>
        <p:nvGraphicFramePr>
          <p:cNvPr id="175" name="Shape 175"/>
          <p:cNvGraphicFramePr/>
          <p:nvPr/>
        </p:nvGraphicFramePr>
        <p:xfrm>
          <a:off x="132550" y="683550"/>
          <a:ext cx="8828650" cy="5974019"/>
        </p:xfrm>
        <a:graphic>
          <a:graphicData uri="http://schemas.openxmlformats.org/drawingml/2006/table">
            <a:tbl>
              <a:tblPr>
                <a:noFill/>
                <a:tableStyleId>{5A537DB2-FFE3-46BB-8AC1-73B68C9F351C}</a:tableStyleId>
              </a:tblPr>
              <a:tblGrid>
                <a:gridCol w="1220275"/>
                <a:gridCol w="3014400"/>
                <a:gridCol w="1215150"/>
                <a:gridCol w="3378825"/>
              </a:tblGrid>
              <a:tr h="381165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Clr>
                          <a:schemeClr val="dk1"/>
                        </a:buClr>
                        <a:buSzPct val="100000"/>
                        <a:buFont typeface="Comic Sans MS"/>
                        <a:buChar char="●"/>
                      </a:pPr>
                      <a:r>
                        <a:rPr lang="en-GB" sz="1600">
                          <a:solidFill>
                            <a:schemeClr val="dk1"/>
                          </a:solidFill>
                          <a:latin typeface="Comic Sans MS"/>
                          <a:ea typeface="Comic Sans MS"/>
                          <a:cs typeface="Comic Sans MS"/>
                          <a:sym typeface="Comic Sans MS"/>
                        </a:rPr>
                        <a:t>Reflection can be investigated by putting a straight or curved barrier in and measuring angles</a:t>
                      </a:r>
                    </a:p>
                    <a:p>
                      <a:pPr marL="457200" lvl="0" indent="-330200" rtl="0">
                        <a:spcBef>
                          <a:spcPts val="0"/>
                        </a:spcBef>
                        <a:buClr>
                          <a:schemeClr val="dk1"/>
                        </a:buClr>
                        <a:buSzPct val="100000"/>
                        <a:buFont typeface="Comic Sans MS"/>
                        <a:buChar char="●"/>
                      </a:pPr>
                      <a:r>
                        <a:rPr lang="en-GB" sz="1600">
                          <a:solidFill>
                            <a:schemeClr val="dk1"/>
                          </a:solidFill>
                          <a:latin typeface="Comic Sans MS"/>
                          <a:ea typeface="Comic Sans MS"/>
                          <a:cs typeface="Comic Sans MS"/>
                          <a:sym typeface="Comic Sans MS"/>
                        </a:rPr>
                        <a:t>A glass sheet can be used to decrease water depth to change wave speed. Separation of wavefront shows that waves have slow down. If wave hits at an angle refraction occurs </a:t>
                      </a:r>
                    </a:p>
                    <a:p>
                      <a:pPr marL="457200" lvl="0" indent="-330200" rtl="0">
                        <a:spcBef>
                          <a:spcPts val="0"/>
                        </a:spcBef>
                        <a:buClr>
                          <a:schemeClr val="dk1"/>
                        </a:buClr>
                        <a:buSzPct val="100000"/>
                        <a:buFont typeface="Comic Sans MS"/>
                        <a:buChar char="●"/>
                      </a:pPr>
                      <a:r>
                        <a:rPr lang="en-GB" sz="1600">
                          <a:solidFill>
                            <a:schemeClr val="dk1"/>
                          </a:solidFill>
                          <a:latin typeface="Comic Sans MS"/>
                          <a:ea typeface="Comic Sans MS"/>
                          <a:cs typeface="Comic Sans MS"/>
                          <a:sym typeface="Comic Sans MS"/>
                        </a:rPr>
                        <a:t>Can also investigate interference and diffraction by making wave go through slit(s)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05390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Motorised straight-edged bar produces plane waves while a small dipper produces circular waves</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Shine a light through waves to view pattern of wave crests below</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Make sure wave tank is level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76" name="Shape 176"/>
          <p:cNvPicPr preferRelativeResize="0"/>
          <p:nvPr/>
        </p:nvPicPr>
        <p:blipFill>
          <a:blip r:embed="rId3">
            <a:alphaModFix/>
          </a:blip>
          <a:stretch>
            <a:fillRect/>
          </a:stretch>
        </p:blipFill>
        <p:spPr>
          <a:xfrm>
            <a:off x="1446250" y="917524"/>
            <a:ext cx="2825750" cy="279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4.4.1 </a:t>
            </a:r>
            <a:r>
              <a:rPr lang="en-GB" sz="2400" dirty="0">
                <a:solidFill>
                  <a:srgbClr val="000000"/>
                </a:solidFill>
              </a:rPr>
              <a:t>Observing polarisation of microwaves</a:t>
            </a:r>
          </a:p>
        </p:txBody>
      </p:sp>
      <p:graphicFrame>
        <p:nvGraphicFramePr>
          <p:cNvPr id="182" name="Shape 182"/>
          <p:cNvGraphicFramePr/>
          <p:nvPr/>
        </p:nvGraphicFramePr>
        <p:xfrm>
          <a:off x="132550" y="988350"/>
          <a:ext cx="8828650" cy="5513539"/>
        </p:xfrm>
        <a:graphic>
          <a:graphicData uri="http://schemas.openxmlformats.org/drawingml/2006/table">
            <a:tbl>
              <a:tblPr>
                <a:noFill/>
                <a:tableStyleId>{5A537DB2-FFE3-46BB-8AC1-73B68C9F351C}</a:tableStyleId>
              </a:tblPr>
              <a:tblGrid>
                <a:gridCol w="1220275"/>
                <a:gridCol w="4286000"/>
                <a:gridCol w="1043700"/>
                <a:gridCol w="2278675"/>
              </a:tblGrid>
              <a:tr h="2845900">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a:solidFill>
                            <a:schemeClr val="dk1"/>
                          </a:solidFill>
                          <a:latin typeface="Comic Sans MS"/>
                          <a:ea typeface="Comic Sans MS"/>
                          <a:cs typeface="Comic Sans MS"/>
                          <a:sym typeface="Comic Sans MS"/>
                        </a:rPr>
                        <a:t>As the grille is rotated signal reception with vary and will be zero when metal rods are aligned with the electric field vector of the emitted microwaves, as all microwaves are absorbed.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648450">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A microwave transmitter emits naturally polarised waves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Microwave transmitter is placed in front of a receiver and rotated until a maximum signal is received by the receiver (detected using an ammeter or audio amplifier and loudspeaker)</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When receiver is at maximum signal position metal drill is placed between transmitter and receiver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None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83" name="Shape 183"/>
          <p:cNvPicPr preferRelativeResize="0"/>
          <p:nvPr/>
        </p:nvPicPr>
        <p:blipFill>
          <a:blip r:embed="rId3">
            <a:alphaModFix/>
          </a:blip>
          <a:stretch>
            <a:fillRect/>
          </a:stretch>
        </p:blipFill>
        <p:spPr>
          <a:xfrm>
            <a:off x="1423696" y="1076600"/>
            <a:ext cx="3021800" cy="272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10850" y="-14525"/>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dirty="0" smtClean="0">
                <a:solidFill>
                  <a:srgbClr val="000000"/>
                </a:solidFill>
              </a:rPr>
              <a:t>4.4.1 </a:t>
            </a:r>
            <a:r>
              <a:rPr lang="en-GB" sz="2400" dirty="0">
                <a:solidFill>
                  <a:srgbClr val="000000"/>
                </a:solidFill>
              </a:rPr>
              <a:t>Investigating Maul’s Law</a:t>
            </a:r>
          </a:p>
        </p:txBody>
      </p:sp>
      <p:graphicFrame>
        <p:nvGraphicFramePr>
          <p:cNvPr id="189" name="Shape 189"/>
          <p:cNvGraphicFramePr/>
          <p:nvPr/>
        </p:nvGraphicFramePr>
        <p:xfrm>
          <a:off x="132550" y="835950"/>
          <a:ext cx="8828650" cy="5386650"/>
        </p:xfrm>
        <a:graphic>
          <a:graphicData uri="http://schemas.openxmlformats.org/drawingml/2006/table">
            <a:tbl>
              <a:tblPr>
                <a:noFill/>
                <a:tableStyleId>{5A537DB2-FFE3-46BB-8AC1-73B68C9F351C}</a:tableStyleId>
              </a:tblPr>
              <a:tblGrid>
                <a:gridCol w="1220275"/>
                <a:gridCol w="3171550"/>
                <a:gridCol w="1058000"/>
                <a:gridCol w="3378825"/>
              </a:tblGrid>
              <a:tr h="2458175">
                <a:tc>
                  <a:txBody>
                    <a:bodyPr/>
                    <a:lstStyle/>
                    <a:p>
                      <a:pPr lvl="0" rtl="0">
                        <a:spcBef>
                          <a:spcPts val="0"/>
                        </a:spcBef>
                        <a:buNone/>
                      </a:pPr>
                      <a:r>
                        <a:rPr lang="en-GB" sz="1600" b="1">
                          <a:latin typeface="Comic Sans MS"/>
                          <a:ea typeface="Comic Sans MS"/>
                          <a:cs typeface="Comic Sans MS"/>
                          <a:sym typeface="Comic Sans MS"/>
                        </a:rPr>
                        <a:t>Apparatus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16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Analysis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chemeClr val="dk1"/>
                        </a:buClr>
                        <a:buSzPct val="68750"/>
                        <a:buFont typeface="Arial"/>
                        <a:buNone/>
                      </a:pPr>
                      <a:r>
                        <a:rPr lang="en-GB" sz="1600">
                          <a:latin typeface="Comic Sans MS"/>
                          <a:ea typeface="Comic Sans MS"/>
                          <a:cs typeface="Comic Sans MS"/>
                          <a:sym typeface="Comic Sans MS"/>
                        </a:rPr>
                        <a:t>The amplitude of the output ray should be Acosθ</a:t>
                      </a:r>
                    </a:p>
                    <a:p>
                      <a:pPr lvl="0" rtl="0">
                        <a:lnSpc>
                          <a:spcPct val="80000"/>
                        </a:lnSpc>
                        <a:spcBef>
                          <a:spcPts val="496"/>
                        </a:spcBef>
                        <a:buClr>
                          <a:schemeClr val="dk1"/>
                        </a:buClr>
                        <a:buSzPct val="68750"/>
                        <a:buFont typeface="Arial"/>
                        <a:buNone/>
                      </a:pPr>
                      <a:r>
                        <a:rPr lang="en-GB" sz="1600">
                          <a:latin typeface="Comic Sans MS"/>
                          <a:ea typeface="Comic Sans MS"/>
                          <a:cs typeface="Comic Sans MS"/>
                          <a:sym typeface="Comic Sans MS"/>
                        </a:rPr>
                        <a:t>As I ∝ A</a:t>
                      </a:r>
                      <a:r>
                        <a:rPr lang="en-GB" sz="1600" baseline="30000">
                          <a:latin typeface="Comic Sans MS"/>
                          <a:ea typeface="Comic Sans MS"/>
                          <a:cs typeface="Comic Sans MS"/>
                          <a:sym typeface="Comic Sans MS"/>
                        </a:rPr>
                        <a:t>2			</a:t>
                      </a:r>
                      <a:r>
                        <a:rPr lang="en-GB" sz="1600">
                          <a:latin typeface="Comic Sans MS"/>
                          <a:ea typeface="Comic Sans MS"/>
                          <a:cs typeface="Comic Sans MS"/>
                          <a:sym typeface="Comic Sans MS"/>
                        </a:rPr>
                        <a:t>I ∝ cos</a:t>
                      </a:r>
                      <a:r>
                        <a:rPr lang="en-GB" sz="1600" baseline="30000">
                          <a:latin typeface="Comic Sans MS"/>
                          <a:ea typeface="Comic Sans MS"/>
                          <a:cs typeface="Comic Sans MS"/>
                          <a:sym typeface="Comic Sans MS"/>
                        </a:rPr>
                        <a:t>2</a:t>
                      </a:r>
                      <a:r>
                        <a:rPr lang="en-GB" sz="1600">
                          <a:latin typeface="Comic Sans MS"/>
                          <a:ea typeface="Comic Sans MS"/>
                          <a:cs typeface="Comic Sans MS"/>
                          <a:sym typeface="Comic Sans MS"/>
                        </a:rPr>
                        <a:t>θ</a:t>
                      </a:r>
                    </a:p>
                    <a:p>
                      <a:pPr lvl="0" rtl="0">
                        <a:lnSpc>
                          <a:spcPct val="80000"/>
                        </a:lnSpc>
                        <a:spcBef>
                          <a:spcPts val="496"/>
                        </a:spcBef>
                        <a:buClr>
                          <a:schemeClr val="dk1"/>
                        </a:buClr>
                        <a:buSzPct val="68750"/>
                        <a:buFont typeface="Arial"/>
                        <a:buNone/>
                      </a:pPr>
                      <a:r>
                        <a:rPr lang="en-GB" sz="1600">
                          <a:latin typeface="Comic Sans MS"/>
                          <a:ea typeface="Comic Sans MS"/>
                          <a:cs typeface="Comic Sans MS"/>
                          <a:sym typeface="Comic Sans MS"/>
                        </a:rPr>
                        <a:t>For a perfect filter:</a:t>
                      </a:r>
                    </a:p>
                    <a:p>
                      <a:pPr lvl="0" rtl="0">
                        <a:lnSpc>
                          <a:spcPct val="80000"/>
                        </a:lnSpc>
                        <a:spcBef>
                          <a:spcPts val="496"/>
                        </a:spcBef>
                        <a:buClr>
                          <a:schemeClr val="dk1"/>
                        </a:buClr>
                        <a:buSzPct val="68750"/>
                        <a:buFont typeface="Arial"/>
                        <a:buNone/>
                      </a:pPr>
                      <a:r>
                        <a:rPr lang="en-GB" sz="1600">
                          <a:solidFill>
                            <a:schemeClr val="dk1"/>
                          </a:solidFill>
                          <a:latin typeface="Comic Sans MS"/>
                          <a:ea typeface="Comic Sans MS"/>
                          <a:cs typeface="Comic Sans MS"/>
                          <a:sym typeface="Comic Sans MS"/>
                        </a:rPr>
                        <a:t>Mauls’ Law:  </a:t>
                      </a:r>
                      <a:r>
                        <a:rPr lang="en-GB" sz="1600">
                          <a:latin typeface="Comic Sans MS"/>
                          <a:ea typeface="Comic Sans MS"/>
                          <a:cs typeface="Comic Sans MS"/>
                          <a:sym typeface="Comic Sans MS"/>
                        </a:rPr>
                        <a:t>I = I </a:t>
                      </a:r>
                      <a:r>
                        <a:rPr lang="en-GB" sz="1600" baseline="-25000">
                          <a:latin typeface="Comic Sans MS"/>
                          <a:ea typeface="Comic Sans MS"/>
                          <a:cs typeface="Comic Sans MS"/>
                          <a:sym typeface="Comic Sans MS"/>
                        </a:rPr>
                        <a:t>max</a:t>
                      </a:r>
                      <a:r>
                        <a:rPr lang="en-GB" sz="1600">
                          <a:latin typeface="Comic Sans MS"/>
                          <a:ea typeface="Comic Sans MS"/>
                          <a:cs typeface="Comic Sans MS"/>
                          <a:sym typeface="Comic Sans MS"/>
                        </a:rPr>
                        <a:t>cos</a:t>
                      </a:r>
                      <a:r>
                        <a:rPr lang="en-GB" sz="1600" baseline="30000">
                          <a:latin typeface="Comic Sans MS"/>
                          <a:ea typeface="Comic Sans MS"/>
                          <a:cs typeface="Comic Sans MS"/>
                          <a:sym typeface="Comic Sans MS"/>
                        </a:rPr>
                        <a:t>2</a:t>
                      </a:r>
                      <a:r>
                        <a:rPr lang="en-GB" sz="1600">
                          <a:latin typeface="Comic Sans MS"/>
                          <a:ea typeface="Comic Sans MS"/>
                          <a:cs typeface="Comic Sans MS"/>
                          <a:sym typeface="Comic Sans MS"/>
                        </a:rPr>
                        <a:t>θ</a:t>
                      </a:r>
                    </a:p>
                    <a:p>
                      <a:pPr lvl="0" rtl="0">
                        <a:lnSpc>
                          <a:spcPct val="80000"/>
                        </a:lnSpc>
                        <a:spcBef>
                          <a:spcPts val="496"/>
                        </a:spcBef>
                        <a:buNone/>
                      </a:pPr>
                      <a:r>
                        <a:rPr lang="en-GB" sz="1600">
                          <a:latin typeface="Comic Sans MS"/>
                          <a:ea typeface="Comic Sans MS"/>
                          <a:cs typeface="Comic Sans MS"/>
                          <a:sym typeface="Comic Sans MS"/>
                        </a:rPr>
                        <a:t>I</a:t>
                      </a:r>
                      <a:r>
                        <a:rPr lang="en-GB" sz="1600" baseline="-25000">
                          <a:latin typeface="Comic Sans MS"/>
                          <a:ea typeface="Comic Sans MS"/>
                          <a:cs typeface="Comic Sans MS"/>
                          <a:sym typeface="Comic Sans MS"/>
                        </a:rPr>
                        <a:t>max</a:t>
                      </a:r>
                      <a:r>
                        <a:rPr lang="en-GB" sz="1600">
                          <a:latin typeface="Comic Sans MS"/>
                          <a:ea typeface="Comic Sans MS"/>
                          <a:cs typeface="Comic Sans MS"/>
                          <a:sym typeface="Comic Sans MS"/>
                        </a:rPr>
                        <a:t>= light with analyser at </a:t>
                      </a:r>
                      <a:r>
                        <a:rPr lang="en-GB" sz="1600">
                          <a:solidFill>
                            <a:schemeClr val="dk1"/>
                          </a:solidFill>
                          <a:latin typeface="Comic Sans MS"/>
                          <a:ea typeface="Comic Sans MS"/>
                          <a:cs typeface="Comic Sans MS"/>
                          <a:sym typeface="Comic Sans MS"/>
                        </a:rPr>
                        <a:t>0° </a:t>
                      </a:r>
                    </a:p>
                    <a:p>
                      <a:pPr lvl="0" rtl="0">
                        <a:lnSpc>
                          <a:spcPct val="80000"/>
                        </a:lnSpc>
                        <a:spcBef>
                          <a:spcPts val="496"/>
                        </a:spcBef>
                        <a:buNone/>
                      </a:pPr>
                      <a:r>
                        <a:rPr lang="en-GB" sz="1600">
                          <a:latin typeface="Comic Sans MS"/>
                          <a:ea typeface="Comic Sans MS"/>
                          <a:cs typeface="Comic Sans MS"/>
                          <a:sym typeface="Comic Sans MS"/>
                        </a:rPr>
                        <a:t>No light with analyser at 90° (crossed polaroids)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2928475">
                <a:tc>
                  <a:txBody>
                    <a:bodyPr/>
                    <a:lstStyle/>
                    <a:p>
                      <a:pPr lvl="0" rtl="0">
                        <a:spcBef>
                          <a:spcPts val="0"/>
                        </a:spcBef>
                        <a:buNone/>
                      </a:pPr>
                      <a:r>
                        <a:rPr lang="en-GB" sz="1600" b="1">
                          <a:latin typeface="Comic Sans MS"/>
                          <a:ea typeface="Comic Sans MS"/>
                          <a:cs typeface="Comic Sans MS"/>
                          <a:sym typeface="Comic Sans MS"/>
                        </a:rPr>
                        <a:t>Method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An unpolarised light source is shone through a polariser (to polarise the light) then a analyser to change the orientation of the wave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A calibrated light meter is used to measure intensity of the transmitted light as a function of a polariser angle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600" b="1">
                          <a:latin typeface="Comic Sans MS"/>
                          <a:ea typeface="Comic Sans MS"/>
                          <a:cs typeface="Comic Sans MS"/>
                          <a:sym typeface="Comic Sans MS"/>
                        </a:rPr>
                        <a:t>Reducing error/</a:t>
                      </a:r>
                    </a:p>
                    <a:p>
                      <a:pPr lvl="0" rtl="0">
                        <a:spcBef>
                          <a:spcPts val="0"/>
                        </a:spcBef>
                        <a:buNone/>
                      </a:pPr>
                      <a:r>
                        <a:rPr lang="en-GB" sz="1600" b="1">
                          <a:latin typeface="Comic Sans MS"/>
                          <a:ea typeface="Comic Sans MS"/>
                          <a:cs typeface="Comic Sans MS"/>
                          <a:sym typeface="Comic Sans MS"/>
                        </a:rPr>
                        <a:t>H&amp;S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lnSpc>
                          <a:spcPct val="80000"/>
                        </a:lnSpc>
                        <a:spcBef>
                          <a:spcPts val="496"/>
                        </a:spcBef>
                        <a:buClr>
                          <a:srgbClr val="000000"/>
                        </a:buClr>
                        <a:buSzPct val="68750"/>
                        <a:buFont typeface="Arial"/>
                        <a:buNone/>
                      </a:pPr>
                      <a:r>
                        <a:rPr lang="en-GB" sz="1600">
                          <a:latin typeface="Comic Sans MS"/>
                          <a:ea typeface="Comic Sans MS"/>
                          <a:cs typeface="Comic Sans MS"/>
                          <a:sym typeface="Comic Sans MS"/>
                        </a:rPr>
                        <a:t>Repeat readings and average to increase accuracy</a:t>
                      </a:r>
                    </a:p>
                    <a:p>
                      <a:pPr lvl="0" rtl="0">
                        <a:lnSpc>
                          <a:spcPct val="80000"/>
                        </a:lnSpc>
                        <a:spcBef>
                          <a:spcPts val="496"/>
                        </a:spcBef>
                        <a:buClr>
                          <a:srgbClr val="000000"/>
                        </a:buClr>
                        <a:buSzPct val="68750"/>
                        <a:buFont typeface="Arial"/>
                        <a:buNone/>
                      </a:pPr>
                      <a:endParaRPr sz="1600">
                        <a:solidFill>
                          <a:srgbClr val="000000"/>
                        </a:solidFill>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pic>
        <p:nvPicPr>
          <p:cNvPr id="190" name="Shape 190"/>
          <p:cNvPicPr preferRelativeResize="0"/>
          <p:nvPr/>
        </p:nvPicPr>
        <p:blipFill>
          <a:blip r:embed="rId3">
            <a:alphaModFix/>
          </a:blip>
          <a:stretch>
            <a:fillRect/>
          </a:stretch>
        </p:blipFill>
        <p:spPr>
          <a:xfrm>
            <a:off x="1448600" y="1344324"/>
            <a:ext cx="3010375" cy="15223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2994</Words>
  <Application>Microsoft Macintosh PowerPoint</Application>
  <PresentationFormat>On-screen Show (4:3)</PresentationFormat>
  <Paragraphs>356</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simple-light-2</vt:lpstr>
      <vt:lpstr>Office Theme</vt:lpstr>
      <vt:lpstr>Exploring Physics- the experiments</vt:lpstr>
      <vt:lpstr>4.2.3 Electrical characteristics for ohmic and non-ohmic devices</vt:lpstr>
      <vt:lpstr>4.2.4 Determining the resistivity of a wire</vt:lpstr>
      <vt:lpstr>4.3.2 Finding the internal resistance of a cell</vt:lpstr>
      <vt:lpstr>4.3.3 Investigating potential divider circuits including sensors</vt:lpstr>
      <vt:lpstr>4.4.1 Using an oscilloscope to find the frequency of a wave </vt:lpstr>
      <vt:lpstr>4.4.1 Investigating refraction and reflection in a ripple tank </vt:lpstr>
      <vt:lpstr>4.4.1 Observing polarisation of microwaves</vt:lpstr>
      <vt:lpstr>4.4.1 Investigating Maul’s Law</vt:lpstr>
      <vt:lpstr>4.4.2 Observing polarisation of light</vt:lpstr>
      <vt:lpstr>4.4.2 Determining the refractive index of a transparent semi-circular block</vt:lpstr>
      <vt:lpstr>4.4.2 Determining the critical angle for a transparent material</vt:lpstr>
      <vt:lpstr>4.4.3 Determining the wavelength of light using the double slit apparatus</vt:lpstr>
      <vt:lpstr>4.4.3 Measuring the wavelength of light using a diffraction grating</vt:lpstr>
      <vt:lpstr>4.4.4 Measuring the speed of sound in air</vt:lpstr>
      <vt:lpstr>4.5.1 Using light-emitting diodes to determine a value for the Planck constant</vt:lpstr>
      <vt:lpstr>4.5.2 Demonstrating the photoelectric effect with the gold-leaf electroscope</vt:lpstr>
      <vt:lpstr>6.1.1 Investigating capacitors in series and parallel</vt:lpstr>
      <vt:lpstr>6.1.3 Investigating the way p.d. and current changes as a capacitor charges and discharges</vt:lpstr>
      <vt:lpstr>6.3.1 Investigating the magnetic flux density between the poles of a magnet</vt:lpstr>
      <vt:lpstr>6.3.3 Measuring magnetic field strength using a search coil </vt:lpstr>
      <vt:lpstr>6.3.3 Investigating the action of a transformer</vt:lpstr>
      <vt:lpstr>6.4.3 Investigating the absorption of alpha particles, beta particles and gamma rays</vt:lpstr>
      <vt:lpstr>6.4.3 Determining the half-life of protactinium</vt:lpstr>
      <vt:lpstr>6.4.3 Simulation of radioactive decay using dice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Physics- the experiments</dc:title>
  <cp:lastModifiedBy>A Marks</cp:lastModifiedBy>
  <cp:revision>4</cp:revision>
  <dcterms:modified xsi:type="dcterms:W3CDTF">2018-05-02T09:44:03Z</dcterms:modified>
</cp:coreProperties>
</file>