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685" r:id="rId3"/>
    <p:sldMasterId id="2147483696" r:id="rId4"/>
    <p:sldMasterId id="2147483708" r:id="rId5"/>
    <p:sldMasterId id="2147483719" r:id="rId6"/>
    <p:sldMasterId id="2147483731" r:id="rId7"/>
  </p:sldMasterIdLst>
  <p:notesMasterIdLst>
    <p:notesMasterId r:id="rId46"/>
  </p:notesMasterIdLst>
  <p:sldIdLst>
    <p:sldId id="421" r:id="rId8"/>
    <p:sldId id="445" r:id="rId9"/>
    <p:sldId id="537" r:id="rId10"/>
    <p:sldId id="275" r:id="rId11"/>
    <p:sldId id="280" r:id="rId12"/>
    <p:sldId id="282" r:id="rId13"/>
    <p:sldId id="260" r:id="rId14"/>
    <p:sldId id="262" r:id="rId15"/>
    <p:sldId id="263" r:id="rId16"/>
    <p:sldId id="264" r:id="rId17"/>
    <p:sldId id="265" r:id="rId18"/>
    <p:sldId id="261" r:id="rId19"/>
    <p:sldId id="267" r:id="rId20"/>
    <p:sldId id="269" r:id="rId21"/>
    <p:sldId id="286" r:id="rId22"/>
    <p:sldId id="290" r:id="rId23"/>
    <p:sldId id="353" r:id="rId24"/>
    <p:sldId id="301" r:id="rId25"/>
    <p:sldId id="303" r:id="rId26"/>
    <p:sldId id="304" r:id="rId27"/>
    <p:sldId id="306" r:id="rId28"/>
    <p:sldId id="308" r:id="rId29"/>
    <p:sldId id="314" r:id="rId30"/>
    <p:sldId id="317" r:id="rId31"/>
    <p:sldId id="320" r:id="rId32"/>
    <p:sldId id="346" r:id="rId33"/>
    <p:sldId id="348" r:id="rId34"/>
    <p:sldId id="350" r:id="rId35"/>
    <p:sldId id="344" r:id="rId36"/>
    <p:sldId id="352" r:id="rId37"/>
    <p:sldId id="351" r:id="rId38"/>
    <p:sldId id="339" r:id="rId39"/>
    <p:sldId id="342" r:id="rId40"/>
    <p:sldId id="343" r:id="rId41"/>
    <p:sldId id="354" r:id="rId42"/>
    <p:sldId id="333" r:id="rId43"/>
    <p:sldId id="336"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FD4D04-6573-40D2-91F2-43C09DEBDF76}">
  <a:tblStyle styleId="{A4FD4D04-6573-40D2-91F2-43C09DEBDF76}"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800"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6444032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F1PWnu01IQ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28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96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0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20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52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65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48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96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004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dirty="0"/>
              <a:t>Include a demo of how a force is created when an electromagnet is placed into a magnetic field. Video showing this effect: </a:t>
            </a:r>
            <a:r>
              <a:rPr lang="en-GB" u="sng" dirty="0">
                <a:solidFill>
                  <a:schemeClr val="hlink"/>
                </a:solidFill>
                <a:hlinkClick r:id="rId3"/>
              </a:rPr>
              <a:t>https://www.youtube.com/watch?v=F1PWnu01IQg</a:t>
            </a:r>
            <a:r>
              <a:rPr lang="en-GB" dirty="0"/>
              <a:t> </a:t>
            </a: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667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4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21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Do this one together as a class</a:t>
            </a: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462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56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741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480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Activity to review all magnetic fields learnt so far- useful as students will need this to understand “catapult fields”. Could alternatively just get students to draw different fields on whiteboards- depends how well starter activity goes</a:t>
            </a: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48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458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480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Demo of this with </a:t>
            </a:r>
            <a:r>
              <a:rPr lang="en-GB">
                <a:solidFill>
                  <a:schemeClr val="dk1"/>
                </a:solidFill>
              </a:rPr>
              <a:t>Helmholtz coils and Galvanometer, student practical using </a:t>
            </a:r>
            <a:r>
              <a:rPr lang="en-GB" dirty="0" err="1">
                <a:solidFill>
                  <a:schemeClr val="dk1"/>
                </a:solidFill>
              </a:rPr>
              <a:t>neodynium</a:t>
            </a:r>
            <a:r>
              <a:rPr lang="en-GB" dirty="0">
                <a:solidFill>
                  <a:schemeClr val="dk1"/>
                </a:solidFill>
              </a:rPr>
              <a:t> magnets, voltmeters and copper coiled wire</a:t>
            </a: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548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Practical to show this?</a:t>
            </a: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742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GB" dirty="0"/>
              <a:t>Give students magnets to investigate with at this point</a:t>
            </a: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88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301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GB" dirty="0"/>
              <a:t>Give students magnets to investigate with at this point</a:t>
            </a: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950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lang="en-GB" dirty="0"/>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148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92664" y="6818988"/>
            <a:ext cx="7941310" cy="6460093"/>
          </a:xfrm>
          <a:prstGeom prst="rect">
            <a:avLst/>
          </a:prstGeom>
        </p:spPr>
        <p:txBody>
          <a:bodyPr lIns="138728" tIns="138728" rIns="138728" bIns="138728" anchor="t" anchorCtr="0">
            <a:noAutofit/>
          </a:bodyPr>
          <a:lstStyle/>
          <a:p>
            <a:endParaRPr/>
          </a:p>
        </p:txBody>
      </p:sp>
      <p:sp>
        <p:nvSpPr>
          <p:cNvPr id="195" name="Shape 195"/>
          <p:cNvSpPr>
            <a:spLocks noGrp="1" noRot="1" noChangeAspect="1"/>
          </p:cNvSpPr>
          <p:nvPr>
            <p:ph type="sldImg" idx="2"/>
          </p:nvPr>
        </p:nvSpPr>
        <p:spPr>
          <a:xfrm>
            <a:off x="179388" y="1076325"/>
            <a:ext cx="9567862" cy="53832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48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GB" dirty="0"/>
              <a:t>Give students magnets to investigate with at this point</a:t>
            </a: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547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GB" dirty="0"/>
              <a:t>Give students magnets to investigate with at this point</a:t>
            </a: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912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393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Demo of this with </a:t>
            </a:r>
            <a:r>
              <a:rPr lang="en-GB">
                <a:solidFill>
                  <a:schemeClr val="dk1"/>
                </a:solidFill>
              </a:rPr>
              <a:t>Helmholtz coils and Galvanometer, student practical using neodynium magnets, voltmeters and copper coiled wire</a:t>
            </a: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594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GB">
                <a:solidFill>
                  <a:schemeClr val="dk1"/>
                </a:solidFill>
              </a:rPr>
              <a:t>Demo of this with Helmholtz coils and Galvanometer, student practical using neodynium magnets, voltmeters and copper coiled wire</a:t>
            </a:r>
          </a:p>
          <a:p>
            <a:pPr lvl="0" rt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446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48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GB"/>
              <a:t>Give students magnets to investigate with at this point</a:t>
            </a: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21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9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27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9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08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0" name="Shape 20"/>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1" name="Shape 21"/>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2" name="Shape 22"/>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463781"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72781" y="-609597"/>
            <a:ext cx="4388644"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a:off x="457200" y="1200152"/>
            <a:ext cx="4038600" cy="339457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body" idx="2"/>
          </p:nvPr>
        </p:nvSpPr>
        <p:spPr>
          <a:xfrm>
            <a:off x="4648200" y="1200152"/>
            <a:ext cx="4038600" cy="163957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4" name="Shape 84"/>
          <p:cNvSpPr txBox="1">
            <a:spLocks noGrp="1"/>
          </p:cNvSpPr>
          <p:nvPr>
            <p:ph type="body" idx="3"/>
          </p:nvPr>
        </p:nvSpPr>
        <p:spPr>
          <a:xfrm>
            <a:off x="4648200" y="2953940"/>
            <a:ext cx="4038600" cy="16407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7" name="Shape 87"/>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44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txBox="1">
            <a:spLocks noGrp="1"/>
          </p:cNvSpPr>
          <p:nvPr>
            <p:ph type="body" idx="1"/>
          </p:nvPr>
        </p:nvSpPr>
        <p:spPr>
          <a:xfrm>
            <a:off x="457200" y="1200152"/>
            <a:ext cx="8229600" cy="3394575"/>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omic Sans MS"/>
                <a:ea typeface="Comic Sans MS"/>
                <a:cs typeface="Comic Sans MS"/>
                <a:sym typeface="Comic Sans MS"/>
              </a:defRPr>
            </a:lvl1pPr>
            <a:lvl2pPr marL="742950" lvl="1" indent="-107950" algn="l" rtl="0">
              <a:spcBef>
                <a:spcPts val="560"/>
              </a:spcBef>
              <a:buClr>
                <a:schemeClr val="dk1"/>
              </a:buClr>
              <a:buFont typeface="Arial"/>
              <a:buChar char="–"/>
              <a:defRPr sz="2800">
                <a:solidFill>
                  <a:schemeClr val="dk1"/>
                </a:solidFill>
                <a:latin typeface="Comic Sans MS"/>
                <a:ea typeface="Comic Sans MS"/>
                <a:cs typeface="Comic Sans MS"/>
                <a:sym typeface="Comic Sans MS"/>
              </a:defRPr>
            </a:lvl2pPr>
            <a:lvl3pPr marL="1143000" lvl="2" indent="-76200" algn="l" rtl="0">
              <a:spcBef>
                <a:spcPts val="480"/>
              </a:spcBef>
              <a:buClr>
                <a:schemeClr val="dk1"/>
              </a:buClr>
              <a:buFont typeface="Arial"/>
              <a:buChar char="•"/>
              <a:defRPr sz="2400">
                <a:solidFill>
                  <a:schemeClr val="dk1"/>
                </a:solidFill>
                <a:latin typeface="Comic Sans MS"/>
                <a:ea typeface="Comic Sans MS"/>
                <a:cs typeface="Comic Sans MS"/>
                <a:sym typeface="Comic Sans MS"/>
              </a:defRPr>
            </a:lvl3pPr>
            <a:lvl4pPr marL="1600200" lvl="3"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4pPr>
            <a:lvl5pPr marL="2057400" lvl="4"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5pPr>
            <a:lvl6pPr marL="2514600" lvl="5"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6pPr>
            <a:lvl7pPr marL="2971800" lvl="6"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7pPr>
            <a:lvl8pPr marL="3429000" lvl="7"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8pPr>
            <a:lvl9pPr marL="3886200" lvl="8"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09" name="Shape 109"/>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2" name="Shape 112"/>
          <p:cNvSpPr txBox="1">
            <a:spLocks noGrp="1"/>
          </p:cNvSpPr>
          <p:nvPr>
            <p:ph type="body" idx="1"/>
          </p:nvPr>
        </p:nvSpPr>
        <p:spPr>
          <a:xfrm>
            <a:off x="722312" y="2180036"/>
            <a:ext cx="7772400" cy="1125225"/>
          </a:xfrm>
          <a:prstGeom prst="rect">
            <a:avLst/>
          </a:prstGeom>
          <a:noFill/>
          <a:ln>
            <a:noFill/>
          </a:ln>
        </p:spPr>
        <p:txBody>
          <a:bodyPr lIns="91425" tIns="91425" rIns="91425" bIns="91425" anchor="b" anchorCtr="0"/>
          <a:lstStyle>
            <a:lvl1pPr marL="0" lvl="0" indent="0" rtl="0">
              <a:spcBef>
                <a:spcPts val="0"/>
              </a:spcBef>
              <a:buClr>
                <a:srgbClr val="888888"/>
              </a:buClr>
              <a:buFont typeface="Comic Sans MS"/>
              <a:buNone/>
              <a:defRPr sz="2000">
                <a:solidFill>
                  <a:srgbClr val="888888"/>
                </a:solidFill>
              </a:defRPr>
            </a:lvl1pPr>
            <a:lvl2pPr marL="457200" lvl="1" indent="0" rtl="0">
              <a:spcBef>
                <a:spcPts val="0"/>
              </a:spcBef>
              <a:buClr>
                <a:srgbClr val="888888"/>
              </a:buClr>
              <a:buFont typeface="Comic Sans MS"/>
              <a:buNone/>
              <a:defRPr sz="1800">
                <a:solidFill>
                  <a:srgbClr val="888888"/>
                </a:solidFill>
              </a:defRPr>
            </a:lvl2pPr>
            <a:lvl3pPr marL="914400" lvl="2" indent="0" rtl="0">
              <a:spcBef>
                <a:spcPts val="0"/>
              </a:spcBef>
              <a:buClr>
                <a:srgbClr val="888888"/>
              </a:buClr>
              <a:buFont typeface="Comic Sans MS"/>
              <a:buNone/>
              <a:defRPr sz="1600">
                <a:solidFill>
                  <a:srgbClr val="888888"/>
                </a:solidFill>
              </a:defRPr>
            </a:lvl3pPr>
            <a:lvl4pPr marL="1371600" lvl="3" indent="0" rtl="0">
              <a:spcBef>
                <a:spcPts val="0"/>
              </a:spcBef>
              <a:buClr>
                <a:srgbClr val="888888"/>
              </a:buClr>
              <a:buFont typeface="Comic Sans MS"/>
              <a:buNone/>
              <a:defRPr sz="1400">
                <a:solidFill>
                  <a:srgbClr val="888888"/>
                </a:solidFill>
              </a:defRPr>
            </a:lvl4pPr>
            <a:lvl5pPr marL="1828800" lvl="4" indent="0" rtl="0">
              <a:spcBef>
                <a:spcPts val="0"/>
              </a:spcBef>
              <a:buClr>
                <a:srgbClr val="888888"/>
              </a:buClr>
              <a:buFont typeface="Comic Sans MS"/>
              <a:buNone/>
              <a:defRPr sz="1400">
                <a:solidFill>
                  <a:srgbClr val="888888"/>
                </a:solidFill>
              </a:defRPr>
            </a:lvl5pPr>
            <a:lvl6pPr marL="2286000" lvl="5" indent="0" rtl="0">
              <a:spcBef>
                <a:spcPts val="0"/>
              </a:spcBef>
              <a:buClr>
                <a:srgbClr val="888888"/>
              </a:buClr>
              <a:buFont typeface="Comic Sans MS"/>
              <a:buNone/>
              <a:defRPr sz="1400">
                <a:solidFill>
                  <a:srgbClr val="888888"/>
                </a:solidFill>
              </a:defRPr>
            </a:lvl6pPr>
            <a:lvl7pPr marL="2743200" lvl="6" indent="0" rtl="0">
              <a:spcBef>
                <a:spcPts val="0"/>
              </a:spcBef>
              <a:buClr>
                <a:srgbClr val="888888"/>
              </a:buClr>
              <a:buFont typeface="Comic Sans MS"/>
              <a:buNone/>
              <a:defRPr sz="1400">
                <a:solidFill>
                  <a:srgbClr val="888888"/>
                </a:solidFill>
              </a:defRPr>
            </a:lvl7pPr>
            <a:lvl8pPr marL="3200400" lvl="7" indent="0" rtl="0">
              <a:spcBef>
                <a:spcPts val="0"/>
              </a:spcBef>
              <a:buClr>
                <a:srgbClr val="888888"/>
              </a:buClr>
              <a:buFont typeface="Comic Sans MS"/>
              <a:buNone/>
              <a:defRPr sz="1400">
                <a:solidFill>
                  <a:srgbClr val="888888"/>
                </a:solidFill>
              </a:defRPr>
            </a:lvl8pPr>
            <a:lvl9pPr marL="3657600" lvl="8" indent="0" rtl="0">
              <a:spcBef>
                <a:spcPts val="0"/>
              </a:spcBef>
              <a:buClr>
                <a:srgbClr val="888888"/>
              </a:buClr>
              <a:buFont typeface="Comic Sans MS"/>
              <a:buNone/>
              <a:defRPr sz="1400">
                <a:solidFill>
                  <a:srgbClr val="888888"/>
                </a:solidFill>
              </a:defRPr>
            </a:lvl9pPr>
          </a:lstStyle>
          <a:p>
            <a:endParaRPr/>
          </a:p>
        </p:txBody>
      </p:sp>
      <p:sp>
        <p:nvSpPr>
          <p:cNvPr id="113" name="Shape 113"/>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14" name="Shape 114"/>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15" name="Shape 115"/>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44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8" name="Shape 118"/>
          <p:cNvSpPr txBox="1">
            <a:spLocks noGrp="1"/>
          </p:cNvSpPr>
          <p:nvPr>
            <p:ph type="body" idx="1"/>
          </p:nvPr>
        </p:nvSpPr>
        <p:spPr>
          <a:xfrm>
            <a:off x="457200" y="1200152"/>
            <a:ext cx="4038600" cy="3394575"/>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19" name="Shape 119"/>
          <p:cNvSpPr txBox="1">
            <a:spLocks noGrp="1"/>
          </p:cNvSpPr>
          <p:nvPr>
            <p:ph type="body" idx="2"/>
          </p:nvPr>
        </p:nvSpPr>
        <p:spPr>
          <a:xfrm>
            <a:off x="4648200" y="1200152"/>
            <a:ext cx="4038600" cy="3394575"/>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20" name="Shape 120"/>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5" name="Shape 125"/>
          <p:cNvSpPr txBox="1">
            <a:spLocks noGrp="1"/>
          </p:cNvSpPr>
          <p:nvPr>
            <p:ph type="body" idx="1"/>
          </p:nvPr>
        </p:nvSpPr>
        <p:spPr>
          <a:xfrm>
            <a:off x="457200" y="1151335"/>
            <a:ext cx="4040100" cy="479924"/>
          </a:xfrm>
          <a:prstGeom prst="rect">
            <a:avLst/>
          </a:prstGeom>
          <a:noFill/>
          <a:ln>
            <a:noFill/>
          </a:ln>
        </p:spPr>
        <p:txBody>
          <a:bodyPr lIns="91425" tIns="91425" rIns="91425" bIns="91425" anchor="b" anchorCtr="0"/>
          <a:lstStyle>
            <a:lvl1pPr marL="0" lvl="0" indent="0" rtl="0">
              <a:spcBef>
                <a:spcPts val="0"/>
              </a:spcBef>
              <a:buFont typeface="Comic Sans MS"/>
              <a:buNone/>
              <a:defRPr sz="2400" b="1"/>
            </a:lvl1pPr>
            <a:lvl2pPr marL="457200" lvl="1" indent="0" rtl="0">
              <a:spcBef>
                <a:spcPts val="0"/>
              </a:spcBef>
              <a:buFont typeface="Comic Sans MS"/>
              <a:buNone/>
              <a:defRPr sz="2000" b="1"/>
            </a:lvl2pPr>
            <a:lvl3pPr marL="914400" lvl="2" indent="0" rtl="0">
              <a:spcBef>
                <a:spcPts val="0"/>
              </a:spcBef>
              <a:buFont typeface="Comic Sans MS"/>
              <a:buNone/>
              <a:defRPr sz="1800" b="1"/>
            </a:lvl3pPr>
            <a:lvl4pPr marL="1371600" lvl="3" indent="0" rtl="0">
              <a:spcBef>
                <a:spcPts val="0"/>
              </a:spcBef>
              <a:buFont typeface="Comic Sans MS"/>
              <a:buNone/>
              <a:defRPr sz="1600" b="1"/>
            </a:lvl4pPr>
            <a:lvl5pPr marL="1828800" lvl="4" indent="0" rtl="0">
              <a:spcBef>
                <a:spcPts val="0"/>
              </a:spcBef>
              <a:buFont typeface="Comic Sans MS"/>
              <a:buNone/>
              <a:defRPr sz="1600" b="1"/>
            </a:lvl5pPr>
            <a:lvl6pPr marL="2286000" lvl="5" indent="0" rtl="0">
              <a:spcBef>
                <a:spcPts val="0"/>
              </a:spcBef>
              <a:buFont typeface="Comic Sans MS"/>
              <a:buNone/>
              <a:defRPr sz="1600" b="1"/>
            </a:lvl6pPr>
            <a:lvl7pPr marL="2743200" lvl="6" indent="0" rtl="0">
              <a:spcBef>
                <a:spcPts val="0"/>
              </a:spcBef>
              <a:buFont typeface="Comic Sans MS"/>
              <a:buNone/>
              <a:defRPr sz="1600" b="1"/>
            </a:lvl7pPr>
            <a:lvl8pPr marL="3200400" lvl="7" indent="0" rtl="0">
              <a:spcBef>
                <a:spcPts val="0"/>
              </a:spcBef>
              <a:buFont typeface="Comic Sans MS"/>
              <a:buNone/>
              <a:defRPr sz="1600" b="1"/>
            </a:lvl8pPr>
            <a:lvl9pPr marL="3657600" lvl="8" indent="0" rtl="0">
              <a:spcBef>
                <a:spcPts val="0"/>
              </a:spcBef>
              <a:buFont typeface="Comic Sans MS"/>
              <a:buNone/>
              <a:defRPr sz="1600" b="1"/>
            </a:lvl9pPr>
          </a:lstStyle>
          <a:p>
            <a:endParaRPr/>
          </a:p>
        </p:txBody>
      </p:sp>
      <p:sp>
        <p:nvSpPr>
          <p:cNvPr id="126" name="Shape 126"/>
          <p:cNvSpPr txBox="1">
            <a:spLocks noGrp="1"/>
          </p:cNvSpPr>
          <p:nvPr>
            <p:ph type="body" idx="2"/>
          </p:nvPr>
        </p:nvSpPr>
        <p:spPr>
          <a:xfrm>
            <a:off x="457200" y="1631156"/>
            <a:ext cx="4040100" cy="2963475"/>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127" name="Shape 127"/>
          <p:cNvSpPr txBox="1">
            <a:spLocks noGrp="1"/>
          </p:cNvSpPr>
          <p:nvPr>
            <p:ph type="body" idx="3"/>
          </p:nvPr>
        </p:nvSpPr>
        <p:spPr>
          <a:xfrm>
            <a:off x="4645025" y="1151335"/>
            <a:ext cx="4041900" cy="479924"/>
          </a:xfrm>
          <a:prstGeom prst="rect">
            <a:avLst/>
          </a:prstGeom>
          <a:noFill/>
          <a:ln>
            <a:noFill/>
          </a:ln>
        </p:spPr>
        <p:txBody>
          <a:bodyPr lIns="91425" tIns="91425" rIns="91425" bIns="91425" anchor="b" anchorCtr="0"/>
          <a:lstStyle>
            <a:lvl1pPr marL="0" lvl="0" indent="0" rtl="0">
              <a:spcBef>
                <a:spcPts val="0"/>
              </a:spcBef>
              <a:buFont typeface="Comic Sans MS"/>
              <a:buNone/>
              <a:defRPr sz="2400" b="1"/>
            </a:lvl1pPr>
            <a:lvl2pPr marL="457200" lvl="1" indent="0" rtl="0">
              <a:spcBef>
                <a:spcPts val="0"/>
              </a:spcBef>
              <a:buFont typeface="Comic Sans MS"/>
              <a:buNone/>
              <a:defRPr sz="2000" b="1"/>
            </a:lvl2pPr>
            <a:lvl3pPr marL="914400" lvl="2" indent="0" rtl="0">
              <a:spcBef>
                <a:spcPts val="0"/>
              </a:spcBef>
              <a:buFont typeface="Comic Sans MS"/>
              <a:buNone/>
              <a:defRPr sz="1800" b="1"/>
            </a:lvl3pPr>
            <a:lvl4pPr marL="1371600" lvl="3" indent="0" rtl="0">
              <a:spcBef>
                <a:spcPts val="0"/>
              </a:spcBef>
              <a:buFont typeface="Comic Sans MS"/>
              <a:buNone/>
              <a:defRPr sz="1600" b="1"/>
            </a:lvl4pPr>
            <a:lvl5pPr marL="1828800" lvl="4" indent="0" rtl="0">
              <a:spcBef>
                <a:spcPts val="0"/>
              </a:spcBef>
              <a:buFont typeface="Comic Sans MS"/>
              <a:buNone/>
              <a:defRPr sz="1600" b="1"/>
            </a:lvl5pPr>
            <a:lvl6pPr marL="2286000" lvl="5" indent="0" rtl="0">
              <a:spcBef>
                <a:spcPts val="0"/>
              </a:spcBef>
              <a:buFont typeface="Comic Sans MS"/>
              <a:buNone/>
              <a:defRPr sz="1600" b="1"/>
            </a:lvl6pPr>
            <a:lvl7pPr marL="2743200" lvl="6" indent="0" rtl="0">
              <a:spcBef>
                <a:spcPts val="0"/>
              </a:spcBef>
              <a:buFont typeface="Comic Sans MS"/>
              <a:buNone/>
              <a:defRPr sz="1600" b="1"/>
            </a:lvl7pPr>
            <a:lvl8pPr marL="3200400" lvl="7" indent="0" rtl="0">
              <a:spcBef>
                <a:spcPts val="0"/>
              </a:spcBef>
              <a:buFont typeface="Comic Sans MS"/>
              <a:buNone/>
              <a:defRPr sz="1600" b="1"/>
            </a:lvl8pPr>
            <a:lvl9pPr marL="3657600" lvl="8" indent="0" rtl="0">
              <a:spcBef>
                <a:spcPts val="0"/>
              </a:spcBef>
              <a:buFont typeface="Comic Sans MS"/>
              <a:buNone/>
              <a:defRPr sz="1600" b="1"/>
            </a:lvl9pPr>
          </a:lstStyle>
          <a:p>
            <a:endParaRPr/>
          </a:p>
        </p:txBody>
      </p:sp>
      <p:sp>
        <p:nvSpPr>
          <p:cNvPr id="128" name="Shape 128"/>
          <p:cNvSpPr txBox="1">
            <a:spLocks noGrp="1"/>
          </p:cNvSpPr>
          <p:nvPr>
            <p:ph type="body" idx="4"/>
          </p:nvPr>
        </p:nvSpPr>
        <p:spPr>
          <a:xfrm>
            <a:off x="4645025" y="1631156"/>
            <a:ext cx="4041900" cy="2963475"/>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129" name="Shape 129"/>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44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4" name="Shape 134"/>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4788"/>
            <a:ext cx="3008400" cy="871425"/>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9" name="Shape 139"/>
          <p:cNvSpPr txBox="1">
            <a:spLocks noGrp="1"/>
          </p:cNvSpPr>
          <p:nvPr>
            <p:ph type="body" idx="1"/>
          </p:nvPr>
        </p:nvSpPr>
        <p:spPr>
          <a:xfrm>
            <a:off x="3575050" y="204788"/>
            <a:ext cx="5111700" cy="4389750"/>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40" name="Shape 140"/>
          <p:cNvSpPr txBox="1">
            <a:spLocks noGrp="1"/>
          </p:cNvSpPr>
          <p:nvPr>
            <p:ph type="body" idx="2"/>
          </p:nvPr>
        </p:nvSpPr>
        <p:spPr>
          <a:xfrm>
            <a:off x="457200" y="1076327"/>
            <a:ext cx="3008400" cy="3518325"/>
          </a:xfrm>
          <a:prstGeom prst="rect">
            <a:avLst/>
          </a:prstGeom>
          <a:noFill/>
          <a:ln>
            <a:noFill/>
          </a:ln>
        </p:spPr>
        <p:txBody>
          <a:bodyPr lIns="91425" tIns="91425" rIns="91425" bIns="91425" anchor="t" anchorCtr="0"/>
          <a:lstStyle>
            <a:lvl1pPr marL="0" lvl="0" indent="0" rtl="0">
              <a:spcBef>
                <a:spcPts val="0"/>
              </a:spcBef>
              <a:buFont typeface="Comic Sans MS"/>
              <a:buNone/>
              <a:defRPr sz="1400"/>
            </a:lvl1pPr>
            <a:lvl2pPr marL="457200" lvl="1" indent="0" rtl="0">
              <a:spcBef>
                <a:spcPts val="0"/>
              </a:spcBef>
              <a:buFont typeface="Comic Sans MS"/>
              <a:buNone/>
              <a:defRPr sz="1200"/>
            </a:lvl2pPr>
            <a:lvl3pPr marL="914400" lvl="2" indent="0" rtl="0">
              <a:spcBef>
                <a:spcPts val="0"/>
              </a:spcBef>
              <a:buFont typeface="Comic Sans MS"/>
              <a:buNone/>
              <a:defRPr sz="1000"/>
            </a:lvl3pPr>
            <a:lvl4pPr marL="1371600" lvl="3" indent="0" rtl="0">
              <a:spcBef>
                <a:spcPts val="0"/>
              </a:spcBef>
              <a:buFont typeface="Comic Sans MS"/>
              <a:buNone/>
              <a:defRPr sz="900"/>
            </a:lvl4pPr>
            <a:lvl5pPr marL="1828800" lvl="4" indent="0" rtl="0">
              <a:spcBef>
                <a:spcPts val="0"/>
              </a:spcBef>
              <a:buFont typeface="Comic Sans MS"/>
              <a:buNone/>
              <a:defRPr sz="900"/>
            </a:lvl5pPr>
            <a:lvl6pPr marL="2286000" lvl="5" indent="0" rtl="0">
              <a:spcBef>
                <a:spcPts val="0"/>
              </a:spcBef>
              <a:buFont typeface="Comic Sans MS"/>
              <a:buNone/>
              <a:defRPr sz="900"/>
            </a:lvl6pPr>
            <a:lvl7pPr marL="2743200" lvl="6" indent="0" rtl="0">
              <a:spcBef>
                <a:spcPts val="0"/>
              </a:spcBef>
              <a:buFont typeface="Comic Sans MS"/>
              <a:buNone/>
              <a:defRPr sz="900"/>
            </a:lvl7pPr>
            <a:lvl8pPr marL="3200400" lvl="7" indent="0" rtl="0">
              <a:spcBef>
                <a:spcPts val="0"/>
              </a:spcBef>
              <a:buFont typeface="Comic Sans MS"/>
              <a:buNone/>
              <a:defRPr sz="900"/>
            </a:lvl8pPr>
            <a:lvl9pPr marL="3657600" lvl="8" indent="0" rtl="0">
              <a:spcBef>
                <a:spcPts val="0"/>
              </a:spcBef>
              <a:buFont typeface="Comic Sans MS"/>
              <a:buNone/>
              <a:defRPr sz="900"/>
            </a:lvl9pPr>
          </a:lstStyle>
          <a:p>
            <a:endParaRPr/>
          </a:p>
        </p:txBody>
      </p:sp>
      <p:sp>
        <p:nvSpPr>
          <p:cNvPr id="141" name="Shape 141"/>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792288" y="3600452"/>
            <a:ext cx="5486400" cy="425025"/>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6" name="Shape 146"/>
          <p:cNvSpPr>
            <a:spLocks noGrp="1"/>
          </p:cNvSpPr>
          <p:nvPr>
            <p:ph type="pic" idx="2"/>
          </p:nvPr>
        </p:nvSpPr>
        <p:spPr>
          <a:xfrm>
            <a:off x="1792288" y="459581"/>
            <a:ext cx="5486400" cy="30861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omic Sans MS"/>
              <a:buNone/>
              <a:defRPr sz="3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Clr>
                <a:schemeClr val="dk1"/>
              </a:buClr>
              <a:buFont typeface="Comic Sans MS"/>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Clr>
                <a:schemeClr val="dk1"/>
              </a:buClr>
              <a:buFont typeface="Comic Sans MS"/>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47" name="Shape 147"/>
          <p:cNvSpPr txBox="1">
            <a:spLocks noGrp="1"/>
          </p:cNvSpPr>
          <p:nvPr>
            <p:ph type="body" idx="1"/>
          </p:nvPr>
        </p:nvSpPr>
        <p:spPr>
          <a:xfrm>
            <a:off x="1792288" y="4025504"/>
            <a:ext cx="5486400" cy="603675"/>
          </a:xfrm>
          <a:prstGeom prst="rect">
            <a:avLst/>
          </a:prstGeom>
          <a:noFill/>
          <a:ln>
            <a:noFill/>
          </a:ln>
        </p:spPr>
        <p:txBody>
          <a:bodyPr lIns="91425" tIns="91425" rIns="91425" bIns="91425" anchor="t" anchorCtr="0"/>
          <a:lstStyle>
            <a:lvl1pPr marL="0" lvl="0" indent="0" rtl="0">
              <a:spcBef>
                <a:spcPts val="0"/>
              </a:spcBef>
              <a:buFont typeface="Comic Sans MS"/>
              <a:buNone/>
              <a:defRPr sz="1400"/>
            </a:lvl1pPr>
            <a:lvl2pPr marL="457200" lvl="1" indent="0" rtl="0">
              <a:spcBef>
                <a:spcPts val="0"/>
              </a:spcBef>
              <a:buFont typeface="Comic Sans MS"/>
              <a:buNone/>
              <a:defRPr sz="1200"/>
            </a:lvl2pPr>
            <a:lvl3pPr marL="914400" lvl="2" indent="0" rtl="0">
              <a:spcBef>
                <a:spcPts val="0"/>
              </a:spcBef>
              <a:buFont typeface="Comic Sans MS"/>
              <a:buNone/>
              <a:defRPr sz="1000"/>
            </a:lvl3pPr>
            <a:lvl4pPr marL="1371600" lvl="3" indent="0" rtl="0">
              <a:spcBef>
                <a:spcPts val="0"/>
              </a:spcBef>
              <a:buFont typeface="Comic Sans MS"/>
              <a:buNone/>
              <a:defRPr sz="900"/>
            </a:lvl4pPr>
            <a:lvl5pPr marL="1828800" lvl="4" indent="0" rtl="0">
              <a:spcBef>
                <a:spcPts val="0"/>
              </a:spcBef>
              <a:buFont typeface="Comic Sans MS"/>
              <a:buNone/>
              <a:defRPr sz="900"/>
            </a:lvl5pPr>
            <a:lvl6pPr marL="2286000" lvl="5" indent="0" rtl="0">
              <a:spcBef>
                <a:spcPts val="0"/>
              </a:spcBef>
              <a:buFont typeface="Comic Sans MS"/>
              <a:buNone/>
              <a:defRPr sz="900"/>
            </a:lvl6pPr>
            <a:lvl7pPr marL="2743200" lvl="6" indent="0" rtl="0">
              <a:spcBef>
                <a:spcPts val="0"/>
              </a:spcBef>
              <a:buFont typeface="Comic Sans MS"/>
              <a:buNone/>
              <a:defRPr sz="900"/>
            </a:lvl7pPr>
            <a:lvl8pPr marL="3200400" lvl="7" indent="0" rtl="0">
              <a:spcBef>
                <a:spcPts val="0"/>
              </a:spcBef>
              <a:buFont typeface="Comic Sans MS"/>
              <a:buNone/>
              <a:defRPr sz="900"/>
            </a:lvl8pPr>
            <a:lvl9pPr marL="3657600" lvl="8" indent="0" rtl="0">
              <a:spcBef>
                <a:spcPts val="0"/>
              </a:spcBef>
              <a:buFont typeface="Comic Sans MS"/>
              <a:buNone/>
              <a:defRPr sz="900"/>
            </a:lvl9pPr>
          </a:lstStyle>
          <a:p>
            <a:endParaRPr/>
          </a:p>
        </p:txBody>
      </p:sp>
      <p:sp>
        <p:nvSpPr>
          <p:cNvPr id="148" name="Shape 148"/>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49" name="Shape 149"/>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50" name="Shape 150"/>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3305176"/>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26" name="Shape 26"/>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7" name="Shape 27"/>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 name="Shape 28"/>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44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3" name="Shape 153"/>
          <p:cNvSpPr txBox="1">
            <a:spLocks noGrp="1"/>
          </p:cNvSpPr>
          <p:nvPr>
            <p:ph type="body" idx="1"/>
          </p:nvPr>
        </p:nvSpPr>
        <p:spPr>
          <a:xfrm rot="5400000">
            <a:off x="2874716" y="-1217363"/>
            <a:ext cx="3394575"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omic Sans MS"/>
                <a:ea typeface="Comic Sans MS"/>
                <a:cs typeface="Comic Sans MS"/>
                <a:sym typeface="Comic Sans MS"/>
              </a:defRPr>
            </a:lvl1pPr>
            <a:lvl2pPr marL="742950" lvl="1" indent="-107950" algn="l" rtl="0">
              <a:spcBef>
                <a:spcPts val="560"/>
              </a:spcBef>
              <a:buClr>
                <a:schemeClr val="dk1"/>
              </a:buClr>
              <a:buFont typeface="Arial"/>
              <a:buChar char="–"/>
              <a:defRPr sz="2800">
                <a:solidFill>
                  <a:schemeClr val="dk1"/>
                </a:solidFill>
                <a:latin typeface="Comic Sans MS"/>
                <a:ea typeface="Comic Sans MS"/>
                <a:cs typeface="Comic Sans MS"/>
                <a:sym typeface="Comic Sans MS"/>
              </a:defRPr>
            </a:lvl2pPr>
            <a:lvl3pPr marL="1143000" lvl="2" indent="-76200" algn="l" rtl="0">
              <a:spcBef>
                <a:spcPts val="480"/>
              </a:spcBef>
              <a:buClr>
                <a:schemeClr val="dk1"/>
              </a:buClr>
              <a:buFont typeface="Arial"/>
              <a:buChar char="•"/>
              <a:defRPr sz="2400">
                <a:solidFill>
                  <a:schemeClr val="dk1"/>
                </a:solidFill>
                <a:latin typeface="Comic Sans MS"/>
                <a:ea typeface="Comic Sans MS"/>
                <a:cs typeface="Comic Sans MS"/>
                <a:sym typeface="Comic Sans MS"/>
              </a:defRPr>
            </a:lvl3pPr>
            <a:lvl4pPr marL="1600200" lvl="3"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4pPr>
            <a:lvl5pPr marL="2057400" lvl="4"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5pPr>
            <a:lvl6pPr marL="2514600" lvl="5"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6pPr>
            <a:lvl7pPr marL="2971800" lvl="6"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7pPr>
            <a:lvl8pPr marL="3429000" lvl="7"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8pPr>
            <a:lvl9pPr marL="3886200" lvl="8"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9pPr>
          </a:lstStyle>
          <a:p>
            <a:endParaRPr/>
          </a:p>
        </p:txBody>
      </p:sp>
      <p:sp>
        <p:nvSpPr>
          <p:cNvPr id="154" name="Shape 154"/>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55" name="Shape 155"/>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56" name="Shape 156"/>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5463791" y="1371590"/>
            <a:ext cx="4388625" cy="205740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44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9" name="Shape 159"/>
          <p:cNvSpPr txBox="1">
            <a:spLocks noGrp="1"/>
          </p:cNvSpPr>
          <p:nvPr>
            <p:ph type="body" idx="1"/>
          </p:nvPr>
        </p:nvSpPr>
        <p:spPr>
          <a:xfrm rot="5400000">
            <a:off x="1272791" y="-609610"/>
            <a:ext cx="4388625" cy="60198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omic Sans MS"/>
                <a:ea typeface="Comic Sans MS"/>
                <a:cs typeface="Comic Sans MS"/>
                <a:sym typeface="Comic Sans MS"/>
              </a:defRPr>
            </a:lvl1pPr>
            <a:lvl2pPr marL="742950" lvl="1" indent="-107950" algn="l" rtl="0">
              <a:spcBef>
                <a:spcPts val="560"/>
              </a:spcBef>
              <a:buClr>
                <a:schemeClr val="dk1"/>
              </a:buClr>
              <a:buFont typeface="Arial"/>
              <a:buChar char="–"/>
              <a:defRPr sz="2800">
                <a:solidFill>
                  <a:schemeClr val="dk1"/>
                </a:solidFill>
                <a:latin typeface="Comic Sans MS"/>
                <a:ea typeface="Comic Sans MS"/>
                <a:cs typeface="Comic Sans MS"/>
                <a:sym typeface="Comic Sans MS"/>
              </a:defRPr>
            </a:lvl2pPr>
            <a:lvl3pPr marL="1143000" lvl="2" indent="-76200" algn="l" rtl="0">
              <a:spcBef>
                <a:spcPts val="480"/>
              </a:spcBef>
              <a:buClr>
                <a:schemeClr val="dk1"/>
              </a:buClr>
              <a:buFont typeface="Arial"/>
              <a:buChar char="•"/>
              <a:defRPr sz="2400">
                <a:solidFill>
                  <a:schemeClr val="dk1"/>
                </a:solidFill>
                <a:latin typeface="Comic Sans MS"/>
                <a:ea typeface="Comic Sans MS"/>
                <a:cs typeface="Comic Sans MS"/>
                <a:sym typeface="Comic Sans MS"/>
              </a:defRPr>
            </a:lvl3pPr>
            <a:lvl4pPr marL="1600200" lvl="3"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4pPr>
            <a:lvl5pPr marL="2057400" lvl="4"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5pPr>
            <a:lvl6pPr marL="2514600" lvl="5"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6pPr>
            <a:lvl7pPr marL="2971800" lvl="6"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7pPr>
            <a:lvl8pPr marL="3429000" lvl="7"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8pPr>
            <a:lvl9pPr marL="3886200" lvl="8" indent="-101600" algn="l" rtl="0">
              <a:spcBef>
                <a:spcPts val="400"/>
              </a:spcBef>
              <a:buClr>
                <a:schemeClr val="dk1"/>
              </a:buClr>
              <a:buFont typeface="Arial"/>
              <a:buChar char="•"/>
              <a:defRPr sz="2000">
                <a:solidFill>
                  <a:schemeClr val="dk1"/>
                </a:solidFill>
                <a:latin typeface="Comic Sans MS"/>
                <a:ea typeface="Comic Sans MS"/>
                <a:cs typeface="Comic Sans MS"/>
                <a:sym typeface="Comic Sans MS"/>
              </a:defRPr>
            </a:lvl9pPr>
          </a:lstStyle>
          <a:p>
            <a:endParaRPr/>
          </a:p>
        </p:txBody>
      </p:sp>
      <p:sp>
        <p:nvSpPr>
          <p:cNvPr id="160" name="Shape 160"/>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61" name="Shape 161"/>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162" name="Shape 162"/>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597819"/>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13"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18" name="Shape 18"/>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9" name="Shape 1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0" name="Shape 20"/>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613961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3305176"/>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30" name="Shape 30"/>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Shape 31"/>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732202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6" name="Shape 36"/>
          <p:cNvSpPr txBox="1">
            <a:spLocks noGrp="1"/>
          </p:cNvSpPr>
          <p:nvPr>
            <p:ph type="body" idx="2"/>
          </p:nvPr>
        </p:nvSpPr>
        <p:spPr>
          <a:xfrm>
            <a:off x="4648202"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7" name="Shape 37"/>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8" name="Shape 3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627908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23" y="1151335"/>
            <a:ext cx="4040187"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body" idx="2"/>
          </p:nvPr>
        </p:nvSpPr>
        <p:spPr>
          <a:xfrm>
            <a:off x="457223" y="1631157"/>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body" idx="3"/>
          </p:nvPr>
        </p:nvSpPr>
        <p:spPr>
          <a:xfrm>
            <a:off x="4645025" y="1151335"/>
            <a:ext cx="4041774"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5" name="Shape 45"/>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6" name="Shape 46"/>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7" name="Shape 47"/>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737711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352531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19" y="204799"/>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body" idx="2"/>
          </p:nvPr>
        </p:nvSpPr>
        <p:spPr>
          <a:xfrm>
            <a:off x="457219" y="1076328"/>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2" name="Shape 6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3" name="Shape 6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663630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311" y="3600461"/>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311"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body" idx="1"/>
          </p:nvPr>
        </p:nvSpPr>
        <p:spPr>
          <a:xfrm>
            <a:off x="1792311" y="4025505"/>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9" name="Shape 69"/>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0" name="Shape 70"/>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02081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874775" y="-1217414"/>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5" name="Shape 75"/>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6" name="Shape 7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87286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body" idx="2"/>
          </p:nvPr>
        </p:nvSpPr>
        <p:spPr>
          <a:xfrm>
            <a:off x="4648202"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3" name="Shape 33"/>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 name="Shape 34"/>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5" name="Shape 35"/>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3789"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272786" y="-609589"/>
            <a:ext cx="4388644"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1" name="Shape 8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2" name="Shape 8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848099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4" name="Shape 24"/>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5" name="Shape 25"/>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6" name="Shape 26"/>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953050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9" name="Shape 19"/>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0" name="Shape 20"/>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 name="Shape 21"/>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 name="Shape 22"/>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804209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3305176"/>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30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5" name="Shape 25"/>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1pPr>
            <a:lvl2pPr marL="342900" marR="0" lvl="1" indent="0" algn="l" rtl="0">
              <a:spcBef>
                <a:spcPts val="270"/>
              </a:spcBef>
              <a:buClr>
                <a:srgbClr val="888888"/>
              </a:buClr>
              <a:buFont typeface="Arial"/>
              <a:buNone/>
              <a:defRPr sz="1350" b="0" i="0" u="none" strike="noStrike" cap="none">
                <a:solidFill>
                  <a:srgbClr val="888888"/>
                </a:solidFill>
                <a:latin typeface="Comic Sans MS"/>
                <a:ea typeface="Comic Sans MS"/>
                <a:cs typeface="Comic Sans MS"/>
                <a:sym typeface="Comic Sans MS"/>
              </a:defRPr>
            </a:lvl2pPr>
            <a:lvl3pPr marL="685800" marR="0" lvl="2" indent="0" algn="l" rtl="0">
              <a:spcBef>
                <a:spcPts val="240"/>
              </a:spcBef>
              <a:buClr>
                <a:srgbClr val="888888"/>
              </a:buClr>
              <a:buFont typeface="Arial"/>
              <a:buNone/>
              <a:defRPr sz="1200" b="0" i="0" u="none" strike="noStrike" cap="none">
                <a:solidFill>
                  <a:srgbClr val="888888"/>
                </a:solidFill>
                <a:latin typeface="Comic Sans MS"/>
                <a:ea typeface="Comic Sans MS"/>
                <a:cs typeface="Comic Sans MS"/>
                <a:sym typeface="Comic Sans MS"/>
              </a:defRPr>
            </a:lvl3pPr>
            <a:lvl4pPr marL="1028700" marR="0" lvl="3"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4pPr>
            <a:lvl5pPr marL="1371600" marR="0" lvl="4"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5pPr>
            <a:lvl6pPr marL="1714500" marR="0" lvl="5"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6pPr>
            <a:lvl7pPr marL="2057400" marR="0" lvl="6"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7pPr>
            <a:lvl8pPr marL="2400300" marR="0" lvl="7"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8pPr>
            <a:lvl9pPr marL="2743200" marR="0" lvl="8"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26" name="Shape 26"/>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7" name="Shape 27"/>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8" name="Shape 28"/>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07797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1" name="Shape 31"/>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body" idx="2"/>
          </p:nvPr>
        </p:nvSpPr>
        <p:spPr>
          <a:xfrm>
            <a:off x="4648202"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3" name="Shape 33"/>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4" name="Shape 34"/>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5" name="Shape 35"/>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5452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8" name="Shape 38"/>
          <p:cNvSpPr txBox="1">
            <a:spLocks noGrp="1"/>
          </p:cNvSpPr>
          <p:nvPr>
            <p:ph type="body" idx="1"/>
          </p:nvPr>
        </p:nvSpPr>
        <p:spPr>
          <a:xfrm>
            <a:off x="457205" y="1151335"/>
            <a:ext cx="4040187"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body" idx="2"/>
          </p:nvPr>
        </p:nvSpPr>
        <p:spPr>
          <a:xfrm>
            <a:off x="457205" y="1631157"/>
            <a:ext cx="4040187"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0" name="Shape 40"/>
          <p:cNvSpPr txBox="1">
            <a:spLocks noGrp="1"/>
          </p:cNvSpPr>
          <p:nvPr>
            <p:ph type="body" idx="3"/>
          </p:nvPr>
        </p:nvSpPr>
        <p:spPr>
          <a:xfrm>
            <a:off x="4645025" y="1151335"/>
            <a:ext cx="4041774"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41" name="Shape 41"/>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2" name="Shape 42"/>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276653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7" name="Shape 47"/>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9" name="Shape 49"/>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23613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058960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5" y="204790"/>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57" name="Shape 57"/>
          <p:cNvSpPr txBox="1">
            <a:spLocks noGrp="1"/>
          </p:cNvSpPr>
          <p:nvPr>
            <p:ph type="body" idx="2"/>
          </p:nvPr>
        </p:nvSpPr>
        <p:spPr>
          <a:xfrm>
            <a:off x="457205" y="1076328"/>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58" name="Shape 58"/>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9" name="Shape 5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0" name="Shape 60"/>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982779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93" y="3600452"/>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3" name="Shape 63"/>
          <p:cNvSpPr>
            <a:spLocks noGrp="1"/>
          </p:cNvSpPr>
          <p:nvPr>
            <p:ph type="pic" idx="2"/>
          </p:nvPr>
        </p:nvSpPr>
        <p:spPr>
          <a:xfrm>
            <a:off x="1792293"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1pPr>
            <a:lvl2pPr marL="342900" marR="0" lvl="1" indent="0" algn="l" rtl="0">
              <a:spcBef>
                <a:spcPts val="420"/>
              </a:spcBef>
              <a:buClr>
                <a:schemeClr val="dk1"/>
              </a:buClr>
              <a:buFont typeface="Arial"/>
              <a:buNone/>
              <a:defRPr sz="2100" b="0" i="0" u="none" strike="noStrike" cap="none">
                <a:solidFill>
                  <a:schemeClr val="dk1"/>
                </a:solidFill>
                <a:latin typeface="Comic Sans MS"/>
                <a:ea typeface="Comic Sans MS"/>
                <a:cs typeface="Comic Sans MS"/>
                <a:sym typeface="Comic Sans MS"/>
              </a:defRPr>
            </a:lvl2pPr>
            <a:lvl3pPr marL="685800" marR="0" lvl="2" indent="0" algn="l" rtl="0">
              <a:spcBef>
                <a:spcPts val="360"/>
              </a:spcBef>
              <a:buClr>
                <a:schemeClr val="dk1"/>
              </a:buClr>
              <a:buFont typeface="Arial"/>
              <a:buNone/>
              <a:defRPr sz="1800" b="0" i="0" u="none" strike="noStrike" cap="none">
                <a:solidFill>
                  <a:schemeClr val="dk1"/>
                </a:solidFill>
                <a:latin typeface="Comic Sans MS"/>
                <a:ea typeface="Comic Sans MS"/>
                <a:cs typeface="Comic Sans MS"/>
                <a:sym typeface="Comic Sans MS"/>
              </a:defRPr>
            </a:lvl3pPr>
            <a:lvl4pPr marL="1028700" marR="0" lvl="3"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4pPr>
            <a:lvl5pPr marL="1371600" marR="0" lvl="4"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5pPr>
            <a:lvl6pPr marL="1714500" marR="0" lvl="5"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6pPr>
            <a:lvl7pPr marL="2057400" marR="0" lvl="6"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7pPr>
            <a:lvl8pPr marL="2400300" marR="0" lvl="7"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8pPr>
            <a:lvl9pPr marL="2743200" marR="0" lvl="8"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body" idx="1"/>
          </p:nvPr>
        </p:nvSpPr>
        <p:spPr>
          <a:xfrm>
            <a:off x="1792293" y="4025505"/>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65" name="Shape 65"/>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6" name="Shape 6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7" name="Shape 67"/>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29697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7" y="1151335"/>
            <a:ext cx="4040187"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body" idx="2"/>
          </p:nvPr>
        </p:nvSpPr>
        <p:spPr>
          <a:xfrm>
            <a:off x="457207" y="1631157"/>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0" name="Shape 40"/>
          <p:cNvSpPr txBox="1">
            <a:spLocks noGrp="1"/>
          </p:cNvSpPr>
          <p:nvPr>
            <p:ph type="body" idx="3"/>
          </p:nvPr>
        </p:nvSpPr>
        <p:spPr>
          <a:xfrm>
            <a:off x="4645025" y="1151335"/>
            <a:ext cx="4041774"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1" name="Shape 41"/>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2" name="Shape 4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0" name="Shape 70"/>
          <p:cNvSpPr txBox="1">
            <a:spLocks noGrp="1"/>
          </p:cNvSpPr>
          <p:nvPr>
            <p:ph type="body" idx="1"/>
          </p:nvPr>
        </p:nvSpPr>
        <p:spPr>
          <a:xfrm rot="5400000">
            <a:off x="2874766"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383027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463780"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6" name="Shape 76"/>
          <p:cNvSpPr txBox="1">
            <a:spLocks noGrp="1"/>
          </p:cNvSpPr>
          <p:nvPr>
            <p:ph type="body" idx="1"/>
          </p:nvPr>
        </p:nvSpPr>
        <p:spPr>
          <a:xfrm rot="5400000">
            <a:off x="1272780" y="-609598"/>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197579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82" name="Shape 82"/>
          <p:cNvSpPr txBox="1">
            <a:spLocks noGrp="1"/>
          </p:cNvSpPr>
          <p:nvPr>
            <p:ph type="body" idx="1"/>
          </p:nvPr>
        </p:nvSpPr>
        <p:spPr>
          <a:xfrm>
            <a:off x="457200" y="1200152"/>
            <a:ext cx="4038600" cy="3394575"/>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body" idx="2"/>
          </p:nvPr>
        </p:nvSpPr>
        <p:spPr>
          <a:xfrm>
            <a:off x="4648200" y="1200152"/>
            <a:ext cx="4038600" cy="1639575"/>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84" name="Shape 84"/>
          <p:cNvSpPr txBox="1">
            <a:spLocks noGrp="1"/>
          </p:cNvSpPr>
          <p:nvPr>
            <p:ph type="body" idx="3"/>
          </p:nvPr>
        </p:nvSpPr>
        <p:spPr>
          <a:xfrm>
            <a:off x="4648200" y="2953940"/>
            <a:ext cx="4038600" cy="16407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7" name="Shape 87"/>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436978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597819"/>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371613" y="2914650"/>
            <a:ext cx="6400799" cy="1314450"/>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1pPr>
            <a:lvl2pPr marL="342900" marR="0" lvl="1" indent="0" algn="ctr" rtl="0">
              <a:spcBef>
                <a:spcPts val="420"/>
              </a:spcBef>
              <a:buClr>
                <a:srgbClr val="888888"/>
              </a:buClr>
              <a:buFont typeface="Arial"/>
              <a:buNone/>
              <a:defRPr sz="2100" b="0" i="0" u="none" strike="noStrike" cap="none">
                <a:solidFill>
                  <a:srgbClr val="888888"/>
                </a:solidFill>
                <a:latin typeface="Comic Sans MS"/>
                <a:ea typeface="Comic Sans MS"/>
                <a:cs typeface="Comic Sans MS"/>
                <a:sym typeface="Comic Sans MS"/>
              </a:defRPr>
            </a:lvl2pPr>
            <a:lvl3pPr marL="685800" marR="0" lvl="2" indent="0" algn="ctr"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3pPr>
            <a:lvl4pPr marL="1028700" marR="0" lvl="3"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4pPr>
            <a:lvl5pPr marL="1371600" marR="0" lvl="4"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5pPr>
            <a:lvl6pPr marL="1714500" marR="0" lvl="5"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6pPr>
            <a:lvl7pPr marL="2057400" marR="0" lvl="6"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7pPr>
            <a:lvl8pPr marL="2400300" marR="0" lvl="7"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8pPr>
            <a:lvl9pPr marL="2743200" marR="0" lvl="8"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18" name="Shape 18"/>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 name="Shape 1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 name="Shape 20"/>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394234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3305176"/>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30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9" name="Shape 29"/>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1pPr>
            <a:lvl2pPr marL="342900" marR="0" lvl="1" indent="0" algn="l" rtl="0">
              <a:spcBef>
                <a:spcPts val="270"/>
              </a:spcBef>
              <a:buClr>
                <a:srgbClr val="888888"/>
              </a:buClr>
              <a:buFont typeface="Arial"/>
              <a:buNone/>
              <a:defRPr sz="1350" b="0" i="0" u="none" strike="noStrike" cap="none">
                <a:solidFill>
                  <a:srgbClr val="888888"/>
                </a:solidFill>
                <a:latin typeface="Comic Sans MS"/>
                <a:ea typeface="Comic Sans MS"/>
                <a:cs typeface="Comic Sans MS"/>
                <a:sym typeface="Comic Sans MS"/>
              </a:defRPr>
            </a:lvl2pPr>
            <a:lvl3pPr marL="685800" marR="0" lvl="2" indent="0" algn="l" rtl="0">
              <a:spcBef>
                <a:spcPts val="240"/>
              </a:spcBef>
              <a:buClr>
                <a:srgbClr val="888888"/>
              </a:buClr>
              <a:buFont typeface="Arial"/>
              <a:buNone/>
              <a:defRPr sz="1200" b="0" i="0" u="none" strike="noStrike" cap="none">
                <a:solidFill>
                  <a:srgbClr val="888888"/>
                </a:solidFill>
                <a:latin typeface="Comic Sans MS"/>
                <a:ea typeface="Comic Sans MS"/>
                <a:cs typeface="Comic Sans MS"/>
                <a:sym typeface="Comic Sans MS"/>
              </a:defRPr>
            </a:lvl3pPr>
            <a:lvl4pPr marL="1028700" marR="0" lvl="3"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4pPr>
            <a:lvl5pPr marL="1371600" marR="0" lvl="4"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5pPr>
            <a:lvl6pPr marL="1714500" marR="0" lvl="5"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6pPr>
            <a:lvl7pPr marL="2057400" marR="0" lvl="6"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7pPr>
            <a:lvl8pPr marL="2400300" marR="0" lvl="7"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8pPr>
            <a:lvl9pPr marL="2743200" marR="0" lvl="8"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30" name="Shape 30"/>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1" name="Shape 31"/>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893360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6" name="Shape 36"/>
          <p:cNvSpPr txBox="1">
            <a:spLocks noGrp="1"/>
          </p:cNvSpPr>
          <p:nvPr>
            <p:ph type="body" idx="2"/>
          </p:nvPr>
        </p:nvSpPr>
        <p:spPr>
          <a:xfrm>
            <a:off x="4648202"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7" name="Shape 37"/>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8" name="Shape 3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282118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2" name="Shape 42"/>
          <p:cNvSpPr txBox="1">
            <a:spLocks noGrp="1"/>
          </p:cNvSpPr>
          <p:nvPr>
            <p:ph type="body" idx="1"/>
          </p:nvPr>
        </p:nvSpPr>
        <p:spPr>
          <a:xfrm>
            <a:off x="457225" y="1151335"/>
            <a:ext cx="4040187"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body" idx="2"/>
          </p:nvPr>
        </p:nvSpPr>
        <p:spPr>
          <a:xfrm>
            <a:off x="457225" y="1631157"/>
            <a:ext cx="4040187"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body" idx="3"/>
          </p:nvPr>
        </p:nvSpPr>
        <p:spPr>
          <a:xfrm>
            <a:off x="4645025" y="1151335"/>
            <a:ext cx="4041774"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45" name="Shape 45"/>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6" name="Shape 46"/>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7" name="Shape 47"/>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136882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1" name="Shape 5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375088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19" y="204800"/>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0" name="Shape 60"/>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body" idx="2"/>
          </p:nvPr>
        </p:nvSpPr>
        <p:spPr>
          <a:xfrm>
            <a:off x="457219" y="1076328"/>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62" name="Shape 6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3" name="Shape 6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440433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313" y="3600462"/>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7" name="Shape 67"/>
          <p:cNvSpPr>
            <a:spLocks noGrp="1"/>
          </p:cNvSpPr>
          <p:nvPr>
            <p:ph type="pic" idx="2"/>
          </p:nvPr>
        </p:nvSpPr>
        <p:spPr>
          <a:xfrm>
            <a:off x="1792313"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1pPr>
            <a:lvl2pPr marL="342900" marR="0" lvl="1" indent="0" algn="l" rtl="0">
              <a:spcBef>
                <a:spcPts val="420"/>
              </a:spcBef>
              <a:buClr>
                <a:schemeClr val="dk1"/>
              </a:buClr>
              <a:buFont typeface="Arial"/>
              <a:buNone/>
              <a:defRPr sz="2100" b="0" i="0" u="none" strike="noStrike" cap="none">
                <a:solidFill>
                  <a:schemeClr val="dk1"/>
                </a:solidFill>
                <a:latin typeface="Comic Sans MS"/>
                <a:ea typeface="Comic Sans MS"/>
                <a:cs typeface="Comic Sans MS"/>
                <a:sym typeface="Comic Sans MS"/>
              </a:defRPr>
            </a:lvl2pPr>
            <a:lvl3pPr marL="685800" marR="0" lvl="2" indent="0" algn="l" rtl="0">
              <a:spcBef>
                <a:spcPts val="360"/>
              </a:spcBef>
              <a:buClr>
                <a:schemeClr val="dk1"/>
              </a:buClr>
              <a:buFont typeface="Arial"/>
              <a:buNone/>
              <a:defRPr sz="1800" b="0" i="0" u="none" strike="noStrike" cap="none">
                <a:solidFill>
                  <a:schemeClr val="dk1"/>
                </a:solidFill>
                <a:latin typeface="Comic Sans MS"/>
                <a:ea typeface="Comic Sans MS"/>
                <a:cs typeface="Comic Sans MS"/>
                <a:sym typeface="Comic Sans MS"/>
              </a:defRPr>
            </a:lvl3pPr>
            <a:lvl4pPr marL="1028700" marR="0" lvl="3"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4pPr>
            <a:lvl5pPr marL="1371600" marR="0" lvl="4"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5pPr>
            <a:lvl6pPr marL="1714500" marR="0" lvl="5"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6pPr>
            <a:lvl7pPr marL="2057400" marR="0" lvl="6"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7pPr>
            <a:lvl8pPr marL="2400300" marR="0" lvl="7"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8pPr>
            <a:lvl9pPr marL="2743200" marR="0" lvl="8"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body" idx="1"/>
          </p:nvPr>
        </p:nvSpPr>
        <p:spPr>
          <a:xfrm>
            <a:off x="1792313" y="4025505"/>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69" name="Shape 69"/>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0" name="Shape 70"/>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12390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9" name="Shape 49"/>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4" name="Shape 74"/>
          <p:cNvSpPr txBox="1">
            <a:spLocks noGrp="1"/>
          </p:cNvSpPr>
          <p:nvPr>
            <p:ph type="body" idx="1"/>
          </p:nvPr>
        </p:nvSpPr>
        <p:spPr>
          <a:xfrm rot="5400000">
            <a:off x="2874776"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75" name="Shape 75"/>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6" name="Shape 7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275390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3790"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0" name="Shape 80"/>
          <p:cNvSpPr txBox="1">
            <a:spLocks noGrp="1"/>
          </p:cNvSpPr>
          <p:nvPr>
            <p:ph type="body" idx="1"/>
          </p:nvPr>
        </p:nvSpPr>
        <p:spPr>
          <a:xfrm rot="5400000">
            <a:off x="1272786" y="-609588"/>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81" name="Shape 8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2" name="Shape 8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303121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3" name="Shape 23"/>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4" name="Shape 24"/>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5" name="Shape 25"/>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 name="Shape 26"/>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077533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0" name="Shape 20"/>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1" name="Shape 21"/>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2" name="Shape 22"/>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387712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3305176"/>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26" name="Shape 26"/>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7" name="Shape 27"/>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 name="Shape 28"/>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28872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body" idx="2"/>
          </p:nvPr>
        </p:nvSpPr>
        <p:spPr>
          <a:xfrm>
            <a:off x="4648202"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3" name="Shape 33"/>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 name="Shape 34"/>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5" name="Shape 35"/>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053568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15" y="1151335"/>
            <a:ext cx="4040187"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body" idx="2"/>
          </p:nvPr>
        </p:nvSpPr>
        <p:spPr>
          <a:xfrm>
            <a:off x="457215" y="1631157"/>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0" name="Shape 40"/>
          <p:cNvSpPr txBox="1">
            <a:spLocks noGrp="1"/>
          </p:cNvSpPr>
          <p:nvPr>
            <p:ph type="body" idx="3"/>
          </p:nvPr>
        </p:nvSpPr>
        <p:spPr>
          <a:xfrm>
            <a:off x="4645025" y="1151335"/>
            <a:ext cx="4041774"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1" name="Shape 41"/>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2" name="Shape 4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589810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9" name="Shape 49"/>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934673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042091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15" y="204795"/>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7" name="Shape 57"/>
          <p:cNvSpPr txBox="1">
            <a:spLocks noGrp="1"/>
          </p:cNvSpPr>
          <p:nvPr>
            <p:ph type="body" idx="2"/>
          </p:nvPr>
        </p:nvSpPr>
        <p:spPr>
          <a:xfrm>
            <a:off x="457215" y="1076328"/>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58" name="Shape 58"/>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9" name="Shape 5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0" name="Shape 60"/>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65620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303" y="3600457"/>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303"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body" idx="1"/>
          </p:nvPr>
        </p:nvSpPr>
        <p:spPr>
          <a:xfrm>
            <a:off x="1792303" y="4025505"/>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5" name="Shape 65"/>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6" name="Shape 6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7" name="Shape 67"/>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7257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874771" y="-1217414"/>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689474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463785"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72785" y="-609593"/>
            <a:ext cx="4388644"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749423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a:off x="457200" y="1200152"/>
            <a:ext cx="4038600" cy="339457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body" idx="2"/>
          </p:nvPr>
        </p:nvSpPr>
        <p:spPr>
          <a:xfrm>
            <a:off x="4648200" y="1200152"/>
            <a:ext cx="4038600" cy="163957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4" name="Shape 84"/>
          <p:cNvSpPr txBox="1">
            <a:spLocks noGrp="1"/>
          </p:cNvSpPr>
          <p:nvPr>
            <p:ph type="body" idx="3"/>
          </p:nvPr>
        </p:nvSpPr>
        <p:spPr>
          <a:xfrm>
            <a:off x="4648200" y="2953940"/>
            <a:ext cx="4038600" cy="16407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7" name="Shape 87"/>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032657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685800" y="1597819"/>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3" name="Shape 23"/>
          <p:cNvSpPr txBox="1">
            <a:spLocks noGrp="1"/>
          </p:cNvSpPr>
          <p:nvPr>
            <p:ph type="subTitle" idx="1"/>
          </p:nvPr>
        </p:nvSpPr>
        <p:spPr>
          <a:xfrm>
            <a:off x="1371603" y="2914650"/>
            <a:ext cx="6400799" cy="1314450"/>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1pPr>
            <a:lvl2pPr marL="342900" marR="0" lvl="1" indent="0" algn="ctr" rtl="0">
              <a:spcBef>
                <a:spcPts val="420"/>
              </a:spcBef>
              <a:buClr>
                <a:srgbClr val="888888"/>
              </a:buClr>
              <a:buFont typeface="Arial"/>
              <a:buNone/>
              <a:defRPr sz="2100" b="0" i="0" u="none" strike="noStrike" cap="none">
                <a:solidFill>
                  <a:srgbClr val="888888"/>
                </a:solidFill>
                <a:latin typeface="Comic Sans MS"/>
                <a:ea typeface="Comic Sans MS"/>
                <a:cs typeface="Comic Sans MS"/>
                <a:sym typeface="Comic Sans MS"/>
              </a:defRPr>
            </a:lvl2pPr>
            <a:lvl3pPr marL="685800" marR="0" lvl="2" indent="0" algn="ctr"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3pPr>
            <a:lvl4pPr marL="1028700" marR="0" lvl="3"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4pPr>
            <a:lvl5pPr marL="1371600" marR="0" lvl="4"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5pPr>
            <a:lvl6pPr marL="1714500" marR="0" lvl="5"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6pPr>
            <a:lvl7pPr marL="2057400" marR="0" lvl="6"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7pPr>
            <a:lvl8pPr marL="2400300" marR="0" lvl="7"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8pPr>
            <a:lvl9pPr marL="2743200" marR="0" lvl="8"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24" name="Shape 24"/>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5" name="Shape 25"/>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 name="Shape 26"/>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50380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3305177"/>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30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9" name="Shape 29"/>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1pPr>
            <a:lvl2pPr marL="342900" marR="0" lvl="1" indent="0" algn="l" rtl="0">
              <a:spcBef>
                <a:spcPts val="270"/>
              </a:spcBef>
              <a:buClr>
                <a:srgbClr val="888888"/>
              </a:buClr>
              <a:buFont typeface="Arial"/>
              <a:buNone/>
              <a:defRPr sz="1350" b="0" i="0" u="none" strike="noStrike" cap="none">
                <a:solidFill>
                  <a:srgbClr val="888888"/>
                </a:solidFill>
                <a:latin typeface="Comic Sans MS"/>
                <a:ea typeface="Comic Sans MS"/>
                <a:cs typeface="Comic Sans MS"/>
                <a:sym typeface="Comic Sans MS"/>
              </a:defRPr>
            </a:lvl2pPr>
            <a:lvl3pPr marL="685800" marR="0" lvl="2" indent="0" algn="l" rtl="0">
              <a:spcBef>
                <a:spcPts val="240"/>
              </a:spcBef>
              <a:buClr>
                <a:srgbClr val="888888"/>
              </a:buClr>
              <a:buFont typeface="Arial"/>
              <a:buNone/>
              <a:defRPr sz="1200" b="0" i="0" u="none" strike="noStrike" cap="none">
                <a:solidFill>
                  <a:srgbClr val="888888"/>
                </a:solidFill>
                <a:latin typeface="Comic Sans MS"/>
                <a:ea typeface="Comic Sans MS"/>
                <a:cs typeface="Comic Sans MS"/>
                <a:sym typeface="Comic Sans MS"/>
              </a:defRPr>
            </a:lvl3pPr>
            <a:lvl4pPr marL="1028700" marR="0" lvl="3"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4pPr>
            <a:lvl5pPr marL="1371600" marR="0" lvl="4"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5pPr>
            <a:lvl6pPr marL="1714500" marR="0" lvl="5"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6pPr>
            <a:lvl7pPr marL="2057400" marR="0" lvl="6"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7pPr>
            <a:lvl8pPr marL="2400300" marR="0" lvl="7"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8pPr>
            <a:lvl9pPr marL="2743200" marR="0" lvl="8"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30" name="Shape 30"/>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1" name="Shape 31"/>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31080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457202" y="1200152"/>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6" name="Shape 36"/>
          <p:cNvSpPr txBox="1">
            <a:spLocks noGrp="1"/>
          </p:cNvSpPr>
          <p:nvPr>
            <p:ph type="body" idx="2"/>
          </p:nvPr>
        </p:nvSpPr>
        <p:spPr>
          <a:xfrm>
            <a:off x="4648203" y="1200152"/>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7" name="Shape 37"/>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8" name="Shape 3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84571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2" name="Shape 42"/>
          <p:cNvSpPr txBox="1">
            <a:spLocks noGrp="1"/>
          </p:cNvSpPr>
          <p:nvPr>
            <p:ph type="body" idx="1"/>
          </p:nvPr>
        </p:nvSpPr>
        <p:spPr>
          <a:xfrm>
            <a:off x="457202" y="1151335"/>
            <a:ext cx="4040187"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body" idx="2"/>
          </p:nvPr>
        </p:nvSpPr>
        <p:spPr>
          <a:xfrm>
            <a:off x="457202" y="1631157"/>
            <a:ext cx="4040187"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body" idx="3"/>
          </p:nvPr>
        </p:nvSpPr>
        <p:spPr>
          <a:xfrm>
            <a:off x="4645025" y="1151335"/>
            <a:ext cx="4041774"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45" name="Shape 45"/>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6" name="Shape 46"/>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7" name="Shape 47"/>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074184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1" name="Shape 51"/>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760446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6" name="Shape 5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7" name="Shape 57"/>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49127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7" y="204791"/>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7" name="Shape 57"/>
          <p:cNvSpPr txBox="1">
            <a:spLocks noGrp="1"/>
          </p:cNvSpPr>
          <p:nvPr>
            <p:ph type="body" idx="2"/>
          </p:nvPr>
        </p:nvSpPr>
        <p:spPr>
          <a:xfrm>
            <a:off x="457207" y="1076328"/>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58" name="Shape 58"/>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9" name="Shape 5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0" name="Shape 60"/>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2" y="204790"/>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0" name="Shape 60"/>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body" idx="2"/>
          </p:nvPr>
        </p:nvSpPr>
        <p:spPr>
          <a:xfrm>
            <a:off x="457202" y="1076328"/>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62" name="Shape 62"/>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3" name="Shape 6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934665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91" y="3600452"/>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7" name="Shape 67"/>
          <p:cNvSpPr>
            <a:spLocks noGrp="1"/>
          </p:cNvSpPr>
          <p:nvPr>
            <p:ph type="pic" idx="2"/>
          </p:nvPr>
        </p:nvSpPr>
        <p:spPr>
          <a:xfrm>
            <a:off x="1792291"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1pPr>
            <a:lvl2pPr marL="342900" marR="0" lvl="1" indent="0" algn="l" rtl="0">
              <a:spcBef>
                <a:spcPts val="420"/>
              </a:spcBef>
              <a:buClr>
                <a:schemeClr val="dk1"/>
              </a:buClr>
              <a:buFont typeface="Arial"/>
              <a:buNone/>
              <a:defRPr sz="2100" b="0" i="0" u="none" strike="noStrike" cap="none">
                <a:solidFill>
                  <a:schemeClr val="dk1"/>
                </a:solidFill>
                <a:latin typeface="Comic Sans MS"/>
                <a:ea typeface="Comic Sans MS"/>
                <a:cs typeface="Comic Sans MS"/>
                <a:sym typeface="Comic Sans MS"/>
              </a:defRPr>
            </a:lvl2pPr>
            <a:lvl3pPr marL="685800" marR="0" lvl="2" indent="0" algn="l" rtl="0">
              <a:spcBef>
                <a:spcPts val="360"/>
              </a:spcBef>
              <a:buClr>
                <a:schemeClr val="dk1"/>
              </a:buClr>
              <a:buFont typeface="Arial"/>
              <a:buNone/>
              <a:defRPr sz="1800" b="0" i="0" u="none" strike="noStrike" cap="none">
                <a:solidFill>
                  <a:schemeClr val="dk1"/>
                </a:solidFill>
                <a:latin typeface="Comic Sans MS"/>
                <a:ea typeface="Comic Sans MS"/>
                <a:cs typeface="Comic Sans MS"/>
                <a:sym typeface="Comic Sans MS"/>
              </a:defRPr>
            </a:lvl3pPr>
            <a:lvl4pPr marL="1028700" marR="0" lvl="3"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4pPr>
            <a:lvl5pPr marL="1371600" marR="0" lvl="4"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5pPr>
            <a:lvl6pPr marL="1714500" marR="0" lvl="5"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6pPr>
            <a:lvl7pPr marL="2057400" marR="0" lvl="6"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7pPr>
            <a:lvl8pPr marL="2400300" marR="0" lvl="7"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8pPr>
            <a:lvl9pPr marL="2743200" marR="0" lvl="8"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body" idx="1"/>
          </p:nvPr>
        </p:nvSpPr>
        <p:spPr>
          <a:xfrm>
            <a:off x="1792291" y="4025505"/>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69" name="Shape 69"/>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0" name="Shape 70"/>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8753882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4" name="Shape 74"/>
          <p:cNvSpPr txBox="1">
            <a:spLocks noGrp="1"/>
          </p:cNvSpPr>
          <p:nvPr>
            <p:ph type="body" idx="1"/>
          </p:nvPr>
        </p:nvSpPr>
        <p:spPr>
          <a:xfrm rot="5400000">
            <a:off x="2874766"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75" name="Shape 75"/>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6" name="Shape 7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869441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3780"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0" name="Shape 80"/>
          <p:cNvSpPr txBox="1">
            <a:spLocks noGrp="1"/>
          </p:cNvSpPr>
          <p:nvPr>
            <p:ph type="body" idx="1"/>
          </p:nvPr>
        </p:nvSpPr>
        <p:spPr>
          <a:xfrm rot="5400000">
            <a:off x="1272780" y="-609599"/>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81" name="Shape 81"/>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2" name="Shape 8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934734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892" marR="0" lvl="0" indent="-139697"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31" marR="0" lvl="1" indent="-107948"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2972" marR="0" lvl="2" indent="-76198"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160" marR="0" lvl="3" indent="-101597"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348" marR="0" lvl="4" indent="-101597"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4" name="Shape 24"/>
          <p:cNvSpPr txBox="1">
            <a:spLocks noGrp="1"/>
          </p:cNvSpPr>
          <p:nvPr>
            <p:ph type="dt" idx="10"/>
          </p:nvPr>
        </p:nvSpPr>
        <p:spPr>
          <a:xfrm>
            <a:off x="457206"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189"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378"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566"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754"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5943"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132"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32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509"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5" name="Shape 25"/>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189"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378"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566"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754"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5943"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132"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32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509"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6" name="Shape 26"/>
          <p:cNvSpPr txBox="1">
            <a:spLocks noGrp="1"/>
          </p:cNvSpPr>
          <p:nvPr>
            <p:ph type="sldNum" idx="12"/>
          </p:nvPr>
        </p:nvSpPr>
        <p:spPr>
          <a:xfrm>
            <a:off x="6553206"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47804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95" y="3600453"/>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95"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body" idx="1"/>
          </p:nvPr>
        </p:nvSpPr>
        <p:spPr>
          <a:xfrm>
            <a:off x="1792295" y="4025505"/>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5" name="Shape 65"/>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6" name="Shape 6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7" name="Shape 67"/>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874767" y="-1217414"/>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 name="Shape 8"/>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 name="Shape 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 name="Shape 10"/>
          <p:cNvSpPr txBox="1">
            <a:spLocks noGrp="1"/>
          </p:cNvSpPr>
          <p:nvPr>
            <p:ph type="sldNum" idx="12"/>
          </p:nvPr>
        </p:nvSpPr>
        <p:spPr>
          <a:xfrm>
            <a:off x="6553207"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90" name="Shape 90"/>
          <p:cNvSpPr txBox="1">
            <a:spLocks noGrp="1"/>
          </p:cNvSpPr>
          <p:nvPr>
            <p:ph type="body" idx="1"/>
          </p:nvPr>
        </p:nvSpPr>
        <p:spPr>
          <a:xfrm>
            <a:off x="457200" y="1200152"/>
            <a:ext cx="8229600" cy="339457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dt" idx="10"/>
          </p:nvPr>
        </p:nvSpPr>
        <p:spPr>
          <a:xfrm>
            <a:off x="457200" y="4767263"/>
            <a:ext cx="2133600" cy="2738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ftr" idx="11"/>
          </p:nvPr>
        </p:nvSpPr>
        <p:spPr>
          <a:xfrm>
            <a:off x="3124200" y="4767263"/>
            <a:ext cx="2895600" cy="2738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defRPr sz="1800" b="0" i="0" u="none" strike="noStrike" cap="none">
                <a:solidFill>
                  <a:schemeClr val="dk1"/>
                </a:solidFill>
                <a:latin typeface="Comic Sans MS"/>
                <a:ea typeface="Comic Sans MS"/>
                <a:cs typeface="Comic Sans MS"/>
                <a:sym typeface="Comic Sans MS"/>
              </a:defRPr>
            </a:lvl9pPr>
          </a:lstStyle>
          <a:p>
            <a:endParaRPr/>
          </a:p>
        </p:txBody>
      </p:sp>
      <p:sp>
        <p:nvSpPr>
          <p:cNvPr id="93" name="Shape 93"/>
          <p:cNvSpPr txBox="1">
            <a:spLocks noGrp="1"/>
          </p:cNvSpPr>
          <p:nvPr>
            <p:ph type="sldNum" idx="12"/>
          </p:nvPr>
        </p:nvSpPr>
        <p:spPr>
          <a:xfrm>
            <a:off x="6553200" y="4767263"/>
            <a:ext cx="2133600" cy="2738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Shape 1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Shape 1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Shape 14"/>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92996335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 name="Shape 8"/>
          <p:cNvSpPr txBox="1">
            <a:spLocks noGrp="1"/>
          </p:cNvSpPr>
          <p:nvPr>
            <p:ph type="dt" idx="10"/>
          </p:nvPr>
        </p:nvSpPr>
        <p:spPr>
          <a:xfrm>
            <a:off x="457205"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 name="Shape 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 name="Shape 10"/>
          <p:cNvSpPr txBox="1">
            <a:spLocks noGrp="1"/>
          </p:cNvSpPr>
          <p:nvPr>
            <p:ph type="sldNum" idx="12"/>
          </p:nvPr>
        </p:nvSpPr>
        <p:spPr>
          <a:xfrm>
            <a:off x="655320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834634728"/>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Shape 1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 name="Shape 1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 name="Shape 14"/>
          <p:cNvSpPr txBox="1">
            <a:spLocks noGrp="1"/>
          </p:cNvSpPr>
          <p:nvPr>
            <p:ph type="sldNum" idx="12"/>
          </p:nvPr>
        </p:nvSpPr>
        <p:spPr>
          <a:xfrm>
            <a:off x="6553217"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982005007"/>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 name="Shape 8"/>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 name="Shape 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 name="Shape 10"/>
          <p:cNvSpPr txBox="1">
            <a:spLocks noGrp="1"/>
          </p:cNvSpPr>
          <p:nvPr>
            <p:ph type="sldNum" idx="12"/>
          </p:nvPr>
        </p:nvSpPr>
        <p:spPr>
          <a:xfrm>
            <a:off x="6553215"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142877276"/>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200152"/>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Shape 12"/>
          <p:cNvSpPr txBox="1">
            <a:spLocks noGrp="1"/>
          </p:cNvSpPr>
          <p:nvPr>
            <p:ph type="dt" idx="10"/>
          </p:nvPr>
        </p:nvSpPr>
        <p:spPr>
          <a:xfrm>
            <a:off x="457203"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 name="Shape 1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 name="Shape 14"/>
          <p:cNvSpPr txBox="1">
            <a:spLocks noGrp="1"/>
          </p:cNvSpPr>
          <p:nvPr>
            <p:ph type="sldNum" idx="12"/>
          </p:nvPr>
        </p:nvSpPr>
        <p:spPr>
          <a:xfrm>
            <a:off x="6553203"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860034550"/>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pkzY7QfTowM" TargetMode="External"/><Relationship Id="rId3" Type="http://schemas.openxmlformats.org/officeDocument/2006/relationships/image" Target="../media/image1.jpg"/><Relationship Id="rId7" Type="http://schemas.openxmlformats.org/officeDocument/2006/relationships/hyperlink" Target="https://www.youtube.com/watch?v=ltpPhpi-CC4" TargetMode="External"/><Relationship Id="rId2" Type="http://schemas.openxmlformats.org/officeDocument/2006/relationships/notesSlide" Target="../notesSlides/notesSlide3.xml"/><Relationship Id="rId1" Type="http://schemas.openxmlformats.org/officeDocument/2006/relationships/slideLayout" Target="../slideLayouts/slideLayout64.xml"/><Relationship Id="rId6" Type="http://schemas.openxmlformats.org/officeDocument/2006/relationships/hyperlink" Target="https://www.youtube.com/watch?v=79_SF5AZtzo" TargetMode="External"/><Relationship Id="rId5" Type="http://schemas.openxmlformats.org/officeDocument/2006/relationships/hyperlink" Target="https://www.youtube.com/watch?v=bOZ2Hk2hKLE" TargetMode="External"/><Relationship Id="rId4" Type="http://schemas.openxmlformats.org/officeDocument/2006/relationships/hyperlink" Target="https://www.youtube.com/watch?v=3elpPfyHV0E" TargetMode="External"/><Relationship Id="rId9" Type="http://schemas.openxmlformats.org/officeDocument/2006/relationships/hyperlink" Target="https://www.youtube.com/watch?v=7RtBUEZbKm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5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8" name="Shape 198"/>
          <p:cNvSpPr txBox="1">
            <a:spLocks noGrp="1"/>
          </p:cNvSpPr>
          <p:nvPr>
            <p:ph type="ctrTitle"/>
          </p:nvPr>
        </p:nvSpPr>
        <p:spPr>
          <a:xfrm>
            <a:off x="1402875" y="253688"/>
            <a:ext cx="5655111"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 in a nutshell</a:t>
            </a:r>
          </a:p>
        </p:txBody>
      </p:sp>
      <p:sp>
        <p:nvSpPr>
          <p:cNvPr id="2" name="Title 1"/>
          <p:cNvSpPr>
            <a:spLocks noGrp="1"/>
          </p:cNvSpPr>
          <p:nvPr>
            <p:ph type="ctrTitle"/>
          </p:nvPr>
        </p:nvSpPr>
        <p:spPr>
          <a:xfrm>
            <a:off x="1657350" y="2221932"/>
            <a:ext cx="5829300" cy="1102518"/>
          </a:xfrm>
        </p:spPr>
        <p:txBody>
          <a:bodyPr/>
          <a:lstStyle/>
          <a:p>
            <a:r>
              <a:rPr lang="en-US" sz="6000" b="1" dirty="0">
                <a:solidFill>
                  <a:schemeClr val="bg1"/>
                </a:solidFill>
              </a:rPr>
              <a:t>Magnetism</a:t>
            </a:r>
            <a:endParaRPr lang="en-US" sz="4500" b="1" dirty="0">
              <a:solidFill>
                <a:schemeClr val="bg1"/>
              </a:solidFill>
            </a:endParaRPr>
          </a:p>
        </p:txBody>
      </p:sp>
    </p:spTree>
    <p:extLst>
      <p:ext uri="{BB962C8B-B14F-4D97-AF65-F5344CB8AC3E}">
        <p14:creationId xmlns:p14="http://schemas.microsoft.com/office/powerpoint/2010/main" val="182344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93298" y="366712"/>
            <a:ext cx="9067799" cy="117314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Arial"/>
              <a:buNone/>
            </a:pPr>
            <a:r>
              <a:rPr lang="en-GB" sz="2200" b="1" dirty="0">
                <a:solidFill>
                  <a:schemeClr val="bg1"/>
                </a:solidFill>
                <a:latin typeface="Comic Sans MS"/>
                <a:ea typeface="Comic Sans MS"/>
                <a:cs typeface="Comic Sans MS"/>
                <a:sym typeface="Comic Sans MS"/>
              </a:rPr>
              <a:t>Use a compass to plot the magnetic field lines around a magnet</a:t>
            </a:r>
          </a:p>
          <a:p>
            <a:pPr marL="342900" marR="0" lvl="0" indent="-342900" algn="l" rtl="0">
              <a:spcBef>
                <a:spcPts val="0"/>
              </a:spcBef>
              <a:buClr>
                <a:schemeClr val="lt1"/>
              </a:buClr>
              <a:buSzPct val="25000"/>
              <a:buFont typeface="Arial"/>
              <a:buNone/>
            </a:pPr>
            <a:r>
              <a:rPr lang="en-GB" sz="2200" b="1" dirty="0">
                <a:solidFill>
                  <a:schemeClr val="bg1"/>
                </a:solidFill>
                <a:latin typeface="Comic Sans MS"/>
                <a:ea typeface="Comic Sans MS"/>
                <a:cs typeface="Comic Sans MS"/>
                <a:sym typeface="Comic Sans MS"/>
              </a:rPr>
              <a:t> </a:t>
            </a:r>
          </a:p>
          <a:p>
            <a:pPr marL="342900" marR="0" lvl="0" indent="-342900" algn="l" rtl="0">
              <a:spcBef>
                <a:spcPts val="0"/>
              </a:spcBef>
              <a:buClr>
                <a:schemeClr val="lt1"/>
              </a:buClr>
              <a:buSzPct val="25000"/>
              <a:buFont typeface="Arial"/>
              <a:buNone/>
            </a:pPr>
            <a:r>
              <a:rPr lang="en-GB" sz="2200" dirty="0">
                <a:solidFill>
                  <a:schemeClr val="bg1"/>
                </a:solidFill>
                <a:latin typeface="Comic Sans MS"/>
                <a:ea typeface="Comic Sans MS"/>
                <a:cs typeface="Comic Sans MS"/>
                <a:sym typeface="Comic Sans MS"/>
              </a:rPr>
              <a:t>Place a compass at the north pole of the magnet (the south end of the compass will point to this) then mark on where the north end of the compass is pointing to. </a:t>
            </a:r>
          </a:p>
          <a:p>
            <a:pPr marL="342900" marR="0" lvl="0" indent="-342900" algn="l" rtl="0">
              <a:spcBef>
                <a:spcPts val="0"/>
              </a:spcBef>
              <a:buClr>
                <a:schemeClr val="lt1"/>
              </a:buClr>
              <a:buSzPct val="25000"/>
              <a:buFont typeface="Arial"/>
              <a:buNone/>
            </a:pPr>
            <a:r>
              <a:rPr lang="en-GB" sz="2200" dirty="0">
                <a:solidFill>
                  <a:schemeClr val="bg1"/>
                </a:solidFill>
                <a:latin typeface="Comic Sans MS"/>
                <a:ea typeface="Comic Sans MS"/>
                <a:cs typeface="Comic Sans MS"/>
                <a:sym typeface="Comic Sans MS"/>
              </a:rPr>
              <a:t>Move your compass so the south end of your compass is aligned where the north end was pointing and mark on the new position that the north end is pointing</a:t>
            </a:r>
          </a:p>
        </p:txBody>
      </p:sp>
      <p:pic>
        <p:nvPicPr>
          <p:cNvPr id="332" name="Shape 332"/>
          <p:cNvPicPr preferRelativeResize="0"/>
          <p:nvPr/>
        </p:nvPicPr>
        <p:blipFill rotWithShape="1">
          <a:blip r:embed="rId3">
            <a:alphaModFix/>
          </a:blip>
          <a:srcRect l="27720" t="42905" r="27683" b="43306"/>
          <a:stretch/>
        </p:blipFill>
        <p:spPr>
          <a:xfrm>
            <a:off x="2754843" y="3973261"/>
            <a:ext cx="3012915" cy="440754"/>
          </a:xfrm>
          <a:prstGeom prst="rect">
            <a:avLst/>
          </a:prstGeom>
          <a:noFill/>
          <a:ln>
            <a:noFill/>
          </a:ln>
        </p:spPr>
      </p:pic>
      <p:sp>
        <p:nvSpPr>
          <p:cNvPr id="335" name="Shape 335"/>
          <p:cNvSpPr/>
          <p:nvPr/>
        </p:nvSpPr>
        <p:spPr>
          <a:xfrm>
            <a:off x="1520349" y="4012695"/>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4" name="Shape 344"/>
          <p:cNvSpPr/>
          <p:nvPr/>
        </p:nvSpPr>
        <p:spPr>
          <a:xfrm>
            <a:off x="2162464" y="4545859"/>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5" name="Shape 345"/>
          <p:cNvSpPr/>
          <p:nvPr/>
        </p:nvSpPr>
        <p:spPr>
          <a:xfrm>
            <a:off x="2369135" y="4322573"/>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6" name="Shape 346"/>
          <p:cNvSpPr/>
          <p:nvPr/>
        </p:nvSpPr>
        <p:spPr>
          <a:xfrm>
            <a:off x="2343298" y="4027437"/>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8" name="Shape 348"/>
          <p:cNvSpPr/>
          <p:nvPr/>
        </p:nvSpPr>
        <p:spPr>
          <a:xfrm>
            <a:off x="2241777" y="3259964"/>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0" name="Shape 350"/>
          <p:cNvSpPr/>
          <p:nvPr/>
        </p:nvSpPr>
        <p:spPr>
          <a:xfrm>
            <a:off x="1937634" y="4014991"/>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a:off x="2264408" y="3525410"/>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5" name="Shape 355"/>
          <p:cNvSpPr/>
          <p:nvPr/>
        </p:nvSpPr>
        <p:spPr>
          <a:xfrm>
            <a:off x="2146348" y="4822253"/>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9" name="Shape 359"/>
          <p:cNvSpPr/>
          <p:nvPr/>
        </p:nvSpPr>
        <p:spPr>
          <a:xfrm>
            <a:off x="2403673" y="3756756"/>
            <a:ext cx="393900" cy="25875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0" name="Shape 360"/>
          <p:cNvSpPr txBox="1"/>
          <p:nvPr/>
        </p:nvSpPr>
        <p:spPr>
          <a:xfrm>
            <a:off x="0" y="0"/>
            <a:ext cx="9144000" cy="310500"/>
          </a:xfrm>
          <a:prstGeom prst="rect">
            <a:avLst/>
          </a:prstGeom>
          <a:solidFill>
            <a:srgbClr val="C9DAF8"/>
          </a:solidFill>
          <a:ln>
            <a:noFill/>
          </a:ln>
        </p:spPr>
        <p:txBody>
          <a:bodyPr lIns="91425" tIns="45700" rIns="91425" bIns="45700" anchor="t" anchorCtr="0">
            <a:noAutofit/>
          </a:bodyPr>
          <a:lstStyle/>
          <a:p>
            <a:pPr marL="0" marR="0" lvl="0" indent="0" algn="l" rtl="0">
              <a:spcBef>
                <a:spcPts val="0"/>
              </a:spcBef>
              <a:buSzPct val="25000"/>
              <a:buNone/>
            </a:pPr>
            <a:r>
              <a:rPr lang="en-GB" sz="2000" i="0" u="none" strike="noStrike" cap="none">
                <a:latin typeface="Comic Sans MS"/>
                <a:ea typeface="Comic Sans MS"/>
                <a:cs typeface="Comic Sans MS"/>
                <a:sym typeface="Comic Sans MS"/>
              </a:rPr>
              <a:t>Learning Outcome: </a:t>
            </a:r>
            <a:r>
              <a:rPr lang="en-GB" sz="2000">
                <a:solidFill>
                  <a:schemeClr val="dk1"/>
                </a:solidFill>
                <a:latin typeface="Comic Sans MS"/>
                <a:ea typeface="Comic Sans MS"/>
                <a:cs typeface="Comic Sans MS"/>
                <a:sym typeface="Comic Sans MS"/>
              </a:rPr>
              <a:t>Observe and draw the magnetic fields around magnets</a:t>
            </a:r>
          </a:p>
          <a:p>
            <a:pPr marL="0" marR="0" lvl="0" indent="0" algn="l" rtl="0">
              <a:spcBef>
                <a:spcPts val="0"/>
              </a:spcBef>
              <a:buNone/>
            </a:pPr>
            <a:endParaRPr sz="2000">
              <a:latin typeface="Comic Sans MS"/>
              <a:ea typeface="Comic Sans MS"/>
              <a:cs typeface="Comic Sans MS"/>
              <a:sym typeface="Comic Sans MS"/>
            </a:endParaRPr>
          </a:p>
        </p:txBody>
      </p:sp>
      <p:cxnSp>
        <p:nvCxnSpPr>
          <p:cNvPr id="3" name="Straight Arrow Connector 2"/>
          <p:cNvCxnSpPr>
            <a:stCxn id="346" idx="6"/>
            <a:endCxn id="346" idx="2"/>
          </p:cNvCxnSpPr>
          <p:nvPr/>
        </p:nvCxnSpPr>
        <p:spPr>
          <a:xfrm flipH="1">
            <a:off x="2343298" y="4156812"/>
            <a:ext cx="3939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948226" y="4156812"/>
            <a:ext cx="3939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520349" y="4142070"/>
            <a:ext cx="3939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59" idx="1"/>
          </p:cNvCxnSpPr>
          <p:nvPr/>
        </p:nvCxnSpPr>
        <p:spPr>
          <a:xfrm flipH="1" flipV="1">
            <a:off x="2461358" y="3794649"/>
            <a:ext cx="257416" cy="183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2425324" y="3516363"/>
            <a:ext cx="49190" cy="26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48" idx="0"/>
          </p:cNvCxnSpPr>
          <p:nvPr/>
        </p:nvCxnSpPr>
        <p:spPr>
          <a:xfrm flipV="1">
            <a:off x="2428268" y="3259964"/>
            <a:ext cx="10459" cy="256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5" idx="7"/>
            <a:endCxn id="345" idx="3"/>
          </p:cNvCxnSpPr>
          <p:nvPr/>
        </p:nvCxnSpPr>
        <p:spPr>
          <a:xfrm flipH="1">
            <a:off x="2426820" y="4360466"/>
            <a:ext cx="278530" cy="182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346258" y="4556585"/>
            <a:ext cx="50712" cy="248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5" idx="0"/>
            <a:endCxn id="355" idx="4"/>
          </p:cNvCxnSpPr>
          <p:nvPr/>
        </p:nvCxnSpPr>
        <p:spPr>
          <a:xfrm>
            <a:off x="2343298" y="4822253"/>
            <a:ext cx="0" cy="258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Shape 366"/>
          <p:cNvPicPr preferRelativeResize="0"/>
          <p:nvPr/>
        </p:nvPicPr>
        <p:blipFill>
          <a:blip r:embed="rId3">
            <a:alphaModFix/>
          </a:blip>
          <a:stretch>
            <a:fillRect/>
          </a:stretch>
        </p:blipFill>
        <p:spPr>
          <a:xfrm>
            <a:off x="986309" y="446550"/>
            <a:ext cx="7230592" cy="3524413"/>
          </a:xfrm>
          <a:prstGeom prst="rect">
            <a:avLst/>
          </a:prstGeom>
          <a:noFill/>
          <a:ln>
            <a:noFill/>
          </a:ln>
        </p:spPr>
      </p:pic>
      <p:sp>
        <p:nvSpPr>
          <p:cNvPr id="367" name="Shape 367"/>
          <p:cNvSpPr txBox="1"/>
          <p:nvPr/>
        </p:nvSpPr>
        <p:spPr>
          <a:xfrm>
            <a:off x="81750" y="3970963"/>
            <a:ext cx="9144000" cy="7110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GB" sz="2400" dirty="0">
                <a:solidFill>
                  <a:srgbClr val="FFFFFF"/>
                </a:solidFill>
                <a:latin typeface="Comic Sans MS"/>
                <a:ea typeface="Comic Sans MS"/>
                <a:cs typeface="Comic Sans MS"/>
                <a:sym typeface="Comic Sans MS"/>
              </a:rPr>
              <a:t>Field lines go </a:t>
            </a:r>
            <a:r>
              <a:rPr lang="en-GB" sz="2400" dirty="0">
                <a:solidFill>
                  <a:srgbClr val="FFFF00"/>
                </a:solidFill>
                <a:latin typeface="Comic Sans MS"/>
                <a:ea typeface="Comic Sans MS"/>
                <a:cs typeface="Comic Sans MS"/>
                <a:sym typeface="Comic Sans MS"/>
              </a:rPr>
              <a:t>out</a:t>
            </a:r>
            <a:r>
              <a:rPr lang="en-GB" sz="2400" dirty="0">
                <a:solidFill>
                  <a:srgbClr val="FFFFFF"/>
                </a:solidFill>
                <a:latin typeface="Comic Sans MS"/>
                <a:ea typeface="Comic Sans MS"/>
                <a:cs typeface="Comic Sans MS"/>
                <a:sym typeface="Comic Sans MS"/>
              </a:rPr>
              <a:t> of the </a:t>
            </a:r>
            <a:r>
              <a:rPr lang="en-GB" sz="2400" dirty="0">
                <a:solidFill>
                  <a:srgbClr val="FFFF00"/>
                </a:solidFill>
                <a:latin typeface="Comic Sans MS"/>
                <a:ea typeface="Comic Sans MS"/>
                <a:cs typeface="Comic Sans MS"/>
                <a:sym typeface="Comic Sans MS"/>
              </a:rPr>
              <a:t>north</a:t>
            </a:r>
            <a:r>
              <a:rPr lang="en-GB" sz="2400" dirty="0">
                <a:solidFill>
                  <a:srgbClr val="FFFFFF"/>
                </a:solidFill>
                <a:latin typeface="Comic Sans MS"/>
                <a:ea typeface="Comic Sans MS"/>
                <a:cs typeface="Comic Sans MS"/>
                <a:sym typeface="Comic Sans MS"/>
              </a:rPr>
              <a:t> and </a:t>
            </a:r>
            <a:r>
              <a:rPr lang="en-GB" sz="2400" dirty="0">
                <a:solidFill>
                  <a:srgbClr val="FFFF00"/>
                </a:solidFill>
                <a:latin typeface="Comic Sans MS"/>
                <a:ea typeface="Comic Sans MS"/>
                <a:cs typeface="Comic Sans MS"/>
                <a:sym typeface="Comic Sans MS"/>
              </a:rPr>
              <a:t>into</a:t>
            </a:r>
            <a:r>
              <a:rPr lang="en-GB" sz="2400" dirty="0">
                <a:solidFill>
                  <a:srgbClr val="FFFFFF"/>
                </a:solidFill>
                <a:latin typeface="Comic Sans MS"/>
                <a:ea typeface="Comic Sans MS"/>
                <a:cs typeface="Comic Sans MS"/>
                <a:sym typeface="Comic Sans MS"/>
              </a:rPr>
              <a:t> the </a:t>
            </a:r>
            <a:r>
              <a:rPr lang="en-GB" sz="2400" dirty="0">
                <a:solidFill>
                  <a:srgbClr val="FFFF00"/>
                </a:solidFill>
                <a:latin typeface="Comic Sans MS"/>
                <a:ea typeface="Comic Sans MS"/>
                <a:cs typeface="Comic Sans MS"/>
                <a:sym typeface="Comic Sans MS"/>
              </a:rPr>
              <a:t>south</a:t>
            </a:r>
            <a:r>
              <a:rPr lang="en-GB" sz="2400" dirty="0">
                <a:solidFill>
                  <a:srgbClr val="FFFFFF"/>
                </a:solidFill>
                <a:latin typeface="Comic Sans MS"/>
                <a:ea typeface="Comic Sans MS"/>
                <a:cs typeface="Comic Sans MS"/>
                <a:sym typeface="Comic Sans MS"/>
              </a:rPr>
              <a:t>. They are most </a:t>
            </a:r>
            <a:r>
              <a:rPr lang="en-GB" sz="2400" dirty="0">
                <a:solidFill>
                  <a:srgbClr val="FFFF00"/>
                </a:solidFill>
                <a:latin typeface="Comic Sans MS"/>
                <a:ea typeface="Comic Sans MS"/>
                <a:cs typeface="Comic Sans MS"/>
                <a:sym typeface="Comic Sans MS"/>
              </a:rPr>
              <a:t>concentrated at the poles. Closer </a:t>
            </a:r>
            <a:r>
              <a:rPr lang="en-GB" sz="2400" dirty="0">
                <a:solidFill>
                  <a:srgbClr val="FFFFFF"/>
                </a:solidFill>
                <a:latin typeface="Comic Sans MS"/>
                <a:ea typeface="Comic Sans MS"/>
                <a:cs typeface="Comic Sans MS"/>
                <a:sym typeface="Comic Sans MS"/>
              </a:rPr>
              <a:t>together lines means</a:t>
            </a:r>
            <a:r>
              <a:rPr lang="en-GB" sz="2400" dirty="0">
                <a:solidFill>
                  <a:srgbClr val="FFFF00"/>
                </a:solidFill>
                <a:latin typeface="Comic Sans MS"/>
                <a:ea typeface="Comic Sans MS"/>
                <a:cs typeface="Comic Sans MS"/>
                <a:sym typeface="Comic Sans MS"/>
              </a:rPr>
              <a:t> </a:t>
            </a:r>
            <a:r>
              <a:rPr lang="en-GB" sz="2400" dirty="0">
                <a:solidFill>
                  <a:srgbClr val="FFFFFF"/>
                </a:solidFill>
                <a:latin typeface="Comic Sans MS"/>
                <a:ea typeface="Comic Sans MS"/>
                <a:cs typeface="Comic Sans MS"/>
                <a:sym typeface="Comic Sans MS"/>
              </a:rPr>
              <a:t>the</a:t>
            </a:r>
            <a:r>
              <a:rPr lang="en-GB" sz="2400" dirty="0">
                <a:solidFill>
                  <a:srgbClr val="FFFF00"/>
                </a:solidFill>
                <a:latin typeface="Comic Sans MS"/>
                <a:ea typeface="Comic Sans MS"/>
                <a:cs typeface="Comic Sans MS"/>
                <a:sym typeface="Comic Sans MS"/>
              </a:rPr>
              <a:t> field is stronger. </a:t>
            </a:r>
          </a:p>
        </p:txBody>
      </p:sp>
      <p:sp>
        <p:nvSpPr>
          <p:cNvPr id="368" name="Shape 368"/>
          <p:cNvSpPr txBox="1"/>
          <p:nvPr/>
        </p:nvSpPr>
        <p:spPr>
          <a:xfrm>
            <a:off x="0" y="1"/>
            <a:ext cx="9144000" cy="288224"/>
          </a:xfrm>
          <a:prstGeom prst="rect">
            <a:avLst/>
          </a:prstGeom>
          <a:solidFill>
            <a:srgbClr val="C9DAF8"/>
          </a:solidFill>
          <a:ln>
            <a:noFill/>
          </a:ln>
        </p:spPr>
        <p:txBody>
          <a:bodyPr lIns="91425" tIns="45700" rIns="91425" bIns="45700" anchor="t" anchorCtr="0">
            <a:noAutofit/>
          </a:bodyPr>
          <a:lstStyle/>
          <a:p>
            <a:pPr marL="0" marR="0" lvl="0" indent="0" algn="l" rtl="0">
              <a:spcBef>
                <a:spcPts val="0"/>
              </a:spcBef>
              <a:buSzPct val="25000"/>
              <a:buNone/>
            </a:pPr>
            <a:r>
              <a:rPr lang="en-GB" sz="2000" i="0" u="none" strike="noStrike" cap="none">
                <a:latin typeface="Comic Sans MS"/>
                <a:ea typeface="Comic Sans MS"/>
                <a:cs typeface="Comic Sans MS"/>
                <a:sym typeface="Comic Sans MS"/>
              </a:rPr>
              <a:t>Learning Outcome: </a:t>
            </a:r>
            <a:r>
              <a:rPr lang="en-GB" sz="2000">
                <a:solidFill>
                  <a:schemeClr val="dk1"/>
                </a:solidFill>
                <a:latin typeface="Comic Sans MS"/>
                <a:ea typeface="Comic Sans MS"/>
                <a:cs typeface="Comic Sans MS"/>
                <a:sym typeface="Comic Sans MS"/>
              </a:rPr>
              <a:t>Observe and draw the magnetic fields around magnets</a:t>
            </a:r>
          </a:p>
          <a:p>
            <a:pPr marL="0" marR="0" lvl="0" indent="0" algn="l" rtl="0">
              <a:spcBef>
                <a:spcPts val="0"/>
              </a:spcBef>
              <a:buNone/>
            </a:pPr>
            <a:endParaRPr sz="2000">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a:blip r:embed="rId3">
            <a:alphaModFix/>
          </a:blip>
          <a:stretch>
            <a:fillRect/>
          </a:stretch>
        </p:blipFill>
        <p:spPr>
          <a:xfrm>
            <a:off x="174725" y="665929"/>
            <a:ext cx="5164124" cy="3227549"/>
          </a:xfrm>
          <a:prstGeom prst="rect">
            <a:avLst/>
          </a:prstGeom>
          <a:noFill/>
          <a:ln>
            <a:noFill/>
          </a:ln>
        </p:spPr>
      </p:pic>
      <p:sp>
        <p:nvSpPr>
          <p:cNvPr id="309" name="Shape 309"/>
          <p:cNvSpPr txBox="1">
            <a:spLocks noGrp="1"/>
          </p:cNvSpPr>
          <p:nvPr>
            <p:ph type="ctrTitle" idx="4294967295"/>
          </p:nvPr>
        </p:nvSpPr>
        <p:spPr>
          <a:xfrm>
            <a:off x="5607600" y="483713"/>
            <a:ext cx="3231600" cy="1716525"/>
          </a:xfrm>
          <a:prstGeom prst="rect">
            <a:avLst/>
          </a:prstGeom>
          <a:noFill/>
          <a:ln>
            <a:noFill/>
          </a:ln>
        </p:spPr>
        <p:txBody>
          <a:bodyPr lIns="91425" tIns="45700" rIns="91425" bIns="45700" anchor="t" anchorCtr="0">
            <a:noAutofit/>
          </a:bodyPr>
          <a:lstStyle/>
          <a:p>
            <a:pPr marR="0" lvl="0" algn="l" rtl="0">
              <a:spcBef>
                <a:spcPts val="0"/>
              </a:spcBef>
              <a:buNone/>
            </a:pPr>
            <a:r>
              <a:rPr lang="en-GB" sz="2600">
                <a:solidFill>
                  <a:srgbClr val="FFFFFF"/>
                </a:solidFill>
              </a:rPr>
              <a:t>The Earth’s magnetic field is caused by rotation of the Earth’s </a:t>
            </a:r>
            <a:r>
              <a:rPr lang="en-GB" sz="2600">
                <a:solidFill>
                  <a:srgbClr val="FFFF00"/>
                </a:solidFill>
              </a:rPr>
              <a:t>iron</a:t>
            </a:r>
            <a:r>
              <a:rPr lang="en-GB" sz="2600">
                <a:solidFill>
                  <a:srgbClr val="FFFFFF"/>
                </a:solidFill>
              </a:rPr>
              <a:t> core</a:t>
            </a:r>
          </a:p>
        </p:txBody>
      </p:sp>
      <p:sp>
        <p:nvSpPr>
          <p:cNvPr id="310" name="Shape 310"/>
          <p:cNvSpPr txBox="1">
            <a:spLocks noGrp="1"/>
          </p:cNvSpPr>
          <p:nvPr>
            <p:ph type="ctrTitle" idx="4294967295"/>
          </p:nvPr>
        </p:nvSpPr>
        <p:spPr>
          <a:xfrm>
            <a:off x="174725" y="4182677"/>
            <a:ext cx="8794500" cy="859725"/>
          </a:xfrm>
          <a:prstGeom prst="rect">
            <a:avLst/>
          </a:prstGeom>
          <a:noFill/>
          <a:ln>
            <a:noFill/>
          </a:ln>
        </p:spPr>
        <p:txBody>
          <a:bodyPr lIns="91425" tIns="45700" rIns="91425" bIns="45700" anchor="t" anchorCtr="0">
            <a:noAutofit/>
          </a:bodyPr>
          <a:lstStyle/>
          <a:p>
            <a:pPr marR="0" lvl="0" algn="l" rtl="0">
              <a:spcBef>
                <a:spcPts val="0"/>
              </a:spcBef>
              <a:buNone/>
            </a:pPr>
            <a:r>
              <a:rPr lang="en-GB" sz="2600">
                <a:solidFill>
                  <a:srgbClr val="FFFFFF"/>
                </a:solidFill>
              </a:rPr>
              <a:t>The Earth’s magnetic field is important as it protects life from </a:t>
            </a:r>
            <a:r>
              <a:rPr lang="en-GB" sz="2600">
                <a:solidFill>
                  <a:srgbClr val="FFFF00"/>
                </a:solidFill>
              </a:rPr>
              <a:t>harmful radiation</a:t>
            </a:r>
            <a:r>
              <a:rPr lang="en-GB" sz="2600">
                <a:solidFill>
                  <a:srgbClr val="FFFFFF"/>
                </a:solidFill>
              </a:rPr>
              <a:t> from the sun</a:t>
            </a:r>
          </a:p>
        </p:txBody>
      </p:sp>
      <p:pic>
        <p:nvPicPr>
          <p:cNvPr id="311" name="Shape 311"/>
          <p:cNvPicPr preferRelativeResize="0"/>
          <p:nvPr/>
        </p:nvPicPr>
        <p:blipFill rotWithShape="1">
          <a:blip r:embed="rId4">
            <a:alphaModFix/>
          </a:blip>
          <a:srcRect b="6864"/>
          <a:stretch/>
        </p:blipFill>
        <p:spPr>
          <a:xfrm>
            <a:off x="6155100" y="2578100"/>
            <a:ext cx="1693500" cy="1320850"/>
          </a:xfrm>
          <a:prstGeom prst="rect">
            <a:avLst/>
          </a:prstGeom>
          <a:noFill/>
          <a:ln>
            <a:noFill/>
          </a:ln>
        </p:spPr>
      </p:pic>
      <p:sp>
        <p:nvSpPr>
          <p:cNvPr id="7" name="Shape 300"/>
          <p:cNvSpPr txBox="1"/>
          <p:nvPr/>
        </p:nvSpPr>
        <p:spPr>
          <a:xfrm>
            <a:off x="0" y="0"/>
            <a:ext cx="9144000" cy="310500"/>
          </a:xfrm>
          <a:prstGeom prst="rect">
            <a:avLst/>
          </a:prstGeom>
          <a:solidFill>
            <a:schemeClr val="bg2">
              <a:lumMod val="20000"/>
              <a:lumOff val="80000"/>
              <a:alpha val="99620"/>
            </a:schemeClr>
          </a:solidFill>
          <a:ln>
            <a:noFill/>
          </a:ln>
        </p:spPr>
        <p:txBody>
          <a:bodyPr lIns="91425" tIns="45700" rIns="91425" bIns="45700" anchor="t" anchorCtr="0">
            <a:noAutofit/>
          </a:bodyPr>
          <a:lstStyle/>
          <a:p>
            <a:pPr lvl="0">
              <a:lnSpc>
                <a:spcPct val="85000"/>
              </a:lnSpc>
              <a:spcAft>
                <a:spcPts val="640"/>
              </a:spcAft>
              <a:buSzPct val="25000"/>
            </a:pPr>
            <a:r>
              <a:rPr lang="en-GB" sz="2000" i="0" u="none" strike="noStrike" cap="none" dirty="0">
                <a:latin typeface="Comic Sans MS"/>
                <a:ea typeface="Comic Sans MS"/>
                <a:cs typeface="Comic Sans MS"/>
                <a:sym typeface="Comic Sans MS"/>
              </a:rPr>
              <a:t>Learning Outcome: </a:t>
            </a:r>
            <a:r>
              <a:rPr lang="en-GB" sz="2000" dirty="0">
                <a:latin typeface="Comic Sans MS"/>
                <a:ea typeface="Comic Sans MS"/>
                <a:cs typeface="Comic Sans MS"/>
                <a:sym typeface="Comic Sans MS"/>
              </a:rPr>
              <a:t>Describe and draw the magnetic fields around magnets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t="50073" r="50134" b="6867"/>
          <a:stretch/>
        </p:blipFill>
        <p:spPr>
          <a:xfrm>
            <a:off x="639282" y="835031"/>
            <a:ext cx="7728725" cy="3722043"/>
          </a:xfrm>
          <a:prstGeom prst="rect">
            <a:avLst/>
          </a:prstGeom>
          <a:noFill/>
          <a:ln>
            <a:noFill/>
          </a:ln>
        </p:spPr>
      </p:pic>
      <p:sp>
        <p:nvSpPr>
          <p:cNvPr id="384" name="Shape 384"/>
          <p:cNvSpPr txBox="1"/>
          <p:nvPr/>
        </p:nvSpPr>
        <p:spPr>
          <a:xfrm>
            <a:off x="0" y="2"/>
            <a:ext cx="9144000" cy="388125"/>
          </a:xfrm>
          <a:prstGeom prst="rect">
            <a:avLst/>
          </a:prstGeom>
          <a:solidFill>
            <a:srgbClr val="EAD1DC"/>
          </a:solidFill>
          <a:ln>
            <a:noFill/>
          </a:ln>
        </p:spPr>
        <p:txBody>
          <a:bodyPr lIns="91425" tIns="45700" rIns="91425" bIns="45700" anchor="t" anchorCtr="0">
            <a:noAutofit/>
          </a:bodyPr>
          <a:lstStyle/>
          <a:p>
            <a:pPr marL="0" marR="0" lvl="0" indent="0" algn="l" rtl="0">
              <a:spcBef>
                <a:spcPts val="0"/>
              </a:spcBef>
              <a:buSzPct val="25000"/>
              <a:buNone/>
            </a:pPr>
            <a:r>
              <a:rPr lang="en-GB" sz="2000" dirty="0">
                <a:latin typeface="Comic Sans MS"/>
                <a:ea typeface="Comic Sans MS"/>
                <a:cs typeface="Comic Sans MS"/>
                <a:sym typeface="Comic Sans MS"/>
              </a:rPr>
              <a:t>Learning Outcome: Apply magnetic fields to multiple magnets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Shape 399"/>
          <p:cNvPicPr preferRelativeResize="0"/>
          <p:nvPr/>
        </p:nvPicPr>
        <p:blipFill rotWithShape="1">
          <a:blip r:embed="rId3">
            <a:alphaModFix/>
          </a:blip>
          <a:srcRect l="52319" t="49014" b="7081"/>
          <a:stretch/>
        </p:blipFill>
        <p:spPr>
          <a:xfrm>
            <a:off x="592675" y="677064"/>
            <a:ext cx="7996024" cy="4106062"/>
          </a:xfrm>
          <a:prstGeom prst="rect">
            <a:avLst/>
          </a:prstGeom>
          <a:noFill/>
          <a:ln>
            <a:noFill/>
          </a:ln>
        </p:spPr>
      </p:pic>
      <p:sp>
        <p:nvSpPr>
          <p:cNvPr id="400" name="Shape 400"/>
          <p:cNvSpPr txBox="1"/>
          <p:nvPr/>
        </p:nvSpPr>
        <p:spPr>
          <a:xfrm>
            <a:off x="0" y="2"/>
            <a:ext cx="9144000" cy="374968"/>
          </a:xfrm>
          <a:prstGeom prst="rect">
            <a:avLst/>
          </a:prstGeom>
          <a:solidFill>
            <a:srgbClr val="EAD1DC"/>
          </a:solidFill>
          <a:ln>
            <a:noFill/>
          </a:ln>
        </p:spPr>
        <p:txBody>
          <a:bodyPr lIns="91425" tIns="45700" rIns="91425" bIns="45700" anchor="t" anchorCtr="0">
            <a:noAutofit/>
          </a:bodyPr>
          <a:lstStyle/>
          <a:p>
            <a:pPr marL="0" marR="0" lvl="0" indent="0" algn="l" rtl="0">
              <a:spcBef>
                <a:spcPts val="0"/>
              </a:spcBef>
              <a:buSzPct val="25000"/>
              <a:buNone/>
            </a:pPr>
            <a:r>
              <a:rPr lang="en-GB" sz="2000">
                <a:latin typeface="Comic Sans MS"/>
                <a:ea typeface="Comic Sans MS"/>
                <a:cs typeface="Comic Sans MS"/>
                <a:sym typeface="Comic Sans MS"/>
              </a:rPr>
              <a:t>Learning Outcome: Apply magnetic fields to multiple magnets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graphicFrame>
        <p:nvGraphicFramePr>
          <p:cNvPr id="197" name="Shape 197"/>
          <p:cNvGraphicFramePr/>
          <p:nvPr/>
        </p:nvGraphicFramePr>
        <p:xfrm>
          <a:off x="2327380" y="1718940"/>
          <a:ext cx="1561781" cy="2377504"/>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25146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Energy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468">
                <a:tc>
                  <a:txBody>
                    <a:bodyPr/>
                    <a:lstStyle/>
                    <a:p>
                      <a:pPr marL="0" marR="0" lvl="0" indent="0" algn="l" rtl="0">
                        <a:spcBef>
                          <a:spcPts val="0"/>
                        </a:spcBef>
                        <a:buSzPct val="25000"/>
                        <a:buNone/>
                      </a:pPr>
                      <a:r>
                        <a:rPr lang="en-GB" sz="1200" b="0" dirty="0">
                          <a:solidFill>
                            <a:schemeClr val="tx1"/>
                          </a:solidFill>
                        </a:rPr>
                        <a:t>2.</a:t>
                      </a:r>
                      <a:r>
                        <a:rPr lang="en-GB" sz="1200" b="0" baseline="0" dirty="0">
                          <a:solidFill>
                            <a:schemeClr val="tx1"/>
                          </a:solidFill>
                        </a:rPr>
                        <a:t> Electricity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8">
                <a:tc>
                  <a:txBody>
                    <a:bodyPr/>
                    <a:lstStyle/>
                    <a:p>
                      <a:pPr marL="0" marR="0" lvl="0" indent="0" algn="l" rtl="0">
                        <a:spcBef>
                          <a:spcPts val="0"/>
                        </a:spcBef>
                        <a:buSzPct val="25000"/>
                        <a:buNone/>
                      </a:pPr>
                      <a:r>
                        <a:rPr lang="en-GB" sz="1200" b="0" dirty="0">
                          <a:solidFill>
                            <a:schemeClr val="tx1"/>
                          </a:solidFill>
                        </a:rPr>
                        <a:t>3. Particles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dirty="0"/>
                        <a:t>4. Atomic structure</a:t>
                      </a:r>
                      <a:r>
                        <a:rPr lang="en-GB" sz="1200" baseline="0" dirty="0"/>
                        <a:t> and radioactivity</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8">
                <a:tc>
                  <a:txBody>
                    <a:bodyPr/>
                    <a:lstStyle/>
                    <a:p>
                      <a:pPr marL="0" marR="0" lvl="0" indent="0" algn="l" rtl="0">
                        <a:spcBef>
                          <a:spcPts val="0"/>
                        </a:spcBef>
                        <a:buNone/>
                      </a:pPr>
                      <a:r>
                        <a:rPr lang="en-GB" sz="1200" dirty="0"/>
                        <a:t>5.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8">
                <a:tc>
                  <a:txBody>
                    <a:bodyPr/>
                    <a:lstStyle/>
                    <a:p>
                      <a:pPr marL="0" marR="0" lvl="0" indent="0" algn="l" rtl="0">
                        <a:spcBef>
                          <a:spcPts val="0"/>
                        </a:spcBef>
                        <a:buNone/>
                      </a:pPr>
                      <a:r>
                        <a:rPr lang="en-GB" sz="1200" b="0" dirty="0">
                          <a:solidFill>
                            <a:schemeClr val="tx1"/>
                          </a:solidFill>
                        </a:rPr>
                        <a:t>6. Forces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48">
                <a:tc>
                  <a:txBody>
                    <a:bodyPr/>
                    <a:lstStyle/>
                    <a:p>
                      <a:pPr marL="0" marR="0" lvl="0" indent="0" algn="l" rtl="0">
                        <a:spcBef>
                          <a:spcPts val="0"/>
                        </a:spcBef>
                        <a:buNone/>
                      </a:pPr>
                      <a:r>
                        <a:rPr lang="en-GB" sz="1200" b="1" dirty="0">
                          <a:solidFill>
                            <a:srgbClr val="FFFFFF"/>
                          </a:solidFill>
                        </a:rPr>
                        <a:t>7. Magnetism and electromagnetism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51468">
                <a:tc>
                  <a:txBody>
                    <a:bodyPr/>
                    <a:lstStyle/>
                    <a:p>
                      <a:pPr marL="0" marR="0" lvl="0" indent="0" algn="l" rtl="0">
                        <a:spcBef>
                          <a:spcPts val="0"/>
                        </a:spcBef>
                        <a:buNone/>
                      </a:pPr>
                      <a:r>
                        <a:rPr lang="en-GB" sz="1200" dirty="0"/>
                        <a:t>8. Space Physics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98" name="Shape 198"/>
          <p:cNvSpPr txBox="1">
            <a:spLocks noGrp="1"/>
          </p:cNvSpPr>
          <p:nvPr>
            <p:ph type="ctrTitle"/>
          </p:nvPr>
        </p:nvSpPr>
        <p:spPr>
          <a:xfrm>
            <a:off x="1402875" y="253688"/>
            <a:ext cx="2971350"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a:t>
            </a:r>
          </a:p>
        </p:txBody>
      </p:sp>
      <p:sp>
        <p:nvSpPr>
          <p:cNvPr id="199" name="Shape 199"/>
          <p:cNvSpPr txBox="1">
            <a:spLocks noGrp="1"/>
          </p:cNvSpPr>
          <p:nvPr>
            <p:ph type="ctrTitle"/>
          </p:nvPr>
        </p:nvSpPr>
        <p:spPr>
          <a:xfrm rot="-5400000">
            <a:off x="821615" y="2512708"/>
            <a:ext cx="1599603" cy="437080"/>
          </a:xfrm>
          <a:prstGeom prst="rect">
            <a:avLst/>
          </a:prstGeom>
          <a:solidFill>
            <a:srgbClr val="3C78D8"/>
          </a:solidFill>
          <a:ln w="9525" cap="flat" cmpd="sng">
            <a:solidFill>
              <a:srgbClr val="FFFFFF"/>
            </a:solidFill>
            <a:prstDash val="solid"/>
            <a:round/>
            <a:headEnd type="none" w="med" len="med"/>
            <a:tailEnd type="none" w="med" len="med"/>
          </a:ln>
        </p:spPr>
        <p:txBody>
          <a:bodyPr lIns="68569" tIns="34275" rIns="68569" bIns="34275" anchor="ctr" anchorCtr="0">
            <a:noAutofit/>
          </a:bodyPr>
          <a:lstStyle/>
          <a:p>
            <a:pPr algn="l">
              <a:buClr>
                <a:srgbClr val="FFFF00"/>
              </a:buClr>
              <a:buSzPct val="25000"/>
            </a:pPr>
            <a:r>
              <a:rPr lang="en-GB" sz="2250" b="1" dirty="0">
                <a:solidFill>
                  <a:srgbClr val="FFFFFF"/>
                </a:solidFill>
              </a:rPr>
              <a:t>Physics</a:t>
            </a:r>
          </a:p>
        </p:txBody>
      </p:sp>
      <p:cxnSp>
        <p:nvCxnSpPr>
          <p:cNvPr id="200" name="Shape 200"/>
          <p:cNvCxnSpPr/>
          <p:nvPr/>
        </p:nvCxnSpPr>
        <p:spPr>
          <a:xfrm rot="10800000" flipH="1">
            <a:off x="1851725" y="3480310"/>
            <a:ext cx="475650" cy="8550"/>
          </a:xfrm>
          <a:prstGeom prst="straightConnector1">
            <a:avLst/>
          </a:prstGeom>
          <a:noFill/>
          <a:ln w="38100" cap="flat" cmpd="sng">
            <a:solidFill>
              <a:srgbClr val="FFFFFF"/>
            </a:solidFill>
            <a:prstDash val="solid"/>
            <a:round/>
            <a:headEnd type="none" w="lg" len="lg"/>
            <a:tailEnd type="triangle" w="lg" len="lg"/>
          </a:ln>
        </p:spPr>
      </p:cxnSp>
      <p:graphicFrame>
        <p:nvGraphicFramePr>
          <p:cNvPr id="201" name="Shape 201"/>
          <p:cNvGraphicFramePr/>
          <p:nvPr/>
        </p:nvGraphicFramePr>
        <p:xfrm>
          <a:off x="4278840" y="2880102"/>
          <a:ext cx="1479956" cy="868696"/>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434348">
                <a:tc>
                  <a:txBody>
                    <a:bodyPr/>
                    <a:lstStyle/>
                    <a:p>
                      <a:pPr marL="0" marR="0" lvl="0" indent="0" algn="l" rtl="0">
                        <a:spcBef>
                          <a:spcPts val="0"/>
                        </a:spcBef>
                        <a:buSzPct val="25000"/>
                        <a:buNone/>
                      </a:pPr>
                      <a:r>
                        <a:rPr lang="en-GB" sz="1200" b="0" dirty="0">
                          <a:solidFill>
                            <a:schemeClr val="tx1"/>
                          </a:solidFill>
                        </a:rPr>
                        <a:t>7.1. 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b="1" dirty="0">
                          <a:solidFill>
                            <a:schemeClr val="bg1"/>
                          </a:solidFill>
                        </a:rPr>
                        <a:t>7.2.</a:t>
                      </a:r>
                      <a:r>
                        <a:rPr lang="en-GB" sz="1200" b="1" baseline="0" dirty="0">
                          <a:solidFill>
                            <a:schemeClr val="bg1"/>
                          </a:solidFill>
                        </a:rPr>
                        <a:t> Electromagnetism</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graphicFrame>
        <p:nvGraphicFramePr>
          <p:cNvPr id="202" name="Shape 202"/>
          <p:cNvGraphicFramePr/>
          <p:nvPr/>
        </p:nvGraphicFramePr>
        <p:xfrm>
          <a:off x="6148495" y="1697090"/>
          <a:ext cx="1742777" cy="2244287"/>
        </p:xfrm>
        <a:graphic>
          <a:graphicData uri="http://schemas.openxmlformats.org/drawingml/2006/table">
            <a:tbl>
              <a:tblPr firstRow="1" bandRow="1">
                <a:noFill/>
              </a:tblPr>
              <a:tblGrid>
                <a:gridCol w="1742777">
                  <a:extLst>
                    <a:ext uri="{9D8B030D-6E8A-4147-A177-3AD203B41FA5}">
                      <a16:colId xmlns:a16="http://schemas.microsoft.com/office/drawing/2014/main" val="20000"/>
                    </a:ext>
                  </a:extLst>
                </a:gridCol>
              </a:tblGrid>
              <a:tr h="394337">
                <a:tc>
                  <a:txBody>
                    <a:bodyPr/>
                    <a:lstStyle/>
                    <a:p>
                      <a:pPr lvl="0" rtl="0">
                        <a:lnSpc>
                          <a:spcPct val="100000"/>
                        </a:lnSpc>
                        <a:spcBef>
                          <a:spcPts val="0"/>
                        </a:spcBef>
                        <a:buNone/>
                      </a:pPr>
                      <a:r>
                        <a:rPr lang="en-GB" sz="1200" b="1" dirty="0">
                          <a:solidFill>
                            <a:schemeClr val="bg1"/>
                          </a:solidFill>
                        </a:rPr>
                        <a:t>7.2.1</a:t>
                      </a:r>
                      <a:r>
                        <a:rPr lang="en-GB" sz="1200" b="1" baseline="0" dirty="0">
                          <a:solidFill>
                            <a:schemeClr val="bg1"/>
                          </a:solidFill>
                        </a:rPr>
                        <a:t> Electromagnetism</a:t>
                      </a:r>
                      <a:endParaRPr lang="en-GB" sz="1200" b="1" dirty="0">
                        <a:solidFill>
                          <a:schemeClr val="bg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Electromagnetic forces</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602">
                <a:tc>
                  <a:txBody>
                    <a:bodyPr/>
                    <a:lstStyle/>
                    <a:p>
                      <a:pPr lvl="0" rtl="0">
                        <a:lnSpc>
                          <a:spcPct val="100000"/>
                        </a:lnSpc>
                        <a:spcBef>
                          <a:spcPts val="0"/>
                        </a:spcBef>
                        <a:buNone/>
                      </a:pPr>
                      <a:r>
                        <a:rPr lang="en-GB" sz="1200" b="0" dirty="0">
                          <a:solidFill>
                            <a:srgbClr val="000000"/>
                          </a:solidFill>
                        </a:rPr>
                        <a:t>7.2.3 Motors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337">
                <a:tc>
                  <a:txBody>
                    <a:bodyPr/>
                    <a:lstStyle/>
                    <a:p>
                      <a:pPr lvl="0" rtl="0">
                        <a:lnSpc>
                          <a:spcPct val="100000"/>
                        </a:lnSpc>
                        <a:spcBef>
                          <a:spcPts val="0"/>
                        </a:spcBef>
                        <a:buNone/>
                      </a:pPr>
                      <a:r>
                        <a:rPr lang="en-GB" sz="1200" b="0" dirty="0">
                          <a:solidFill>
                            <a:srgbClr val="000000"/>
                          </a:solidFill>
                        </a:rPr>
                        <a:t>7.2.5 Electromagnetic induction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337">
                <a:tc>
                  <a:txBody>
                    <a:bodyPr/>
                    <a:lstStyle/>
                    <a:p>
                      <a:pPr lvl="0" rtl="0">
                        <a:lnSpc>
                          <a:spcPct val="100000"/>
                        </a:lnSpc>
                        <a:spcBef>
                          <a:spcPts val="0"/>
                        </a:spcBef>
                        <a:buNone/>
                      </a:pPr>
                      <a:r>
                        <a:rPr lang="en-GB" sz="1200" b="0" dirty="0">
                          <a:solidFill>
                            <a:srgbClr val="000000"/>
                          </a:solidFill>
                        </a:rPr>
                        <a:t>7.2.4 Uses of electromagnetism</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4337">
                <a:tc>
                  <a:txBody>
                    <a:bodyPr/>
                    <a:lstStyle/>
                    <a:p>
                      <a:pPr lvl="0" rtl="0">
                        <a:lnSpc>
                          <a:spcPct val="100000"/>
                        </a:lnSpc>
                        <a:spcBef>
                          <a:spcPts val="0"/>
                        </a:spcBef>
                        <a:buNone/>
                      </a:pPr>
                      <a:r>
                        <a:rPr lang="en-GB" sz="1200" b="0">
                          <a:solidFill>
                            <a:srgbClr val="000000"/>
                          </a:solidFill>
                        </a:rPr>
                        <a:t>7.2.5 Transformers </a:t>
                      </a:r>
                      <a:r>
                        <a:rPr lang="en-GB" sz="1200" b="0" dirty="0">
                          <a:solidFill>
                            <a:srgbClr val="000000"/>
                          </a:solidFill>
                        </a:rPr>
                        <a:t>and the national grid</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cxnSp>
        <p:nvCxnSpPr>
          <p:cNvPr id="203" name="Shape 203"/>
          <p:cNvCxnSpPr/>
          <p:nvPr/>
        </p:nvCxnSpPr>
        <p:spPr>
          <a:xfrm>
            <a:off x="3889139" y="3480311"/>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5758796" y="2982149"/>
            <a:ext cx="3897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205598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1308487" y="2879935"/>
            <a:ext cx="3128625" cy="1987425"/>
          </a:xfrm>
          <a:prstGeom prst="rect">
            <a:avLst/>
          </a:prstGeom>
          <a:solidFill>
            <a:schemeClr val="lt1"/>
          </a:solidFill>
          <a:ln>
            <a:noFill/>
          </a:ln>
        </p:spPr>
        <p:txBody>
          <a:bodyPr lIns="68569" tIns="34275" rIns="68569" bIns="34275" anchor="ctr" anchorCtr="0">
            <a:noAutofit/>
          </a:bodyPr>
          <a:lstStyle/>
          <a:p>
            <a:pPr algn="ctr" defTabSz="685800"/>
            <a:endParaRPr sz="1350">
              <a:solidFill>
                <a:srgbClr val="FFFFFF"/>
              </a:solidFill>
              <a:latin typeface="Comic Sans MS"/>
              <a:ea typeface="Comic Sans MS"/>
              <a:cs typeface="Comic Sans MS"/>
              <a:sym typeface="Comic Sans MS"/>
            </a:endParaRPr>
          </a:p>
        </p:txBody>
      </p:sp>
      <p:sp>
        <p:nvSpPr>
          <p:cNvPr id="244" name="Shape 244"/>
          <p:cNvSpPr txBox="1">
            <a:spLocks noGrp="1"/>
          </p:cNvSpPr>
          <p:nvPr>
            <p:ph type="title"/>
          </p:nvPr>
        </p:nvSpPr>
        <p:spPr>
          <a:xfrm>
            <a:off x="255758" y="160198"/>
            <a:ext cx="5456700" cy="857250"/>
          </a:xfrm>
          <a:prstGeom prst="rect">
            <a:avLst/>
          </a:prstGeom>
          <a:noFill/>
          <a:ln>
            <a:noFill/>
          </a:ln>
        </p:spPr>
        <p:txBody>
          <a:bodyPr lIns="68569" tIns="34275" rIns="68569" bIns="34275" anchor="ctr" anchorCtr="0">
            <a:noAutofit/>
          </a:bodyPr>
          <a:lstStyle/>
          <a:p>
            <a:pPr>
              <a:buClr>
                <a:schemeClr val="lt1"/>
              </a:buClr>
              <a:buSzPct val="25000"/>
            </a:pPr>
            <a:r>
              <a:rPr lang="en-GB" dirty="0">
                <a:solidFill>
                  <a:schemeClr val="lt1"/>
                </a:solidFill>
              </a:rPr>
              <a:t>Electromagnetic Induction</a:t>
            </a:r>
          </a:p>
        </p:txBody>
      </p:sp>
      <p:sp>
        <p:nvSpPr>
          <p:cNvPr id="245" name="Shape 245"/>
          <p:cNvSpPr/>
          <p:nvPr/>
        </p:nvSpPr>
        <p:spPr>
          <a:xfrm>
            <a:off x="4862837" y="1006088"/>
            <a:ext cx="2665125" cy="1987425"/>
          </a:xfrm>
          <a:prstGeom prst="rect">
            <a:avLst/>
          </a:prstGeom>
          <a:solidFill>
            <a:schemeClr val="lt1"/>
          </a:solidFill>
          <a:ln>
            <a:noFill/>
          </a:ln>
        </p:spPr>
        <p:txBody>
          <a:bodyPr lIns="68569" tIns="34275" rIns="68569" bIns="34275" anchor="ctr" anchorCtr="0">
            <a:noAutofit/>
          </a:bodyPr>
          <a:lstStyle/>
          <a:p>
            <a:pPr algn="ctr" defTabSz="685800"/>
            <a:endParaRPr sz="1350">
              <a:solidFill>
                <a:srgbClr val="FFFFFF"/>
              </a:solidFill>
              <a:latin typeface="Comic Sans MS"/>
              <a:ea typeface="Comic Sans MS"/>
              <a:cs typeface="Comic Sans MS"/>
              <a:sym typeface="Comic Sans MS"/>
            </a:endParaRPr>
          </a:p>
        </p:txBody>
      </p:sp>
      <p:pic>
        <p:nvPicPr>
          <p:cNvPr id="246" name="Shape 246" descr="http://www.gcsescience.com/Magnetic-Field-Current-Wire.gif"/>
          <p:cNvPicPr preferRelativeResize="0"/>
          <p:nvPr/>
        </p:nvPicPr>
        <p:blipFill rotWithShape="1">
          <a:blip r:embed="rId3">
            <a:alphaModFix/>
          </a:blip>
          <a:srcRect/>
          <a:stretch/>
        </p:blipFill>
        <p:spPr>
          <a:xfrm>
            <a:off x="4954087" y="1104974"/>
            <a:ext cx="2450700" cy="1755450"/>
          </a:xfrm>
          <a:prstGeom prst="rect">
            <a:avLst/>
          </a:prstGeom>
          <a:noFill/>
          <a:ln>
            <a:noFill/>
          </a:ln>
        </p:spPr>
      </p:pic>
      <p:sp>
        <p:nvSpPr>
          <p:cNvPr id="247" name="Shape 247"/>
          <p:cNvSpPr/>
          <p:nvPr/>
        </p:nvSpPr>
        <p:spPr>
          <a:xfrm>
            <a:off x="1329263" y="1014188"/>
            <a:ext cx="3461400" cy="1361475"/>
          </a:xfrm>
          <a:prstGeom prst="rect">
            <a:avLst/>
          </a:prstGeom>
          <a:noFill/>
          <a:ln>
            <a:noFill/>
          </a:ln>
        </p:spPr>
        <p:txBody>
          <a:bodyPr lIns="68569" tIns="34275" rIns="68569" bIns="34275" anchor="t" anchorCtr="0">
            <a:noAutofit/>
          </a:bodyPr>
          <a:lstStyle/>
          <a:p>
            <a:pPr defTabSz="685800">
              <a:buSzPct val="25000"/>
            </a:pPr>
            <a:r>
              <a:rPr lang="en-GB" sz="1800" dirty="0">
                <a:solidFill>
                  <a:srgbClr val="FFFFFF"/>
                </a:solidFill>
                <a:latin typeface="Comic Sans MS"/>
                <a:ea typeface="Comic Sans MS"/>
                <a:cs typeface="Comic Sans MS"/>
                <a:sym typeface="Comic Sans MS"/>
              </a:rPr>
              <a:t>Electricity passing through a wire will induce a </a:t>
            </a:r>
            <a:r>
              <a:rPr lang="en-GB" sz="1800" dirty="0">
                <a:solidFill>
                  <a:srgbClr val="FFFF00"/>
                </a:solidFill>
                <a:latin typeface="Comic Sans MS"/>
                <a:ea typeface="Comic Sans MS"/>
                <a:cs typeface="Comic Sans MS"/>
                <a:sym typeface="Comic Sans MS"/>
              </a:rPr>
              <a:t>temporary magnetic field around it.</a:t>
            </a:r>
            <a:r>
              <a:rPr lang="en-GB" sz="1800" dirty="0">
                <a:solidFill>
                  <a:srgbClr val="FFFFFF"/>
                </a:solidFill>
                <a:latin typeface="Comic Sans MS"/>
                <a:ea typeface="Comic Sans MS"/>
                <a:cs typeface="Comic Sans MS"/>
                <a:sym typeface="Comic Sans MS"/>
              </a:rPr>
              <a:t> </a:t>
            </a:r>
          </a:p>
          <a:p>
            <a:pPr defTabSz="685800"/>
            <a:endParaRPr sz="1800" dirty="0">
              <a:solidFill>
                <a:srgbClr val="FFFFFF"/>
              </a:solidFill>
              <a:latin typeface="Comic Sans MS"/>
              <a:ea typeface="Comic Sans MS"/>
              <a:cs typeface="Comic Sans MS"/>
              <a:sym typeface="Comic Sans MS"/>
            </a:endParaRPr>
          </a:p>
          <a:p>
            <a:pPr defTabSz="685800">
              <a:buSzPct val="25000"/>
            </a:pPr>
            <a:r>
              <a:rPr lang="en-GB" sz="1800" dirty="0">
                <a:solidFill>
                  <a:srgbClr val="FFFFFF"/>
                </a:solidFill>
                <a:latin typeface="Comic Sans MS"/>
                <a:ea typeface="Comic Sans MS"/>
                <a:cs typeface="Comic Sans MS"/>
                <a:sym typeface="Comic Sans MS"/>
              </a:rPr>
              <a:t>This is an </a:t>
            </a:r>
            <a:r>
              <a:rPr lang="en-GB" sz="1800" dirty="0">
                <a:solidFill>
                  <a:srgbClr val="FFFF00"/>
                </a:solidFill>
                <a:latin typeface="Comic Sans MS"/>
                <a:ea typeface="Comic Sans MS"/>
                <a:cs typeface="Comic Sans MS"/>
                <a:sym typeface="Comic Sans MS"/>
              </a:rPr>
              <a:t>electromagnet.</a:t>
            </a:r>
            <a:r>
              <a:rPr lang="en-GB" sz="1800" dirty="0">
                <a:solidFill>
                  <a:srgbClr val="FFFFFF"/>
                </a:solidFill>
                <a:latin typeface="Comic Sans MS"/>
                <a:ea typeface="Comic Sans MS"/>
                <a:cs typeface="Comic Sans MS"/>
                <a:sym typeface="Comic Sans MS"/>
              </a:rPr>
              <a:t> </a:t>
            </a:r>
          </a:p>
          <a:p>
            <a:pPr defTabSz="685800"/>
            <a:endParaRPr sz="1050" dirty="0"/>
          </a:p>
        </p:txBody>
      </p:sp>
      <p:sp>
        <p:nvSpPr>
          <p:cNvPr id="248" name="Shape 248"/>
          <p:cNvSpPr/>
          <p:nvPr/>
        </p:nvSpPr>
        <p:spPr>
          <a:xfrm>
            <a:off x="4572000" y="3629497"/>
            <a:ext cx="3032100" cy="908550"/>
          </a:xfrm>
          <a:prstGeom prst="rect">
            <a:avLst/>
          </a:prstGeom>
          <a:noFill/>
          <a:ln>
            <a:noFill/>
          </a:ln>
        </p:spPr>
        <p:txBody>
          <a:bodyPr lIns="68569" tIns="34275" rIns="68569" bIns="34275" anchor="t" anchorCtr="0">
            <a:noAutofit/>
          </a:bodyPr>
          <a:lstStyle/>
          <a:p>
            <a:pPr defTabSz="685800">
              <a:buSzPct val="25000"/>
            </a:pPr>
            <a:r>
              <a:rPr lang="en-GB" sz="1800">
                <a:solidFill>
                  <a:srgbClr val="FFFFFF"/>
                </a:solidFill>
                <a:latin typeface="Comic Sans MS"/>
                <a:ea typeface="Comic Sans MS"/>
                <a:cs typeface="Comic Sans MS"/>
                <a:sym typeface="Comic Sans MS"/>
              </a:rPr>
              <a:t>The strength of the magnetic field is enhanced by coiling the wire- this is called a </a:t>
            </a:r>
            <a:r>
              <a:rPr lang="en-GB" sz="1800">
                <a:solidFill>
                  <a:srgbClr val="FFFF00"/>
                </a:solidFill>
                <a:latin typeface="Comic Sans MS"/>
                <a:ea typeface="Comic Sans MS"/>
                <a:cs typeface="Comic Sans MS"/>
                <a:sym typeface="Comic Sans MS"/>
              </a:rPr>
              <a:t>solenoid</a:t>
            </a:r>
          </a:p>
        </p:txBody>
      </p:sp>
      <p:pic>
        <p:nvPicPr>
          <p:cNvPr id="249" name="Shape 249"/>
          <p:cNvPicPr preferRelativeResize="0"/>
          <p:nvPr/>
        </p:nvPicPr>
        <p:blipFill>
          <a:blip r:embed="rId4">
            <a:alphaModFix/>
          </a:blip>
          <a:stretch>
            <a:fillRect/>
          </a:stretch>
        </p:blipFill>
        <p:spPr>
          <a:xfrm>
            <a:off x="1224844" y="2862254"/>
            <a:ext cx="3032145" cy="2005059"/>
          </a:xfrm>
          <a:prstGeom prst="rect">
            <a:avLst/>
          </a:prstGeom>
          <a:noFill/>
          <a:ln>
            <a:noFill/>
          </a:ln>
        </p:spPr>
      </p:pic>
      <p:sp>
        <p:nvSpPr>
          <p:cNvPr id="251" name="Shape 251"/>
          <p:cNvSpPr txBox="1"/>
          <p:nvPr/>
        </p:nvSpPr>
        <p:spPr>
          <a:xfrm>
            <a:off x="0" y="2"/>
            <a:ext cx="9144000" cy="271959"/>
          </a:xfrm>
          <a:prstGeom prst="rect">
            <a:avLst/>
          </a:prstGeom>
          <a:solidFill>
            <a:srgbClr val="C9DAF8"/>
          </a:solidFill>
          <a:ln>
            <a:noFill/>
          </a:ln>
        </p:spPr>
        <p:txBody>
          <a:bodyPr lIns="68569" tIns="34275" rIns="68569" bIns="34275" anchor="t" anchorCtr="0">
            <a:noAutofit/>
          </a:bodyPr>
          <a:lstStyle/>
          <a:p>
            <a:pPr defTabSz="685800">
              <a:buSzPct val="25000"/>
            </a:pPr>
            <a:r>
              <a:rPr lang="en-GB" sz="1500" dirty="0">
                <a:latin typeface="Comic Sans MS"/>
                <a:ea typeface="Comic Sans MS"/>
                <a:cs typeface="Comic Sans MS"/>
                <a:sym typeface="Comic Sans MS"/>
              </a:rPr>
              <a:t>Learning Outcome: Describe the magnetic field around a wire carrying a current and a solenoid</a:t>
            </a:r>
          </a:p>
          <a:p>
            <a:pPr defTabSz="685800"/>
            <a:endParaRPr sz="1500" dirty="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graphicFrame>
        <p:nvGraphicFramePr>
          <p:cNvPr id="197" name="Shape 197"/>
          <p:cNvGraphicFramePr/>
          <p:nvPr/>
        </p:nvGraphicFramePr>
        <p:xfrm>
          <a:off x="2327380" y="1718940"/>
          <a:ext cx="1561781" cy="2377504"/>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25146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Energy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468">
                <a:tc>
                  <a:txBody>
                    <a:bodyPr/>
                    <a:lstStyle/>
                    <a:p>
                      <a:pPr marL="0" marR="0" lvl="0" indent="0" algn="l" rtl="0">
                        <a:spcBef>
                          <a:spcPts val="0"/>
                        </a:spcBef>
                        <a:buSzPct val="25000"/>
                        <a:buNone/>
                      </a:pPr>
                      <a:r>
                        <a:rPr lang="en-GB" sz="1200" b="0" dirty="0">
                          <a:solidFill>
                            <a:schemeClr val="tx1"/>
                          </a:solidFill>
                        </a:rPr>
                        <a:t>2.</a:t>
                      </a:r>
                      <a:r>
                        <a:rPr lang="en-GB" sz="1200" b="0" baseline="0" dirty="0">
                          <a:solidFill>
                            <a:schemeClr val="tx1"/>
                          </a:solidFill>
                        </a:rPr>
                        <a:t> Electricity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8">
                <a:tc>
                  <a:txBody>
                    <a:bodyPr/>
                    <a:lstStyle/>
                    <a:p>
                      <a:pPr marL="0" marR="0" lvl="0" indent="0" algn="l" rtl="0">
                        <a:spcBef>
                          <a:spcPts val="0"/>
                        </a:spcBef>
                        <a:buSzPct val="25000"/>
                        <a:buNone/>
                      </a:pPr>
                      <a:r>
                        <a:rPr lang="en-GB" sz="1200" b="0" dirty="0">
                          <a:solidFill>
                            <a:schemeClr val="tx1"/>
                          </a:solidFill>
                        </a:rPr>
                        <a:t>3. Particles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dirty="0"/>
                        <a:t>4. Atomic structure</a:t>
                      </a:r>
                      <a:r>
                        <a:rPr lang="en-GB" sz="1200" baseline="0" dirty="0"/>
                        <a:t> and radioactivity</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8">
                <a:tc>
                  <a:txBody>
                    <a:bodyPr/>
                    <a:lstStyle/>
                    <a:p>
                      <a:pPr marL="0" marR="0" lvl="0" indent="0" algn="l" rtl="0">
                        <a:spcBef>
                          <a:spcPts val="0"/>
                        </a:spcBef>
                        <a:buNone/>
                      </a:pPr>
                      <a:r>
                        <a:rPr lang="en-GB" sz="1200" dirty="0"/>
                        <a:t>5.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8">
                <a:tc>
                  <a:txBody>
                    <a:bodyPr/>
                    <a:lstStyle/>
                    <a:p>
                      <a:pPr marL="0" marR="0" lvl="0" indent="0" algn="l" rtl="0">
                        <a:spcBef>
                          <a:spcPts val="0"/>
                        </a:spcBef>
                        <a:buNone/>
                      </a:pPr>
                      <a:r>
                        <a:rPr lang="en-GB" sz="1200" b="0" dirty="0">
                          <a:solidFill>
                            <a:schemeClr val="tx1"/>
                          </a:solidFill>
                        </a:rPr>
                        <a:t>6. Forces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48">
                <a:tc>
                  <a:txBody>
                    <a:bodyPr/>
                    <a:lstStyle/>
                    <a:p>
                      <a:pPr marL="0" marR="0" lvl="0" indent="0" algn="l" rtl="0">
                        <a:spcBef>
                          <a:spcPts val="0"/>
                        </a:spcBef>
                        <a:buNone/>
                      </a:pPr>
                      <a:r>
                        <a:rPr lang="en-GB" sz="1200" b="1" dirty="0">
                          <a:solidFill>
                            <a:srgbClr val="FFFFFF"/>
                          </a:solidFill>
                        </a:rPr>
                        <a:t>7. Magnetism and electromagnetism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51468">
                <a:tc>
                  <a:txBody>
                    <a:bodyPr/>
                    <a:lstStyle/>
                    <a:p>
                      <a:pPr marL="0" marR="0" lvl="0" indent="0" algn="l" rtl="0">
                        <a:spcBef>
                          <a:spcPts val="0"/>
                        </a:spcBef>
                        <a:buNone/>
                      </a:pPr>
                      <a:r>
                        <a:rPr lang="en-GB" sz="1200" dirty="0"/>
                        <a:t>8. Space Physics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98" name="Shape 198"/>
          <p:cNvSpPr txBox="1">
            <a:spLocks noGrp="1"/>
          </p:cNvSpPr>
          <p:nvPr>
            <p:ph type="ctrTitle"/>
          </p:nvPr>
        </p:nvSpPr>
        <p:spPr>
          <a:xfrm>
            <a:off x="1402875" y="253688"/>
            <a:ext cx="2971350"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a:t>
            </a:r>
          </a:p>
        </p:txBody>
      </p:sp>
      <p:sp>
        <p:nvSpPr>
          <p:cNvPr id="199" name="Shape 199"/>
          <p:cNvSpPr txBox="1">
            <a:spLocks noGrp="1"/>
          </p:cNvSpPr>
          <p:nvPr>
            <p:ph type="ctrTitle"/>
          </p:nvPr>
        </p:nvSpPr>
        <p:spPr>
          <a:xfrm rot="-5400000">
            <a:off x="821615" y="2512708"/>
            <a:ext cx="1599603" cy="437080"/>
          </a:xfrm>
          <a:prstGeom prst="rect">
            <a:avLst/>
          </a:prstGeom>
          <a:solidFill>
            <a:srgbClr val="3C78D8"/>
          </a:solidFill>
          <a:ln w="9525" cap="flat" cmpd="sng">
            <a:solidFill>
              <a:srgbClr val="FFFFFF"/>
            </a:solidFill>
            <a:prstDash val="solid"/>
            <a:round/>
            <a:headEnd type="none" w="med" len="med"/>
            <a:tailEnd type="none" w="med" len="med"/>
          </a:ln>
        </p:spPr>
        <p:txBody>
          <a:bodyPr lIns="68569" tIns="34275" rIns="68569" bIns="34275" anchor="ctr" anchorCtr="0">
            <a:noAutofit/>
          </a:bodyPr>
          <a:lstStyle/>
          <a:p>
            <a:pPr algn="l">
              <a:buClr>
                <a:srgbClr val="FFFF00"/>
              </a:buClr>
              <a:buSzPct val="25000"/>
            </a:pPr>
            <a:r>
              <a:rPr lang="en-GB" sz="2250" b="1" dirty="0">
                <a:solidFill>
                  <a:srgbClr val="FFFFFF"/>
                </a:solidFill>
              </a:rPr>
              <a:t>Physics</a:t>
            </a:r>
          </a:p>
        </p:txBody>
      </p:sp>
      <p:cxnSp>
        <p:nvCxnSpPr>
          <p:cNvPr id="200" name="Shape 200"/>
          <p:cNvCxnSpPr/>
          <p:nvPr/>
        </p:nvCxnSpPr>
        <p:spPr>
          <a:xfrm rot="10800000" flipH="1">
            <a:off x="1851725" y="3480310"/>
            <a:ext cx="475650" cy="8550"/>
          </a:xfrm>
          <a:prstGeom prst="straightConnector1">
            <a:avLst/>
          </a:prstGeom>
          <a:noFill/>
          <a:ln w="38100" cap="flat" cmpd="sng">
            <a:solidFill>
              <a:srgbClr val="FFFFFF"/>
            </a:solidFill>
            <a:prstDash val="solid"/>
            <a:round/>
            <a:headEnd type="none" w="lg" len="lg"/>
            <a:tailEnd type="triangle" w="lg" len="lg"/>
          </a:ln>
        </p:spPr>
      </p:cxnSp>
      <p:graphicFrame>
        <p:nvGraphicFramePr>
          <p:cNvPr id="201" name="Shape 201"/>
          <p:cNvGraphicFramePr/>
          <p:nvPr/>
        </p:nvGraphicFramePr>
        <p:xfrm>
          <a:off x="4278840" y="2880102"/>
          <a:ext cx="1479956" cy="868696"/>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434348">
                <a:tc>
                  <a:txBody>
                    <a:bodyPr/>
                    <a:lstStyle/>
                    <a:p>
                      <a:pPr marL="0" marR="0" lvl="0" indent="0" algn="l" rtl="0">
                        <a:spcBef>
                          <a:spcPts val="0"/>
                        </a:spcBef>
                        <a:buSzPct val="25000"/>
                        <a:buNone/>
                      </a:pPr>
                      <a:r>
                        <a:rPr lang="en-GB" sz="1200" b="0" dirty="0">
                          <a:solidFill>
                            <a:schemeClr val="tx1"/>
                          </a:solidFill>
                        </a:rPr>
                        <a:t>7.1. 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b="1" dirty="0">
                          <a:solidFill>
                            <a:schemeClr val="bg1"/>
                          </a:solidFill>
                        </a:rPr>
                        <a:t>7.2.</a:t>
                      </a:r>
                      <a:r>
                        <a:rPr lang="en-GB" sz="1200" b="1" baseline="0" dirty="0">
                          <a:solidFill>
                            <a:schemeClr val="bg1"/>
                          </a:solidFill>
                        </a:rPr>
                        <a:t> Electromagnetism</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graphicFrame>
        <p:nvGraphicFramePr>
          <p:cNvPr id="202" name="Shape 202"/>
          <p:cNvGraphicFramePr/>
          <p:nvPr>
            <p:extLst>
              <p:ext uri="{D42A27DB-BD31-4B8C-83A1-F6EECF244321}">
                <p14:modId xmlns:p14="http://schemas.microsoft.com/office/powerpoint/2010/main" val="2415069380"/>
              </p:ext>
            </p:extLst>
          </p:nvPr>
        </p:nvGraphicFramePr>
        <p:xfrm>
          <a:off x="6148495" y="1697090"/>
          <a:ext cx="1742777" cy="2244286"/>
        </p:xfrm>
        <a:graphic>
          <a:graphicData uri="http://schemas.openxmlformats.org/drawingml/2006/table">
            <a:tbl>
              <a:tblPr firstRow="1" bandRow="1">
                <a:noFill/>
              </a:tblPr>
              <a:tblGrid>
                <a:gridCol w="1742777">
                  <a:extLst>
                    <a:ext uri="{9D8B030D-6E8A-4147-A177-3AD203B41FA5}">
                      <a16:colId xmlns:a16="http://schemas.microsoft.com/office/drawing/2014/main" val="20000"/>
                    </a:ext>
                  </a:extLst>
                </a:gridCol>
              </a:tblGrid>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Electromagnetism</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1555">
                <a:tc>
                  <a:txBody>
                    <a:bodyPr/>
                    <a:lstStyle/>
                    <a:p>
                      <a:pPr lvl="0" rtl="0">
                        <a:lnSpc>
                          <a:spcPct val="100000"/>
                        </a:lnSpc>
                        <a:spcBef>
                          <a:spcPts val="0"/>
                        </a:spcBef>
                        <a:buNone/>
                      </a:pPr>
                      <a:r>
                        <a:rPr lang="en-GB" sz="1200" b="1" dirty="0">
                          <a:solidFill>
                            <a:schemeClr val="bg1"/>
                          </a:solidFill>
                        </a:rPr>
                        <a:t>7.2.1</a:t>
                      </a:r>
                      <a:r>
                        <a:rPr lang="en-GB" sz="1200" b="1" baseline="0" dirty="0">
                          <a:solidFill>
                            <a:schemeClr val="bg1"/>
                          </a:solidFill>
                        </a:rPr>
                        <a:t> Electromagnetic forces</a:t>
                      </a:r>
                      <a:endParaRPr lang="en-GB" sz="1200" b="1" dirty="0">
                        <a:solidFill>
                          <a:schemeClr val="bg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272602">
                <a:tc>
                  <a:txBody>
                    <a:bodyPr/>
                    <a:lstStyle/>
                    <a:p>
                      <a:pPr lvl="0" rtl="0">
                        <a:lnSpc>
                          <a:spcPct val="100000"/>
                        </a:lnSpc>
                        <a:spcBef>
                          <a:spcPts val="0"/>
                        </a:spcBef>
                        <a:buNone/>
                      </a:pPr>
                      <a:r>
                        <a:rPr lang="en-GB" sz="1200" b="0" dirty="0">
                          <a:solidFill>
                            <a:srgbClr val="000000"/>
                          </a:solidFill>
                        </a:rPr>
                        <a:t>7.2.3 Motors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337">
                <a:tc>
                  <a:txBody>
                    <a:bodyPr/>
                    <a:lstStyle/>
                    <a:p>
                      <a:pPr lvl="0" rtl="0">
                        <a:lnSpc>
                          <a:spcPct val="100000"/>
                        </a:lnSpc>
                        <a:spcBef>
                          <a:spcPts val="0"/>
                        </a:spcBef>
                        <a:buNone/>
                      </a:pPr>
                      <a:r>
                        <a:rPr lang="en-GB" sz="1200" b="0" dirty="0">
                          <a:solidFill>
                            <a:srgbClr val="000000"/>
                          </a:solidFill>
                        </a:rPr>
                        <a:t>7.2.5 Electromagnetic induction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337">
                <a:tc>
                  <a:txBody>
                    <a:bodyPr/>
                    <a:lstStyle/>
                    <a:p>
                      <a:pPr lvl="0" rtl="0">
                        <a:lnSpc>
                          <a:spcPct val="100000"/>
                        </a:lnSpc>
                        <a:spcBef>
                          <a:spcPts val="0"/>
                        </a:spcBef>
                        <a:buNone/>
                      </a:pPr>
                      <a:r>
                        <a:rPr lang="en-GB" sz="1200" b="0" dirty="0">
                          <a:solidFill>
                            <a:srgbClr val="000000"/>
                          </a:solidFill>
                        </a:rPr>
                        <a:t>7.2.4 Uses of electromagnetism</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4337">
                <a:tc>
                  <a:txBody>
                    <a:bodyPr/>
                    <a:lstStyle/>
                    <a:p>
                      <a:pPr lvl="0" rtl="0">
                        <a:lnSpc>
                          <a:spcPct val="100000"/>
                        </a:lnSpc>
                        <a:spcBef>
                          <a:spcPts val="0"/>
                        </a:spcBef>
                        <a:buNone/>
                      </a:pPr>
                      <a:r>
                        <a:rPr lang="en-GB" sz="1200" b="0" dirty="0">
                          <a:solidFill>
                            <a:srgbClr val="000000"/>
                          </a:solidFill>
                        </a:rPr>
                        <a:t>7.2.5 Transformers and the national grid</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cxnSp>
        <p:nvCxnSpPr>
          <p:cNvPr id="203" name="Shape 203"/>
          <p:cNvCxnSpPr/>
          <p:nvPr/>
        </p:nvCxnSpPr>
        <p:spPr>
          <a:xfrm>
            <a:off x="3889139" y="3480311"/>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5758796" y="2982149"/>
            <a:ext cx="3897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330459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0" y="0"/>
            <a:ext cx="9144000" cy="525375"/>
          </a:xfrm>
          <a:prstGeom prst="rect">
            <a:avLst/>
          </a:prstGeom>
          <a:solidFill>
            <a:srgbClr val="9DFF9B">
              <a:alpha val="99620"/>
            </a:srgbClr>
          </a:solidFill>
          <a:ln>
            <a:noFill/>
          </a:ln>
        </p:spPr>
        <p:txBody>
          <a:bodyPr lIns="68569" tIns="34275" rIns="68569" bIns="34275" anchor="t" anchorCtr="0">
            <a:noAutofit/>
          </a:bodyPr>
          <a:lstStyle/>
          <a:p>
            <a:pPr>
              <a:buSzPct val="25000"/>
            </a:pPr>
            <a:r>
              <a:rPr lang="en-GB" sz="1500" dirty="0">
                <a:latin typeface="Comic Sans MS"/>
                <a:ea typeface="Comic Sans MS"/>
                <a:cs typeface="Comic Sans MS"/>
                <a:sym typeface="Comic Sans MS"/>
              </a:rPr>
              <a:t>Learning Outcome:</a:t>
            </a:r>
            <a:r>
              <a:rPr lang="en-GB" sz="1350" dirty="0">
                <a:latin typeface="Comic Sans MS"/>
                <a:ea typeface="Comic Sans MS"/>
                <a:cs typeface="Comic Sans MS"/>
                <a:sym typeface="Comic Sans MS"/>
              </a:rPr>
              <a:t> </a:t>
            </a:r>
            <a:r>
              <a:rPr lang="en-GB" sz="1350" dirty="0">
                <a:solidFill>
                  <a:schemeClr val="dk1"/>
                </a:solidFill>
                <a:latin typeface="Comic Sans MS"/>
                <a:ea typeface="Comic Sans MS"/>
                <a:cs typeface="Comic Sans MS"/>
                <a:sym typeface="Comic Sans MS"/>
              </a:rPr>
              <a:t>Describe how a magnet and a wire carrying a current (electromagnet) exert a force on each other</a:t>
            </a:r>
          </a:p>
          <a:p>
            <a:endParaRPr sz="1350" dirty="0">
              <a:latin typeface="Comic Sans MS"/>
              <a:ea typeface="Comic Sans MS"/>
              <a:cs typeface="Comic Sans MS"/>
              <a:sym typeface="Comic Sans MS"/>
            </a:endParaRPr>
          </a:p>
          <a:p>
            <a:endParaRPr sz="1500" dirty="0">
              <a:latin typeface="Comic Sans MS"/>
              <a:ea typeface="Comic Sans MS"/>
              <a:cs typeface="Comic Sans MS"/>
              <a:sym typeface="Comic Sans MS"/>
            </a:endParaRPr>
          </a:p>
        </p:txBody>
      </p:sp>
      <p:sp>
        <p:nvSpPr>
          <p:cNvPr id="239" name="Shape 239"/>
          <p:cNvSpPr/>
          <p:nvPr/>
        </p:nvSpPr>
        <p:spPr>
          <a:xfrm>
            <a:off x="152400" y="1235475"/>
            <a:ext cx="8679873" cy="1361475"/>
          </a:xfrm>
          <a:prstGeom prst="rect">
            <a:avLst/>
          </a:prstGeom>
          <a:noFill/>
          <a:ln>
            <a:noFill/>
          </a:ln>
        </p:spPr>
        <p:txBody>
          <a:bodyPr lIns="68569" tIns="34275" rIns="68569" bIns="34275" anchor="t" anchorCtr="0">
            <a:noAutofit/>
          </a:bodyPr>
          <a:lstStyle/>
          <a:p>
            <a:pPr>
              <a:buSzPct val="25000"/>
            </a:pPr>
            <a:r>
              <a:rPr lang="en-GB" sz="1800" dirty="0">
                <a:solidFill>
                  <a:schemeClr val="lt1"/>
                </a:solidFill>
                <a:latin typeface="Comic Sans MS"/>
                <a:ea typeface="Comic Sans MS"/>
                <a:cs typeface="Comic Sans MS"/>
                <a:sym typeface="Comic Sans MS"/>
              </a:rPr>
              <a:t>As a </a:t>
            </a:r>
            <a:r>
              <a:rPr lang="en-GB" sz="1800" dirty="0">
                <a:solidFill>
                  <a:srgbClr val="FFFF00"/>
                </a:solidFill>
                <a:latin typeface="Comic Sans MS"/>
                <a:ea typeface="Comic Sans MS"/>
                <a:cs typeface="Comic Sans MS"/>
                <a:sym typeface="Comic Sans MS"/>
              </a:rPr>
              <a:t>wire carrying a current</a:t>
            </a:r>
            <a:r>
              <a:rPr lang="en-GB" sz="1800" dirty="0">
                <a:solidFill>
                  <a:schemeClr val="lt1"/>
                </a:solidFill>
                <a:latin typeface="Comic Sans MS"/>
                <a:ea typeface="Comic Sans MS"/>
                <a:cs typeface="Comic Sans MS"/>
                <a:sym typeface="Comic Sans MS"/>
              </a:rPr>
              <a:t> creates a </a:t>
            </a:r>
            <a:r>
              <a:rPr lang="en-GB" sz="1800" dirty="0">
                <a:solidFill>
                  <a:srgbClr val="FFFF00"/>
                </a:solidFill>
                <a:latin typeface="Comic Sans MS"/>
                <a:ea typeface="Comic Sans MS"/>
                <a:cs typeface="Comic Sans MS"/>
                <a:sym typeface="Comic Sans MS"/>
              </a:rPr>
              <a:t>magnetic field</a:t>
            </a:r>
            <a:r>
              <a:rPr lang="en-GB" sz="1800" dirty="0">
                <a:solidFill>
                  <a:schemeClr val="lt1"/>
                </a:solidFill>
                <a:latin typeface="Comic Sans MS"/>
                <a:ea typeface="Comic Sans MS"/>
                <a:cs typeface="Comic Sans MS"/>
                <a:sym typeface="Comic Sans MS"/>
              </a:rPr>
              <a:t> around it. </a:t>
            </a:r>
          </a:p>
          <a:p>
            <a:endParaRPr sz="1800" dirty="0">
              <a:solidFill>
                <a:schemeClr val="lt1"/>
              </a:solidFill>
              <a:latin typeface="Comic Sans MS"/>
              <a:ea typeface="Comic Sans MS"/>
              <a:cs typeface="Comic Sans MS"/>
              <a:sym typeface="Comic Sans MS"/>
            </a:endParaRPr>
          </a:p>
          <a:p>
            <a:pPr>
              <a:buSzPct val="25000"/>
            </a:pPr>
            <a:r>
              <a:rPr lang="en-GB" sz="1800" dirty="0">
                <a:solidFill>
                  <a:schemeClr val="lt1"/>
                </a:solidFill>
                <a:latin typeface="Comic Sans MS"/>
                <a:ea typeface="Comic Sans MS"/>
                <a:cs typeface="Comic Sans MS"/>
                <a:sym typeface="Comic Sans MS"/>
              </a:rPr>
              <a:t>A wire carrying a current placed in a magnetic field will also </a:t>
            </a:r>
            <a:r>
              <a:rPr lang="en-GB" sz="1800" dirty="0">
                <a:solidFill>
                  <a:srgbClr val="FFFF00"/>
                </a:solidFill>
                <a:latin typeface="Comic Sans MS"/>
                <a:ea typeface="Comic Sans MS"/>
                <a:cs typeface="Comic Sans MS"/>
                <a:sym typeface="Comic Sans MS"/>
              </a:rPr>
              <a:t>experience a force</a:t>
            </a:r>
            <a:r>
              <a:rPr lang="en-GB" sz="1800" dirty="0">
                <a:solidFill>
                  <a:schemeClr val="lt1"/>
                </a:solidFill>
                <a:latin typeface="Comic Sans MS"/>
                <a:ea typeface="Comic Sans MS"/>
                <a:cs typeface="Comic Sans MS"/>
                <a:sym typeface="Comic Sans MS"/>
              </a:rPr>
              <a:t> as the </a:t>
            </a:r>
            <a:r>
              <a:rPr lang="en-GB" sz="1800" dirty="0">
                <a:solidFill>
                  <a:srgbClr val="FFFF00"/>
                </a:solidFill>
                <a:latin typeface="Comic Sans MS"/>
                <a:ea typeface="Comic Sans MS"/>
                <a:cs typeface="Comic Sans MS"/>
                <a:sym typeface="Comic Sans MS"/>
              </a:rPr>
              <a:t>fields interact</a:t>
            </a:r>
          </a:p>
          <a:p>
            <a:endParaRPr sz="1800" dirty="0">
              <a:solidFill>
                <a:schemeClr val="lt1"/>
              </a:solidFill>
              <a:latin typeface="Comic Sans MS"/>
              <a:ea typeface="Comic Sans MS"/>
              <a:cs typeface="Comic Sans MS"/>
              <a:sym typeface="Comic Sans MS"/>
            </a:endParaRPr>
          </a:p>
          <a:p>
            <a:pPr>
              <a:buSzPct val="25000"/>
            </a:pPr>
            <a:r>
              <a:rPr lang="en-GB" sz="1800" dirty="0">
                <a:solidFill>
                  <a:schemeClr val="lt1"/>
                </a:solidFill>
                <a:latin typeface="Comic Sans MS"/>
                <a:ea typeface="Comic Sans MS"/>
                <a:cs typeface="Comic Sans MS"/>
                <a:sym typeface="Comic Sans MS"/>
              </a:rPr>
              <a:t>This creates a </a:t>
            </a:r>
            <a:r>
              <a:rPr lang="en-GB" sz="1800" i="1" dirty="0">
                <a:solidFill>
                  <a:srgbClr val="FFFF00"/>
                </a:solidFill>
                <a:latin typeface="Comic Sans MS"/>
                <a:ea typeface="Comic Sans MS"/>
                <a:cs typeface="Comic Sans MS"/>
                <a:sym typeface="Comic Sans MS"/>
              </a:rPr>
              <a:t>catapult field</a:t>
            </a:r>
          </a:p>
        </p:txBody>
      </p:sp>
      <p:sp>
        <p:nvSpPr>
          <p:cNvPr id="240" name="Shape 240"/>
          <p:cNvSpPr/>
          <p:nvPr/>
        </p:nvSpPr>
        <p:spPr>
          <a:xfrm>
            <a:off x="220888" y="637724"/>
            <a:ext cx="3038850" cy="525375"/>
          </a:xfrm>
          <a:prstGeom prst="rect">
            <a:avLst/>
          </a:prstGeom>
          <a:noFill/>
          <a:ln>
            <a:noFill/>
          </a:ln>
        </p:spPr>
        <p:txBody>
          <a:bodyPr lIns="68569" tIns="34275" rIns="68569" bIns="34275" anchor="t" anchorCtr="0">
            <a:noAutofit/>
          </a:bodyPr>
          <a:lstStyle/>
          <a:p>
            <a:pPr>
              <a:buSzPct val="25000"/>
            </a:pPr>
            <a:r>
              <a:rPr lang="en-GB" sz="2400" dirty="0">
                <a:solidFill>
                  <a:schemeClr val="lt1"/>
                </a:solidFill>
                <a:latin typeface="Comic Sans MS"/>
                <a:ea typeface="Comic Sans MS"/>
                <a:cs typeface="Comic Sans MS"/>
                <a:sym typeface="Comic Sans MS"/>
              </a:rPr>
              <a:t>Magnetic forces</a:t>
            </a:r>
          </a:p>
        </p:txBody>
      </p:sp>
      <p:pic>
        <p:nvPicPr>
          <p:cNvPr id="241" name="Shape 241"/>
          <p:cNvPicPr preferRelativeResize="0"/>
          <p:nvPr/>
        </p:nvPicPr>
        <p:blipFill>
          <a:blip r:embed="rId3">
            <a:alphaModFix/>
          </a:blip>
          <a:stretch>
            <a:fillRect/>
          </a:stretch>
        </p:blipFill>
        <p:spPr>
          <a:xfrm>
            <a:off x="1208025" y="3364197"/>
            <a:ext cx="2397825" cy="1389594"/>
          </a:xfrm>
          <a:prstGeom prst="rect">
            <a:avLst/>
          </a:prstGeom>
          <a:noFill/>
          <a:ln>
            <a:noFill/>
          </a:ln>
        </p:spPr>
      </p:pic>
      <p:pic>
        <p:nvPicPr>
          <p:cNvPr id="242" name="Shape 242"/>
          <p:cNvPicPr preferRelativeResize="0"/>
          <p:nvPr/>
        </p:nvPicPr>
        <p:blipFill>
          <a:blip r:embed="rId4">
            <a:alphaModFix/>
          </a:blip>
          <a:stretch>
            <a:fillRect/>
          </a:stretch>
        </p:blipFill>
        <p:spPr>
          <a:xfrm>
            <a:off x="5748562" y="3141562"/>
            <a:ext cx="2110556" cy="1879987"/>
          </a:xfrm>
          <a:prstGeom prst="rect">
            <a:avLst/>
          </a:prstGeom>
          <a:noFill/>
          <a:ln>
            <a:noFill/>
          </a:ln>
        </p:spPr>
      </p:pic>
      <p:pic>
        <p:nvPicPr>
          <p:cNvPr id="243" name="Shape 243"/>
          <p:cNvPicPr preferRelativeResize="0"/>
          <p:nvPr/>
        </p:nvPicPr>
        <p:blipFill>
          <a:blip r:embed="rId5">
            <a:alphaModFix/>
          </a:blip>
          <a:stretch>
            <a:fillRect/>
          </a:stretch>
        </p:blipFill>
        <p:spPr>
          <a:xfrm>
            <a:off x="3994969" y="3307040"/>
            <a:ext cx="1364456" cy="1543050"/>
          </a:xfrm>
          <a:prstGeom prst="rect">
            <a:avLst/>
          </a:prstGeom>
          <a:noFill/>
          <a:ln>
            <a:noFill/>
          </a:ln>
        </p:spPr>
      </p:pic>
      <p:sp>
        <p:nvSpPr>
          <p:cNvPr id="244" name="Shape 244"/>
          <p:cNvSpPr txBox="1"/>
          <p:nvPr/>
        </p:nvSpPr>
        <p:spPr>
          <a:xfrm>
            <a:off x="3671400" y="3872400"/>
            <a:ext cx="567450" cy="441450"/>
          </a:xfrm>
          <a:prstGeom prst="rect">
            <a:avLst/>
          </a:prstGeom>
          <a:noFill/>
          <a:ln>
            <a:noFill/>
          </a:ln>
        </p:spPr>
        <p:txBody>
          <a:bodyPr lIns="68569" tIns="68569" rIns="68569" bIns="68569" anchor="t" anchorCtr="0">
            <a:noAutofit/>
          </a:bodyPr>
          <a:lstStyle/>
          <a:p>
            <a:r>
              <a:rPr lang="en-GB" sz="1950" b="1">
                <a:solidFill>
                  <a:srgbClr val="FFFFFF"/>
                </a:solidFill>
              </a:rPr>
              <a:t>+</a:t>
            </a:r>
          </a:p>
        </p:txBody>
      </p:sp>
      <p:cxnSp>
        <p:nvCxnSpPr>
          <p:cNvPr id="245" name="Shape 245"/>
          <p:cNvCxnSpPr>
            <a:stCxn id="243" idx="3"/>
            <a:endCxn id="242" idx="1"/>
          </p:cNvCxnSpPr>
          <p:nvPr/>
        </p:nvCxnSpPr>
        <p:spPr>
          <a:xfrm>
            <a:off x="5359425" y="4078565"/>
            <a:ext cx="389025" cy="2925"/>
          </a:xfrm>
          <a:prstGeom prst="straightConnector1">
            <a:avLst/>
          </a:prstGeom>
          <a:noFill/>
          <a:ln w="38100" cap="flat" cmpd="sng">
            <a:solidFill>
              <a:srgbClr val="FFFFFF"/>
            </a:solidFill>
            <a:prstDash val="solid"/>
            <a:round/>
            <a:headEnd type="none" w="lg" len="lg"/>
            <a:tailEnd type="triangle"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09316" y="433922"/>
            <a:ext cx="5456700" cy="857250"/>
          </a:xfrm>
          <a:prstGeom prst="rect">
            <a:avLst/>
          </a:prstGeom>
          <a:noFill/>
          <a:ln>
            <a:noFill/>
          </a:ln>
        </p:spPr>
        <p:txBody>
          <a:bodyPr lIns="68569" tIns="34275" rIns="68569" bIns="34275" anchor="ctr" anchorCtr="0">
            <a:noAutofit/>
          </a:bodyPr>
          <a:lstStyle/>
          <a:p>
            <a:pPr>
              <a:buClr>
                <a:schemeClr val="lt1"/>
              </a:buClr>
              <a:buSzPct val="25000"/>
            </a:pPr>
            <a:r>
              <a:rPr lang="en-GB" sz="2400" dirty="0">
                <a:solidFill>
                  <a:schemeClr val="lt1"/>
                </a:solidFill>
              </a:rPr>
              <a:t>Fleming’s left hand rule</a:t>
            </a:r>
          </a:p>
        </p:txBody>
      </p:sp>
      <p:sp>
        <p:nvSpPr>
          <p:cNvPr id="259" name="Shape 259"/>
          <p:cNvSpPr/>
          <p:nvPr/>
        </p:nvSpPr>
        <p:spPr>
          <a:xfrm>
            <a:off x="318938" y="1233357"/>
            <a:ext cx="6454800" cy="1361475"/>
          </a:xfrm>
          <a:prstGeom prst="rect">
            <a:avLst/>
          </a:prstGeom>
          <a:noFill/>
          <a:ln>
            <a:noFill/>
          </a:ln>
        </p:spPr>
        <p:txBody>
          <a:bodyPr lIns="68569" tIns="34275" rIns="68569" bIns="34275" anchor="t" anchorCtr="0">
            <a:noAutofit/>
          </a:bodyPr>
          <a:lstStyle/>
          <a:p>
            <a:pPr>
              <a:buSzPct val="25000"/>
            </a:pPr>
            <a:r>
              <a:rPr lang="en-GB" sz="1800" dirty="0">
                <a:solidFill>
                  <a:schemeClr val="lt1"/>
                </a:solidFill>
                <a:latin typeface="Comic Sans MS"/>
                <a:ea typeface="Comic Sans MS"/>
                <a:cs typeface="Comic Sans MS"/>
                <a:sym typeface="Comic Sans MS"/>
              </a:rPr>
              <a:t>Fleming’s left hand rule can be used to predict the direction of the motion of the wire caused by the force</a:t>
            </a:r>
          </a:p>
        </p:txBody>
      </p:sp>
      <p:sp>
        <p:nvSpPr>
          <p:cNvPr id="260" name="Shape 260"/>
          <p:cNvSpPr txBox="1"/>
          <p:nvPr/>
        </p:nvSpPr>
        <p:spPr>
          <a:xfrm>
            <a:off x="0" y="-4388"/>
            <a:ext cx="9144000" cy="496125"/>
          </a:xfrm>
          <a:prstGeom prst="rect">
            <a:avLst/>
          </a:prstGeom>
          <a:solidFill>
            <a:srgbClr val="C9DAF8"/>
          </a:solidFill>
          <a:ln>
            <a:noFill/>
          </a:ln>
        </p:spPr>
        <p:txBody>
          <a:bodyPr lIns="68569" tIns="34275" rIns="68569" bIns="34275" anchor="t" anchorCtr="0">
            <a:noAutofit/>
          </a:bodyPr>
          <a:lstStyle/>
          <a:p>
            <a:pPr>
              <a:buSzPct val="25000"/>
            </a:pPr>
            <a:r>
              <a:rPr lang="en-GB" sz="1500" dirty="0">
                <a:latin typeface="Comic Sans MS"/>
                <a:ea typeface="Comic Sans MS"/>
                <a:cs typeface="Comic Sans MS"/>
                <a:sym typeface="Comic Sans MS"/>
              </a:rPr>
              <a:t>Learning Outcome: </a:t>
            </a:r>
            <a:r>
              <a:rPr lang="en-GB" sz="1500" dirty="0">
                <a:solidFill>
                  <a:schemeClr val="dk1"/>
                </a:solidFill>
                <a:latin typeface="Comic Sans MS"/>
                <a:ea typeface="Comic Sans MS"/>
                <a:cs typeface="Comic Sans MS"/>
                <a:sym typeface="Comic Sans MS"/>
              </a:rPr>
              <a:t>Use Fleming’s left hand rule to represent the direction of the force, current and magnetic field</a:t>
            </a:r>
          </a:p>
          <a:p>
            <a:endParaRPr sz="1500" dirty="0">
              <a:solidFill>
                <a:schemeClr val="dk1"/>
              </a:solidFill>
              <a:latin typeface="Comic Sans MS"/>
              <a:ea typeface="Comic Sans MS"/>
              <a:cs typeface="Comic Sans MS"/>
              <a:sym typeface="Comic Sans MS"/>
            </a:endParaRPr>
          </a:p>
          <a:p>
            <a:endParaRPr sz="1500" dirty="0">
              <a:latin typeface="Comic Sans MS"/>
              <a:ea typeface="Comic Sans MS"/>
              <a:cs typeface="Comic Sans MS"/>
              <a:sym typeface="Comic Sans MS"/>
            </a:endParaRPr>
          </a:p>
        </p:txBody>
      </p:sp>
      <p:pic>
        <p:nvPicPr>
          <p:cNvPr id="261" name="Shape 261" descr="LeftHandOutline.png ..."/>
          <p:cNvPicPr preferRelativeResize="0"/>
          <p:nvPr/>
        </p:nvPicPr>
        <p:blipFill>
          <a:blip r:embed="rId3">
            <a:alphaModFix/>
          </a:blip>
          <a:stretch>
            <a:fillRect/>
          </a:stretch>
        </p:blipFill>
        <p:spPr>
          <a:xfrm>
            <a:off x="2611143" y="2043431"/>
            <a:ext cx="3823163" cy="2786381"/>
          </a:xfrm>
          <a:prstGeom prst="rect">
            <a:avLst/>
          </a:prstGeom>
          <a:noFill/>
          <a:ln>
            <a:noFill/>
          </a:ln>
        </p:spPr>
      </p:pic>
      <p:sp>
        <p:nvSpPr>
          <p:cNvPr id="262" name="Shape 262"/>
          <p:cNvSpPr/>
          <p:nvPr/>
        </p:nvSpPr>
        <p:spPr>
          <a:xfrm>
            <a:off x="4735538" y="2346075"/>
            <a:ext cx="1495800" cy="294750"/>
          </a:xfrm>
          <a:prstGeom prst="rect">
            <a:avLst/>
          </a:prstGeom>
          <a:noFill/>
          <a:ln>
            <a:noFill/>
          </a:ln>
        </p:spPr>
        <p:txBody>
          <a:bodyPr lIns="68569" tIns="34275" rIns="68569" bIns="34275" anchor="t" anchorCtr="0">
            <a:noAutofit/>
          </a:bodyPr>
          <a:lstStyle/>
          <a:p>
            <a:pPr>
              <a:buSzPct val="25000"/>
            </a:pPr>
            <a:r>
              <a:rPr lang="en-GB" sz="1800">
                <a:latin typeface="Comic Sans MS"/>
                <a:ea typeface="Comic Sans MS"/>
                <a:cs typeface="Comic Sans MS"/>
                <a:sym typeface="Comic Sans MS"/>
              </a:rPr>
              <a:t>First finger</a:t>
            </a:r>
          </a:p>
        </p:txBody>
      </p:sp>
      <p:sp>
        <p:nvSpPr>
          <p:cNvPr id="263" name="Shape 263"/>
          <p:cNvSpPr/>
          <p:nvPr/>
        </p:nvSpPr>
        <p:spPr>
          <a:xfrm>
            <a:off x="4562138" y="4168969"/>
            <a:ext cx="1840725" cy="294750"/>
          </a:xfrm>
          <a:prstGeom prst="rect">
            <a:avLst/>
          </a:prstGeom>
          <a:noFill/>
          <a:ln>
            <a:noFill/>
          </a:ln>
        </p:spPr>
        <p:txBody>
          <a:bodyPr lIns="68569" tIns="34275" rIns="68569" bIns="34275" anchor="t" anchorCtr="0">
            <a:noAutofit/>
          </a:bodyPr>
          <a:lstStyle/>
          <a:p>
            <a:pPr>
              <a:buSzPct val="25000"/>
            </a:pPr>
            <a:r>
              <a:rPr lang="en-GB" sz="1800">
                <a:latin typeface="Comic Sans MS"/>
                <a:ea typeface="Comic Sans MS"/>
                <a:cs typeface="Comic Sans MS"/>
                <a:sym typeface="Comic Sans MS"/>
              </a:rPr>
              <a:t>SeCond finger</a:t>
            </a:r>
          </a:p>
        </p:txBody>
      </p:sp>
      <p:sp>
        <p:nvSpPr>
          <p:cNvPr id="264" name="Shape 264"/>
          <p:cNvSpPr/>
          <p:nvPr/>
        </p:nvSpPr>
        <p:spPr>
          <a:xfrm>
            <a:off x="2611144" y="2960925"/>
            <a:ext cx="1495800" cy="294750"/>
          </a:xfrm>
          <a:prstGeom prst="rect">
            <a:avLst/>
          </a:prstGeom>
          <a:noFill/>
          <a:ln>
            <a:noFill/>
          </a:ln>
        </p:spPr>
        <p:txBody>
          <a:bodyPr lIns="68569" tIns="34275" rIns="68569" bIns="34275" anchor="t" anchorCtr="0">
            <a:noAutofit/>
          </a:bodyPr>
          <a:lstStyle/>
          <a:p>
            <a:pPr>
              <a:buSzPct val="25000"/>
            </a:pPr>
            <a:r>
              <a:rPr lang="en-GB" sz="1800">
                <a:latin typeface="Comic Sans MS"/>
                <a:ea typeface="Comic Sans MS"/>
                <a:cs typeface="Comic Sans MS"/>
                <a:sym typeface="Comic Sans MS"/>
              </a:rPr>
              <a:t>ThuMb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8" name="Shape 198"/>
          <p:cNvSpPr txBox="1">
            <a:spLocks noGrp="1"/>
          </p:cNvSpPr>
          <p:nvPr>
            <p:ph type="ctrTitle"/>
          </p:nvPr>
        </p:nvSpPr>
        <p:spPr>
          <a:xfrm>
            <a:off x="235697" y="118055"/>
            <a:ext cx="5655111"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 in a nutshell</a:t>
            </a:r>
          </a:p>
        </p:txBody>
      </p:sp>
      <p:sp>
        <p:nvSpPr>
          <p:cNvPr id="2" name="Title 1"/>
          <p:cNvSpPr>
            <a:spLocks noGrp="1"/>
          </p:cNvSpPr>
          <p:nvPr>
            <p:ph type="ctrTitle"/>
          </p:nvPr>
        </p:nvSpPr>
        <p:spPr>
          <a:xfrm>
            <a:off x="235696" y="908627"/>
            <a:ext cx="8908304" cy="1102518"/>
          </a:xfrm>
        </p:spPr>
        <p:txBody>
          <a:bodyPr/>
          <a:lstStyle/>
          <a:p>
            <a:pPr algn="l"/>
            <a:r>
              <a:rPr lang="en-US" sz="2700" b="1" dirty="0">
                <a:solidFill>
                  <a:schemeClr val="bg1"/>
                </a:solidFill>
              </a:rPr>
              <a:t>Y11 Magnetism-</a:t>
            </a:r>
            <a:br>
              <a:rPr lang="en-US" sz="2700" b="1" dirty="0">
                <a:solidFill>
                  <a:schemeClr val="bg1"/>
                </a:solidFill>
              </a:rPr>
            </a:br>
            <a:r>
              <a:rPr lang="en-US" sz="2700" b="1" dirty="0">
                <a:solidFill>
                  <a:schemeClr val="bg1"/>
                </a:solidFill>
              </a:rPr>
              <a:t>equations overview</a:t>
            </a:r>
            <a:br>
              <a:rPr lang="en-US" sz="2700" b="1" dirty="0">
                <a:solidFill>
                  <a:schemeClr val="bg1"/>
                </a:solidFill>
              </a:rPr>
            </a:br>
            <a:endParaRPr lang="en-US" sz="1800" dirty="0">
              <a:solidFill>
                <a:schemeClr val="bg1"/>
              </a:solidFill>
            </a:endParaRPr>
          </a:p>
        </p:txBody>
      </p:sp>
      <p:sp>
        <p:nvSpPr>
          <p:cNvPr id="5" name="Title 1"/>
          <p:cNvSpPr txBox="1">
            <a:spLocks/>
          </p:cNvSpPr>
          <p:nvPr/>
        </p:nvSpPr>
        <p:spPr>
          <a:xfrm>
            <a:off x="235696" y="1543979"/>
            <a:ext cx="6786155" cy="1102518"/>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defTabSz="685800">
              <a:buClr>
                <a:srgbClr val="000000"/>
              </a:buClr>
            </a:pPr>
            <a:br>
              <a:rPr lang="en-US" sz="2700" b="1" dirty="0">
                <a:solidFill>
                  <a:srgbClr val="FFFFFF"/>
                </a:solidFill>
              </a:rPr>
            </a:br>
            <a:r>
              <a:rPr lang="en-US" sz="1800" dirty="0">
                <a:solidFill>
                  <a:srgbClr val="FFFFFF"/>
                </a:solidFill>
              </a:rPr>
              <a:t>You are given these equations:</a:t>
            </a:r>
          </a:p>
        </p:txBody>
      </p:sp>
      <p:graphicFrame>
        <p:nvGraphicFramePr>
          <p:cNvPr id="3" name="Table 2">
            <a:extLst>
              <a:ext uri="{FF2B5EF4-FFF2-40B4-BE49-F238E27FC236}">
                <a16:creationId xmlns:a16="http://schemas.microsoft.com/office/drawing/2014/main" id="{E50BFC57-73F2-ADA1-38A3-E0CDD5D0195F}"/>
              </a:ext>
            </a:extLst>
          </p:cNvPr>
          <p:cNvGraphicFramePr>
            <a:graphicFrameLocks noGrp="1"/>
          </p:cNvGraphicFramePr>
          <p:nvPr>
            <p:extLst>
              <p:ext uri="{D42A27DB-BD31-4B8C-83A1-F6EECF244321}">
                <p14:modId xmlns:p14="http://schemas.microsoft.com/office/powerpoint/2010/main" val="1609645453"/>
              </p:ext>
            </p:extLst>
          </p:nvPr>
        </p:nvGraphicFramePr>
        <p:xfrm>
          <a:off x="438582" y="2805824"/>
          <a:ext cx="7019925" cy="1150874"/>
        </p:xfrm>
        <a:graphic>
          <a:graphicData uri="http://schemas.openxmlformats.org/drawingml/2006/table">
            <a:tbl>
              <a:tblPr firstRow="1" bandRow="1">
                <a:tableStyleId>{A4FD4D04-6573-40D2-91F2-43C09DEBDF76}</a:tableStyleId>
              </a:tblPr>
              <a:tblGrid>
                <a:gridCol w="5726237">
                  <a:extLst>
                    <a:ext uri="{9D8B030D-6E8A-4147-A177-3AD203B41FA5}">
                      <a16:colId xmlns:a16="http://schemas.microsoft.com/office/drawing/2014/main" val="2713807184"/>
                    </a:ext>
                  </a:extLst>
                </a:gridCol>
                <a:gridCol w="1293688">
                  <a:extLst>
                    <a:ext uri="{9D8B030D-6E8A-4147-A177-3AD203B41FA5}">
                      <a16:colId xmlns:a16="http://schemas.microsoft.com/office/drawing/2014/main" val="3248239757"/>
                    </a:ext>
                  </a:extLst>
                </a:gridCol>
              </a:tblGrid>
              <a:tr h="215900">
                <a:tc>
                  <a:txBody>
                    <a:bodyPr/>
                    <a:lstStyle/>
                    <a:p>
                      <a:pPr algn="l">
                        <a:lnSpc>
                          <a:spcPct val="107000"/>
                        </a:lnSpc>
                        <a:spcAft>
                          <a:spcPts val="800"/>
                        </a:spcAft>
                      </a:pPr>
                      <a:r>
                        <a:rPr lang="en-GB" sz="1100" dirty="0">
                          <a:effectLst/>
                        </a:rPr>
                        <a:t>Force on a conductor (at right angles to a magnetic field) carrying a current = magnetic flux density x current x length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800"/>
                        </a:spcAft>
                      </a:pPr>
                      <a:r>
                        <a:rPr lang="en-GB" sz="1100">
                          <a:effectLst/>
                        </a:rPr>
                        <a:t>F=BIL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89335401"/>
                  </a:ext>
                </a:extLst>
              </a:tr>
              <a:tr h="215900">
                <a:tc>
                  <a:txBody>
                    <a:bodyPr/>
                    <a:lstStyle/>
                    <a:p>
                      <a:pPr algn="l">
                        <a:lnSpc>
                          <a:spcPct val="107000"/>
                        </a:lnSpc>
                        <a:spcAft>
                          <a:spcPts val="800"/>
                        </a:spcAft>
                      </a:pPr>
                      <a:r>
                        <a:rPr lang="en-GB" sz="1100" u="sng" dirty="0" err="1">
                          <a:effectLst/>
                        </a:rPr>
                        <a:t>p.d.</a:t>
                      </a:r>
                      <a:r>
                        <a:rPr lang="en-GB" sz="1100" u="sng" dirty="0">
                          <a:effectLst/>
                        </a:rPr>
                        <a:t> across primary coil</a:t>
                      </a:r>
                      <a:r>
                        <a:rPr lang="en-GB" sz="1100" dirty="0">
                          <a:effectLst/>
                        </a:rPr>
                        <a:t>      =  </a:t>
                      </a:r>
                      <a:r>
                        <a:rPr lang="en-GB" sz="1100" u="sng" dirty="0">
                          <a:effectLst/>
                        </a:rPr>
                        <a:t>number of turns in primary coil</a:t>
                      </a:r>
                      <a:endParaRPr lang="en-GB" sz="1100" dirty="0">
                        <a:effectLst/>
                      </a:endParaRPr>
                    </a:p>
                    <a:p>
                      <a:pPr algn="l">
                        <a:lnSpc>
                          <a:spcPct val="107000"/>
                        </a:lnSpc>
                        <a:spcAft>
                          <a:spcPts val="800"/>
                        </a:spcAft>
                      </a:pPr>
                      <a:r>
                        <a:rPr lang="en-GB" sz="1100" dirty="0" err="1">
                          <a:effectLst/>
                        </a:rPr>
                        <a:t>p.d.</a:t>
                      </a:r>
                      <a:r>
                        <a:rPr lang="en-GB" sz="1100" dirty="0">
                          <a:effectLst/>
                        </a:rPr>
                        <a:t> across secondary coil      number of turns in secondary coil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800"/>
                        </a:spcAft>
                      </a:pPr>
                      <a:r>
                        <a:rPr lang="en-GB" sz="1100" u="sng">
                          <a:effectLst/>
                        </a:rPr>
                        <a:t>Vp</a:t>
                      </a:r>
                      <a:r>
                        <a:rPr lang="en-GB" sz="1100">
                          <a:effectLst/>
                        </a:rPr>
                        <a:t> = </a:t>
                      </a:r>
                      <a:r>
                        <a:rPr lang="en-GB" sz="1100" u="sng">
                          <a:effectLst/>
                        </a:rPr>
                        <a:t>np</a:t>
                      </a:r>
                      <a:endParaRPr lang="en-GB" sz="1100">
                        <a:effectLst/>
                      </a:endParaRPr>
                    </a:p>
                    <a:p>
                      <a:pPr algn="l">
                        <a:lnSpc>
                          <a:spcPct val="107000"/>
                        </a:lnSpc>
                        <a:spcAft>
                          <a:spcPts val="800"/>
                        </a:spcAft>
                      </a:pPr>
                      <a:r>
                        <a:rPr lang="en-GB" sz="1100">
                          <a:effectLst/>
                        </a:rPr>
                        <a:t>Vs    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863262538"/>
                  </a:ext>
                </a:extLst>
              </a:tr>
              <a:tr h="215900">
                <a:tc>
                  <a:txBody>
                    <a:bodyPr/>
                    <a:lstStyle/>
                    <a:p>
                      <a:pPr algn="l">
                        <a:lnSpc>
                          <a:spcPct val="107000"/>
                        </a:lnSpc>
                        <a:spcAft>
                          <a:spcPts val="800"/>
                        </a:spcAft>
                      </a:pPr>
                      <a:r>
                        <a:rPr lang="en-GB" sz="1100" dirty="0" err="1">
                          <a:effectLst/>
                        </a:rPr>
                        <a:t>p.d.</a:t>
                      </a:r>
                      <a:r>
                        <a:rPr lang="en-GB" sz="1100" dirty="0">
                          <a:effectLst/>
                        </a:rPr>
                        <a:t> across primary coil x current in primary coil = </a:t>
                      </a:r>
                      <a:r>
                        <a:rPr lang="en-GB" sz="1100" dirty="0" err="1">
                          <a:effectLst/>
                        </a:rPr>
                        <a:t>p.d.</a:t>
                      </a:r>
                      <a:r>
                        <a:rPr lang="en-GB" sz="1100" dirty="0">
                          <a:effectLst/>
                        </a:rPr>
                        <a:t> across secondary coil x current in secondary coil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800"/>
                        </a:spcAft>
                      </a:pPr>
                      <a:r>
                        <a:rPr lang="en-GB" sz="1100" dirty="0" err="1">
                          <a:effectLst/>
                        </a:rPr>
                        <a:t>Vp</a:t>
                      </a:r>
                      <a:r>
                        <a:rPr lang="en-GB" sz="1100" dirty="0">
                          <a:effectLst/>
                        </a:rPr>
                        <a:t> Ip = Vs 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13363740"/>
                  </a:ext>
                </a:extLst>
              </a:tr>
            </a:tbl>
          </a:graphicData>
        </a:graphic>
      </p:graphicFrame>
    </p:spTree>
    <p:extLst>
      <p:ext uri="{BB962C8B-B14F-4D97-AF65-F5344CB8AC3E}">
        <p14:creationId xmlns:p14="http://schemas.microsoft.com/office/powerpoint/2010/main" val="350487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8938" y="393206"/>
            <a:ext cx="5456700" cy="857250"/>
          </a:xfrm>
          <a:prstGeom prst="rect">
            <a:avLst/>
          </a:prstGeom>
          <a:noFill/>
          <a:ln>
            <a:noFill/>
          </a:ln>
        </p:spPr>
        <p:txBody>
          <a:bodyPr lIns="68569" tIns="34275" rIns="68569" bIns="34275" anchor="ctr" anchorCtr="0">
            <a:noAutofit/>
          </a:bodyPr>
          <a:lstStyle/>
          <a:p>
            <a:pPr>
              <a:buClr>
                <a:schemeClr val="lt1"/>
              </a:buClr>
              <a:buSzPct val="25000"/>
            </a:pPr>
            <a:r>
              <a:rPr lang="en-GB" sz="2400">
                <a:solidFill>
                  <a:schemeClr val="lt1"/>
                </a:solidFill>
              </a:rPr>
              <a:t>Fleming’s left hand rule</a:t>
            </a:r>
          </a:p>
        </p:txBody>
      </p:sp>
      <p:sp>
        <p:nvSpPr>
          <p:cNvPr id="270" name="Shape 270"/>
          <p:cNvSpPr/>
          <p:nvPr/>
        </p:nvSpPr>
        <p:spPr>
          <a:xfrm>
            <a:off x="318938" y="1172250"/>
            <a:ext cx="7389374" cy="1361475"/>
          </a:xfrm>
          <a:prstGeom prst="rect">
            <a:avLst/>
          </a:prstGeom>
          <a:noFill/>
          <a:ln>
            <a:noFill/>
          </a:ln>
        </p:spPr>
        <p:txBody>
          <a:bodyPr lIns="68569" tIns="34275" rIns="68569" bIns="34275" anchor="t" anchorCtr="0">
            <a:noAutofit/>
          </a:bodyPr>
          <a:lstStyle/>
          <a:p>
            <a:pPr>
              <a:buSzPct val="25000"/>
            </a:pPr>
            <a:r>
              <a:rPr lang="en-GB" sz="1800" dirty="0">
                <a:solidFill>
                  <a:schemeClr val="lt1"/>
                </a:solidFill>
                <a:latin typeface="Comic Sans MS"/>
                <a:ea typeface="Comic Sans MS"/>
                <a:cs typeface="Comic Sans MS"/>
                <a:sym typeface="Comic Sans MS"/>
              </a:rPr>
              <a:t>Fleming’s left hand rule can be used to predict the direction of the motion of the wire caused by the force</a:t>
            </a:r>
          </a:p>
        </p:txBody>
      </p:sp>
      <p:sp>
        <p:nvSpPr>
          <p:cNvPr id="271" name="Shape 271"/>
          <p:cNvSpPr/>
          <p:nvPr/>
        </p:nvSpPr>
        <p:spPr>
          <a:xfrm>
            <a:off x="1371638" y="4654763"/>
            <a:ext cx="6176025" cy="419850"/>
          </a:xfrm>
          <a:prstGeom prst="rect">
            <a:avLst/>
          </a:prstGeom>
          <a:noFill/>
          <a:ln>
            <a:noFill/>
          </a:ln>
        </p:spPr>
        <p:txBody>
          <a:bodyPr lIns="68569" tIns="34275" rIns="68569" bIns="34275" anchor="t" anchorCtr="0">
            <a:noAutofit/>
          </a:bodyPr>
          <a:lstStyle/>
          <a:p>
            <a:pPr>
              <a:buSzPct val="25000"/>
            </a:pPr>
            <a:r>
              <a:rPr lang="en-GB" sz="1800">
                <a:solidFill>
                  <a:srgbClr val="00FFFF"/>
                </a:solidFill>
                <a:latin typeface="Comic Sans MS"/>
                <a:ea typeface="Comic Sans MS"/>
                <a:cs typeface="Comic Sans MS"/>
                <a:sym typeface="Comic Sans MS"/>
              </a:rPr>
              <a:t>What would be the direction of motion for this wire</a:t>
            </a:r>
          </a:p>
        </p:txBody>
      </p:sp>
      <p:sp>
        <p:nvSpPr>
          <p:cNvPr id="272" name="Shape 272"/>
          <p:cNvSpPr txBox="1"/>
          <p:nvPr/>
        </p:nvSpPr>
        <p:spPr>
          <a:xfrm>
            <a:off x="0" y="-4388"/>
            <a:ext cx="9144000" cy="496125"/>
          </a:xfrm>
          <a:prstGeom prst="rect">
            <a:avLst/>
          </a:prstGeom>
          <a:solidFill>
            <a:srgbClr val="C9DAF8"/>
          </a:solidFill>
          <a:ln>
            <a:noFill/>
          </a:ln>
        </p:spPr>
        <p:txBody>
          <a:bodyPr lIns="68569" tIns="34275" rIns="68569" bIns="34275" anchor="t" anchorCtr="0">
            <a:noAutofit/>
          </a:bodyPr>
          <a:lstStyle/>
          <a:p>
            <a:pPr>
              <a:buSzPct val="25000"/>
            </a:pPr>
            <a:r>
              <a:rPr lang="en-GB" sz="1500" dirty="0">
                <a:latin typeface="Comic Sans MS"/>
                <a:ea typeface="Comic Sans MS"/>
                <a:cs typeface="Comic Sans MS"/>
                <a:sym typeface="Comic Sans MS"/>
              </a:rPr>
              <a:t>Learning Outcome: </a:t>
            </a:r>
            <a:r>
              <a:rPr lang="en-GB" sz="1500" dirty="0">
                <a:solidFill>
                  <a:schemeClr val="dk1"/>
                </a:solidFill>
                <a:latin typeface="Comic Sans MS"/>
                <a:ea typeface="Comic Sans MS"/>
                <a:cs typeface="Comic Sans MS"/>
                <a:sym typeface="Comic Sans MS"/>
              </a:rPr>
              <a:t>Use Fleming’s left hand rule to represent the direction of the force, current and magnetic field</a:t>
            </a:r>
          </a:p>
          <a:p>
            <a:endParaRPr sz="1500" dirty="0">
              <a:solidFill>
                <a:schemeClr val="dk1"/>
              </a:solidFill>
              <a:latin typeface="Comic Sans MS"/>
              <a:ea typeface="Comic Sans MS"/>
              <a:cs typeface="Comic Sans MS"/>
              <a:sym typeface="Comic Sans MS"/>
            </a:endParaRPr>
          </a:p>
          <a:p>
            <a:endParaRPr sz="1500" dirty="0">
              <a:latin typeface="Comic Sans MS"/>
              <a:ea typeface="Comic Sans MS"/>
              <a:cs typeface="Comic Sans MS"/>
              <a:sym typeface="Comic Sans MS"/>
            </a:endParaRPr>
          </a:p>
        </p:txBody>
      </p:sp>
      <p:pic>
        <p:nvPicPr>
          <p:cNvPr id="274" name="Shape 274" descr="LeftHandOutline.png ..."/>
          <p:cNvPicPr preferRelativeResize="0"/>
          <p:nvPr/>
        </p:nvPicPr>
        <p:blipFill>
          <a:blip r:embed="rId3">
            <a:alphaModFix/>
          </a:blip>
          <a:stretch>
            <a:fillRect/>
          </a:stretch>
        </p:blipFill>
        <p:spPr>
          <a:xfrm>
            <a:off x="1314487" y="2132101"/>
            <a:ext cx="3461329" cy="2522662"/>
          </a:xfrm>
          <a:prstGeom prst="rect">
            <a:avLst/>
          </a:prstGeom>
          <a:noFill/>
          <a:ln>
            <a:noFill/>
          </a:ln>
        </p:spPr>
      </p:pic>
      <p:pic>
        <p:nvPicPr>
          <p:cNvPr id="275" name="Shape 275"/>
          <p:cNvPicPr preferRelativeResize="0"/>
          <p:nvPr/>
        </p:nvPicPr>
        <p:blipFill>
          <a:blip r:embed="rId4">
            <a:alphaModFix/>
          </a:blip>
          <a:stretch>
            <a:fillRect/>
          </a:stretch>
        </p:blipFill>
        <p:spPr>
          <a:xfrm>
            <a:off x="4978013" y="2123079"/>
            <a:ext cx="2850435" cy="25226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p:nvPr/>
        </p:nvSpPr>
        <p:spPr>
          <a:xfrm>
            <a:off x="1710563" y="4329656"/>
            <a:ext cx="5722875" cy="723150"/>
          </a:xfrm>
          <a:prstGeom prst="rect">
            <a:avLst/>
          </a:prstGeom>
          <a:noFill/>
          <a:ln w="9525" cap="flat" cmpd="sng">
            <a:solidFill>
              <a:srgbClr val="FFFF00"/>
            </a:solidFill>
            <a:prstDash val="solid"/>
            <a:round/>
            <a:headEnd type="none" w="med" len="med"/>
            <a:tailEnd type="none" w="med" len="med"/>
          </a:ln>
        </p:spPr>
        <p:txBody>
          <a:bodyPr lIns="68569" tIns="34275" rIns="68569" bIns="34275" anchor="t" anchorCtr="0">
            <a:noAutofit/>
          </a:bodyPr>
          <a:lstStyle/>
          <a:p>
            <a:pPr>
              <a:buSzPct val="25000"/>
            </a:pPr>
            <a:r>
              <a:rPr lang="en-GB" sz="1800" dirty="0">
                <a:solidFill>
                  <a:schemeClr val="lt1"/>
                </a:solidFill>
                <a:latin typeface="Comic Sans MS"/>
                <a:ea typeface="Comic Sans MS"/>
                <a:cs typeface="Comic Sans MS"/>
                <a:sym typeface="Comic Sans MS"/>
              </a:rPr>
              <a:t>Force on = Magnetic flux x current (A) x length (m)</a:t>
            </a:r>
          </a:p>
          <a:p>
            <a:pPr>
              <a:buSzPct val="25000"/>
            </a:pPr>
            <a:r>
              <a:rPr lang="en-GB" sz="1800" dirty="0">
                <a:solidFill>
                  <a:schemeClr val="lt1"/>
                </a:solidFill>
                <a:latin typeface="Comic Sans MS"/>
                <a:ea typeface="Comic Sans MS"/>
                <a:cs typeface="Comic Sans MS"/>
                <a:sym typeface="Comic Sans MS"/>
              </a:rPr>
              <a:t> wire (N)      density (T)               </a:t>
            </a:r>
          </a:p>
        </p:txBody>
      </p:sp>
      <p:sp>
        <p:nvSpPr>
          <p:cNvPr id="292" name="Shape 292"/>
          <p:cNvSpPr txBox="1"/>
          <p:nvPr/>
        </p:nvSpPr>
        <p:spPr>
          <a:xfrm>
            <a:off x="0" y="0"/>
            <a:ext cx="9144000" cy="305244"/>
          </a:xfrm>
          <a:prstGeom prst="rect">
            <a:avLst/>
          </a:prstGeom>
          <a:solidFill>
            <a:srgbClr val="EAD1DC"/>
          </a:solidFill>
          <a:ln>
            <a:noFill/>
          </a:ln>
        </p:spPr>
        <p:txBody>
          <a:bodyPr lIns="68569" tIns="34275" rIns="68569" bIns="34275" anchor="t" anchorCtr="0">
            <a:noAutofit/>
          </a:bodyPr>
          <a:lstStyle/>
          <a:p>
            <a:pPr>
              <a:buSzPct val="25000"/>
            </a:pPr>
            <a:r>
              <a:rPr lang="en-GB" sz="1350" dirty="0">
                <a:latin typeface="Comic Sans MS"/>
                <a:ea typeface="Comic Sans MS"/>
                <a:cs typeface="Comic Sans MS"/>
                <a:sym typeface="Comic Sans MS"/>
              </a:rPr>
              <a:t>Learning Outcome: </a:t>
            </a:r>
            <a:r>
              <a:rPr lang="en-GB" sz="1350" dirty="0">
                <a:solidFill>
                  <a:schemeClr val="dk1"/>
                </a:solidFill>
                <a:latin typeface="Comic Sans MS"/>
                <a:ea typeface="Comic Sans MS"/>
                <a:cs typeface="Comic Sans MS"/>
                <a:sym typeface="Comic Sans MS"/>
              </a:rPr>
              <a:t>Apply an equation linking force, magnetic flux density, current and wire length</a:t>
            </a:r>
          </a:p>
          <a:p>
            <a:endParaRPr sz="1350" dirty="0">
              <a:latin typeface="Comic Sans MS"/>
              <a:ea typeface="Comic Sans MS"/>
              <a:cs typeface="Comic Sans MS"/>
              <a:sym typeface="Comic Sans MS"/>
            </a:endParaRPr>
          </a:p>
        </p:txBody>
      </p:sp>
      <p:sp>
        <p:nvSpPr>
          <p:cNvPr id="293" name="Shape 293"/>
          <p:cNvSpPr txBox="1">
            <a:spLocks noGrp="1"/>
          </p:cNvSpPr>
          <p:nvPr>
            <p:ph type="title"/>
          </p:nvPr>
        </p:nvSpPr>
        <p:spPr>
          <a:xfrm>
            <a:off x="-244186" y="476003"/>
            <a:ext cx="4816186" cy="543600"/>
          </a:xfrm>
          <a:prstGeom prst="rect">
            <a:avLst/>
          </a:prstGeom>
          <a:noFill/>
          <a:ln>
            <a:noFill/>
          </a:ln>
        </p:spPr>
        <p:txBody>
          <a:bodyPr lIns="68569" tIns="34275" rIns="68569" bIns="34275" anchor="ctr" anchorCtr="0">
            <a:noAutofit/>
          </a:bodyPr>
          <a:lstStyle/>
          <a:p>
            <a:pPr>
              <a:buClr>
                <a:schemeClr val="lt1"/>
              </a:buClr>
              <a:buSzPct val="25000"/>
            </a:pPr>
            <a:r>
              <a:rPr lang="en-GB" sz="2969" dirty="0">
                <a:solidFill>
                  <a:schemeClr val="lt1"/>
                </a:solidFill>
              </a:rPr>
              <a:t>Calculating the force</a:t>
            </a:r>
          </a:p>
        </p:txBody>
      </p:sp>
      <p:pic>
        <p:nvPicPr>
          <p:cNvPr id="294" name="Shape 294"/>
          <p:cNvPicPr preferRelativeResize="0"/>
          <p:nvPr/>
        </p:nvPicPr>
        <p:blipFill>
          <a:blip r:embed="rId3">
            <a:alphaModFix/>
          </a:blip>
          <a:stretch>
            <a:fillRect/>
          </a:stretch>
        </p:blipFill>
        <p:spPr>
          <a:xfrm>
            <a:off x="1383469" y="1277398"/>
            <a:ext cx="2850435" cy="2522663"/>
          </a:xfrm>
          <a:prstGeom prst="rect">
            <a:avLst/>
          </a:prstGeom>
          <a:noFill/>
          <a:ln>
            <a:noFill/>
          </a:ln>
        </p:spPr>
      </p:pic>
      <p:sp>
        <p:nvSpPr>
          <p:cNvPr id="295" name="Shape 295"/>
          <p:cNvSpPr/>
          <p:nvPr/>
        </p:nvSpPr>
        <p:spPr>
          <a:xfrm>
            <a:off x="4572000" y="875545"/>
            <a:ext cx="3375675" cy="723150"/>
          </a:xfrm>
          <a:prstGeom prst="rect">
            <a:avLst/>
          </a:prstGeom>
          <a:noFill/>
          <a:ln>
            <a:noFill/>
          </a:ln>
        </p:spPr>
        <p:txBody>
          <a:bodyPr lIns="68569" tIns="34275" rIns="68569" bIns="34275" anchor="t" anchorCtr="0">
            <a:noAutofit/>
          </a:bodyPr>
          <a:lstStyle/>
          <a:p>
            <a:pPr>
              <a:buSzPct val="25000"/>
            </a:pPr>
            <a:r>
              <a:rPr lang="en-GB" sz="1800" dirty="0">
                <a:solidFill>
                  <a:schemeClr val="lt1"/>
                </a:solidFill>
                <a:latin typeface="Comic Sans MS"/>
                <a:ea typeface="Comic Sans MS"/>
                <a:cs typeface="Comic Sans MS"/>
                <a:sym typeface="Comic Sans MS"/>
              </a:rPr>
              <a:t>The </a:t>
            </a:r>
            <a:r>
              <a:rPr lang="en-GB" sz="1800" dirty="0">
                <a:solidFill>
                  <a:srgbClr val="FFFF00"/>
                </a:solidFill>
                <a:latin typeface="Comic Sans MS"/>
                <a:ea typeface="Comic Sans MS"/>
                <a:cs typeface="Comic Sans MS"/>
                <a:sym typeface="Comic Sans MS"/>
              </a:rPr>
              <a:t>force (N)</a:t>
            </a:r>
            <a:r>
              <a:rPr lang="en-GB" sz="1800" dirty="0">
                <a:solidFill>
                  <a:schemeClr val="lt1"/>
                </a:solidFill>
                <a:latin typeface="Comic Sans MS"/>
                <a:ea typeface="Comic Sans MS"/>
                <a:cs typeface="Comic Sans MS"/>
                <a:sym typeface="Comic Sans MS"/>
              </a:rPr>
              <a:t> experienced by a current carrying wire placed in a magnetic field depends on: </a:t>
            </a:r>
          </a:p>
          <a:p>
            <a:pPr marL="342900" indent="-285750">
              <a:buClr>
                <a:schemeClr val="lt1"/>
              </a:buClr>
              <a:buSzPct val="100000"/>
              <a:buFont typeface="Comic Sans MS"/>
              <a:buChar char="●"/>
            </a:pPr>
            <a:r>
              <a:rPr lang="en-GB" sz="1800" dirty="0">
                <a:solidFill>
                  <a:schemeClr val="lt1"/>
                </a:solidFill>
                <a:latin typeface="Comic Sans MS"/>
                <a:ea typeface="Comic Sans MS"/>
                <a:cs typeface="Comic Sans MS"/>
                <a:sym typeface="Comic Sans MS"/>
              </a:rPr>
              <a:t>The </a:t>
            </a:r>
            <a:r>
              <a:rPr lang="en-GB" sz="1800" dirty="0">
                <a:solidFill>
                  <a:srgbClr val="FFFF00"/>
                </a:solidFill>
                <a:latin typeface="Comic Sans MS"/>
                <a:ea typeface="Comic Sans MS"/>
                <a:cs typeface="Comic Sans MS"/>
                <a:sym typeface="Comic Sans MS"/>
              </a:rPr>
              <a:t>strength of the magnetic field</a:t>
            </a:r>
            <a:r>
              <a:rPr lang="en-GB" sz="1800" dirty="0">
                <a:solidFill>
                  <a:schemeClr val="lt1"/>
                </a:solidFill>
                <a:latin typeface="Comic Sans MS"/>
                <a:ea typeface="Comic Sans MS"/>
                <a:cs typeface="Comic Sans MS"/>
                <a:sym typeface="Comic Sans MS"/>
              </a:rPr>
              <a:t> (</a:t>
            </a:r>
            <a:r>
              <a:rPr lang="en-GB" sz="1800" dirty="0">
                <a:solidFill>
                  <a:srgbClr val="FFFF00"/>
                </a:solidFill>
                <a:latin typeface="Comic Sans MS"/>
                <a:ea typeface="Comic Sans MS"/>
                <a:cs typeface="Comic Sans MS"/>
                <a:sym typeface="Comic Sans MS"/>
              </a:rPr>
              <a:t>magnetic flux density</a:t>
            </a:r>
            <a:r>
              <a:rPr lang="en-GB" sz="1800" dirty="0">
                <a:solidFill>
                  <a:schemeClr val="lt1"/>
                </a:solidFill>
                <a:latin typeface="Comic Sans MS"/>
                <a:ea typeface="Comic Sans MS"/>
                <a:cs typeface="Comic Sans MS"/>
                <a:sym typeface="Comic Sans MS"/>
              </a:rPr>
              <a:t>)</a:t>
            </a:r>
          </a:p>
          <a:p>
            <a:pPr marL="342900" indent="-285750">
              <a:buClr>
                <a:schemeClr val="lt1"/>
              </a:buClr>
              <a:buSzPct val="100000"/>
              <a:buFont typeface="Comic Sans MS"/>
              <a:buChar char="●"/>
            </a:pPr>
            <a:r>
              <a:rPr lang="en-GB" sz="1800" dirty="0">
                <a:solidFill>
                  <a:schemeClr val="lt1"/>
                </a:solidFill>
                <a:latin typeface="Comic Sans MS"/>
                <a:ea typeface="Comic Sans MS"/>
                <a:cs typeface="Comic Sans MS"/>
                <a:sym typeface="Comic Sans MS"/>
              </a:rPr>
              <a:t>The </a:t>
            </a:r>
            <a:r>
              <a:rPr lang="en-GB" sz="1800" dirty="0">
                <a:solidFill>
                  <a:srgbClr val="FFFF00"/>
                </a:solidFill>
                <a:latin typeface="Comic Sans MS"/>
                <a:ea typeface="Comic Sans MS"/>
                <a:cs typeface="Comic Sans MS"/>
                <a:sym typeface="Comic Sans MS"/>
              </a:rPr>
              <a:t>current (A)</a:t>
            </a:r>
            <a:r>
              <a:rPr lang="en-GB" sz="1800" dirty="0">
                <a:solidFill>
                  <a:schemeClr val="lt1"/>
                </a:solidFill>
                <a:latin typeface="Comic Sans MS"/>
                <a:ea typeface="Comic Sans MS"/>
                <a:cs typeface="Comic Sans MS"/>
                <a:sym typeface="Comic Sans MS"/>
              </a:rPr>
              <a:t> the wire is carrying </a:t>
            </a:r>
          </a:p>
          <a:p>
            <a:pPr marL="342900" indent="-285750">
              <a:buClr>
                <a:schemeClr val="lt1"/>
              </a:buClr>
              <a:buSzPct val="100000"/>
              <a:buFont typeface="Comic Sans MS"/>
              <a:buChar char="●"/>
            </a:pPr>
            <a:r>
              <a:rPr lang="en-GB" sz="1800" dirty="0">
                <a:solidFill>
                  <a:schemeClr val="lt1"/>
                </a:solidFill>
                <a:latin typeface="Comic Sans MS"/>
                <a:ea typeface="Comic Sans MS"/>
                <a:cs typeface="Comic Sans MS"/>
                <a:sym typeface="Comic Sans MS"/>
              </a:rPr>
              <a:t>The </a:t>
            </a:r>
            <a:r>
              <a:rPr lang="en-GB" sz="1800" dirty="0">
                <a:solidFill>
                  <a:srgbClr val="FFFF00"/>
                </a:solidFill>
                <a:latin typeface="Comic Sans MS"/>
                <a:ea typeface="Comic Sans MS"/>
                <a:cs typeface="Comic Sans MS"/>
                <a:sym typeface="Comic Sans MS"/>
              </a:rPr>
              <a:t>length (m)</a:t>
            </a:r>
            <a:r>
              <a:rPr lang="en-GB" sz="1800" dirty="0">
                <a:solidFill>
                  <a:schemeClr val="lt1"/>
                </a:solidFill>
                <a:latin typeface="Comic Sans MS"/>
                <a:ea typeface="Comic Sans MS"/>
                <a:cs typeface="Comic Sans MS"/>
                <a:sym typeface="Comic Sans MS"/>
              </a:rPr>
              <a:t> of the wire in the field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1644956" y="1212019"/>
            <a:ext cx="5722875" cy="723150"/>
          </a:xfrm>
          <a:prstGeom prst="rect">
            <a:avLst/>
          </a:prstGeom>
          <a:noFill/>
          <a:ln w="9525" cap="flat" cmpd="sng">
            <a:solidFill>
              <a:srgbClr val="FFFFFF"/>
            </a:solidFill>
            <a:prstDash val="solid"/>
            <a:round/>
            <a:headEnd type="none" w="med" len="med"/>
            <a:tailEnd type="none" w="med" len="med"/>
          </a:ln>
        </p:spPr>
        <p:txBody>
          <a:bodyPr lIns="68569" tIns="34275" rIns="68569" bIns="34275" anchor="t" anchorCtr="0">
            <a:noAutofit/>
          </a:bodyPr>
          <a:lstStyle/>
          <a:p>
            <a:pPr>
              <a:buSzPct val="25000"/>
            </a:pPr>
            <a:r>
              <a:rPr lang="en-GB" sz="1800">
                <a:solidFill>
                  <a:schemeClr val="lt1"/>
                </a:solidFill>
                <a:latin typeface="Comic Sans MS"/>
                <a:ea typeface="Comic Sans MS"/>
                <a:cs typeface="Comic Sans MS"/>
                <a:sym typeface="Comic Sans MS"/>
              </a:rPr>
              <a:t>Force on = Magnetic flux x current (A) x length (m)</a:t>
            </a:r>
          </a:p>
          <a:p>
            <a:pPr>
              <a:buSzPct val="25000"/>
            </a:pPr>
            <a:r>
              <a:rPr lang="en-GB" sz="1800">
                <a:solidFill>
                  <a:schemeClr val="lt1"/>
                </a:solidFill>
                <a:latin typeface="Comic Sans MS"/>
                <a:ea typeface="Comic Sans MS"/>
                <a:cs typeface="Comic Sans MS"/>
                <a:sym typeface="Comic Sans MS"/>
              </a:rPr>
              <a:t> wire (N)      density (T)               </a:t>
            </a:r>
          </a:p>
        </p:txBody>
      </p:sp>
      <p:sp>
        <p:nvSpPr>
          <p:cNvPr id="310" name="Shape 310"/>
          <p:cNvSpPr txBox="1"/>
          <p:nvPr/>
        </p:nvSpPr>
        <p:spPr>
          <a:xfrm>
            <a:off x="0" y="0"/>
            <a:ext cx="9144000" cy="311059"/>
          </a:xfrm>
          <a:prstGeom prst="rect">
            <a:avLst/>
          </a:prstGeom>
          <a:solidFill>
            <a:srgbClr val="EAD1DC"/>
          </a:solidFill>
          <a:ln>
            <a:noFill/>
          </a:ln>
        </p:spPr>
        <p:txBody>
          <a:bodyPr lIns="68569" tIns="34275" rIns="68569" bIns="34275" anchor="t" anchorCtr="0">
            <a:noAutofit/>
          </a:bodyPr>
          <a:lstStyle/>
          <a:p>
            <a:pPr>
              <a:buSzPct val="25000"/>
            </a:pPr>
            <a:r>
              <a:rPr lang="en-GB" sz="1350" dirty="0">
                <a:latin typeface="Comic Sans MS"/>
                <a:ea typeface="Comic Sans MS"/>
                <a:cs typeface="Comic Sans MS"/>
                <a:sym typeface="Comic Sans MS"/>
              </a:rPr>
              <a:t>Learning Outcome: </a:t>
            </a:r>
            <a:r>
              <a:rPr lang="en-GB" sz="1350" dirty="0">
                <a:solidFill>
                  <a:schemeClr val="dk1"/>
                </a:solidFill>
                <a:latin typeface="Comic Sans MS"/>
                <a:ea typeface="Comic Sans MS"/>
                <a:cs typeface="Comic Sans MS"/>
                <a:sym typeface="Comic Sans MS"/>
              </a:rPr>
              <a:t>Apply an equation linking force, magnetic flux density, current and wire length</a:t>
            </a:r>
          </a:p>
          <a:p>
            <a:endParaRPr sz="1350" dirty="0">
              <a:latin typeface="Comic Sans MS"/>
              <a:ea typeface="Comic Sans MS"/>
              <a:cs typeface="Comic Sans MS"/>
              <a:sym typeface="Comic Sans MS"/>
            </a:endParaRPr>
          </a:p>
        </p:txBody>
      </p:sp>
      <p:sp>
        <p:nvSpPr>
          <p:cNvPr id="311" name="Shape 311"/>
          <p:cNvSpPr txBox="1">
            <a:spLocks noGrp="1"/>
          </p:cNvSpPr>
          <p:nvPr>
            <p:ph type="title"/>
          </p:nvPr>
        </p:nvSpPr>
        <p:spPr>
          <a:xfrm>
            <a:off x="1314450" y="519521"/>
            <a:ext cx="6172200" cy="543600"/>
          </a:xfrm>
          <a:prstGeom prst="rect">
            <a:avLst/>
          </a:prstGeom>
          <a:noFill/>
          <a:ln>
            <a:noFill/>
          </a:ln>
        </p:spPr>
        <p:txBody>
          <a:bodyPr lIns="68569" tIns="34275" rIns="68569" bIns="34275" anchor="ctr" anchorCtr="0">
            <a:noAutofit/>
          </a:bodyPr>
          <a:lstStyle/>
          <a:p>
            <a:pPr>
              <a:buClr>
                <a:schemeClr val="lt1"/>
              </a:buClr>
              <a:buSzPct val="25000"/>
            </a:pPr>
            <a:r>
              <a:rPr lang="en-GB" sz="2969">
                <a:solidFill>
                  <a:schemeClr val="lt1"/>
                </a:solidFill>
              </a:rPr>
              <a:t>Calculating the force</a:t>
            </a:r>
          </a:p>
        </p:txBody>
      </p:sp>
      <p:pic>
        <p:nvPicPr>
          <p:cNvPr id="312" name="Shape 312"/>
          <p:cNvPicPr preferRelativeResize="0"/>
          <p:nvPr/>
        </p:nvPicPr>
        <p:blipFill>
          <a:blip r:embed="rId3">
            <a:alphaModFix/>
          </a:blip>
          <a:stretch>
            <a:fillRect/>
          </a:stretch>
        </p:blipFill>
        <p:spPr>
          <a:xfrm>
            <a:off x="1371600" y="2212798"/>
            <a:ext cx="2850435" cy="2522663"/>
          </a:xfrm>
          <a:prstGeom prst="rect">
            <a:avLst/>
          </a:prstGeom>
          <a:noFill/>
          <a:ln>
            <a:noFill/>
          </a:ln>
        </p:spPr>
      </p:pic>
      <p:sp>
        <p:nvSpPr>
          <p:cNvPr id="313" name="Shape 313"/>
          <p:cNvSpPr/>
          <p:nvPr/>
        </p:nvSpPr>
        <p:spPr>
          <a:xfrm>
            <a:off x="4548356" y="2143631"/>
            <a:ext cx="3375675" cy="723150"/>
          </a:xfrm>
          <a:prstGeom prst="rect">
            <a:avLst/>
          </a:prstGeom>
          <a:noFill/>
          <a:ln>
            <a:noFill/>
          </a:ln>
        </p:spPr>
        <p:txBody>
          <a:bodyPr lIns="68569" tIns="34275" rIns="68569" bIns="34275" anchor="t" anchorCtr="0">
            <a:noAutofit/>
          </a:bodyPr>
          <a:lstStyle/>
          <a:p>
            <a:r>
              <a:rPr lang="en-GB" sz="1800">
                <a:solidFill>
                  <a:schemeClr val="lt1"/>
                </a:solidFill>
                <a:latin typeface="Comic Sans MS"/>
                <a:ea typeface="Comic Sans MS"/>
                <a:cs typeface="Comic Sans MS"/>
                <a:sym typeface="Comic Sans MS"/>
              </a:rPr>
              <a:t>If this wire is carrying a current of 2 A, through a magnetic flux density of 0.2 T over 0.1 m. What would be the force experienced by the wire?</a:t>
            </a:r>
          </a:p>
          <a:p>
            <a:endParaRPr sz="1800">
              <a:solidFill>
                <a:schemeClr val="lt1"/>
              </a:solidFill>
              <a:latin typeface="Comic Sans MS"/>
              <a:ea typeface="Comic Sans MS"/>
              <a:cs typeface="Comic Sans MS"/>
              <a:sym typeface="Comic Sans MS"/>
            </a:endParaRPr>
          </a:p>
          <a:p>
            <a:r>
              <a:rPr lang="en-GB" sz="1800">
                <a:solidFill>
                  <a:schemeClr val="lt1"/>
                </a:solidFill>
                <a:latin typeface="Comic Sans MS"/>
                <a:ea typeface="Comic Sans MS"/>
                <a:cs typeface="Comic Sans MS"/>
                <a:sym typeface="Comic Sans MS"/>
              </a:rPr>
              <a:t>0.04 N</a:t>
            </a:r>
          </a:p>
          <a:p>
            <a:endParaRPr sz="1800">
              <a:solidFill>
                <a:schemeClr val="lt1"/>
              </a:solidFill>
              <a:latin typeface="Comic Sans MS"/>
              <a:ea typeface="Comic Sans MS"/>
              <a:cs typeface="Comic Sans MS"/>
              <a:sym typeface="Comic Sans MS"/>
            </a:endParaRPr>
          </a:p>
          <a:p>
            <a:endParaRPr sz="1800">
              <a:solidFill>
                <a:schemeClr val="lt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graphicFrame>
        <p:nvGraphicFramePr>
          <p:cNvPr id="197" name="Shape 197"/>
          <p:cNvGraphicFramePr/>
          <p:nvPr/>
        </p:nvGraphicFramePr>
        <p:xfrm>
          <a:off x="2327380" y="1718940"/>
          <a:ext cx="1561781" cy="2377504"/>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25146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Energy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468">
                <a:tc>
                  <a:txBody>
                    <a:bodyPr/>
                    <a:lstStyle/>
                    <a:p>
                      <a:pPr marL="0" marR="0" lvl="0" indent="0" algn="l" rtl="0">
                        <a:spcBef>
                          <a:spcPts val="0"/>
                        </a:spcBef>
                        <a:buSzPct val="25000"/>
                        <a:buNone/>
                      </a:pPr>
                      <a:r>
                        <a:rPr lang="en-GB" sz="1200" b="0" dirty="0">
                          <a:solidFill>
                            <a:schemeClr val="tx1"/>
                          </a:solidFill>
                        </a:rPr>
                        <a:t>2.</a:t>
                      </a:r>
                      <a:r>
                        <a:rPr lang="en-GB" sz="1200" b="0" baseline="0" dirty="0">
                          <a:solidFill>
                            <a:schemeClr val="tx1"/>
                          </a:solidFill>
                        </a:rPr>
                        <a:t> Electricity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8">
                <a:tc>
                  <a:txBody>
                    <a:bodyPr/>
                    <a:lstStyle/>
                    <a:p>
                      <a:pPr marL="0" marR="0" lvl="0" indent="0" algn="l" rtl="0">
                        <a:spcBef>
                          <a:spcPts val="0"/>
                        </a:spcBef>
                        <a:buSzPct val="25000"/>
                        <a:buNone/>
                      </a:pPr>
                      <a:r>
                        <a:rPr lang="en-GB" sz="1200" b="0" dirty="0">
                          <a:solidFill>
                            <a:schemeClr val="tx1"/>
                          </a:solidFill>
                        </a:rPr>
                        <a:t>3. Particles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dirty="0"/>
                        <a:t>4. Atomic structure</a:t>
                      </a:r>
                      <a:r>
                        <a:rPr lang="en-GB" sz="1200" baseline="0" dirty="0"/>
                        <a:t> and radioactivity</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8">
                <a:tc>
                  <a:txBody>
                    <a:bodyPr/>
                    <a:lstStyle/>
                    <a:p>
                      <a:pPr marL="0" marR="0" lvl="0" indent="0" algn="l" rtl="0">
                        <a:spcBef>
                          <a:spcPts val="0"/>
                        </a:spcBef>
                        <a:buNone/>
                      </a:pPr>
                      <a:r>
                        <a:rPr lang="en-GB" sz="1200" dirty="0"/>
                        <a:t>5.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8">
                <a:tc>
                  <a:txBody>
                    <a:bodyPr/>
                    <a:lstStyle/>
                    <a:p>
                      <a:pPr marL="0" marR="0" lvl="0" indent="0" algn="l" rtl="0">
                        <a:spcBef>
                          <a:spcPts val="0"/>
                        </a:spcBef>
                        <a:buNone/>
                      </a:pPr>
                      <a:r>
                        <a:rPr lang="en-GB" sz="1200" b="0" dirty="0">
                          <a:solidFill>
                            <a:schemeClr val="tx1"/>
                          </a:solidFill>
                        </a:rPr>
                        <a:t>6. Forces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48">
                <a:tc>
                  <a:txBody>
                    <a:bodyPr/>
                    <a:lstStyle/>
                    <a:p>
                      <a:pPr marL="0" marR="0" lvl="0" indent="0" algn="l" rtl="0">
                        <a:spcBef>
                          <a:spcPts val="0"/>
                        </a:spcBef>
                        <a:buNone/>
                      </a:pPr>
                      <a:r>
                        <a:rPr lang="en-GB" sz="1200" b="1" dirty="0">
                          <a:solidFill>
                            <a:srgbClr val="FFFFFF"/>
                          </a:solidFill>
                        </a:rPr>
                        <a:t>7. Magnetism and electromagnetism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51468">
                <a:tc>
                  <a:txBody>
                    <a:bodyPr/>
                    <a:lstStyle/>
                    <a:p>
                      <a:pPr marL="0" marR="0" lvl="0" indent="0" algn="l" rtl="0">
                        <a:spcBef>
                          <a:spcPts val="0"/>
                        </a:spcBef>
                        <a:buNone/>
                      </a:pPr>
                      <a:r>
                        <a:rPr lang="en-GB" sz="1200" dirty="0"/>
                        <a:t>8. Space Physics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98" name="Shape 198"/>
          <p:cNvSpPr txBox="1">
            <a:spLocks noGrp="1"/>
          </p:cNvSpPr>
          <p:nvPr>
            <p:ph type="ctrTitle"/>
          </p:nvPr>
        </p:nvSpPr>
        <p:spPr>
          <a:xfrm>
            <a:off x="1402875" y="253688"/>
            <a:ext cx="2971350"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a:t>
            </a:r>
          </a:p>
        </p:txBody>
      </p:sp>
      <p:sp>
        <p:nvSpPr>
          <p:cNvPr id="199" name="Shape 199"/>
          <p:cNvSpPr txBox="1">
            <a:spLocks noGrp="1"/>
          </p:cNvSpPr>
          <p:nvPr>
            <p:ph type="ctrTitle"/>
          </p:nvPr>
        </p:nvSpPr>
        <p:spPr>
          <a:xfrm rot="-5400000">
            <a:off x="1000108" y="2691201"/>
            <a:ext cx="1242617" cy="437080"/>
          </a:xfrm>
          <a:prstGeom prst="rect">
            <a:avLst/>
          </a:prstGeom>
          <a:solidFill>
            <a:srgbClr val="3C78D8"/>
          </a:solidFill>
          <a:ln w="9525" cap="flat" cmpd="sng">
            <a:solidFill>
              <a:srgbClr val="FFFFFF"/>
            </a:solidFill>
            <a:prstDash val="solid"/>
            <a:round/>
            <a:headEnd type="none" w="med" len="med"/>
            <a:tailEnd type="none" w="med" len="med"/>
          </a:ln>
        </p:spPr>
        <p:txBody>
          <a:bodyPr lIns="68569" tIns="34275" rIns="68569" bIns="34275" anchor="ctr" anchorCtr="0">
            <a:noAutofit/>
          </a:bodyPr>
          <a:lstStyle/>
          <a:p>
            <a:pPr algn="l">
              <a:buClr>
                <a:srgbClr val="FFFF00"/>
              </a:buClr>
              <a:buSzPct val="25000"/>
            </a:pPr>
            <a:r>
              <a:rPr lang="en-GB" sz="2250" b="1" dirty="0">
                <a:solidFill>
                  <a:srgbClr val="FFFFFF"/>
                </a:solidFill>
              </a:rPr>
              <a:t>Physics</a:t>
            </a:r>
          </a:p>
        </p:txBody>
      </p:sp>
      <p:cxnSp>
        <p:nvCxnSpPr>
          <p:cNvPr id="200" name="Shape 200"/>
          <p:cNvCxnSpPr/>
          <p:nvPr/>
        </p:nvCxnSpPr>
        <p:spPr>
          <a:xfrm rot="10800000" flipH="1">
            <a:off x="1851725" y="3480310"/>
            <a:ext cx="475650" cy="8550"/>
          </a:xfrm>
          <a:prstGeom prst="straightConnector1">
            <a:avLst/>
          </a:prstGeom>
          <a:noFill/>
          <a:ln w="38100" cap="flat" cmpd="sng">
            <a:solidFill>
              <a:srgbClr val="FFFFFF"/>
            </a:solidFill>
            <a:prstDash val="solid"/>
            <a:round/>
            <a:headEnd type="none" w="lg" len="lg"/>
            <a:tailEnd type="triangle" w="lg" len="lg"/>
          </a:ln>
        </p:spPr>
      </p:cxnSp>
      <p:graphicFrame>
        <p:nvGraphicFramePr>
          <p:cNvPr id="201" name="Shape 201"/>
          <p:cNvGraphicFramePr/>
          <p:nvPr/>
        </p:nvGraphicFramePr>
        <p:xfrm>
          <a:off x="4278840" y="2880102"/>
          <a:ext cx="1479956" cy="868696"/>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434348">
                <a:tc>
                  <a:txBody>
                    <a:bodyPr/>
                    <a:lstStyle/>
                    <a:p>
                      <a:pPr marL="0" marR="0" lvl="0" indent="0" algn="l" rtl="0">
                        <a:spcBef>
                          <a:spcPts val="0"/>
                        </a:spcBef>
                        <a:buSzPct val="25000"/>
                        <a:buNone/>
                      </a:pPr>
                      <a:r>
                        <a:rPr lang="en-GB" sz="1200" b="0" dirty="0">
                          <a:solidFill>
                            <a:schemeClr val="tx1"/>
                          </a:solidFill>
                        </a:rPr>
                        <a:t>7.1. 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b="1" dirty="0">
                          <a:solidFill>
                            <a:schemeClr val="bg1"/>
                          </a:solidFill>
                        </a:rPr>
                        <a:t>7.2.</a:t>
                      </a:r>
                      <a:r>
                        <a:rPr lang="en-GB" sz="1200" b="1" baseline="0" dirty="0">
                          <a:solidFill>
                            <a:schemeClr val="bg1"/>
                          </a:solidFill>
                        </a:rPr>
                        <a:t> Electromagnetism</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cxnSp>
        <p:nvCxnSpPr>
          <p:cNvPr id="203" name="Shape 203"/>
          <p:cNvCxnSpPr/>
          <p:nvPr/>
        </p:nvCxnSpPr>
        <p:spPr>
          <a:xfrm>
            <a:off x="3889139" y="3480311"/>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5758796" y="2982149"/>
            <a:ext cx="389700" cy="225"/>
          </a:xfrm>
          <a:prstGeom prst="straightConnector1">
            <a:avLst/>
          </a:prstGeom>
          <a:noFill/>
          <a:ln w="38100" cap="flat" cmpd="sng">
            <a:solidFill>
              <a:srgbClr val="FFFFFF"/>
            </a:solidFill>
            <a:prstDash val="solid"/>
            <a:round/>
            <a:headEnd type="none" w="lg" len="lg"/>
            <a:tailEnd type="triangle" w="lg" len="lg"/>
          </a:ln>
        </p:spPr>
      </p:cxnSp>
      <p:graphicFrame>
        <p:nvGraphicFramePr>
          <p:cNvPr id="10" name="Shape 202"/>
          <p:cNvGraphicFramePr/>
          <p:nvPr/>
        </p:nvGraphicFramePr>
        <p:xfrm>
          <a:off x="6148474" y="1852158"/>
          <a:ext cx="1742777" cy="2128344"/>
        </p:xfrm>
        <a:graphic>
          <a:graphicData uri="http://schemas.openxmlformats.org/drawingml/2006/table">
            <a:tbl>
              <a:tblPr firstRow="1" bandRow="1">
                <a:noFill/>
              </a:tblPr>
              <a:tblGrid>
                <a:gridCol w="1742777">
                  <a:extLst>
                    <a:ext uri="{9D8B030D-6E8A-4147-A177-3AD203B41FA5}">
                      <a16:colId xmlns:a16="http://schemas.microsoft.com/office/drawing/2014/main" val="20000"/>
                    </a:ext>
                  </a:extLst>
                </a:gridCol>
              </a:tblGrid>
              <a:tr h="278394">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Electromagnetism</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Electromagnetic forces</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602">
                <a:tc>
                  <a:txBody>
                    <a:bodyPr/>
                    <a:lstStyle/>
                    <a:p>
                      <a:pPr lvl="0" rtl="0">
                        <a:lnSpc>
                          <a:spcPct val="100000"/>
                        </a:lnSpc>
                        <a:spcBef>
                          <a:spcPts val="0"/>
                        </a:spcBef>
                        <a:buNone/>
                      </a:pPr>
                      <a:r>
                        <a:rPr lang="en-GB" sz="1200" b="1" dirty="0">
                          <a:solidFill>
                            <a:schemeClr val="bg1"/>
                          </a:solidFill>
                        </a:rPr>
                        <a:t>7.2.3 Motors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394337">
                <a:tc>
                  <a:txBody>
                    <a:bodyPr/>
                    <a:lstStyle/>
                    <a:p>
                      <a:pPr lvl="0" rtl="0">
                        <a:lnSpc>
                          <a:spcPct val="100000"/>
                        </a:lnSpc>
                        <a:spcBef>
                          <a:spcPts val="0"/>
                        </a:spcBef>
                        <a:buNone/>
                      </a:pPr>
                      <a:r>
                        <a:rPr lang="en-GB" sz="1200" b="0" dirty="0">
                          <a:solidFill>
                            <a:srgbClr val="000000"/>
                          </a:solidFill>
                        </a:rPr>
                        <a:t>7.2.5 Electromagnetic induction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337">
                <a:tc>
                  <a:txBody>
                    <a:bodyPr/>
                    <a:lstStyle/>
                    <a:p>
                      <a:pPr lvl="0" rtl="0">
                        <a:lnSpc>
                          <a:spcPct val="100000"/>
                        </a:lnSpc>
                        <a:spcBef>
                          <a:spcPts val="0"/>
                        </a:spcBef>
                        <a:buNone/>
                      </a:pPr>
                      <a:r>
                        <a:rPr lang="en-GB" sz="1200" b="0" dirty="0">
                          <a:solidFill>
                            <a:srgbClr val="000000"/>
                          </a:solidFill>
                        </a:rPr>
                        <a:t>7.2.4 Uses of electromagnetism</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4337">
                <a:tc>
                  <a:txBody>
                    <a:bodyPr/>
                    <a:lstStyle/>
                    <a:p>
                      <a:pPr lvl="0" rtl="0">
                        <a:lnSpc>
                          <a:spcPct val="100000"/>
                        </a:lnSpc>
                        <a:spcBef>
                          <a:spcPts val="0"/>
                        </a:spcBef>
                        <a:buNone/>
                      </a:pPr>
                      <a:r>
                        <a:rPr lang="en-GB" sz="1200" b="0" dirty="0">
                          <a:solidFill>
                            <a:srgbClr val="000000"/>
                          </a:solidFill>
                        </a:rPr>
                        <a:t>7.2.5 Transformers and the national grid</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193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1360433" y="478307"/>
            <a:ext cx="3220464" cy="1758029"/>
          </a:xfrm>
          <a:prstGeom prst="rect">
            <a:avLst/>
          </a:prstGeom>
          <a:noFill/>
          <a:ln>
            <a:noFill/>
          </a:ln>
        </p:spPr>
        <p:txBody>
          <a:bodyPr lIns="68569" tIns="34275" rIns="68569" bIns="34275" anchor="t" anchorCtr="0">
            <a:noAutofit/>
          </a:bodyPr>
          <a:lstStyle/>
          <a:p>
            <a:pPr marL="0" indent="0">
              <a:lnSpc>
                <a:spcPct val="90000"/>
              </a:lnSpc>
              <a:spcBef>
                <a:spcPts val="0"/>
              </a:spcBef>
              <a:buNone/>
            </a:pPr>
            <a:r>
              <a:rPr lang="en-GB" sz="2250" dirty="0">
                <a:solidFill>
                  <a:srgbClr val="FFFFFF"/>
                </a:solidFill>
              </a:rPr>
              <a:t>If a coil of wire with a current flowing through it is place in a magnetic field one side will move down while the other side will move up</a:t>
            </a:r>
            <a:endParaRPr lang="en-GB" sz="2040" dirty="0">
              <a:solidFill>
                <a:srgbClr val="FFFFFF"/>
              </a:solidFill>
            </a:endParaRPr>
          </a:p>
        </p:txBody>
      </p:sp>
      <p:sp>
        <p:nvSpPr>
          <p:cNvPr id="215" name="Shape 215"/>
          <p:cNvSpPr txBox="1"/>
          <p:nvPr/>
        </p:nvSpPr>
        <p:spPr>
          <a:xfrm>
            <a:off x="0" y="0"/>
            <a:ext cx="9144000" cy="273736"/>
          </a:xfrm>
          <a:prstGeom prst="rect">
            <a:avLst/>
          </a:prstGeom>
          <a:solidFill>
            <a:srgbClr val="9DFF9B">
              <a:alpha val="99620"/>
            </a:srgbClr>
          </a:solidFill>
          <a:ln>
            <a:noFill/>
          </a:ln>
        </p:spPr>
        <p:txBody>
          <a:bodyPr lIns="68569" tIns="34275" rIns="68569" bIns="34275" anchor="t" anchorCtr="0">
            <a:noAutofit/>
          </a:bodyPr>
          <a:lstStyle/>
          <a:p>
            <a:pPr defTabSz="685800">
              <a:lnSpc>
                <a:spcPct val="85000"/>
              </a:lnSpc>
              <a:spcAft>
                <a:spcPts val="480"/>
              </a:spcAft>
              <a:buSzPct val="25000"/>
            </a:pPr>
            <a:r>
              <a:rPr lang="en-GB" sz="1500" dirty="0">
                <a:latin typeface="Comic Sans MS"/>
                <a:ea typeface="Comic Sans MS"/>
                <a:cs typeface="Comic Sans MS"/>
                <a:sym typeface="Comic Sans MS"/>
              </a:rPr>
              <a:t>Learning Outcome:</a:t>
            </a:r>
            <a:r>
              <a:rPr lang="en-GB" sz="1350" dirty="0">
                <a:latin typeface="Comic Sans MS"/>
                <a:ea typeface="Comic Sans MS"/>
                <a:cs typeface="Comic Sans MS"/>
                <a:sym typeface="Comic Sans MS"/>
              </a:rPr>
              <a:t> Describe why a coil of wire in a magnetic field will rotate</a:t>
            </a:r>
          </a:p>
          <a:p>
            <a:pPr defTabSz="685800"/>
            <a:endParaRPr sz="1350" dirty="0">
              <a:latin typeface="Comic Sans MS"/>
              <a:ea typeface="Comic Sans MS"/>
              <a:cs typeface="Comic Sans MS"/>
              <a:sym typeface="Comic Sans MS"/>
            </a:endParaRPr>
          </a:p>
          <a:p>
            <a:pPr defTabSz="685800"/>
            <a:endParaRPr sz="1500" dirty="0">
              <a:latin typeface="Comic Sans MS"/>
              <a:ea typeface="Comic Sans MS"/>
              <a:cs typeface="Comic Sans MS"/>
              <a:sym typeface="Comic Sans MS"/>
            </a:endParaRPr>
          </a:p>
        </p:txBody>
      </p:sp>
      <p:pic>
        <p:nvPicPr>
          <p:cNvPr id="4" name="Shape 253"/>
          <p:cNvPicPr preferRelativeResize="0"/>
          <p:nvPr/>
        </p:nvPicPr>
        <p:blipFill>
          <a:blip r:embed="rId3">
            <a:alphaModFix/>
          </a:blip>
          <a:stretch>
            <a:fillRect/>
          </a:stretch>
        </p:blipFill>
        <p:spPr>
          <a:xfrm>
            <a:off x="5113970" y="2671666"/>
            <a:ext cx="2682149" cy="2389144"/>
          </a:xfrm>
          <a:prstGeom prst="rect">
            <a:avLst/>
          </a:prstGeom>
          <a:noFill/>
          <a:ln>
            <a:noFill/>
          </a:ln>
        </p:spPr>
      </p:pic>
      <p:pic>
        <p:nvPicPr>
          <p:cNvPr id="2" name="Picture 1"/>
          <p:cNvPicPr>
            <a:picLocks noChangeAspect="1"/>
          </p:cNvPicPr>
          <p:nvPr/>
        </p:nvPicPr>
        <p:blipFill>
          <a:blip r:embed="rId4"/>
          <a:stretch>
            <a:fillRect/>
          </a:stretch>
        </p:blipFill>
        <p:spPr>
          <a:xfrm>
            <a:off x="1438254" y="3000148"/>
            <a:ext cx="3394463" cy="1850454"/>
          </a:xfrm>
          <a:prstGeom prst="rect">
            <a:avLst/>
          </a:prstGeom>
        </p:spPr>
      </p:pic>
      <p:grpSp>
        <p:nvGrpSpPr>
          <p:cNvPr id="6" name="Group 5"/>
          <p:cNvGrpSpPr/>
          <p:nvPr/>
        </p:nvGrpSpPr>
        <p:grpSpPr>
          <a:xfrm>
            <a:off x="4668486" y="390066"/>
            <a:ext cx="3306512" cy="2125538"/>
            <a:chOff x="1921585" y="2724575"/>
            <a:chExt cx="5427092" cy="3715174"/>
          </a:xfrm>
        </p:grpSpPr>
        <p:pic>
          <p:nvPicPr>
            <p:cNvPr id="7" name="Shape 261" descr="LeftHandOutline.png ..."/>
            <p:cNvPicPr preferRelativeResize="0"/>
            <p:nvPr/>
          </p:nvPicPr>
          <p:blipFill>
            <a:blip r:embed="rId5">
              <a:alphaModFix/>
            </a:blip>
            <a:stretch>
              <a:fillRect/>
            </a:stretch>
          </p:blipFill>
          <p:spPr>
            <a:xfrm>
              <a:off x="1957524" y="2724575"/>
              <a:ext cx="5097550" cy="3715174"/>
            </a:xfrm>
            <a:prstGeom prst="rect">
              <a:avLst/>
            </a:prstGeom>
            <a:noFill/>
            <a:ln>
              <a:noFill/>
            </a:ln>
          </p:spPr>
        </p:pic>
        <p:sp>
          <p:nvSpPr>
            <p:cNvPr id="8" name="Shape 262"/>
            <p:cNvSpPr/>
            <p:nvPr/>
          </p:nvSpPr>
          <p:spPr>
            <a:xfrm>
              <a:off x="4365571" y="3032410"/>
              <a:ext cx="2454819" cy="393001"/>
            </a:xfrm>
            <a:prstGeom prst="rect">
              <a:avLst/>
            </a:prstGeom>
            <a:noFill/>
            <a:ln>
              <a:noFill/>
            </a:ln>
          </p:spPr>
          <p:txBody>
            <a:bodyPr lIns="68569" tIns="34275" rIns="68569" bIns="34275" anchor="t" anchorCtr="0">
              <a:noAutofit/>
            </a:bodyPr>
            <a:lstStyle/>
            <a:p>
              <a:pPr defTabSz="685800">
                <a:buSzPct val="25000"/>
              </a:pPr>
              <a:r>
                <a:rPr lang="en-GB" sz="1800" dirty="0">
                  <a:latin typeface="Comic Sans MS"/>
                  <a:ea typeface="Comic Sans MS"/>
                  <a:cs typeface="Comic Sans MS"/>
                  <a:sym typeface="Comic Sans MS"/>
                </a:rPr>
                <a:t>First finger</a:t>
              </a:r>
            </a:p>
          </p:txBody>
        </p:sp>
        <p:sp>
          <p:nvSpPr>
            <p:cNvPr id="9" name="Shape 263"/>
            <p:cNvSpPr/>
            <p:nvPr/>
          </p:nvSpPr>
          <p:spPr>
            <a:xfrm>
              <a:off x="4379147" y="5405523"/>
              <a:ext cx="2969530" cy="392999"/>
            </a:xfrm>
            <a:prstGeom prst="rect">
              <a:avLst/>
            </a:prstGeom>
            <a:noFill/>
            <a:ln>
              <a:noFill/>
            </a:ln>
          </p:spPr>
          <p:txBody>
            <a:bodyPr lIns="68569" tIns="34275" rIns="68569" bIns="34275" anchor="t" anchorCtr="0">
              <a:noAutofit/>
            </a:bodyPr>
            <a:lstStyle/>
            <a:p>
              <a:pPr defTabSz="685800">
                <a:buSzPct val="25000"/>
              </a:pPr>
              <a:r>
                <a:rPr lang="en-GB" sz="1800" dirty="0" err="1">
                  <a:latin typeface="Comic Sans MS"/>
                  <a:ea typeface="Comic Sans MS"/>
                  <a:cs typeface="Comic Sans MS"/>
                  <a:sym typeface="Comic Sans MS"/>
                </a:rPr>
                <a:t>SeCond</a:t>
              </a:r>
              <a:r>
                <a:rPr lang="en-GB" sz="1800" dirty="0">
                  <a:latin typeface="Comic Sans MS"/>
                  <a:ea typeface="Comic Sans MS"/>
                  <a:cs typeface="Comic Sans MS"/>
                  <a:sym typeface="Comic Sans MS"/>
                </a:rPr>
                <a:t> finger</a:t>
              </a:r>
            </a:p>
          </p:txBody>
        </p:sp>
        <p:sp>
          <p:nvSpPr>
            <p:cNvPr id="10" name="Shape 264"/>
            <p:cNvSpPr/>
            <p:nvPr/>
          </p:nvSpPr>
          <p:spPr>
            <a:xfrm>
              <a:off x="1921585" y="3833072"/>
              <a:ext cx="1994400" cy="393001"/>
            </a:xfrm>
            <a:prstGeom prst="rect">
              <a:avLst/>
            </a:prstGeom>
            <a:noFill/>
            <a:ln>
              <a:noFill/>
            </a:ln>
          </p:spPr>
          <p:txBody>
            <a:bodyPr lIns="68569" tIns="34275" rIns="68569" bIns="34275" anchor="t" anchorCtr="0">
              <a:noAutofit/>
            </a:bodyPr>
            <a:lstStyle/>
            <a:p>
              <a:pPr defTabSz="685800">
                <a:buSzPct val="25000"/>
              </a:pPr>
              <a:r>
                <a:rPr lang="en-GB" sz="1800" dirty="0" err="1">
                  <a:latin typeface="Comic Sans MS"/>
                  <a:ea typeface="Comic Sans MS"/>
                  <a:cs typeface="Comic Sans MS"/>
                  <a:sym typeface="Comic Sans MS"/>
                </a:rPr>
                <a:t>ThuMb</a:t>
              </a:r>
              <a:endParaRPr lang="en-GB" sz="1800" dirty="0">
                <a:latin typeface="Comic Sans MS"/>
                <a:ea typeface="Comic Sans MS"/>
                <a:cs typeface="Comic Sans MS"/>
                <a:sym typeface="Comic Sans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1000"/>
                                        <p:tgtEl>
                                          <p:spTgt spid="2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Shape 292"/>
          <p:cNvSpPr txBox="1"/>
          <p:nvPr/>
        </p:nvSpPr>
        <p:spPr>
          <a:xfrm>
            <a:off x="0" y="1"/>
            <a:ext cx="9144000" cy="251837"/>
          </a:xfrm>
          <a:prstGeom prst="rect">
            <a:avLst/>
          </a:prstGeom>
          <a:solidFill>
            <a:srgbClr val="EAD1DC"/>
          </a:solidFill>
          <a:ln>
            <a:noFill/>
          </a:ln>
        </p:spPr>
        <p:txBody>
          <a:bodyPr lIns="68569" tIns="34275" rIns="68569" bIns="34275" anchor="t" anchorCtr="0">
            <a:noAutofit/>
          </a:bodyPr>
          <a:lstStyle/>
          <a:p>
            <a:pPr defTabSz="685800">
              <a:lnSpc>
                <a:spcPct val="85000"/>
              </a:lnSpc>
              <a:spcAft>
                <a:spcPts val="480"/>
              </a:spcAft>
              <a:buSzPct val="25000"/>
            </a:pPr>
            <a:r>
              <a:rPr lang="en-GB" sz="1350" dirty="0">
                <a:latin typeface="Comic Sans MS"/>
                <a:ea typeface="Comic Sans MS"/>
                <a:cs typeface="Comic Sans MS"/>
                <a:sym typeface="Comic Sans MS"/>
              </a:rPr>
              <a:t>Learning Outcome: Explain how a motor rotates</a:t>
            </a:r>
          </a:p>
          <a:p>
            <a:pPr defTabSz="685800"/>
            <a:endParaRPr sz="1350" dirty="0">
              <a:latin typeface="Comic Sans MS"/>
              <a:ea typeface="Comic Sans MS"/>
              <a:cs typeface="Comic Sans MS"/>
              <a:sym typeface="Comic Sans MS"/>
            </a:endParaRPr>
          </a:p>
        </p:txBody>
      </p:sp>
      <p:sp>
        <p:nvSpPr>
          <p:cNvPr id="295" name="Shape 295"/>
          <p:cNvSpPr/>
          <p:nvPr/>
        </p:nvSpPr>
        <p:spPr>
          <a:xfrm>
            <a:off x="3764456" y="706401"/>
            <a:ext cx="5379544" cy="723150"/>
          </a:xfrm>
          <a:prstGeom prst="rect">
            <a:avLst/>
          </a:prstGeom>
          <a:noFill/>
          <a:ln>
            <a:noFill/>
          </a:ln>
        </p:spPr>
        <p:txBody>
          <a:bodyPr lIns="68569" tIns="34275" rIns="68569" bIns="34275" anchor="t" anchorCtr="0">
            <a:noAutofit/>
          </a:bodyPr>
          <a:lstStyle/>
          <a:p>
            <a:pPr defTabSz="685800">
              <a:buSzPct val="25000"/>
            </a:pPr>
            <a:r>
              <a:rPr lang="en-GB" sz="1800" dirty="0">
                <a:solidFill>
                  <a:srgbClr val="FFFFFF"/>
                </a:solidFill>
                <a:latin typeface="Comic Sans MS"/>
                <a:ea typeface="Comic Sans MS"/>
                <a:cs typeface="Comic Sans MS"/>
                <a:sym typeface="Comic Sans MS"/>
              </a:rPr>
              <a:t>Explain how an electric motor works? </a:t>
            </a:r>
          </a:p>
          <a:p>
            <a:pPr defTabSz="685800">
              <a:buSzPct val="25000"/>
            </a:pPr>
            <a:endParaRPr lang="en-GB" sz="1800" dirty="0">
              <a:solidFill>
                <a:srgbClr val="FFFFFF"/>
              </a:solidFill>
              <a:latin typeface="Comic Sans MS"/>
              <a:ea typeface="Comic Sans MS"/>
              <a:cs typeface="Comic Sans MS"/>
              <a:sym typeface="Comic Sans MS"/>
            </a:endParaRPr>
          </a:p>
          <a:p>
            <a:pPr defTabSz="685800">
              <a:buSzPct val="25000"/>
            </a:pPr>
            <a:r>
              <a:rPr lang="en-GB" sz="1800" dirty="0">
                <a:solidFill>
                  <a:srgbClr val="FFFFFF"/>
                </a:solidFill>
                <a:latin typeface="Comic Sans MS"/>
                <a:ea typeface="Comic Sans MS"/>
                <a:cs typeface="Comic Sans MS"/>
                <a:sym typeface="Comic Sans MS"/>
              </a:rPr>
              <a:t>-A current flows through a coil of wire in between two magnets  </a:t>
            </a:r>
          </a:p>
          <a:p>
            <a:pPr defTabSz="685800">
              <a:buSzPct val="25000"/>
            </a:pPr>
            <a:r>
              <a:rPr lang="en-GB" sz="1800" dirty="0">
                <a:solidFill>
                  <a:srgbClr val="FFFFFF"/>
                </a:solidFill>
                <a:latin typeface="Comic Sans MS"/>
                <a:ea typeface="Comic Sans MS"/>
                <a:cs typeface="Comic Sans MS"/>
                <a:sym typeface="Comic Sans MS"/>
              </a:rPr>
              <a:t>-A magnetic field is created around the coil</a:t>
            </a:r>
          </a:p>
          <a:p>
            <a:pPr defTabSz="685800">
              <a:buSzPct val="25000"/>
            </a:pPr>
            <a:r>
              <a:rPr lang="en-GB" sz="1800" dirty="0">
                <a:solidFill>
                  <a:srgbClr val="FFFFFF"/>
                </a:solidFill>
                <a:latin typeface="Comic Sans MS"/>
                <a:ea typeface="Comic Sans MS"/>
                <a:cs typeface="Comic Sans MS"/>
                <a:sym typeface="Comic Sans MS"/>
              </a:rPr>
              <a:t>-The magnetic field interacts with the magnetic field of the permanent magnets</a:t>
            </a:r>
          </a:p>
          <a:p>
            <a:pPr defTabSz="685800">
              <a:buSzPct val="25000"/>
            </a:pPr>
            <a:r>
              <a:rPr lang="en-GB" sz="1800" dirty="0">
                <a:solidFill>
                  <a:srgbClr val="FFFFFF"/>
                </a:solidFill>
                <a:latin typeface="Comic Sans MS"/>
                <a:ea typeface="Comic Sans MS"/>
                <a:cs typeface="Comic Sans MS"/>
                <a:sym typeface="Comic Sans MS"/>
              </a:rPr>
              <a:t>-This creates a force that is in opposite directions on either side of the coil making the coil spin according to Flemings left hand rule</a:t>
            </a:r>
          </a:p>
          <a:p>
            <a:pPr defTabSz="685800">
              <a:buSzPct val="25000"/>
            </a:pPr>
            <a:r>
              <a:rPr lang="en-GB" sz="1800" dirty="0">
                <a:solidFill>
                  <a:srgbClr val="FFFFFF"/>
                </a:solidFill>
                <a:latin typeface="Comic Sans MS"/>
                <a:ea typeface="Comic Sans MS"/>
                <a:cs typeface="Comic Sans MS"/>
                <a:sym typeface="Comic Sans MS"/>
              </a:rPr>
              <a:t>-The split ring keeps the current going in the same direction</a:t>
            </a:r>
          </a:p>
          <a:p>
            <a:pPr defTabSz="685800">
              <a:buSzPct val="25000"/>
            </a:pPr>
            <a:r>
              <a:rPr lang="en-GB" sz="1800" dirty="0">
                <a:solidFill>
                  <a:srgbClr val="FFFFFF"/>
                </a:solidFill>
                <a:latin typeface="Comic Sans MS"/>
                <a:ea typeface="Comic Sans MS"/>
                <a:cs typeface="Comic Sans MS"/>
                <a:sym typeface="Comic Sans MS"/>
              </a:rPr>
              <a:t>-So the direction of force remains the same and the coil keeps rotating</a:t>
            </a:r>
          </a:p>
          <a:p>
            <a:pPr defTabSz="685800">
              <a:buSzPct val="25000"/>
            </a:pPr>
            <a:endParaRPr lang="en-GB" sz="1800" dirty="0">
              <a:solidFill>
                <a:srgbClr val="FFFFFF"/>
              </a:solidFill>
              <a:latin typeface="Comic Sans MS"/>
              <a:ea typeface="Comic Sans MS"/>
              <a:cs typeface="Comic Sans MS"/>
              <a:sym typeface="Comic Sans MS"/>
            </a:endParaRPr>
          </a:p>
        </p:txBody>
      </p:sp>
      <p:pic>
        <p:nvPicPr>
          <p:cNvPr id="7" name="Picture 6"/>
          <p:cNvPicPr>
            <a:picLocks noChangeAspect="1"/>
          </p:cNvPicPr>
          <p:nvPr/>
        </p:nvPicPr>
        <p:blipFill>
          <a:blip r:embed="rId3"/>
          <a:stretch>
            <a:fillRect/>
          </a:stretch>
        </p:blipFill>
        <p:spPr>
          <a:xfrm>
            <a:off x="184863" y="901840"/>
            <a:ext cx="3501052" cy="3339819"/>
          </a:xfrm>
          <a:prstGeom prst="rect">
            <a:avLst/>
          </a:prstGeom>
        </p:spPr>
      </p:pic>
    </p:spTree>
    <p:extLst>
      <p:ext uri="{BB962C8B-B14F-4D97-AF65-F5344CB8AC3E}">
        <p14:creationId xmlns:p14="http://schemas.microsoft.com/office/powerpoint/2010/main" val="348264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graphicFrame>
        <p:nvGraphicFramePr>
          <p:cNvPr id="197" name="Shape 197"/>
          <p:cNvGraphicFramePr/>
          <p:nvPr/>
        </p:nvGraphicFramePr>
        <p:xfrm>
          <a:off x="2327380" y="1718940"/>
          <a:ext cx="1561781" cy="2377504"/>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25146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Energy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468">
                <a:tc>
                  <a:txBody>
                    <a:bodyPr/>
                    <a:lstStyle/>
                    <a:p>
                      <a:pPr marL="0" marR="0" lvl="0" indent="0" algn="l" rtl="0">
                        <a:spcBef>
                          <a:spcPts val="0"/>
                        </a:spcBef>
                        <a:buSzPct val="25000"/>
                        <a:buNone/>
                      </a:pPr>
                      <a:r>
                        <a:rPr lang="en-GB" sz="1200" b="0" dirty="0">
                          <a:solidFill>
                            <a:schemeClr val="tx1"/>
                          </a:solidFill>
                        </a:rPr>
                        <a:t>2.</a:t>
                      </a:r>
                      <a:r>
                        <a:rPr lang="en-GB" sz="1200" b="0" baseline="0" dirty="0">
                          <a:solidFill>
                            <a:schemeClr val="tx1"/>
                          </a:solidFill>
                        </a:rPr>
                        <a:t> Electricity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8">
                <a:tc>
                  <a:txBody>
                    <a:bodyPr/>
                    <a:lstStyle/>
                    <a:p>
                      <a:pPr marL="0" marR="0" lvl="0" indent="0" algn="l" rtl="0">
                        <a:spcBef>
                          <a:spcPts val="0"/>
                        </a:spcBef>
                        <a:buSzPct val="25000"/>
                        <a:buNone/>
                      </a:pPr>
                      <a:r>
                        <a:rPr lang="en-GB" sz="1200" b="0" dirty="0">
                          <a:solidFill>
                            <a:schemeClr val="tx1"/>
                          </a:solidFill>
                        </a:rPr>
                        <a:t>3. Particles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dirty="0"/>
                        <a:t>4. Atomic structure</a:t>
                      </a:r>
                      <a:r>
                        <a:rPr lang="en-GB" sz="1200" baseline="0" dirty="0"/>
                        <a:t> and radioactivity</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8">
                <a:tc>
                  <a:txBody>
                    <a:bodyPr/>
                    <a:lstStyle/>
                    <a:p>
                      <a:pPr marL="0" marR="0" lvl="0" indent="0" algn="l" rtl="0">
                        <a:spcBef>
                          <a:spcPts val="0"/>
                        </a:spcBef>
                        <a:buNone/>
                      </a:pPr>
                      <a:r>
                        <a:rPr lang="en-GB" sz="1200" dirty="0"/>
                        <a:t>5.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8">
                <a:tc>
                  <a:txBody>
                    <a:bodyPr/>
                    <a:lstStyle/>
                    <a:p>
                      <a:pPr marL="0" marR="0" lvl="0" indent="0" algn="l" rtl="0">
                        <a:spcBef>
                          <a:spcPts val="0"/>
                        </a:spcBef>
                        <a:buNone/>
                      </a:pPr>
                      <a:r>
                        <a:rPr lang="en-GB" sz="1200" b="0" dirty="0">
                          <a:solidFill>
                            <a:schemeClr val="tx1"/>
                          </a:solidFill>
                        </a:rPr>
                        <a:t>6. Forces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48">
                <a:tc>
                  <a:txBody>
                    <a:bodyPr/>
                    <a:lstStyle/>
                    <a:p>
                      <a:pPr marL="0" marR="0" lvl="0" indent="0" algn="l" rtl="0">
                        <a:spcBef>
                          <a:spcPts val="0"/>
                        </a:spcBef>
                        <a:buNone/>
                      </a:pPr>
                      <a:r>
                        <a:rPr lang="en-GB" sz="1200" b="1" dirty="0">
                          <a:solidFill>
                            <a:srgbClr val="FFFFFF"/>
                          </a:solidFill>
                        </a:rPr>
                        <a:t>7. Magnetism and electromagnetism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51468">
                <a:tc>
                  <a:txBody>
                    <a:bodyPr/>
                    <a:lstStyle/>
                    <a:p>
                      <a:pPr marL="0" marR="0" lvl="0" indent="0" algn="l" rtl="0">
                        <a:spcBef>
                          <a:spcPts val="0"/>
                        </a:spcBef>
                        <a:buNone/>
                      </a:pPr>
                      <a:r>
                        <a:rPr lang="en-GB" sz="1200" dirty="0"/>
                        <a:t>8. Space Physics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98" name="Shape 198"/>
          <p:cNvSpPr txBox="1">
            <a:spLocks noGrp="1"/>
          </p:cNvSpPr>
          <p:nvPr>
            <p:ph type="ctrTitle"/>
          </p:nvPr>
        </p:nvSpPr>
        <p:spPr>
          <a:xfrm>
            <a:off x="1402875" y="253688"/>
            <a:ext cx="2971350"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a:t>
            </a:r>
          </a:p>
        </p:txBody>
      </p:sp>
      <p:sp>
        <p:nvSpPr>
          <p:cNvPr id="199" name="Shape 199"/>
          <p:cNvSpPr txBox="1">
            <a:spLocks noGrp="1"/>
          </p:cNvSpPr>
          <p:nvPr>
            <p:ph type="ctrTitle"/>
          </p:nvPr>
        </p:nvSpPr>
        <p:spPr>
          <a:xfrm rot="-5400000">
            <a:off x="821615" y="2512708"/>
            <a:ext cx="1599603" cy="437080"/>
          </a:xfrm>
          <a:prstGeom prst="rect">
            <a:avLst/>
          </a:prstGeom>
          <a:solidFill>
            <a:srgbClr val="3C78D8"/>
          </a:solidFill>
          <a:ln w="9525" cap="flat" cmpd="sng">
            <a:solidFill>
              <a:srgbClr val="FFFFFF"/>
            </a:solidFill>
            <a:prstDash val="solid"/>
            <a:round/>
            <a:headEnd type="none" w="med" len="med"/>
            <a:tailEnd type="none" w="med" len="med"/>
          </a:ln>
        </p:spPr>
        <p:txBody>
          <a:bodyPr lIns="68569" tIns="34275" rIns="68569" bIns="34275" anchor="ctr" anchorCtr="0">
            <a:noAutofit/>
          </a:bodyPr>
          <a:lstStyle/>
          <a:p>
            <a:pPr algn="l">
              <a:buClr>
                <a:srgbClr val="FFFF00"/>
              </a:buClr>
              <a:buSzPct val="25000"/>
            </a:pPr>
            <a:r>
              <a:rPr lang="en-GB" sz="2250" b="1" dirty="0">
                <a:solidFill>
                  <a:srgbClr val="FFFFFF"/>
                </a:solidFill>
              </a:rPr>
              <a:t>Physics</a:t>
            </a:r>
          </a:p>
        </p:txBody>
      </p:sp>
      <p:cxnSp>
        <p:nvCxnSpPr>
          <p:cNvPr id="200" name="Shape 200"/>
          <p:cNvCxnSpPr/>
          <p:nvPr/>
        </p:nvCxnSpPr>
        <p:spPr>
          <a:xfrm rot="10800000" flipH="1">
            <a:off x="1851725" y="3480310"/>
            <a:ext cx="475650" cy="8550"/>
          </a:xfrm>
          <a:prstGeom prst="straightConnector1">
            <a:avLst/>
          </a:prstGeom>
          <a:noFill/>
          <a:ln w="38100" cap="flat" cmpd="sng">
            <a:solidFill>
              <a:srgbClr val="FFFFFF"/>
            </a:solidFill>
            <a:prstDash val="solid"/>
            <a:round/>
            <a:headEnd type="none" w="lg" len="lg"/>
            <a:tailEnd type="triangle" w="lg" len="lg"/>
          </a:ln>
        </p:spPr>
      </p:cxnSp>
      <p:graphicFrame>
        <p:nvGraphicFramePr>
          <p:cNvPr id="201" name="Shape 201"/>
          <p:cNvGraphicFramePr/>
          <p:nvPr/>
        </p:nvGraphicFramePr>
        <p:xfrm>
          <a:off x="4278840" y="2880102"/>
          <a:ext cx="1479956" cy="868696"/>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434348">
                <a:tc>
                  <a:txBody>
                    <a:bodyPr/>
                    <a:lstStyle/>
                    <a:p>
                      <a:pPr marL="0" marR="0" lvl="0" indent="0" algn="l" rtl="0">
                        <a:spcBef>
                          <a:spcPts val="0"/>
                        </a:spcBef>
                        <a:buSzPct val="25000"/>
                        <a:buNone/>
                      </a:pPr>
                      <a:r>
                        <a:rPr lang="en-GB" sz="1200" b="0" dirty="0">
                          <a:solidFill>
                            <a:schemeClr val="tx1"/>
                          </a:solidFill>
                        </a:rPr>
                        <a:t>7.1. 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b="1" dirty="0">
                          <a:solidFill>
                            <a:schemeClr val="bg1"/>
                          </a:solidFill>
                        </a:rPr>
                        <a:t>7.2.</a:t>
                      </a:r>
                      <a:r>
                        <a:rPr lang="en-GB" sz="1200" b="1" baseline="0" dirty="0">
                          <a:solidFill>
                            <a:schemeClr val="bg1"/>
                          </a:solidFill>
                        </a:rPr>
                        <a:t> Electromagnetism</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cxnSp>
        <p:nvCxnSpPr>
          <p:cNvPr id="203" name="Shape 203"/>
          <p:cNvCxnSpPr/>
          <p:nvPr/>
        </p:nvCxnSpPr>
        <p:spPr>
          <a:xfrm>
            <a:off x="3889139" y="3480311"/>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5758796" y="2982149"/>
            <a:ext cx="389700" cy="225"/>
          </a:xfrm>
          <a:prstGeom prst="straightConnector1">
            <a:avLst/>
          </a:prstGeom>
          <a:noFill/>
          <a:ln w="38100" cap="flat" cmpd="sng">
            <a:solidFill>
              <a:srgbClr val="FFFFFF"/>
            </a:solidFill>
            <a:prstDash val="solid"/>
            <a:round/>
            <a:headEnd type="none" w="lg" len="lg"/>
            <a:tailEnd type="triangle" w="lg" len="lg"/>
          </a:ln>
        </p:spPr>
      </p:cxnSp>
      <p:graphicFrame>
        <p:nvGraphicFramePr>
          <p:cNvPr id="10" name="Shape 202"/>
          <p:cNvGraphicFramePr/>
          <p:nvPr/>
        </p:nvGraphicFramePr>
        <p:xfrm>
          <a:off x="6148495" y="1697090"/>
          <a:ext cx="1742777" cy="2173684"/>
        </p:xfrm>
        <a:graphic>
          <a:graphicData uri="http://schemas.openxmlformats.org/drawingml/2006/table">
            <a:tbl>
              <a:tblPr firstRow="1" bandRow="1">
                <a:noFill/>
              </a:tblPr>
              <a:tblGrid>
                <a:gridCol w="1742777">
                  <a:extLst>
                    <a:ext uri="{9D8B030D-6E8A-4147-A177-3AD203B41FA5}">
                      <a16:colId xmlns:a16="http://schemas.microsoft.com/office/drawing/2014/main" val="20000"/>
                    </a:ext>
                  </a:extLst>
                </a:gridCol>
              </a:tblGrid>
              <a:tr h="323734">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Electromagnetism</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Electromagnetic forces</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602">
                <a:tc>
                  <a:txBody>
                    <a:bodyPr/>
                    <a:lstStyle/>
                    <a:p>
                      <a:pPr lvl="0" rtl="0">
                        <a:lnSpc>
                          <a:spcPct val="100000"/>
                        </a:lnSpc>
                        <a:spcBef>
                          <a:spcPts val="0"/>
                        </a:spcBef>
                        <a:buNone/>
                      </a:pPr>
                      <a:r>
                        <a:rPr lang="en-GB" sz="1200" b="0" dirty="0">
                          <a:solidFill>
                            <a:srgbClr val="000000"/>
                          </a:solidFill>
                        </a:rPr>
                        <a:t>7.2.3 Motors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337">
                <a:tc>
                  <a:txBody>
                    <a:bodyPr/>
                    <a:lstStyle/>
                    <a:p>
                      <a:pPr lvl="0" rtl="0">
                        <a:lnSpc>
                          <a:spcPct val="100000"/>
                        </a:lnSpc>
                        <a:spcBef>
                          <a:spcPts val="0"/>
                        </a:spcBef>
                        <a:buNone/>
                      </a:pPr>
                      <a:r>
                        <a:rPr lang="en-GB" sz="1200" b="1" dirty="0">
                          <a:solidFill>
                            <a:schemeClr val="bg1"/>
                          </a:solidFill>
                        </a:rPr>
                        <a:t>7.2.5 Electromagnetic induction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394337">
                <a:tc>
                  <a:txBody>
                    <a:bodyPr/>
                    <a:lstStyle/>
                    <a:p>
                      <a:pPr lvl="0" rtl="0">
                        <a:lnSpc>
                          <a:spcPct val="100000"/>
                        </a:lnSpc>
                        <a:spcBef>
                          <a:spcPts val="0"/>
                        </a:spcBef>
                        <a:buNone/>
                      </a:pPr>
                      <a:r>
                        <a:rPr lang="en-GB" sz="1200" b="0" dirty="0">
                          <a:solidFill>
                            <a:srgbClr val="000000"/>
                          </a:solidFill>
                        </a:rPr>
                        <a:t>7.2.4 Uses of electromagnetism</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4337">
                <a:tc>
                  <a:txBody>
                    <a:bodyPr/>
                    <a:lstStyle/>
                    <a:p>
                      <a:pPr lvl="0" rtl="0">
                        <a:lnSpc>
                          <a:spcPct val="100000"/>
                        </a:lnSpc>
                        <a:spcBef>
                          <a:spcPts val="0"/>
                        </a:spcBef>
                        <a:buNone/>
                      </a:pPr>
                      <a:r>
                        <a:rPr lang="en-GB" sz="1200" b="0" dirty="0">
                          <a:solidFill>
                            <a:srgbClr val="000000"/>
                          </a:solidFill>
                        </a:rPr>
                        <a:t>7.2.5 Transformers and the national grid</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1782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2550188" y="2559619"/>
            <a:ext cx="3881925" cy="2403675"/>
          </a:xfrm>
          <a:prstGeom prst="rect">
            <a:avLst/>
          </a:prstGeom>
          <a:solidFill>
            <a:srgbClr val="FFFFFF"/>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defTabSz="685800"/>
            <a:endParaRPr sz="1050"/>
          </a:p>
        </p:txBody>
      </p:sp>
      <p:sp>
        <p:nvSpPr>
          <p:cNvPr id="214" name="Shape 214"/>
          <p:cNvSpPr txBox="1">
            <a:spLocks noGrp="1"/>
          </p:cNvSpPr>
          <p:nvPr>
            <p:ph type="body" idx="1"/>
          </p:nvPr>
        </p:nvSpPr>
        <p:spPr>
          <a:xfrm>
            <a:off x="159327" y="441413"/>
            <a:ext cx="7666511" cy="1899900"/>
          </a:xfrm>
          <a:prstGeom prst="rect">
            <a:avLst/>
          </a:prstGeom>
          <a:noFill/>
          <a:ln>
            <a:noFill/>
          </a:ln>
        </p:spPr>
        <p:txBody>
          <a:bodyPr lIns="68569" tIns="34275" rIns="68569" bIns="34275" anchor="t" anchorCtr="0">
            <a:noAutofit/>
          </a:bodyPr>
          <a:lstStyle/>
          <a:p>
            <a:pPr marL="0" indent="0">
              <a:lnSpc>
                <a:spcPct val="90000"/>
              </a:lnSpc>
              <a:spcBef>
                <a:spcPts val="0"/>
              </a:spcBef>
              <a:buNone/>
            </a:pPr>
            <a:r>
              <a:rPr lang="en-GB" sz="2250" b="1" dirty="0">
                <a:solidFill>
                  <a:srgbClr val="FFFFFF"/>
                </a:solidFill>
              </a:rPr>
              <a:t>What is electromagnetic induction</a:t>
            </a:r>
          </a:p>
          <a:p>
            <a:pPr marL="0" indent="0">
              <a:lnSpc>
                <a:spcPct val="90000"/>
              </a:lnSpc>
              <a:spcBef>
                <a:spcPts val="0"/>
              </a:spcBef>
              <a:buNone/>
            </a:pPr>
            <a:endParaRPr sz="2250" b="1" dirty="0">
              <a:solidFill>
                <a:srgbClr val="FFFFFF"/>
              </a:solidFill>
            </a:endParaRPr>
          </a:p>
          <a:p>
            <a:pPr marL="0" indent="0">
              <a:lnSpc>
                <a:spcPct val="90000"/>
              </a:lnSpc>
              <a:spcBef>
                <a:spcPts val="0"/>
              </a:spcBef>
              <a:buNone/>
            </a:pPr>
            <a:r>
              <a:rPr lang="en-GB" sz="2040" dirty="0">
                <a:solidFill>
                  <a:srgbClr val="FFFFFF"/>
                </a:solidFill>
              </a:rPr>
              <a:t>When a wire is moved through a magnetic field or a magnetic field changes around a wire a potential difference is </a:t>
            </a:r>
            <a:r>
              <a:rPr lang="en-GB" sz="2040" i="1" dirty="0">
                <a:solidFill>
                  <a:srgbClr val="FFFFFF"/>
                </a:solidFill>
              </a:rPr>
              <a:t>induced</a:t>
            </a:r>
            <a:r>
              <a:rPr lang="en-GB" sz="2040" dirty="0">
                <a:solidFill>
                  <a:srgbClr val="FFFFFF"/>
                </a:solidFill>
              </a:rPr>
              <a:t> which causes a current to flow through the wire</a:t>
            </a: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p:txBody>
      </p:sp>
      <p:sp>
        <p:nvSpPr>
          <p:cNvPr id="215" name="Shape 215"/>
          <p:cNvSpPr txBox="1"/>
          <p:nvPr/>
        </p:nvSpPr>
        <p:spPr>
          <a:xfrm>
            <a:off x="0" y="0"/>
            <a:ext cx="9144000" cy="329850"/>
          </a:xfrm>
          <a:prstGeom prst="rect">
            <a:avLst/>
          </a:prstGeom>
          <a:solidFill>
            <a:srgbClr val="9DFF9B">
              <a:alpha val="99620"/>
            </a:srgbClr>
          </a:solidFill>
          <a:ln>
            <a:noFill/>
          </a:ln>
        </p:spPr>
        <p:txBody>
          <a:bodyPr lIns="68569" tIns="34275" rIns="68569" bIns="34275" anchor="t" anchorCtr="0">
            <a:noAutofit/>
          </a:bodyPr>
          <a:lstStyle/>
          <a:p>
            <a:pPr defTabSz="685800">
              <a:buSzPct val="25000"/>
            </a:pPr>
            <a:r>
              <a:rPr lang="en-GB" sz="1500" dirty="0">
                <a:latin typeface="Comic Sans MS"/>
                <a:ea typeface="Comic Sans MS"/>
                <a:cs typeface="Comic Sans MS"/>
                <a:sym typeface="Comic Sans MS"/>
              </a:rPr>
              <a:t>Learning Outcome:</a:t>
            </a:r>
            <a:r>
              <a:rPr lang="en-GB" sz="1350" dirty="0">
                <a:latin typeface="Comic Sans MS"/>
                <a:ea typeface="Comic Sans MS"/>
                <a:cs typeface="Comic Sans MS"/>
                <a:sym typeface="Comic Sans MS"/>
              </a:rPr>
              <a:t> </a:t>
            </a:r>
            <a:r>
              <a:rPr lang="en-GB" sz="1500" dirty="0">
                <a:latin typeface="Comic Sans MS"/>
                <a:ea typeface="Comic Sans MS"/>
                <a:cs typeface="Comic Sans MS"/>
                <a:sym typeface="Comic Sans MS"/>
              </a:rPr>
              <a:t>Describe what electromagnetic induction is</a:t>
            </a:r>
          </a:p>
          <a:p>
            <a:pPr defTabSz="685800"/>
            <a:endParaRPr sz="1350" dirty="0">
              <a:latin typeface="Comic Sans MS"/>
              <a:ea typeface="Comic Sans MS"/>
              <a:cs typeface="Comic Sans MS"/>
              <a:sym typeface="Comic Sans MS"/>
            </a:endParaRPr>
          </a:p>
          <a:p>
            <a:pPr defTabSz="685800">
              <a:buSzPct val="25000"/>
            </a:pPr>
            <a:r>
              <a:rPr lang="en-GB" sz="1500" dirty="0">
                <a:latin typeface="Comic Sans MS"/>
                <a:ea typeface="Comic Sans MS"/>
                <a:cs typeface="Comic Sans MS"/>
                <a:sym typeface="Comic Sans MS"/>
              </a:rPr>
              <a:t>c</a:t>
            </a:r>
          </a:p>
        </p:txBody>
      </p:sp>
      <p:pic>
        <p:nvPicPr>
          <p:cNvPr id="216" name="Shape 216"/>
          <p:cNvPicPr preferRelativeResize="0"/>
          <p:nvPr/>
        </p:nvPicPr>
        <p:blipFill rotWithShape="1">
          <a:blip r:embed="rId3">
            <a:alphaModFix/>
          </a:blip>
          <a:srcRect b="6603"/>
          <a:stretch/>
        </p:blipFill>
        <p:spPr>
          <a:xfrm>
            <a:off x="2686050" y="2627063"/>
            <a:ext cx="3662831" cy="2403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1000"/>
                                        <p:tgtEl>
                                          <p:spTgt spid="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xEl>
                                              <p:pRg st="2" end="2"/>
                                            </p:txEl>
                                          </p:spTgt>
                                        </p:tgtEl>
                                        <p:attrNameLst>
                                          <p:attrName>style.visibility</p:attrName>
                                        </p:attrNameLst>
                                      </p:cBhvr>
                                      <p:to>
                                        <p:strVal val="visible"/>
                                      </p:to>
                                    </p:set>
                                    <p:animEffect transition="in" filter="fade">
                                      <p:cBhvr>
                                        <p:cTn id="12" dur="1000"/>
                                        <p:tgtEl>
                                          <p:spTgt spid="2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3666225" y="2535356"/>
            <a:ext cx="4282875" cy="2552625"/>
          </a:xfrm>
          <a:prstGeom prst="rect">
            <a:avLst/>
          </a:prstGeom>
          <a:solidFill>
            <a:srgbClr val="FFFFFF"/>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defTabSz="685800"/>
            <a:endParaRPr sz="1050"/>
          </a:p>
        </p:txBody>
      </p:sp>
      <p:sp>
        <p:nvSpPr>
          <p:cNvPr id="230" name="Shape 230"/>
          <p:cNvSpPr txBox="1">
            <a:spLocks noGrp="1"/>
          </p:cNvSpPr>
          <p:nvPr>
            <p:ph type="body" idx="1"/>
          </p:nvPr>
        </p:nvSpPr>
        <p:spPr>
          <a:xfrm>
            <a:off x="1307363" y="498563"/>
            <a:ext cx="6518475" cy="1899900"/>
          </a:xfrm>
          <a:prstGeom prst="rect">
            <a:avLst/>
          </a:prstGeom>
          <a:noFill/>
          <a:ln>
            <a:noFill/>
          </a:ln>
        </p:spPr>
        <p:txBody>
          <a:bodyPr lIns="68569" tIns="34275" rIns="68569" bIns="34275" anchor="t" anchorCtr="0">
            <a:noAutofit/>
          </a:bodyPr>
          <a:lstStyle/>
          <a:p>
            <a:pPr marL="0" indent="0">
              <a:lnSpc>
                <a:spcPct val="90000"/>
              </a:lnSpc>
              <a:spcBef>
                <a:spcPts val="0"/>
              </a:spcBef>
              <a:buNone/>
            </a:pPr>
            <a:r>
              <a:rPr lang="en-GB" sz="2250" b="1">
                <a:solidFill>
                  <a:srgbClr val="FFFFFF"/>
                </a:solidFill>
              </a:rPr>
              <a:t>What is electromagnetic induction</a:t>
            </a:r>
          </a:p>
          <a:p>
            <a:pPr marL="0" indent="0">
              <a:lnSpc>
                <a:spcPct val="90000"/>
              </a:lnSpc>
              <a:spcBef>
                <a:spcPts val="0"/>
              </a:spcBef>
              <a:buNone/>
            </a:pPr>
            <a:endParaRPr sz="2250" b="1">
              <a:solidFill>
                <a:srgbClr val="FFFFFF"/>
              </a:solidFill>
            </a:endParaRPr>
          </a:p>
          <a:p>
            <a:pPr marL="0" indent="0">
              <a:lnSpc>
                <a:spcPct val="90000"/>
              </a:lnSpc>
              <a:spcBef>
                <a:spcPts val="0"/>
              </a:spcBef>
              <a:buNone/>
            </a:pPr>
            <a:r>
              <a:rPr lang="en-GB" sz="2040">
                <a:solidFill>
                  <a:srgbClr val="FFFFFF"/>
                </a:solidFill>
              </a:rPr>
              <a:t>How do you think you could increase the induced potential difference? </a:t>
            </a:r>
          </a:p>
          <a:p>
            <a:pPr marL="342900" indent="-300990">
              <a:lnSpc>
                <a:spcPct val="90000"/>
              </a:lnSpc>
              <a:spcBef>
                <a:spcPts val="0"/>
              </a:spcBef>
              <a:buClr>
                <a:srgbClr val="FFFFFF"/>
              </a:buClr>
              <a:buSzPct val="100740"/>
            </a:pPr>
            <a:r>
              <a:rPr lang="en-GB" sz="2040">
                <a:solidFill>
                  <a:srgbClr val="FFFFFF"/>
                </a:solidFill>
              </a:rPr>
              <a:t>Moving the magnet quicker</a:t>
            </a:r>
          </a:p>
          <a:p>
            <a:pPr marL="342900" indent="-300990">
              <a:lnSpc>
                <a:spcPct val="90000"/>
              </a:lnSpc>
              <a:spcBef>
                <a:spcPts val="0"/>
              </a:spcBef>
              <a:buClr>
                <a:srgbClr val="FFFFFF"/>
              </a:buClr>
              <a:buSzPct val="100740"/>
            </a:pPr>
            <a:r>
              <a:rPr lang="en-GB" sz="2040">
                <a:solidFill>
                  <a:srgbClr val="FFFFFF"/>
                </a:solidFill>
              </a:rPr>
              <a:t>Use a stronger magnet</a:t>
            </a:r>
          </a:p>
          <a:p>
            <a:pPr marL="342900" indent="-300990">
              <a:lnSpc>
                <a:spcPct val="90000"/>
              </a:lnSpc>
              <a:spcBef>
                <a:spcPts val="0"/>
              </a:spcBef>
              <a:buClr>
                <a:srgbClr val="FFFFFF"/>
              </a:buClr>
              <a:buSzPct val="100740"/>
            </a:pPr>
            <a:r>
              <a:rPr lang="en-GB" sz="2040">
                <a:solidFill>
                  <a:srgbClr val="FFFFFF"/>
                </a:solidFill>
              </a:rPr>
              <a:t>Use more coils</a:t>
            </a:r>
          </a:p>
          <a:p>
            <a:pPr marL="0" indent="0">
              <a:lnSpc>
                <a:spcPct val="90000"/>
              </a:lnSpc>
              <a:spcBef>
                <a:spcPts val="0"/>
              </a:spcBef>
              <a:buNone/>
            </a:pPr>
            <a:endParaRPr sz="2040">
              <a:solidFill>
                <a:srgbClr val="FFFFFF"/>
              </a:solidFill>
            </a:endParaRPr>
          </a:p>
          <a:p>
            <a:pPr marL="0" indent="0">
              <a:lnSpc>
                <a:spcPct val="90000"/>
              </a:lnSpc>
              <a:spcBef>
                <a:spcPts val="0"/>
              </a:spcBef>
              <a:buNone/>
            </a:pPr>
            <a:endParaRPr sz="2040">
              <a:solidFill>
                <a:srgbClr val="FFFFFF"/>
              </a:solidFill>
            </a:endParaRPr>
          </a:p>
          <a:p>
            <a:pPr marL="0" indent="0">
              <a:lnSpc>
                <a:spcPct val="90000"/>
              </a:lnSpc>
              <a:spcBef>
                <a:spcPts val="0"/>
              </a:spcBef>
              <a:buNone/>
            </a:pPr>
            <a:endParaRPr sz="2040">
              <a:solidFill>
                <a:srgbClr val="FFFFFF"/>
              </a:solidFill>
            </a:endParaRPr>
          </a:p>
        </p:txBody>
      </p:sp>
      <p:pic>
        <p:nvPicPr>
          <p:cNvPr id="231" name="Shape 231"/>
          <p:cNvPicPr preferRelativeResize="0"/>
          <p:nvPr/>
        </p:nvPicPr>
        <p:blipFill rotWithShape="1">
          <a:blip r:embed="rId3">
            <a:alphaModFix/>
          </a:blip>
          <a:srcRect b="6603"/>
          <a:stretch/>
        </p:blipFill>
        <p:spPr>
          <a:xfrm>
            <a:off x="3887950" y="2592487"/>
            <a:ext cx="3889682" cy="2552625"/>
          </a:xfrm>
          <a:prstGeom prst="rect">
            <a:avLst/>
          </a:prstGeom>
          <a:noFill/>
          <a:ln>
            <a:noFill/>
          </a:ln>
        </p:spPr>
      </p:pic>
      <p:sp>
        <p:nvSpPr>
          <p:cNvPr id="232" name="Shape 232"/>
          <p:cNvSpPr txBox="1"/>
          <p:nvPr/>
        </p:nvSpPr>
        <p:spPr>
          <a:xfrm>
            <a:off x="0" y="-4388"/>
            <a:ext cx="9144000" cy="302261"/>
          </a:xfrm>
          <a:prstGeom prst="rect">
            <a:avLst/>
          </a:prstGeom>
          <a:solidFill>
            <a:srgbClr val="C9DAF8"/>
          </a:solidFill>
          <a:ln>
            <a:noFill/>
          </a:ln>
        </p:spPr>
        <p:txBody>
          <a:bodyPr lIns="68569" tIns="34275" rIns="68569" bIns="34275" anchor="t" anchorCtr="0">
            <a:noAutofit/>
          </a:bodyPr>
          <a:lstStyle/>
          <a:p>
            <a:pPr defTabSz="685800">
              <a:buSzPct val="25000"/>
            </a:pPr>
            <a:r>
              <a:rPr lang="en-GB" sz="1500" dirty="0">
                <a:latin typeface="Comic Sans MS"/>
                <a:ea typeface="Comic Sans MS"/>
                <a:cs typeface="Comic Sans MS"/>
                <a:sym typeface="Comic Sans MS"/>
              </a:rPr>
              <a:t>Learning Outcome: Explain how you could increase the induced potential difference </a:t>
            </a:r>
          </a:p>
          <a:p>
            <a:pPr defTabSz="685800"/>
            <a:endParaRPr sz="1500" dirty="0">
              <a:latin typeface="Comic Sans MS"/>
              <a:ea typeface="Comic Sans MS"/>
              <a:cs typeface="Comic Sans MS"/>
              <a:sym typeface="Comic Sans MS"/>
            </a:endParaRPr>
          </a:p>
          <a:p>
            <a:pPr defTabSz="685800"/>
            <a:endParaRPr sz="1500" dirty="0">
              <a:latin typeface="Comic Sans MS"/>
              <a:ea typeface="Comic Sans MS"/>
              <a:cs typeface="Comic Sans MS"/>
              <a:sym typeface="Comic Sans MS"/>
            </a:endParaRPr>
          </a:p>
          <a:p>
            <a:pPr defTabSz="685800"/>
            <a:endParaRPr sz="1500"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2" end="2"/>
                                            </p:txEl>
                                          </p:spTgt>
                                        </p:tgtEl>
                                        <p:attrNameLst>
                                          <p:attrName>style.visibility</p:attrName>
                                        </p:attrNameLst>
                                      </p:cBhvr>
                                      <p:to>
                                        <p:strVal val="visible"/>
                                      </p:to>
                                    </p:set>
                                    <p:animEffect transition="in" filter="fade">
                                      <p:cBhvr>
                                        <p:cTn id="12" dur="1000"/>
                                        <p:tgtEl>
                                          <p:spTgt spid="2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3" end="3"/>
                                            </p:txEl>
                                          </p:spTgt>
                                        </p:tgtEl>
                                        <p:attrNameLst>
                                          <p:attrName>style.visibility</p:attrName>
                                        </p:attrNameLst>
                                      </p:cBhvr>
                                      <p:to>
                                        <p:strVal val="visible"/>
                                      </p:to>
                                    </p:set>
                                    <p:animEffect transition="in" filter="fade">
                                      <p:cBhvr>
                                        <p:cTn id="17" dur="1000"/>
                                        <p:tgtEl>
                                          <p:spTgt spid="2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4" end="4"/>
                                            </p:txEl>
                                          </p:spTgt>
                                        </p:tgtEl>
                                        <p:attrNameLst>
                                          <p:attrName>style.visibility</p:attrName>
                                        </p:attrNameLst>
                                      </p:cBhvr>
                                      <p:to>
                                        <p:strVal val="visible"/>
                                      </p:to>
                                    </p:set>
                                    <p:animEffect transition="in" filter="fade">
                                      <p:cBhvr>
                                        <p:cTn id="22" dur="1000"/>
                                        <p:tgtEl>
                                          <p:spTgt spid="2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5" end="5"/>
                                            </p:txEl>
                                          </p:spTgt>
                                        </p:tgtEl>
                                        <p:attrNameLst>
                                          <p:attrName>style.visibility</p:attrName>
                                        </p:attrNameLst>
                                      </p:cBhvr>
                                      <p:to>
                                        <p:strVal val="visible"/>
                                      </p:to>
                                    </p:set>
                                    <p:animEffect transition="in" filter="fade">
                                      <p:cBhvr>
                                        <p:cTn id="27" dur="1000"/>
                                        <p:tgtEl>
                                          <p:spTgt spid="2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Shape 305"/>
          <p:cNvSpPr txBox="1">
            <a:spLocks noGrp="1"/>
          </p:cNvSpPr>
          <p:nvPr>
            <p:ph type="body" idx="1"/>
          </p:nvPr>
        </p:nvSpPr>
        <p:spPr>
          <a:xfrm>
            <a:off x="4338580" y="487966"/>
            <a:ext cx="4691121" cy="484649"/>
          </a:xfrm>
          <a:prstGeom prst="rect">
            <a:avLst/>
          </a:prstGeom>
          <a:noFill/>
          <a:ln>
            <a:noFill/>
          </a:ln>
        </p:spPr>
        <p:txBody>
          <a:bodyPr lIns="91425" tIns="45700" rIns="91425" bIns="45700" anchor="t" anchorCtr="0">
            <a:noAutofit/>
          </a:bodyPr>
          <a:lstStyle/>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he coil moves through the magnetic field cutting magnetic field lines</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A</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potential difference is </a:t>
            </a:r>
            <a:r>
              <a:rPr lang="en-GB" sz="1800" u="sng"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induced</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(across the coil)</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here is a complete circuit, so a current is induced (in the coil)</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E</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very half turn the potential difference reverses direction as the coil cuts through the magnetic field in the opposite direction</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S</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o (every half turn) the current changes direction creating an alternating current</a:t>
            </a:r>
          </a:p>
          <a:p>
            <a:pPr algn="r">
              <a:lnSpc>
                <a:spcPct val="107000"/>
              </a:lnSpc>
              <a:spcAft>
                <a:spcPts val="800"/>
              </a:spcAft>
            </a:pPr>
            <a:r>
              <a:rPr lang="en-GB" sz="18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1</a:t>
            </a:r>
            <a:endPar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rgbClr val="FFFF00"/>
              </a:buClr>
              <a:buSzPct val="25000"/>
              <a:buFont typeface="Arial"/>
              <a:buNone/>
            </a:pPr>
            <a:endParaRPr sz="2600" dirty="0">
              <a:solidFill>
                <a:srgbClr val="FFFFFF"/>
              </a:solidFill>
            </a:endParaRPr>
          </a:p>
          <a:p>
            <a:pPr marL="0" marR="0" lvl="0" indent="0" algn="l" rtl="0">
              <a:spcBef>
                <a:spcPts val="0"/>
              </a:spcBef>
              <a:spcAft>
                <a:spcPts val="0"/>
              </a:spcAft>
              <a:buClr>
                <a:srgbClr val="FFFF00"/>
              </a:buClr>
              <a:buSzPct val="25000"/>
              <a:buFont typeface="Arial"/>
              <a:buNone/>
            </a:pPr>
            <a:endParaRPr sz="2600" dirty="0">
              <a:solidFill>
                <a:srgbClr val="FFFFFF"/>
              </a:solidFill>
            </a:endParaRPr>
          </a:p>
          <a:p>
            <a:pPr marL="342900" marR="0" lvl="0" indent="-342900" algn="l" rtl="0">
              <a:spcBef>
                <a:spcPts val="592"/>
              </a:spcBef>
              <a:buClr>
                <a:srgbClr val="FFFF00"/>
              </a:buClr>
              <a:buSzPct val="25000"/>
              <a:buFont typeface="Arial"/>
              <a:buNone/>
            </a:pPr>
            <a:endParaRPr sz="2600" dirty="0"/>
          </a:p>
        </p:txBody>
      </p:sp>
      <p:sp>
        <p:nvSpPr>
          <p:cNvPr id="7" name="Title 6">
            <a:extLst>
              <a:ext uri="{FF2B5EF4-FFF2-40B4-BE49-F238E27FC236}">
                <a16:creationId xmlns:a16="http://schemas.microsoft.com/office/drawing/2014/main" id="{FFCD6711-7E42-1AF3-F08E-BD8A58A3E249}"/>
              </a:ext>
            </a:extLst>
          </p:cNvPr>
          <p:cNvSpPr>
            <a:spLocks noGrp="1"/>
          </p:cNvSpPr>
          <p:nvPr>
            <p:ph type="title"/>
          </p:nvPr>
        </p:nvSpPr>
        <p:spPr>
          <a:xfrm>
            <a:off x="114299" y="426963"/>
            <a:ext cx="4047565" cy="721869"/>
          </a:xfrm>
        </p:spPr>
        <p:txBody>
          <a:bodyPr/>
          <a:lstStyle/>
          <a:p>
            <a:r>
              <a:rPr lang="en-GB" sz="2800" dirty="0">
                <a:solidFill>
                  <a:schemeClr val="bg1"/>
                </a:solidFill>
              </a:rPr>
              <a:t>Generators- alternator</a:t>
            </a:r>
          </a:p>
        </p:txBody>
      </p:sp>
      <p:sp>
        <p:nvSpPr>
          <p:cNvPr id="4" name="Shape 237">
            <a:extLst>
              <a:ext uri="{FF2B5EF4-FFF2-40B4-BE49-F238E27FC236}">
                <a16:creationId xmlns:a16="http://schemas.microsoft.com/office/drawing/2014/main" id="{7B4432BB-FC7D-2E9E-389A-016EF2714F56}"/>
              </a:ext>
            </a:extLst>
          </p:cNvPr>
          <p:cNvSpPr txBox="1"/>
          <p:nvPr/>
        </p:nvSpPr>
        <p:spPr>
          <a:xfrm>
            <a:off x="0" y="1"/>
            <a:ext cx="9144000" cy="294747"/>
          </a:xfrm>
          <a:prstGeom prst="rect">
            <a:avLst/>
          </a:prstGeom>
          <a:solidFill>
            <a:srgbClr val="EAD1DC"/>
          </a:solidFill>
          <a:ln>
            <a:noFill/>
          </a:ln>
        </p:spPr>
        <p:txBody>
          <a:bodyPr lIns="68569" tIns="34275" rIns="68569" bIns="34275" anchor="t" anchorCtr="0">
            <a:noAutofit/>
          </a:bodyPr>
          <a:lstStyle/>
          <a:p>
            <a:pPr defTabSz="685800">
              <a:buSzPct val="25000"/>
            </a:pPr>
            <a:r>
              <a:rPr lang="en-GB" sz="1500" dirty="0">
                <a:latin typeface="Comic Sans MS"/>
                <a:ea typeface="Comic Sans MS"/>
                <a:cs typeface="Comic Sans MS"/>
                <a:sym typeface="Comic Sans MS"/>
              </a:rPr>
              <a:t>Learning Outcome: Describe how types of generator work</a:t>
            </a:r>
          </a:p>
          <a:p>
            <a:pPr defTabSz="685800"/>
            <a:endParaRPr sz="1600" dirty="0">
              <a:latin typeface="Comic Sans MS"/>
              <a:ea typeface="Comic Sans MS"/>
              <a:cs typeface="Comic Sans MS"/>
              <a:sym typeface="Comic Sans MS"/>
            </a:endParaRPr>
          </a:p>
        </p:txBody>
      </p:sp>
      <p:pic>
        <p:nvPicPr>
          <p:cNvPr id="4098" name="Picture 2" descr="Generators &amp; Dynamos (6.2.2) | Edexcel IGCSE Physics: Double Science  Revision Notes 2019 | Save My Exams">
            <a:extLst>
              <a:ext uri="{FF2B5EF4-FFF2-40B4-BE49-F238E27FC236}">
                <a16:creationId xmlns:a16="http://schemas.microsoft.com/office/drawing/2014/main" id="{982D834B-437A-6862-019C-B04CBEC02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2105"/>
            <a:ext cx="4162919" cy="243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8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8" name="Shape 198"/>
          <p:cNvSpPr txBox="1">
            <a:spLocks noGrp="1"/>
          </p:cNvSpPr>
          <p:nvPr>
            <p:ph type="ctrTitle"/>
          </p:nvPr>
        </p:nvSpPr>
        <p:spPr>
          <a:xfrm>
            <a:off x="1402875" y="253688"/>
            <a:ext cx="5655111"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 in a nutshell</a:t>
            </a:r>
          </a:p>
        </p:txBody>
      </p:sp>
      <p:sp>
        <p:nvSpPr>
          <p:cNvPr id="2" name="Title 1"/>
          <p:cNvSpPr>
            <a:spLocks noGrp="1"/>
          </p:cNvSpPr>
          <p:nvPr>
            <p:ph type="ctrTitle"/>
          </p:nvPr>
        </p:nvSpPr>
        <p:spPr>
          <a:xfrm>
            <a:off x="1127614" y="1068832"/>
            <a:ext cx="6589270" cy="3692204"/>
          </a:xfrm>
          <a:solidFill>
            <a:srgbClr val="FFFFFF"/>
          </a:solidFill>
        </p:spPr>
        <p:txBody>
          <a:bodyPr/>
          <a:lstStyle/>
          <a:p>
            <a:pPr algn="l"/>
            <a:r>
              <a:rPr lang="en-US" sz="2700" b="1" dirty="0">
                <a:solidFill>
                  <a:schemeClr val="tx1"/>
                </a:solidFill>
              </a:rPr>
              <a:t>Y11 magnetism- Revision videos </a:t>
            </a:r>
            <a:br>
              <a:rPr lang="en-US" sz="2700" b="1" dirty="0">
                <a:solidFill>
                  <a:schemeClr val="tx1"/>
                </a:solidFill>
              </a:rPr>
            </a:br>
            <a:br>
              <a:rPr lang="en-US" sz="2700" b="1" dirty="0">
                <a:solidFill>
                  <a:schemeClr val="tx1"/>
                </a:solidFill>
              </a:rPr>
            </a:br>
            <a:r>
              <a:rPr lang="en-US" sz="1500" dirty="0">
                <a:solidFill>
                  <a:schemeClr val="tx1"/>
                </a:solidFill>
              </a:rPr>
              <a:t>Magnetic fields: </a:t>
            </a:r>
            <a:r>
              <a:rPr lang="en-US" sz="1500" dirty="0">
                <a:solidFill>
                  <a:schemeClr val="tx1"/>
                </a:solidFill>
                <a:hlinkClick r:id="rId4"/>
              </a:rPr>
              <a:t>https://www.youtube.com/watch?v=3elpPfyHV0E</a:t>
            </a:r>
            <a:r>
              <a:rPr lang="en-US" sz="1500" dirty="0">
                <a:solidFill>
                  <a:schemeClr val="tx1"/>
                </a:solidFill>
              </a:rPr>
              <a:t> </a:t>
            </a:r>
            <a:br>
              <a:rPr lang="en-US" sz="1500" dirty="0">
                <a:solidFill>
                  <a:schemeClr val="tx1"/>
                </a:solidFill>
              </a:rPr>
            </a:br>
            <a:r>
              <a:rPr lang="en-US" sz="1500" dirty="0">
                <a:solidFill>
                  <a:schemeClr val="tx1"/>
                </a:solidFill>
              </a:rPr>
              <a:t> </a:t>
            </a:r>
            <a:br>
              <a:rPr lang="en-US" sz="1500" dirty="0">
                <a:solidFill>
                  <a:schemeClr val="tx1"/>
                </a:solidFill>
              </a:rPr>
            </a:br>
            <a:r>
              <a:rPr lang="en-US" sz="1500" dirty="0">
                <a:solidFill>
                  <a:schemeClr val="tx1"/>
                </a:solidFill>
              </a:rPr>
              <a:t>Permanent and induced magnetism: </a:t>
            </a:r>
            <a:r>
              <a:rPr lang="en-US" sz="1500" dirty="0">
                <a:solidFill>
                  <a:schemeClr val="tx1"/>
                </a:solidFill>
                <a:hlinkClick r:id="rId5"/>
              </a:rPr>
              <a:t>https://www.youtube.com/watch?v=bOZ2Hk2hKLE</a:t>
            </a:r>
            <a:r>
              <a:rPr lang="en-US" sz="1500" dirty="0">
                <a:solidFill>
                  <a:schemeClr val="tx1"/>
                </a:solidFill>
              </a:rPr>
              <a:t> </a:t>
            </a:r>
            <a:br>
              <a:rPr lang="en-US" sz="1500" dirty="0">
                <a:solidFill>
                  <a:schemeClr val="tx1"/>
                </a:solidFill>
              </a:rPr>
            </a:br>
            <a:br>
              <a:rPr lang="en-US" sz="1500" dirty="0">
                <a:solidFill>
                  <a:schemeClr val="tx1"/>
                </a:solidFill>
              </a:rPr>
            </a:br>
            <a:r>
              <a:rPr lang="en-US" sz="1500" dirty="0">
                <a:solidFill>
                  <a:schemeClr val="tx1"/>
                </a:solidFill>
              </a:rPr>
              <a:t>Electromagnets: </a:t>
            </a:r>
            <a:r>
              <a:rPr lang="en-US" sz="1500" dirty="0">
                <a:solidFill>
                  <a:schemeClr val="tx1"/>
                </a:solidFill>
                <a:hlinkClick r:id="rId6"/>
              </a:rPr>
              <a:t>https://www.youtube.com/watch?v=79_SF5AZtzo</a:t>
            </a:r>
            <a:r>
              <a:rPr lang="en-US" sz="1500" dirty="0">
                <a:solidFill>
                  <a:schemeClr val="tx1"/>
                </a:solidFill>
              </a:rPr>
              <a:t> </a:t>
            </a:r>
            <a:br>
              <a:rPr lang="en-US" sz="1500" dirty="0">
                <a:solidFill>
                  <a:schemeClr val="tx1"/>
                </a:solidFill>
              </a:rPr>
            </a:br>
            <a:r>
              <a:rPr lang="en-US" sz="1500" dirty="0">
                <a:solidFill>
                  <a:schemeClr val="tx1"/>
                </a:solidFill>
              </a:rPr>
              <a:t> </a:t>
            </a:r>
            <a:br>
              <a:rPr lang="en-US" sz="1500" dirty="0">
                <a:solidFill>
                  <a:schemeClr val="tx1"/>
                </a:solidFill>
              </a:rPr>
            </a:br>
            <a:r>
              <a:rPr lang="en-US" sz="1500" dirty="0">
                <a:solidFill>
                  <a:schemeClr val="tx1"/>
                </a:solidFill>
              </a:rPr>
              <a:t>Motors: </a:t>
            </a:r>
            <a:r>
              <a:rPr lang="en-US" sz="1500" dirty="0">
                <a:solidFill>
                  <a:schemeClr val="tx1"/>
                </a:solidFill>
                <a:hlinkClick r:id="rId7"/>
              </a:rPr>
              <a:t>https://www.youtube.com/watch?v=ltpPhpi-CC4</a:t>
            </a:r>
            <a:r>
              <a:rPr lang="en-US" sz="1500" dirty="0">
                <a:solidFill>
                  <a:schemeClr val="tx1"/>
                </a:solidFill>
              </a:rPr>
              <a:t> </a:t>
            </a:r>
            <a:br>
              <a:rPr lang="en-US" sz="1500" dirty="0">
                <a:solidFill>
                  <a:schemeClr val="tx1"/>
                </a:solidFill>
              </a:rPr>
            </a:br>
            <a:br>
              <a:rPr lang="en-US" sz="1500" dirty="0">
                <a:solidFill>
                  <a:schemeClr val="tx1"/>
                </a:solidFill>
              </a:rPr>
            </a:br>
            <a:r>
              <a:rPr lang="en-US" sz="1500" dirty="0">
                <a:solidFill>
                  <a:schemeClr val="tx1"/>
                </a:solidFill>
              </a:rPr>
              <a:t>Generators: </a:t>
            </a:r>
            <a:r>
              <a:rPr lang="en-US" sz="1500" dirty="0">
                <a:solidFill>
                  <a:schemeClr val="tx1"/>
                </a:solidFill>
                <a:hlinkClick r:id="rId8"/>
              </a:rPr>
              <a:t>https://www.youtube.com/watch?v=pkzY7QfTowM</a:t>
            </a:r>
            <a:r>
              <a:rPr lang="en-US" sz="1500" dirty="0">
                <a:solidFill>
                  <a:schemeClr val="tx1"/>
                </a:solidFill>
              </a:rPr>
              <a:t> </a:t>
            </a:r>
            <a:br>
              <a:rPr lang="en-US" sz="1500" dirty="0">
                <a:solidFill>
                  <a:schemeClr val="tx1"/>
                </a:solidFill>
              </a:rPr>
            </a:br>
            <a:br>
              <a:rPr lang="en-US" sz="1500" dirty="0">
                <a:solidFill>
                  <a:schemeClr val="tx1"/>
                </a:solidFill>
              </a:rPr>
            </a:br>
            <a:r>
              <a:rPr lang="en-US" sz="1500" dirty="0">
                <a:solidFill>
                  <a:schemeClr val="tx1"/>
                </a:solidFill>
              </a:rPr>
              <a:t>Transformers: </a:t>
            </a:r>
            <a:r>
              <a:rPr lang="en-US" sz="1500" dirty="0">
                <a:solidFill>
                  <a:schemeClr val="tx1"/>
                </a:solidFill>
                <a:hlinkClick r:id="rId9"/>
              </a:rPr>
              <a:t>https://www.youtube.com/watch?v=7RtBUEZbKmI</a:t>
            </a:r>
            <a:r>
              <a:rPr lang="en-US" sz="1500" dirty="0">
                <a:solidFill>
                  <a:schemeClr val="tx1"/>
                </a:solidFill>
              </a:rPr>
              <a:t> </a:t>
            </a:r>
          </a:p>
        </p:txBody>
      </p:sp>
    </p:spTree>
    <p:extLst>
      <p:ext uri="{BB962C8B-B14F-4D97-AF65-F5344CB8AC3E}">
        <p14:creationId xmlns:p14="http://schemas.microsoft.com/office/powerpoint/2010/main" val="1669881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03"/>
        <p:cNvGrpSpPr/>
        <p:nvPr/>
      </p:nvGrpSpPr>
      <p:grpSpPr>
        <a:xfrm>
          <a:off x="0" y="0"/>
          <a:ext cx="0" cy="0"/>
          <a:chOff x="0" y="0"/>
          <a:chExt cx="0" cy="0"/>
        </a:xfrm>
      </p:grpSpPr>
      <p:sp>
        <p:nvSpPr>
          <p:cNvPr id="305" name="Shape 305"/>
          <p:cNvSpPr txBox="1">
            <a:spLocks noGrp="1"/>
          </p:cNvSpPr>
          <p:nvPr>
            <p:ph type="body" idx="1"/>
          </p:nvPr>
        </p:nvSpPr>
        <p:spPr>
          <a:xfrm>
            <a:off x="3754582" y="435852"/>
            <a:ext cx="5275119" cy="484649"/>
          </a:xfrm>
          <a:prstGeom prst="rect">
            <a:avLst/>
          </a:prstGeom>
          <a:noFill/>
          <a:ln>
            <a:noFill/>
          </a:ln>
        </p:spPr>
        <p:txBody>
          <a:bodyPr lIns="91425" tIns="45700" rIns="91425" bIns="45700" anchor="t" anchorCtr="0">
            <a:noAutofit/>
          </a:bodyPr>
          <a:lstStyle/>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he coil moves through the magnetic field cutting magnetic field lines</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A</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potential difference is </a:t>
            </a:r>
            <a:r>
              <a:rPr lang="en-GB" sz="1800" u="sng"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induced</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(across the coil)</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here is a complete circuit, so a current is induced (in the coil)</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E</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very half turn the potential difference reverses direction as the coil cuts through the magnetic field in the opposite direction</a:t>
            </a:r>
          </a:p>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But the split ring keeps the current always flowing in the same direction on the same side creating a direct current</a:t>
            </a:r>
            <a:endPar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rgbClr val="FFFF00"/>
              </a:buClr>
              <a:buSzPct val="25000"/>
              <a:buFont typeface="Arial"/>
              <a:buNone/>
            </a:pPr>
            <a:endParaRPr sz="2600" dirty="0">
              <a:solidFill>
                <a:srgbClr val="FFFFFF"/>
              </a:solidFill>
            </a:endParaRPr>
          </a:p>
          <a:p>
            <a:pPr marL="0" marR="0" lvl="0" indent="0" algn="l" rtl="0">
              <a:spcBef>
                <a:spcPts val="0"/>
              </a:spcBef>
              <a:spcAft>
                <a:spcPts val="0"/>
              </a:spcAft>
              <a:buClr>
                <a:srgbClr val="FFFF00"/>
              </a:buClr>
              <a:buSzPct val="25000"/>
              <a:buFont typeface="Arial"/>
              <a:buNone/>
            </a:pPr>
            <a:endParaRPr sz="2600" dirty="0">
              <a:solidFill>
                <a:srgbClr val="FFFFFF"/>
              </a:solidFill>
            </a:endParaRPr>
          </a:p>
          <a:p>
            <a:pPr marL="342900" marR="0" lvl="0" indent="-342900" algn="l" rtl="0">
              <a:spcBef>
                <a:spcPts val="592"/>
              </a:spcBef>
              <a:buClr>
                <a:srgbClr val="FFFF00"/>
              </a:buClr>
              <a:buSzPct val="25000"/>
              <a:buFont typeface="Arial"/>
              <a:buNone/>
            </a:pPr>
            <a:endParaRPr sz="2600" dirty="0"/>
          </a:p>
        </p:txBody>
      </p:sp>
      <p:sp>
        <p:nvSpPr>
          <p:cNvPr id="7" name="Title 6">
            <a:extLst>
              <a:ext uri="{FF2B5EF4-FFF2-40B4-BE49-F238E27FC236}">
                <a16:creationId xmlns:a16="http://schemas.microsoft.com/office/drawing/2014/main" id="{FFCD6711-7E42-1AF3-F08E-BD8A58A3E249}"/>
              </a:ext>
            </a:extLst>
          </p:cNvPr>
          <p:cNvSpPr>
            <a:spLocks noGrp="1"/>
          </p:cNvSpPr>
          <p:nvPr>
            <p:ph type="title"/>
          </p:nvPr>
        </p:nvSpPr>
        <p:spPr>
          <a:xfrm>
            <a:off x="-86512" y="439722"/>
            <a:ext cx="4047565" cy="721869"/>
          </a:xfrm>
        </p:spPr>
        <p:txBody>
          <a:bodyPr/>
          <a:lstStyle/>
          <a:p>
            <a:r>
              <a:rPr lang="en-GB" sz="2800" dirty="0">
                <a:solidFill>
                  <a:schemeClr val="bg1"/>
                </a:solidFill>
              </a:rPr>
              <a:t>Generators- dynamo</a:t>
            </a:r>
          </a:p>
        </p:txBody>
      </p:sp>
      <p:sp>
        <p:nvSpPr>
          <p:cNvPr id="4" name="Shape 237">
            <a:extLst>
              <a:ext uri="{FF2B5EF4-FFF2-40B4-BE49-F238E27FC236}">
                <a16:creationId xmlns:a16="http://schemas.microsoft.com/office/drawing/2014/main" id="{7B4432BB-FC7D-2E9E-389A-016EF2714F56}"/>
              </a:ext>
            </a:extLst>
          </p:cNvPr>
          <p:cNvSpPr txBox="1"/>
          <p:nvPr/>
        </p:nvSpPr>
        <p:spPr>
          <a:xfrm>
            <a:off x="0" y="1"/>
            <a:ext cx="9144000" cy="294747"/>
          </a:xfrm>
          <a:prstGeom prst="rect">
            <a:avLst/>
          </a:prstGeom>
          <a:solidFill>
            <a:srgbClr val="EAD1DC"/>
          </a:solidFill>
          <a:ln>
            <a:noFill/>
          </a:ln>
        </p:spPr>
        <p:txBody>
          <a:bodyPr lIns="68569" tIns="34275" rIns="68569" bIns="34275" anchor="t" anchorCtr="0">
            <a:noAutofit/>
          </a:bodyPr>
          <a:lstStyle/>
          <a:p>
            <a:pPr defTabSz="685800">
              <a:buSzPct val="25000"/>
            </a:pPr>
            <a:r>
              <a:rPr lang="en-GB" sz="1500" dirty="0">
                <a:latin typeface="Comic Sans MS"/>
                <a:ea typeface="Comic Sans MS"/>
                <a:cs typeface="Comic Sans MS"/>
                <a:sym typeface="Comic Sans MS"/>
              </a:rPr>
              <a:t>Learning Outcome: Describe how types of generator work</a:t>
            </a:r>
          </a:p>
          <a:p>
            <a:pPr defTabSz="685800"/>
            <a:endParaRPr sz="1600" dirty="0">
              <a:latin typeface="Comic Sans MS"/>
              <a:ea typeface="Comic Sans MS"/>
              <a:cs typeface="Comic Sans MS"/>
              <a:sym typeface="Comic Sans MS"/>
            </a:endParaRPr>
          </a:p>
        </p:txBody>
      </p:sp>
      <p:pic>
        <p:nvPicPr>
          <p:cNvPr id="3074" name="Picture 2" descr="Electric Motors (4.4.7) | CIE IGCSE Physics Revision Notes 2023 | Save My  Exams">
            <a:extLst>
              <a:ext uri="{FF2B5EF4-FFF2-40B4-BE49-F238E27FC236}">
                <a16:creationId xmlns:a16="http://schemas.microsoft.com/office/drawing/2014/main" id="{9E9DEF93-37DA-C6C8-B936-133DED67F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61" y="1632995"/>
            <a:ext cx="3524821" cy="220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62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6"/>
        <p:cNvGrpSpPr/>
        <p:nvPr/>
      </p:nvGrpSpPr>
      <p:grpSpPr>
        <a:xfrm>
          <a:off x="0" y="0"/>
          <a:ext cx="0" cy="0"/>
          <a:chOff x="0" y="0"/>
          <a:chExt cx="0" cy="0"/>
        </a:xfrm>
      </p:grpSpPr>
      <p:sp>
        <p:nvSpPr>
          <p:cNvPr id="237" name="Shape 237"/>
          <p:cNvSpPr txBox="1"/>
          <p:nvPr/>
        </p:nvSpPr>
        <p:spPr>
          <a:xfrm>
            <a:off x="0" y="1"/>
            <a:ext cx="9144000" cy="366548"/>
          </a:xfrm>
          <a:prstGeom prst="rect">
            <a:avLst/>
          </a:prstGeom>
          <a:solidFill>
            <a:srgbClr val="EAD1DC"/>
          </a:solidFill>
          <a:ln>
            <a:noFill/>
          </a:ln>
        </p:spPr>
        <p:txBody>
          <a:bodyPr lIns="68569" tIns="34275" rIns="68569" bIns="34275" anchor="t" anchorCtr="0">
            <a:noAutofit/>
          </a:bodyPr>
          <a:lstStyle/>
          <a:p>
            <a:pPr defTabSz="685800">
              <a:buSzPct val="25000"/>
            </a:pPr>
            <a:r>
              <a:rPr lang="en-GB" sz="1350" dirty="0">
                <a:latin typeface="Comic Sans MS"/>
                <a:ea typeface="Comic Sans MS"/>
                <a:cs typeface="Comic Sans MS"/>
                <a:sym typeface="Comic Sans MS"/>
              </a:rPr>
              <a:t>Learning Outcome</a:t>
            </a:r>
            <a:r>
              <a:rPr lang="en-GB" sz="1500" dirty="0">
                <a:latin typeface="Comic Sans MS"/>
                <a:ea typeface="Comic Sans MS"/>
                <a:cs typeface="Comic Sans MS"/>
                <a:sym typeface="Comic Sans MS"/>
              </a:rPr>
              <a:t>: Describe how types of generator work</a:t>
            </a:r>
          </a:p>
          <a:p>
            <a:pPr defTabSz="685800"/>
            <a:endParaRPr sz="1500" dirty="0">
              <a:latin typeface="Comic Sans MS"/>
              <a:ea typeface="Comic Sans MS"/>
              <a:cs typeface="Comic Sans MS"/>
              <a:sym typeface="Comic Sans MS"/>
            </a:endParaRPr>
          </a:p>
        </p:txBody>
      </p:sp>
      <p:pic>
        <p:nvPicPr>
          <p:cNvPr id="1026" name="Picture 2" descr="WAZIPOINT Engineering Science &amp; Technology: What is Difference Between  Dynamo and Generat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52" y="474694"/>
            <a:ext cx="8082676" cy="4534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graphicFrame>
        <p:nvGraphicFramePr>
          <p:cNvPr id="197" name="Shape 197"/>
          <p:cNvGraphicFramePr/>
          <p:nvPr/>
        </p:nvGraphicFramePr>
        <p:xfrm>
          <a:off x="2327380" y="1718940"/>
          <a:ext cx="1561781" cy="2377504"/>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25146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Energy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468">
                <a:tc>
                  <a:txBody>
                    <a:bodyPr/>
                    <a:lstStyle/>
                    <a:p>
                      <a:pPr marL="0" marR="0" lvl="0" indent="0" algn="l" rtl="0">
                        <a:spcBef>
                          <a:spcPts val="0"/>
                        </a:spcBef>
                        <a:buSzPct val="25000"/>
                        <a:buNone/>
                      </a:pPr>
                      <a:r>
                        <a:rPr lang="en-GB" sz="1200" b="0" dirty="0">
                          <a:solidFill>
                            <a:schemeClr val="tx1"/>
                          </a:solidFill>
                        </a:rPr>
                        <a:t>2.</a:t>
                      </a:r>
                      <a:r>
                        <a:rPr lang="en-GB" sz="1200" b="0" baseline="0" dirty="0">
                          <a:solidFill>
                            <a:schemeClr val="tx1"/>
                          </a:solidFill>
                        </a:rPr>
                        <a:t> Electricity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8">
                <a:tc>
                  <a:txBody>
                    <a:bodyPr/>
                    <a:lstStyle/>
                    <a:p>
                      <a:pPr marL="0" marR="0" lvl="0" indent="0" algn="l" rtl="0">
                        <a:spcBef>
                          <a:spcPts val="0"/>
                        </a:spcBef>
                        <a:buSzPct val="25000"/>
                        <a:buNone/>
                      </a:pPr>
                      <a:r>
                        <a:rPr lang="en-GB" sz="1200" b="0" dirty="0">
                          <a:solidFill>
                            <a:schemeClr val="tx1"/>
                          </a:solidFill>
                        </a:rPr>
                        <a:t>3. Particles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dirty="0"/>
                        <a:t>4. Atomic structure</a:t>
                      </a:r>
                      <a:r>
                        <a:rPr lang="en-GB" sz="1200" baseline="0" dirty="0"/>
                        <a:t> and radioactivity</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8">
                <a:tc>
                  <a:txBody>
                    <a:bodyPr/>
                    <a:lstStyle/>
                    <a:p>
                      <a:pPr marL="0" marR="0" lvl="0" indent="0" algn="l" rtl="0">
                        <a:spcBef>
                          <a:spcPts val="0"/>
                        </a:spcBef>
                        <a:buNone/>
                      </a:pPr>
                      <a:r>
                        <a:rPr lang="en-GB" sz="1200" dirty="0"/>
                        <a:t>5.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8">
                <a:tc>
                  <a:txBody>
                    <a:bodyPr/>
                    <a:lstStyle/>
                    <a:p>
                      <a:pPr marL="0" marR="0" lvl="0" indent="0" algn="l" rtl="0">
                        <a:spcBef>
                          <a:spcPts val="0"/>
                        </a:spcBef>
                        <a:buNone/>
                      </a:pPr>
                      <a:r>
                        <a:rPr lang="en-GB" sz="1200" b="0" dirty="0">
                          <a:solidFill>
                            <a:schemeClr val="tx1"/>
                          </a:solidFill>
                        </a:rPr>
                        <a:t>6. Forces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48">
                <a:tc>
                  <a:txBody>
                    <a:bodyPr/>
                    <a:lstStyle/>
                    <a:p>
                      <a:pPr marL="0" marR="0" lvl="0" indent="0" algn="l" rtl="0">
                        <a:spcBef>
                          <a:spcPts val="0"/>
                        </a:spcBef>
                        <a:buNone/>
                      </a:pPr>
                      <a:r>
                        <a:rPr lang="en-GB" sz="1200" b="1" dirty="0">
                          <a:solidFill>
                            <a:srgbClr val="FFFFFF"/>
                          </a:solidFill>
                        </a:rPr>
                        <a:t>7. Magnetism and electromagnetism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51468">
                <a:tc>
                  <a:txBody>
                    <a:bodyPr/>
                    <a:lstStyle/>
                    <a:p>
                      <a:pPr marL="0" marR="0" lvl="0" indent="0" algn="l" rtl="0">
                        <a:spcBef>
                          <a:spcPts val="0"/>
                        </a:spcBef>
                        <a:buNone/>
                      </a:pPr>
                      <a:r>
                        <a:rPr lang="en-GB" sz="1200" dirty="0"/>
                        <a:t>8. Space Physics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98" name="Shape 198"/>
          <p:cNvSpPr txBox="1">
            <a:spLocks noGrp="1"/>
          </p:cNvSpPr>
          <p:nvPr>
            <p:ph type="ctrTitle"/>
          </p:nvPr>
        </p:nvSpPr>
        <p:spPr>
          <a:xfrm>
            <a:off x="1402875" y="253688"/>
            <a:ext cx="2971350"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a:t>
            </a:r>
          </a:p>
        </p:txBody>
      </p:sp>
      <p:sp>
        <p:nvSpPr>
          <p:cNvPr id="199" name="Shape 199"/>
          <p:cNvSpPr txBox="1">
            <a:spLocks noGrp="1"/>
          </p:cNvSpPr>
          <p:nvPr>
            <p:ph type="ctrTitle"/>
          </p:nvPr>
        </p:nvSpPr>
        <p:spPr>
          <a:xfrm rot="-5400000">
            <a:off x="821615" y="2512709"/>
            <a:ext cx="1599603" cy="437080"/>
          </a:xfrm>
          <a:prstGeom prst="rect">
            <a:avLst/>
          </a:prstGeom>
          <a:solidFill>
            <a:srgbClr val="3C78D8"/>
          </a:solidFill>
          <a:ln w="9525" cap="flat" cmpd="sng">
            <a:solidFill>
              <a:srgbClr val="FFFFFF"/>
            </a:solidFill>
            <a:prstDash val="solid"/>
            <a:round/>
            <a:headEnd type="none" w="med" len="med"/>
            <a:tailEnd type="none" w="med" len="med"/>
          </a:ln>
        </p:spPr>
        <p:txBody>
          <a:bodyPr lIns="68569" tIns="34275" rIns="68569" bIns="34275" anchor="ctr" anchorCtr="0">
            <a:noAutofit/>
          </a:bodyPr>
          <a:lstStyle/>
          <a:p>
            <a:pPr algn="l">
              <a:buClr>
                <a:srgbClr val="FFFF00"/>
              </a:buClr>
              <a:buSzPct val="25000"/>
            </a:pPr>
            <a:r>
              <a:rPr lang="en-GB" sz="2250" b="1" dirty="0">
                <a:solidFill>
                  <a:srgbClr val="FFFFFF"/>
                </a:solidFill>
              </a:rPr>
              <a:t>Physics</a:t>
            </a:r>
          </a:p>
        </p:txBody>
      </p:sp>
      <p:cxnSp>
        <p:nvCxnSpPr>
          <p:cNvPr id="200" name="Shape 200"/>
          <p:cNvCxnSpPr/>
          <p:nvPr/>
        </p:nvCxnSpPr>
        <p:spPr>
          <a:xfrm rot="10800000" flipH="1">
            <a:off x="1851725" y="3480310"/>
            <a:ext cx="475650" cy="8550"/>
          </a:xfrm>
          <a:prstGeom prst="straightConnector1">
            <a:avLst/>
          </a:prstGeom>
          <a:noFill/>
          <a:ln w="38100" cap="flat" cmpd="sng">
            <a:solidFill>
              <a:srgbClr val="FFFFFF"/>
            </a:solidFill>
            <a:prstDash val="solid"/>
            <a:round/>
            <a:headEnd type="none" w="lg" len="lg"/>
            <a:tailEnd type="triangle" w="lg" len="lg"/>
          </a:ln>
        </p:spPr>
      </p:cxnSp>
      <p:graphicFrame>
        <p:nvGraphicFramePr>
          <p:cNvPr id="201" name="Shape 201"/>
          <p:cNvGraphicFramePr/>
          <p:nvPr/>
        </p:nvGraphicFramePr>
        <p:xfrm>
          <a:off x="4278841" y="2880102"/>
          <a:ext cx="1479956" cy="868696"/>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434348">
                <a:tc>
                  <a:txBody>
                    <a:bodyPr/>
                    <a:lstStyle/>
                    <a:p>
                      <a:pPr marL="0" marR="0" lvl="0" indent="0" algn="l" rtl="0">
                        <a:spcBef>
                          <a:spcPts val="0"/>
                        </a:spcBef>
                        <a:buSzPct val="25000"/>
                        <a:buNone/>
                      </a:pPr>
                      <a:r>
                        <a:rPr lang="en-GB" sz="1200" b="0" dirty="0">
                          <a:solidFill>
                            <a:schemeClr val="tx1"/>
                          </a:solidFill>
                        </a:rPr>
                        <a:t>7.1. 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b="1" dirty="0">
                          <a:solidFill>
                            <a:schemeClr val="bg1"/>
                          </a:solidFill>
                        </a:rPr>
                        <a:t>7.2.</a:t>
                      </a:r>
                      <a:r>
                        <a:rPr lang="en-GB" sz="1200" b="1" baseline="0" dirty="0">
                          <a:solidFill>
                            <a:schemeClr val="bg1"/>
                          </a:solidFill>
                        </a:rPr>
                        <a:t> Electromagnetism</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graphicFrame>
        <p:nvGraphicFramePr>
          <p:cNvPr id="202" name="Shape 202"/>
          <p:cNvGraphicFramePr/>
          <p:nvPr/>
        </p:nvGraphicFramePr>
        <p:xfrm>
          <a:off x="6148497" y="1697092"/>
          <a:ext cx="1670869" cy="1971685"/>
        </p:xfrm>
        <a:graphic>
          <a:graphicData uri="http://schemas.openxmlformats.org/drawingml/2006/table">
            <a:tbl>
              <a:tblPr firstRow="1" bandRow="1">
                <a:noFill/>
              </a:tblPr>
              <a:tblGrid>
                <a:gridCol w="1670869">
                  <a:extLst>
                    <a:ext uri="{9D8B030D-6E8A-4147-A177-3AD203B41FA5}">
                      <a16:colId xmlns:a16="http://schemas.microsoft.com/office/drawing/2014/main" val="20000"/>
                    </a:ext>
                  </a:extLst>
                </a:gridCol>
              </a:tblGrid>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Electromagnetism</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337">
                <a:tc>
                  <a:txBody>
                    <a:bodyPr/>
                    <a:lstStyle/>
                    <a:p>
                      <a:pPr lvl="0" rtl="0">
                        <a:lnSpc>
                          <a:spcPct val="100000"/>
                        </a:lnSpc>
                        <a:spcBef>
                          <a:spcPts val="0"/>
                        </a:spcBef>
                        <a:buNone/>
                      </a:pPr>
                      <a:r>
                        <a:rPr lang="en-GB" sz="1200" b="0" dirty="0">
                          <a:solidFill>
                            <a:schemeClr val="tx1"/>
                          </a:solidFill>
                        </a:rPr>
                        <a:t>7.2.2</a:t>
                      </a:r>
                      <a:r>
                        <a:rPr lang="en-GB" sz="1200" b="0" baseline="0" dirty="0">
                          <a:solidFill>
                            <a:schemeClr val="tx1"/>
                          </a:solidFill>
                        </a:rPr>
                        <a:t> Electromagnetic forces</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4337">
                <a:tc>
                  <a:txBody>
                    <a:bodyPr/>
                    <a:lstStyle/>
                    <a:p>
                      <a:pPr lvl="0" rtl="0">
                        <a:lnSpc>
                          <a:spcPct val="100000"/>
                        </a:lnSpc>
                        <a:spcBef>
                          <a:spcPts val="0"/>
                        </a:spcBef>
                        <a:buNone/>
                      </a:pPr>
                      <a:r>
                        <a:rPr lang="en-GB" sz="1200" b="0" dirty="0">
                          <a:solidFill>
                            <a:schemeClr val="tx1"/>
                          </a:solidFill>
                        </a:rPr>
                        <a:t>7.2.3 Electromagnetic induction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4337">
                <a:tc>
                  <a:txBody>
                    <a:bodyPr/>
                    <a:lstStyle/>
                    <a:p>
                      <a:pPr lvl="0" rtl="0">
                        <a:lnSpc>
                          <a:spcPct val="100000"/>
                        </a:lnSpc>
                        <a:spcBef>
                          <a:spcPts val="0"/>
                        </a:spcBef>
                        <a:buNone/>
                      </a:pPr>
                      <a:r>
                        <a:rPr lang="en-GB" sz="1200" b="1" dirty="0">
                          <a:solidFill>
                            <a:srgbClr val="FFFFFF"/>
                          </a:solidFill>
                        </a:rPr>
                        <a:t>7.2.4 Uses of electromagnetism</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394337">
                <a:tc>
                  <a:txBody>
                    <a:bodyPr/>
                    <a:lstStyle/>
                    <a:p>
                      <a:pPr lvl="0" rtl="0">
                        <a:lnSpc>
                          <a:spcPct val="100000"/>
                        </a:lnSpc>
                        <a:spcBef>
                          <a:spcPts val="0"/>
                        </a:spcBef>
                        <a:buNone/>
                      </a:pPr>
                      <a:r>
                        <a:rPr lang="en-GB" sz="1200" b="0" dirty="0">
                          <a:solidFill>
                            <a:srgbClr val="000000"/>
                          </a:solidFill>
                        </a:rPr>
                        <a:t>7.2.5 Magnets and the national grid</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cxnSp>
        <p:nvCxnSpPr>
          <p:cNvPr id="203" name="Shape 203"/>
          <p:cNvCxnSpPr/>
          <p:nvPr/>
        </p:nvCxnSpPr>
        <p:spPr>
          <a:xfrm>
            <a:off x="3889139" y="3480311"/>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5758796" y="2982149"/>
            <a:ext cx="389700" cy="225"/>
          </a:xfrm>
          <a:prstGeom prst="straightConnector1">
            <a:avLst/>
          </a:prstGeom>
          <a:noFill/>
          <a:ln w="38100" cap="flat" cmpd="sng">
            <a:solidFill>
              <a:srgbClr val="FFFFFF"/>
            </a:solidFill>
            <a:prstDash val="solid"/>
            <a:round/>
            <a:headEnd type="none" w="lg" len="lg"/>
            <a:tailEnd type="triangle" w="lg" len="lg"/>
          </a:ln>
        </p:spPr>
      </p:cxnSp>
      <p:graphicFrame>
        <p:nvGraphicFramePr>
          <p:cNvPr id="10" name="Shape 202"/>
          <p:cNvGraphicFramePr/>
          <p:nvPr/>
        </p:nvGraphicFramePr>
        <p:xfrm>
          <a:off x="6148495" y="1697090"/>
          <a:ext cx="1742777" cy="2161964"/>
        </p:xfrm>
        <a:graphic>
          <a:graphicData uri="http://schemas.openxmlformats.org/drawingml/2006/table">
            <a:tbl>
              <a:tblPr firstRow="1" bandRow="1">
                <a:noFill/>
              </a:tblPr>
              <a:tblGrid>
                <a:gridCol w="1742777">
                  <a:extLst>
                    <a:ext uri="{9D8B030D-6E8A-4147-A177-3AD203B41FA5}">
                      <a16:colId xmlns:a16="http://schemas.microsoft.com/office/drawing/2014/main" val="20000"/>
                    </a:ext>
                  </a:extLst>
                </a:gridCol>
              </a:tblGrid>
              <a:tr h="312014">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Electromagnetism</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Electromagnetic forces</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602">
                <a:tc>
                  <a:txBody>
                    <a:bodyPr/>
                    <a:lstStyle/>
                    <a:p>
                      <a:pPr lvl="0" rtl="0">
                        <a:lnSpc>
                          <a:spcPct val="100000"/>
                        </a:lnSpc>
                        <a:spcBef>
                          <a:spcPts val="0"/>
                        </a:spcBef>
                        <a:buNone/>
                      </a:pPr>
                      <a:r>
                        <a:rPr lang="en-GB" sz="1200" b="0" dirty="0">
                          <a:solidFill>
                            <a:srgbClr val="000000"/>
                          </a:solidFill>
                        </a:rPr>
                        <a:t>7.2.3 Motors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337">
                <a:tc>
                  <a:txBody>
                    <a:bodyPr/>
                    <a:lstStyle/>
                    <a:p>
                      <a:pPr lvl="0" rtl="0">
                        <a:lnSpc>
                          <a:spcPct val="100000"/>
                        </a:lnSpc>
                        <a:spcBef>
                          <a:spcPts val="0"/>
                        </a:spcBef>
                        <a:buNone/>
                      </a:pPr>
                      <a:r>
                        <a:rPr lang="en-GB" sz="1200" b="0" dirty="0">
                          <a:solidFill>
                            <a:srgbClr val="000000"/>
                          </a:solidFill>
                        </a:rPr>
                        <a:t>7.2.5 Electromagnetic induction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337">
                <a:tc>
                  <a:txBody>
                    <a:bodyPr/>
                    <a:lstStyle/>
                    <a:p>
                      <a:pPr lvl="0" rtl="0">
                        <a:lnSpc>
                          <a:spcPct val="100000"/>
                        </a:lnSpc>
                        <a:spcBef>
                          <a:spcPts val="0"/>
                        </a:spcBef>
                        <a:buNone/>
                      </a:pPr>
                      <a:r>
                        <a:rPr lang="en-GB" sz="1200" b="1" dirty="0">
                          <a:solidFill>
                            <a:schemeClr val="bg1"/>
                          </a:solidFill>
                        </a:rPr>
                        <a:t>7.2.4 Uses of electromagnetism</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394337">
                <a:tc>
                  <a:txBody>
                    <a:bodyPr/>
                    <a:lstStyle/>
                    <a:p>
                      <a:pPr lvl="0" rtl="0">
                        <a:lnSpc>
                          <a:spcPct val="100000"/>
                        </a:lnSpc>
                        <a:spcBef>
                          <a:spcPts val="0"/>
                        </a:spcBef>
                        <a:buNone/>
                      </a:pPr>
                      <a:r>
                        <a:rPr lang="en-GB" sz="1200" b="0" dirty="0">
                          <a:solidFill>
                            <a:srgbClr val="000000"/>
                          </a:solidFill>
                        </a:rPr>
                        <a:t>7.2.5 Transformers and the national grid</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693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Shape 305"/>
          <p:cNvSpPr txBox="1">
            <a:spLocks noGrp="1"/>
          </p:cNvSpPr>
          <p:nvPr>
            <p:ph type="body" idx="1"/>
          </p:nvPr>
        </p:nvSpPr>
        <p:spPr>
          <a:xfrm>
            <a:off x="3639333" y="545574"/>
            <a:ext cx="5343302" cy="484649"/>
          </a:xfrm>
          <a:prstGeom prst="rect">
            <a:avLst/>
          </a:prstGeom>
          <a:noFill/>
          <a:ln>
            <a:noFill/>
          </a:ln>
        </p:spPr>
        <p:txBody>
          <a:bodyPr lIns="91425" tIns="45700" rIns="91425" bIns="45700" anchor="t" anchorCtr="0">
            <a:noAutofit/>
          </a:bodyPr>
          <a:lstStyle/>
          <a:p>
            <a:pPr>
              <a:lnSpc>
                <a:spcPct val="107000"/>
              </a:lnSpc>
              <a:spcBef>
                <a:spcPts val="1200"/>
              </a:spcBef>
              <a:spcAft>
                <a:spcPts val="800"/>
              </a:spcAft>
            </a:pP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An alternating current through the wire coil creates a magnetic field (around the coil)</a:t>
            </a:r>
          </a:p>
          <a:p>
            <a:pPr>
              <a:lnSpc>
                <a:spcPct val="107000"/>
              </a:lnSpc>
              <a:spcBef>
                <a:spcPts val="1200"/>
              </a:spcBef>
              <a:spcAft>
                <a:spcPts val="800"/>
              </a:spcAft>
            </a:pP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The </a:t>
            </a: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induced magnetic field around the coil </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interacts with the permanent magnet field</a:t>
            </a:r>
          </a:p>
          <a:p>
            <a:pPr>
              <a:lnSpc>
                <a:spcPct val="107000"/>
              </a:lnSpc>
              <a:spcBef>
                <a:spcPts val="1200"/>
              </a:spcBef>
              <a:spcAft>
                <a:spcPts val="800"/>
              </a:spcAft>
            </a:pP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This produces a (resultant) force causing the coil/cone to move</a:t>
            </a:r>
          </a:p>
          <a:p>
            <a:pPr>
              <a:lnSpc>
                <a:spcPct val="107000"/>
              </a:lnSpc>
              <a:spcBef>
                <a:spcPts val="1200"/>
              </a:spcBef>
              <a:spcAft>
                <a:spcPts val="800"/>
              </a:spcAft>
            </a:pP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As the direction of the current reverses, the direction of the (resultant) force reverses </a:t>
            </a:r>
          </a:p>
          <a:p>
            <a:pPr>
              <a:lnSpc>
                <a:spcPct val="107000"/>
              </a:lnSpc>
              <a:spcBef>
                <a:spcPts val="1200"/>
              </a:spcBef>
              <a:spcAft>
                <a:spcPts val="800"/>
              </a:spcAft>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As this happens multiple times a second the cone vibrates </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producing </a:t>
            </a: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pressure variations in the air and therefore a </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sound wave</a:t>
            </a:r>
          </a:p>
          <a:p>
            <a:pPr marL="342900" marR="0" lvl="0" indent="-342900" algn="l" rtl="0">
              <a:spcBef>
                <a:spcPts val="0"/>
              </a:spcBef>
              <a:spcAft>
                <a:spcPts val="0"/>
              </a:spcAft>
              <a:buClr>
                <a:srgbClr val="FFFF00"/>
              </a:buClr>
              <a:buSzPct val="25000"/>
              <a:buFont typeface="Arial"/>
              <a:buNone/>
            </a:pPr>
            <a:endParaRPr sz="2600" dirty="0">
              <a:solidFill>
                <a:srgbClr val="FFFFFF"/>
              </a:solidFill>
            </a:endParaRPr>
          </a:p>
          <a:p>
            <a:pPr marL="0" marR="0" lvl="0" indent="0" algn="l" rtl="0">
              <a:spcBef>
                <a:spcPts val="0"/>
              </a:spcBef>
              <a:spcAft>
                <a:spcPts val="0"/>
              </a:spcAft>
              <a:buClr>
                <a:srgbClr val="FFFF00"/>
              </a:buClr>
              <a:buSzPct val="25000"/>
              <a:buFont typeface="Arial"/>
              <a:buNone/>
            </a:pPr>
            <a:endParaRPr sz="2600" dirty="0">
              <a:solidFill>
                <a:srgbClr val="FFFFFF"/>
              </a:solidFill>
            </a:endParaRPr>
          </a:p>
          <a:p>
            <a:pPr marL="342900" marR="0" lvl="0" indent="-342900" algn="l" rtl="0">
              <a:spcBef>
                <a:spcPts val="592"/>
              </a:spcBef>
              <a:buClr>
                <a:srgbClr val="FFFF00"/>
              </a:buClr>
              <a:buSzPct val="25000"/>
              <a:buFont typeface="Arial"/>
              <a:buNone/>
            </a:pPr>
            <a:endParaRPr sz="2600" dirty="0"/>
          </a:p>
        </p:txBody>
      </p:sp>
      <p:sp>
        <p:nvSpPr>
          <p:cNvPr id="306" name="Shape 306"/>
          <p:cNvSpPr txBox="1"/>
          <p:nvPr/>
        </p:nvSpPr>
        <p:spPr>
          <a:xfrm>
            <a:off x="0" y="1"/>
            <a:ext cx="9144000" cy="294749"/>
          </a:xfrm>
          <a:prstGeom prst="rect">
            <a:avLst/>
          </a:prstGeom>
          <a:solidFill>
            <a:srgbClr val="9DFF9B">
              <a:alpha val="99620"/>
            </a:srgbClr>
          </a:solidFill>
          <a:ln>
            <a:noFill/>
          </a:ln>
        </p:spPr>
        <p:txBody>
          <a:bodyPr lIns="91425" tIns="45700" rIns="91425" bIns="45700" anchor="t" anchorCtr="0">
            <a:noAutofit/>
          </a:bodyPr>
          <a:lstStyle/>
          <a:p>
            <a:pPr>
              <a:lnSpc>
                <a:spcPct val="85000"/>
              </a:lnSpc>
              <a:spcAft>
                <a:spcPts val="640"/>
              </a:spcAft>
              <a:buSzPct val="25000"/>
            </a:pPr>
            <a:r>
              <a:rPr lang="en-GB" sz="1800"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Use the motor effect to explain how a loudspeaker works</a:t>
            </a:r>
          </a:p>
          <a:p>
            <a:pPr lvl="0">
              <a:lnSpc>
                <a:spcPct val="85000"/>
              </a:lnSpc>
              <a:spcAft>
                <a:spcPts val="640"/>
              </a:spcAft>
              <a:buSzPct val="25000"/>
            </a:pPr>
            <a:endParaRPr lang="en-GB" sz="1800" dirty="0">
              <a:latin typeface="Comic Sans MS"/>
              <a:ea typeface="Comic Sans MS"/>
              <a:cs typeface="Comic Sans MS"/>
              <a:sym typeface="Comic Sans MS"/>
            </a:endParaRPr>
          </a:p>
        </p:txBody>
      </p:sp>
      <p:pic>
        <p:nvPicPr>
          <p:cNvPr id="5" name="Picture 4">
            <a:extLst>
              <a:ext uri="{FF2B5EF4-FFF2-40B4-BE49-F238E27FC236}">
                <a16:creationId xmlns:a16="http://schemas.microsoft.com/office/drawing/2014/main" id="{F610120E-4C94-CFF1-DA31-00A1431FC073}"/>
              </a:ext>
            </a:extLst>
          </p:cNvPr>
          <p:cNvPicPr>
            <a:picLocks noChangeAspect="1"/>
          </p:cNvPicPr>
          <p:nvPr/>
        </p:nvPicPr>
        <p:blipFill rotWithShape="1">
          <a:blip r:embed="rId3"/>
          <a:srcRect r="34842"/>
          <a:stretch/>
        </p:blipFill>
        <p:spPr>
          <a:xfrm>
            <a:off x="153069" y="1043304"/>
            <a:ext cx="3553500" cy="3828033"/>
          </a:xfrm>
          <a:prstGeom prst="rect">
            <a:avLst/>
          </a:prstGeom>
        </p:spPr>
      </p:pic>
      <p:sp>
        <p:nvSpPr>
          <p:cNvPr id="7" name="Title 6">
            <a:extLst>
              <a:ext uri="{FF2B5EF4-FFF2-40B4-BE49-F238E27FC236}">
                <a16:creationId xmlns:a16="http://schemas.microsoft.com/office/drawing/2014/main" id="{FFCD6711-7E42-1AF3-F08E-BD8A58A3E249}"/>
              </a:ext>
            </a:extLst>
          </p:cNvPr>
          <p:cNvSpPr>
            <a:spLocks noGrp="1"/>
          </p:cNvSpPr>
          <p:nvPr>
            <p:ph type="title"/>
          </p:nvPr>
        </p:nvSpPr>
        <p:spPr>
          <a:xfrm>
            <a:off x="228600" y="272163"/>
            <a:ext cx="2823882" cy="721869"/>
          </a:xfrm>
        </p:spPr>
        <p:txBody>
          <a:bodyPr/>
          <a:lstStyle/>
          <a:p>
            <a:r>
              <a:rPr lang="en-GB" sz="2800" dirty="0">
                <a:solidFill>
                  <a:schemeClr val="bg1"/>
                </a:solidFill>
              </a:rPr>
              <a:t>Loudspeakers</a:t>
            </a:r>
          </a:p>
        </p:txBody>
      </p:sp>
    </p:spTree>
    <p:extLst>
      <p:ext uri="{BB962C8B-B14F-4D97-AF65-F5344CB8AC3E}">
        <p14:creationId xmlns:p14="http://schemas.microsoft.com/office/powerpoint/2010/main" val="337634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Shape 305"/>
          <p:cNvSpPr txBox="1">
            <a:spLocks noGrp="1"/>
          </p:cNvSpPr>
          <p:nvPr>
            <p:ph type="body" idx="1"/>
          </p:nvPr>
        </p:nvSpPr>
        <p:spPr>
          <a:xfrm>
            <a:off x="2696168" y="1248979"/>
            <a:ext cx="6518427" cy="484649"/>
          </a:xfrm>
          <a:prstGeom prst="rect">
            <a:avLst/>
          </a:prstGeom>
          <a:noFill/>
          <a:ln>
            <a:noFill/>
          </a:ln>
        </p:spPr>
        <p:txBody>
          <a:bodyPr lIns="91425" tIns="45700" rIns="91425" bIns="45700" anchor="t" anchorCtr="0">
            <a:noAutofit/>
          </a:bodyPr>
          <a:lstStyle/>
          <a:p>
            <a:pPr marL="152400" indent="0">
              <a:lnSpc>
                <a:spcPct val="107000"/>
              </a:lnSpc>
              <a:spcBef>
                <a:spcPts val="1200"/>
              </a:spcBef>
              <a:spcAft>
                <a:spcPts val="800"/>
              </a:spcAft>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S</a:t>
            </a: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ound (waves) cause the diaphragm to vibrate</a:t>
            </a:r>
          </a:p>
          <a:p>
            <a:pPr marL="152400" indent="0">
              <a:lnSpc>
                <a:spcPct val="107000"/>
              </a:lnSpc>
              <a:spcBef>
                <a:spcPts val="1200"/>
              </a:spcBef>
              <a:spcAft>
                <a:spcPts val="800"/>
              </a:spcAft>
              <a:buNone/>
            </a:pPr>
            <a:r>
              <a:rPr lang="en-GB"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The diaphragm causes the coil / wire to vibrate</a:t>
            </a:r>
          </a:p>
          <a:p>
            <a:pPr marL="0" marR="0" lvl="0" indent="0" algn="l" rtl="0">
              <a:spcBef>
                <a:spcPts val="0"/>
              </a:spcBef>
              <a:spcAft>
                <a:spcPts val="0"/>
              </a:spcAft>
              <a:buClr>
                <a:srgbClr val="FFFF00"/>
              </a:buClr>
              <a:buSzPct val="25000"/>
              <a:buFont typeface="Arial"/>
              <a:buNone/>
            </a:pPr>
            <a:endParaRPr sz="2600" dirty="0">
              <a:solidFill>
                <a:srgbClr val="FFFFFF"/>
              </a:solidFill>
            </a:endParaRPr>
          </a:p>
          <a:p>
            <a:pPr marL="342900" marR="0" lvl="0" indent="-342900" algn="l" rtl="0">
              <a:spcBef>
                <a:spcPts val="592"/>
              </a:spcBef>
              <a:buClr>
                <a:srgbClr val="FFFF00"/>
              </a:buClr>
              <a:buSzPct val="25000"/>
              <a:buFont typeface="Arial"/>
              <a:buNone/>
            </a:pPr>
            <a:endParaRPr sz="2600" dirty="0"/>
          </a:p>
        </p:txBody>
      </p:sp>
      <p:sp>
        <p:nvSpPr>
          <p:cNvPr id="306" name="Shape 306"/>
          <p:cNvSpPr txBox="1"/>
          <p:nvPr/>
        </p:nvSpPr>
        <p:spPr>
          <a:xfrm>
            <a:off x="0" y="1"/>
            <a:ext cx="9144000" cy="294749"/>
          </a:xfrm>
          <a:prstGeom prst="rect">
            <a:avLst/>
          </a:prstGeom>
          <a:solidFill>
            <a:schemeClr val="bg2">
              <a:lumMod val="20000"/>
              <a:lumOff val="80000"/>
              <a:alpha val="99620"/>
            </a:schemeClr>
          </a:solidFill>
          <a:ln>
            <a:noFill/>
          </a:ln>
        </p:spPr>
        <p:txBody>
          <a:bodyPr lIns="91425" tIns="45700" rIns="91425" bIns="45700" anchor="t" anchorCtr="0">
            <a:noAutofit/>
          </a:bodyPr>
          <a:lstStyle/>
          <a:p>
            <a:pPr>
              <a:lnSpc>
                <a:spcPct val="85000"/>
              </a:lnSpc>
              <a:spcAft>
                <a:spcPts val="640"/>
              </a:spcAft>
              <a:buSzPct val="25000"/>
            </a:pPr>
            <a:r>
              <a:rPr lang="en-GB" sz="1800"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Use the generator effect to describe how a microphone works</a:t>
            </a:r>
          </a:p>
          <a:p>
            <a:pPr>
              <a:lnSpc>
                <a:spcPct val="85000"/>
              </a:lnSpc>
              <a:spcAft>
                <a:spcPts val="640"/>
              </a:spcAft>
              <a:buSzPct val="25000"/>
            </a:pPr>
            <a:endParaRPr lang="en-GB" sz="1800" dirty="0">
              <a:solidFill>
                <a:schemeClr val="dk1"/>
              </a:solidFill>
              <a:latin typeface="Comic Sans MS"/>
              <a:ea typeface="Comic Sans MS"/>
              <a:cs typeface="Comic Sans MS"/>
              <a:sym typeface="Comic Sans MS"/>
            </a:endParaRPr>
          </a:p>
          <a:p>
            <a:pPr lvl="0">
              <a:lnSpc>
                <a:spcPct val="85000"/>
              </a:lnSpc>
              <a:spcAft>
                <a:spcPts val="640"/>
              </a:spcAft>
              <a:buSzPct val="25000"/>
            </a:pPr>
            <a:endParaRPr lang="en-GB" sz="1800" dirty="0">
              <a:latin typeface="Comic Sans MS"/>
              <a:ea typeface="Comic Sans MS"/>
              <a:cs typeface="Comic Sans MS"/>
              <a:sym typeface="Comic Sans MS"/>
            </a:endParaRPr>
          </a:p>
        </p:txBody>
      </p:sp>
      <p:sp>
        <p:nvSpPr>
          <p:cNvPr id="7" name="Title 6">
            <a:extLst>
              <a:ext uri="{FF2B5EF4-FFF2-40B4-BE49-F238E27FC236}">
                <a16:creationId xmlns:a16="http://schemas.microsoft.com/office/drawing/2014/main" id="{FFCD6711-7E42-1AF3-F08E-BD8A58A3E249}"/>
              </a:ext>
            </a:extLst>
          </p:cNvPr>
          <p:cNvSpPr>
            <a:spLocks noGrp="1"/>
          </p:cNvSpPr>
          <p:nvPr>
            <p:ph type="title"/>
          </p:nvPr>
        </p:nvSpPr>
        <p:spPr>
          <a:xfrm>
            <a:off x="228600" y="272163"/>
            <a:ext cx="2823882" cy="721869"/>
          </a:xfrm>
        </p:spPr>
        <p:txBody>
          <a:bodyPr/>
          <a:lstStyle/>
          <a:p>
            <a:r>
              <a:rPr lang="en-GB" sz="2800" dirty="0">
                <a:solidFill>
                  <a:schemeClr val="bg1"/>
                </a:solidFill>
              </a:rPr>
              <a:t>Microphones</a:t>
            </a:r>
          </a:p>
        </p:txBody>
      </p:sp>
      <p:pic>
        <p:nvPicPr>
          <p:cNvPr id="2050" name="Picture 2" descr="HE1657162 - Dynamic Vocal Microphone | Findel Education">
            <a:extLst>
              <a:ext uri="{FF2B5EF4-FFF2-40B4-BE49-F238E27FC236}">
                <a16:creationId xmlns:a16="http://schemas.microsoft.com/office/drawing/2014/main" id="{D1CB8BE8-C4F7-DE16-F473-0B01F2D09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94" y="875421"/>
            <a:ext cx="2554974" cy="25549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A25B5C0-0C67-5CCD-76A7-8360FD9350F7}"/>
              </a:ext>
            </a:extLst>
          </p:cNvPr>
          <p:cNvPicPr>
            <a:picLocks noChangeAspect="1"/>
          </p:cNvPicPr>
          <p:nvPr/>
        </p:nvPicPr>
        <p:blipFill>
          <a:blip r:embed="rId4"/>
          <a:stretch>
            <a:fillRect/>
          </a:stretch>
        </p:blipFill>
        <p:spPr>
          <a:xfrm>
            <a:off x="393326" y="2495813"/>
            <a:ext cx="5318311" cy="2543612"/>
          </a:xfrm>
          <a:prstGeom prst="rect">
            <a:avLst/>
          </a:prstGeom>
        </p:spPr>
      </p:pic>
      <p:sp>
        <p:nvSpPr>
          <p:cNvPr id="4" name="Shape 305">
            <a:extLst>
              <a:ext uri="{FF2B5EF4-FFF2-40B4-BE49-F238E27FC236}">
                <a16:creationId xmlns:a16="http://schemas.microsoft.com/office/drawing/2014/main" id="{33EB314E-22D3-5442-8DBA-04651F622C17}"/>
              </a:ext>
            </a:extLst>
          </p:cNvPr>
          <p:cNvSpPr txBox="1">
            <a:spLocks/>
          </p:cNvSpPr>
          <p:nvPr/>
        </p:nvSpPr>
        <p:spPr>
          <a:xfrm>
            <a:off x="5711637" y="2495813"/>
            <a:ext cx="3502958" cy="48464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57175" marR="0" lvl="0" indent="-10477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pPr marL="152400" indent="0">
              <a:lnSpc>
                <a:spcPct val="107000"/>
              </a:lnSpc>
              <a:spcBef>
                <a:spcPts val="1200"/>
              </a:spcBef>
              <a:spcAft>
                <a:spcPts val="800"/>
              </a:spcAft>
              <a:buFont typeface="Arial"/>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coil / wire moves through the magnetic field and cuts magnetic field lines</a:t>
            </a:r>
          </a:p>
          <a:p>
            <a:pPr marL="152400" indent="0">
              <a:lnSpc>
                <a:spcPct val="107000"/>
              </a:lnSpc>
              <a:spcBef>
                <a:spcPts val="1200"/>
              </a:spcBef>
              <a:spcAft>
                <a:spcPts val="800"/>
              </a:spcAft>
              <a:buFont typeface="Arial"/>
              <a:buNone/>
            </a:pP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A potential difference is </a:t>
            </a:r>
            <a:r>
              <a:rPr lang="en-GB" sz="1800" u="sng"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induced</a:t>
            </a:r>
            <a:r>
              <a:rPr lang="en-GB" sz="18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 (across the ends of the coil / wire) causing an electrical signal output</a:t>
            </a:r>
            <a:endParaRPr lang="en-GB" sz="2600" dirty="0">
              <a:solidFill>
                <a:srgbClr val="FFFFFF"/>
              </a:solidFill>
            </a:endParaRPr>
          </a:p>
          <a:p>
            <a:pPr marL="0" indent="0">
              <a:spcBef>
                <a:spcPts val="0"/>
              </a:spcBef>
              <a:buClr>
                <a:srgbClr val="FFFF00"/>
              </a:buClr>
              <a:buSzPct val="25000"/>
              <a:buFont typeface="Arial"/>
              <a:buNone/>
            </a:pPr>
            <a:endParaRPr lang="en-GB" sz="2600" dirty="0">
              <a:solidFill>
                <a:srgbClr val="FFFFFF"/>
              </a:solidFill>
            </a:endParaRPr>
          </a:p>
          <a:p>
            <a:pPr marL="342900" indent="-342900">
              <a:spcBef>
                <a:spcPts val="592"/>
              </a:spcBef>
              <a:buClr>
                <a:srgbClr val="FFFF00"/>
              </a:buClr>
              <a:buSzPct val="25000"/>
              <a:buFont typeface="Arial"/>
              <a:buNone/>
            </a:pPr>
            <a:endParaRPr lang="en-GB" sz="2600" dirty="0"/>
          </a:p>
        </p:txBody>
      </p:sp>
    </p:spTree>
    <p:extLst>
      <p:ext uri="{BB962C8B-B14F-4D97-AF65-F5344CB8AC3E}">
        <p14:creationId xmlns:p14="http://schemas.microsoft.com/office/powerpoint/2010/main" val="54576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graphicFrame>
        <p:nvGraphicFramePr>
          <p:cNvPr id="197" name="Shape 197"/>
          <p:cNvGraphicFramePr/>
          <p:nvPr/>
        </p:nvGraphicFramePr>
        <p:xfrm>
          <a:off x="2327380" y="1718940"/>
          <a:ext cx="1561781" cy="2377504"/>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25146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Energy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468">
                <a:tc>
                  <a:txBody>
                    <a:bodyPr/>
                    <a:lstStyle/>
                    <a:p>
                      <a:pPr marL="0" marR="0" lvl="0" indent="0" algn="l" rtl="0">
                        <a:spcBef>
                          <a:spcPts val="0"/>
                        </a:spcBef>
                        <a:buSzPct val="25000"/>
                        <a:buNone/>
                      </a:pPr>
                      <a:r>
                        <a:rPr lang="en-GB" sz="1200" b="0" dirty="0">
                          <a:solidFill>
                            <a:schemeClr val="tx1"/>
                          </a:solidFill>
                        </a:rPr>
                        <a:t>2.</a:t>
                      </a:r>
                      <a:r>
                        <a:rPr lang="en-GB" sz="1200" b="0" baseline="0" dirty="0">
                          <a:solidFill>
                            <a:schemeClr val="tx1"/>
                          </a:solidFill>
                        </a:rPr>
                        <a:t> Electricity</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8">
                <a:tc>
                  <a:txBody>
                    <a:bodyPr/>
                    <a:lstStyle/>
                    <a:p>
                      <a:pPr marL="0" marR="0" lvl="0" indent="0" algn="l" rtl="0">
                        <a:spcBef>
                          <a:spcPts val="0"/>
                        </a:spcBef>
                        <a:buSzPct val="25000"/>
                        <a:buNone/>
                      </a:pPr>
                      <a:r>
                        <a:rPr lang="en-GB" sz="1200" b="0" dirty="0">
                          <a:solidFill>
                            <a:schemeClr val="tx1"/>
                          </a:solidFill>
                        </a:rPr>
                        <a:t>3. Particles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dirty="0"/>
                        <a:t>4. Atomic structure</a:t>
                      </a:r>
                      <a:r>
                        <a:rPr lang="en-GB" sz="1200" baseline="0" dirty="0"/>
                        <a:t> and radioactivity</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8">
                <a:tc>
                  <a:txBody>
                    <a:bodyPr/>
                    <a:lstStyle/>
                    <a:p>
                      <a:pPr marL="0" marR="0" lvl="0" indent="0" algn="l" rtl="0">
                        <a:spcBef>
                          <a:spcPts val="0"/>
                        </a:spcBef>
                        <a:buNone/>
                      </a:pPr>
                      <a:r>
                        <a:rPr lang="en-GB" sz="1200" dirty="0"/>
                        <a:t>5.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8">
                <a:tc>
                  <a:txBody>
                    <a:bodyPr/>
                    <a:lstStyle/>
                    <a:p>
                      <a:pPr marL="0" marR="0" lvl="0" indent="0" algn="l" rtl="0">
                        <a:spcBef>
                          <a:spcPts val="0"/>
                        </a:spcBef>
                        <a:buNone/>
                      </a:pPr>
                      <a:r>
                        <a:rPr lang="en-GB" sz="1200" b="0" dirty="0">
                          <a:solidFill>
                            <a:schemeClr val="tx1"/>
                          </a:solidFill>
                        </a:rPr>
                        <a:t>6. Forces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48">
                <a:tc>
                  <a:txBody>
                    <a:bodyPr/>
                    <a:lstStyle/>
                    <a:p>
                      <a:pPr marL="0" marR="0" lvl="0" indent="0" algn="l" rtl="0">
                        <a:spcBef>
                          <a:spcPts val="0"/>
                        </a:spcBef>
                        <a:buNone/>
                      </a:pPr>
                      <a:r>
                        <a:rPr lang="en-GB" sz="1200" b="1" dirty="0">
                          <a:solidFill>
                            <a:srgbClr val="FFFFFF"/>
                          </a:solidFill>
                        </a:rPr>
                        <a:t>7. Magnetism and electromagnetism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51468">
                <a:tc>
                  <a:txBody>
                    <a:bodyPr/>
                    <a:lstStyle/>
                    <a:p>
                      <a:pPr marL="0" marR="0" lvl="0" indent="0" algn="l" rtl="0">
                        <a:spcBef>
                          <a:spcPts val="0"/>
                        </a:spcBef>
                        <a:buNone/>
                      </a:pPr>
                      <a:r>
                        <a:rPr lang="en-GB" sz="1200" dirty="0"/>
                        <a:t>8. Space Physics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98" name="Shape 198"/>
          <p:cNvSpPr txBox="1">
            <a:spLocks noGrp="1"/>
          </p:cNvSpPr>
          <p:nvPr>
            <p:ph type="ctrTitle"/>
          </p:nvPr>
        </p:nvSpPr>
        <p:spPr>
          <a:xfrm>
            <a:off x="1402875" y="253688"/>
            <a:ext cx="2971350"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a:t>
            </a:r>
          </a:p>
        </p:txBody>
      </p:sp>
      <p:sp>
        <p:nvSpPr>
          <p:cNvPr id="199" name="Shape 199"/>
          <p:cNvSpPr txBox="1">
            <a:spLocks noGrp="1"/>
          </p:cNvSpPr>
          <p:nvPr>
            <p:ph type="ctrTitle"/>
          </p:nvPr>
        </p:nvSpPr>
        <p:spPr>
          <a:xfrm rot="-5400000">
            <a:off x="821615" y="2512708"/>
            <a:ext cx="1599603" cy="437080"/>
          </a:xfrm>
          <a:prstGeom prst="rect">
            <a:avLst/>
          </a:prstGeom>
          <a:solidFill>
            <a:srgbClr val="3C78D8"/>
          </a:solidFill>
          <a:ln w="9525" cap="flat" cmpd="sng">
            <a:solidFill>
              <a:srgbClr val="FFFFFF"/>
            </a:solidFill>
            <a:prstDash val="solid"/>
            <a:round/>
            <a:headEnd type="none" w="med" len="med"/>
            <a:tailEnd type="none" w="med" len="med"/>
          </a:ln>
        </p:spPr>
        <p:txBody>
          <a:bodyPr lIns="68569" tIns="34275" rIns="68569" bIns="34275" anchor="ctr" anchorCtr="0">
            <a:noAutofit/>
          </a:bodyPr>
          <a:lstStyle/>
          <a:p>
            <a:pPr algn="l">
              <a:buClr>
                <a:srgbClr val="FFFF00"/>
              </a:buClr>
              <a:buSzPct val="25000"/>
            </a:pPr>
            <a:r>
              <a:rPr lang="en-GB" sz="2250" b="1" dirty="0">
                <a:solidFill>
                  <a:srgbClr val="FFFFFF"/>
                </a:solidFill>
              </a:rPr>
              <a:t>Physics</a:t>
            </a:r>
          </a:p>
        </p:txBody>
      </p:sp>
      <p:cxnSp>
        <p:nvCxnSpPr>
          <p:cNvPr id="200" name="Shape 200"/>
          <p:cNvCxnSpPr/>
          <p:nvPr/>
        </p:nvCxnSpPr>
        <p:spPr>
          <a:xfrm rot="10800000" flipH="1">
            <a:off x="1851725" y="3480310"/>
            <a:ext cx="475650" cy="8550"/>
          </a:xfrm>
          <a:prstGeom prst="straightConnector1">
            <a:avLst/>
          </a:prstGeom>
          <a:noFill/>
          <a:ln w="38100" cap="flat" cmpd="sng">
            <a:solidFill>
              <a:srgbClr val="FFFFFF"/>
            </a:solidFill>
            <a:prstDash val="solid"/>
            <a:round/>
            <a:headEnd type="none" w="lg" len="lg"/>
            <a:tailEnd type="triangle" w="lg" len="lg"/>
          </a:ln>
        </p:spPr>
      </p:cxnSp>
      <p:graphicFrame>
        <p:nvGraphicFramePr>
          <p:cNvPr id="201" name="Shape 201"/>
          <p:cNvGraphicFramePr/>
          <p:nvPr/>
        </p:nvGraphicFramePr>
        <p:xfrm>
          <a:off x="4278840" y="2880102"/>
          <a:ext cx="1479956" cy="868696"/>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434348">
                <a:tc>
                  <a:txBody>
                    <a:bodyPr/>
                    <a:lstStyle/>
                    <a:p>
                      <a:pPr marL="0" marR="0" lvl="0" indent="0" algn="l" rtl="0">
                        <a:spcBef>
                          <a:spcPts val="0"/>
                        </a:spcBef>
                        <a:buSzPct val="25000"/>
                        <a:buNone/>
                      </a:pPr>
                      <a:r>
                        <a:rPr lang="en-GB" sz="1200" b="0" dirty="0">
                          <a:solidFill>
                            <a:schemeClr val="tx1"/>
                          </a:solidFill>
                        </a:rPr>
                        <a:t>7.1. Magnetism</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b="1" dirty="0">
                          <a:solidFill>
                            <a:schemeClr val="bg1"/>
                          </a:solidFill>
                        </a:rPr>
                        <a:t>7.2.</a:t>
                      </a:r>
                      <a:r>
                        <a:rPr lang="en-GB" sz="1200" b="1" baseline="0" dirty="0">
                          <a:solidFill>
                            <a:schemeClr val="bg1"/>
                          </a:solidFill>
                        </a:rPr>
                        <a:t> Electromagnetism</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graphicFrame>
        <p:nvGraphicFramePr>
          <p:cNvPr id="202" name="Shape 202"/>
          <p:cNvGraphicFramePr/>
          <p:nvPr>
            <p:extLst>
              <p:ext uri="{D42A27DB-BD31-4B8C-83A1-F6EECF244321}">
                <p14:modId xmlns:p14="http://schemas.microsoft.com/office/powerpoint/2010/main" val="1956186805"/>
              </p:ext>
            </p:extLst>
          </p:nvPr>
        </p:nvGraphicFramePr>
        <p:xfrm>
          <a:off x="6148495" y="1697090"/>
          <a:ext cx="1742777" cy="2244287"/>
        </p:xfrm>
        <a:graphic>
          <a:graphicData uri="http://schemas.openxmlformats.org/drawingml/2006/table">
            <a:tbl>
              <a:tblPr firstRow="1" bandRow="1">
                <a:noFill/>
              </a:tblPr>
              <a:tblGrid>
                <a:gridCol w="1742777">
                  <a:extLst>
                    <a:ext uri="{9D8B030D-6E8A-4147-A177-3AD203B41FA5}">
                      <a16:colId xmlns:a16="http://schemas.microsoft.com/office/drawing/2014/main" val="20000"/>
                    </a:ext>
                  </a:extLst>
                </a:gridCol>
              </a:tblGrid>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Electromagnetism</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4337">
                <a:tc>
                  <a:txBody>
                    <a:bodyPr/>
                    <a:lstStyle/>
                    <a:p>
                      <a:pPr lvl="0" rtl="0">
                        <a:lnSpc>
                          <a:spcPct val="100000"/>
                        </a:lnSpc>
                        <a:spcBef>
                          <a:spcPts val="0"/>
                        </a:spcBef>
                        <a:buNone/>
                      </a:pPr>
                      <a:r>
                        <a:rPr lang="en-GB" sz="1200" b="0" dirty="0">
                          <a:solidFill>
                            <a:schemeClr val="tx1"/>
                          </a:solidFill>
                        </a:rPr>
                        <a:t>7.2.1</a:t>
                      </a:r>
                      <a:r>
                        <a:rPr lang="en-GB" sz="1200" b="0" baseline="0" dirty="0">
                          <a:solidFill>
                            <a:schemeClr val="tx1"/>
                          </a:solidFill>
                        </a:rPr>
                        <a:t> Electromagnetic forces</a:t>
                      </a:r>
                      <a:endParaRPr lang="en-GB" sz="1200" b="0" dirty="0">
                        <a:solidFill>
                          <a:schemeClr val="tx1"/>
                        </a:solidFill>
                      </a:endParaRP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602">
                <a:tc>
                  <a:txBody>
                    <a:bodyPr/>
                    <a:lstStyle/>
                    <a:p>
                      <a:pPr lvl="0" rtl="0">
                        <a:lnSpc>
                          <a:spcPct val="100000"/>
                        </a:lnSpc>
                        <a:spcBef>
                          <a:spcPts val="0"/>
                        </a:spcBef>
                        <a:buNone/>
                      </a:pPr>
                      <a:r>
                        <a:rPr lang="en-GB" sz="1200" b="0" dirty="0">
                          <a:solidFill>
                            <a:srgbClr val="000000"/>
                          </a:solidFill>
                        </a:rPr>
                        <a:t>7.2.3 Motors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337">
                <a:tc>
                  <a:txBody>
                    <a:bodyPr/>
                    <a:lstStyle/>
                    <a:p>
                      <a:pPr lvl="0" rtl="0">
                        <a:lnSpc>
                          <a:spcPct val="100000"/>
                        </a:lnSpc>
                        <a:spcBef>
                          <a:spcPts val="0"/>
                        </a:spcBef>
                        <a:buNone/>
                      </a:pPr>
                      <a:r>
                        <a:rPr lang="en-GB" sz="1200" b="0" dirty="0">
                          <a:solidFill>
                            <a:srgbClr val="000000"/>
                          </a:solidFill>
                        </a:rPr>
                        <a:t>7.2.5 Electromagnetic induction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337">
                <a:tc>
                  <a:txBody>
                    <a:bodyPr/>
                    <a:lstStyle/>
                    <a:p>
                      <a:pPr lvl="0" rtl="0">
                        <a:lnSpc>
                          <a:spcPct val="100000"/>
                        </a:lnSpc>
                        <a:spcBef>
                          <a:spcPts val="0"/>
                        </a:spcBef>
                        <a:buNone/>
                      </a:pPr>
                      <a:r>
                        <a:rPr lang="en-GB" sz="1200" b="0" dirty="0">
                          <a:solidFill>
                            <a:srgbClr val="000000"/>
                          </a:solidFill>
                        </a:rPr>
                        <a:t>7.2.4 Uses of electromagnetism</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4337">
                <a:tc>
                  <a:txBody>
                    <a:bodyPr/>
                    <a:lstStyle/>
                    <a:p>
                      <a:pPr lvl="0" rtl="0">
                        <a:lnSpc>
                          <a:spcPct val="100000"/>
                        </a:lnSpc>
                        <a:spcBef>
                          <a:spcPts val="0"/>
                        </a:spcBef>
                        <a:buNone/>
                      </a:pPr>
                      <a:r>
                        <a:rPr lang="en-GB" sz="1200" b="1" dirty="0">
                          <a:solidFill>
                            <a:schemeClr val="bg1"/>
                          </a:solidFill>
                        </a:rPr>
                        <a:t>7.2.5 Transformers and the national grid</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bl>
          </a:graphicData>
        </a:graphic>
      </p:graphicFrame>
      <p:cxnSp>
        <p:nvCxnSpPr>
          <p:cNvPr id="203" name="Shape 203"/>
          <p:cNvCxnSpPr/>
          <p:nvPr/>
        </p:nvCxnSpPr>
        <p:spPr>
          <a:xfrm>
            <a:off x="3889139" y="3480311"/>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5758796" y="2982149"/>
            <a:ext cx="3897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3636777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sp>
        <p:nvSpPr>
          <p:cNvPr id="214" name="Shape 214"/>
          <p:cNvSpPr txBox="1">
            <a:spLocks noGrp="1"/>
          </p:cNvSpPr>
          <p:nvPr>
            <p:ph type="body" idx="1"/>
          </p:nvPr>
        </p:nvSpPr>
        <p:spPr>
          <a:xfrm>
            <a:off x="1307363" y="329850"/>
            <a:ext cx="6518475" cy="448331"/>
          </a:xfrm>
          <a:prstGeom prst="rect">
            <a:avLst/>
          </a:prstGeom>
          <a:noFill/>
          <a:ln>
            <a:noFill/>
          </a:ln>
        </p:spPr>
        <p:txBody>
          <a:bodyPr lIns="68569" tIns="34275" rIns="68569" bIns="34275" anchor="t" anchorCtr="0">
            <a:noAutofit/>
          </a:bodyPr>
          <a:lstStyle/>
          <a:p>
            <a:pPr marL="0" indent="0">
              <a:lnSpc>
                <a:spcPct val="90000"/>
              </a:lnSpc>
              <a:spcBef>
                <a:spcPts val="0"/>
              </a:spcBef>
              <a:buNone/>
            </a:pPr>
            <a:r>
              <a:rPr lang="en-GB" sz="2250" b="1" dirty="0">
                <a:solidFill>
                  <a:srgbClr val="000000"/>
                </a:solidFill>
              </a:rPr>
              <a:t>Transformers</a:t>
            </a:r>
          </a:p>
          <a:p>
            <a:pPr marL="0" indent="0">
              <a:lnSpc>
                <a:spcPct val="90000"/>
              </a:lnSpc>
              <a:spcBef>
                <a:spcPts val="0"/>
              </a:spcBef>
              <a:buNone/>
            </a:pPr>
            <a:endParaRPr sz="2250" b="1" dirty="0">
              <a:solidFill>
                <a:srgbClr val="FFFFFF"/>
              </a:solidFill>
            </a:endParaRP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p:txBody>
      </p:sp>
      <p:sp>
        <p:nvSpPr>
          <p:cNvPr id="215" name="Shape 215"/>
          <p:cNvSpPr txBox="1"/>
          <p:nvPr/>
        </p:nvSpPr>
        <p:spPr>
          <a:xfrm>
            <a:off x="1143000" y="0"/>
            <a:ext cx="6858000" cy="329850"/>
          </a:xfrm>
          <a:prstGeom prst="rect">
            <a:avLst/>
          </a:prstGeom>
          <a:solidFill>
            <a:srgbClr val="9DFF9B">
              <a:alpha val="99620"/>
            </a:srgbClr>
          </a:solidFill>
          <a:ln>
            <a:noFill/>
          </a:ln>
        </p:spPr>
        <p:txBody>
          <a:bodyPr lIns="68569" tIns="34275" rIns="68569" bIns="34275" anchor="t" anchorCtr="0">
            <a:noAutofit/>
          </a:bodyPr>
          <a:lstStyle/>
          <a:p>
            <a:pPr>
              <a:buSzPct val="25000"/>
            </a:pPr>
            <a:r>
              <a:rPr lang="en-GB" sz="1500" dirty="0">
                <a:latin typeface="Comic Sans MS"/>
                <a:ea typeface="Comic Sans MS"/>
                <a:cs typeface="Comic Sans MS"/>
                <a:sym typeface="Comic Sans MS"/>
              </a:rPr>
              <a:t>Learning Outcome:</a:t>
            </a:r>
            <a:r>
              <a:rPr lang="en-GB" sz="1350" dirty="0">
                <a:latin typeface="Comic Sans MS"/>
                <a:ea typeface="Comic Sans MS"/>
                <a:cs typeface="Comic Sans MS"/>
                <a:sym typeface="Comic Sans MS"/>
              </a:rPr>
              <a:t> </a:t>
            </a:r>
            <a:r>
              <a:rPr lang="en-GB" sz="1500" dirty="0">
                <a:solidFill>
                  <a:schemeClr val="dk1"/>
                </a:solidFill>
                <a:latin typeface="Comic Sans MS"/>
                <a:ea typeface="Comic Sans MS"/>
                <a:cs typeface="Comic Sans MS"/>
                <a:sym typeface="Comic Sans MS"/>
              </a:rPr>
              <a:t>Describe how a transformer works</a:t>
            </a:r>
          </a:p>
          <a:p>
            <a:endParaRPr sz="1350" dirty="0">
              <a:latin typeface="Comic Sans MS"/>
              <a:ea typeface="Comic Sans MS"/>
              <a:cs typeface="Comic Sans MS"/>
              <a:sym typeface="Comic Sans MS"/>
            </a:endParaRPr>
          </a:p>
          <a:p>
            <a:pPr>
              <a:buSzPct val="25000"/>
            </a:pPr>
            <a:endParaRPr lang="en-GB" sz="1500" dirty="0">
              <a:latin typeface="Comic Sans MS"/>
              <a:ea typeface="Comic Sans MS"/>
              <a:cs typeface="Comic Sans MS"/>
              <a:sym typeface="Comic Sans MS"/>
            </a:endParaRPr>
          </a:p>
        </p:txBody>
      </p:sp>
      <p:pic>
        <p:nvPicPr>
          <p:cNvPr id="3" name="Picture 2"/>
          <p:cNvPicPr>
            <a:picLocks noChangeAspect="1"/>
          </p:cNvPicPr>
          <p:nvPr/>
        </p:nvPicPr>
        <p:blipFill>
          <a:blip r:embed="rId3"/>
          <a:stretch>
            <a:fillRect/>
          </a:stretch>
        </p:blipFill>
        <p:spPr>
          <a:xfrm>
            <a:off x="2650138" y="712039"/>
            <a:ext cx="4070900" cy="3669167"/>
          </a:xfrm>
          <a:prstGeom prst="rect">
            <a:avLst/>
          </a:prstGeom>
        </p:spPr>
      </p:pic>
      <p:sp>
        <p:nvSpPr>
          <p:cNvPr id="8" name="Shape 214"/>
          <p:cNvSpPr txBox="1">
            <a:spLocks/>
          </p:cNvSpPr>
          <p:nvPr/>
        </p:nvSpPr>
        <p:spPr>
          <a:xfrm>
            <a:off x="1370161" y="1152360"/>
            <a:ext cx="1792823" cy="87834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0"/>
              </a:spcBef>
              <a:buNone/>
            </a:pPr>
            <a:r>
              <a:rPr lang="en-GB" sz="1875" dirty="0">
                <a:solidFill>
                  <a:srgbClr val="000000"/>
                </a:solidFill>
              </a:rPr>
              <a:t>1) Alternating current is put into a primary coil of wire</a:t>
            </a:r>
          </a:p>
          <a:p>
            <a:pPr marL="0" indent="0">
              <a:lnSpc>
                <a:spcPct val="90000"/>
              </a:lnSpc>
              <a:spcBef>
                <a:spcPts val="0"/>
              </a:spcBef>
              <a:buNone/>
            </a:pPr>
            <a:endParaRPr lang="en-GB" sz="2250" b="1"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p:txBody>
      </p:sp>
      <p:sp>
        <p:nvSpPr>
          <p:cNvPr id="9" name="Shape 214"/>
          <p:cNvSpPr txBox="1">
            <a:spLocks/>
          </p:cNvSpPr>
          <p:nvPr/>
        </p:nvSpPr>
        <p:spPr>
          <a:xfrm>
            <a:off x="2081338" y="3251640"/>
            <a:ext cx="2498210" cy="87834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0"/>
              </a:spcBef>
              <a:buNone/>
            </a:pPr>
            <a:r>
              <a:rPr lang="en-GB" sz="1875" dirty="0">
                <a:solidFill>
                  <a:srgbClr val="000000"/>
                </a:solidFill>
              </a:rPr>
              <a:t>2)A magnetic field is induced into an iron core</a:t>
            </a:r>
            <a:endParaRPr lang="en-GB" sz="2250" b="1"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p:txBody>
      </p:sp>
      <p:sp>
        <p:nvSpPr>
          <p:cNvPr id="10" name="Shape 214"/>
          <p:cNvSpPr txBox="1">
            <a:spLocks/>
          </p:cNvSpPr>
          <p:nvPr/>
        </p:nvSpPr>
        <p:spPr>
          <a:xfrm>
            <a:off x="6001259" y="1195159"/>
            <a:ext cx="1792823" cy="87834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0"/>
              </a:spcBef>
              <a:buNone/>
            </a:pPr>
            <a:r>
              <a:rPr lang="en-GB" sz="1875" dirty="0">
                <a:solidFill>
                  <a:srgbClr val="000000"/>
                </a:solidFill>
              </a:rPr>
              <a:t>3) The cores magnetic field induces a current into a secondary coil</a:t>
            </a:r>
            <a:endParaRPr lang="en-GB" sz="2250" b="1"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p:txBody>
      </p:sp>
      <p:sp>
        <p:nvSpPr>
          <p:cNvPr id="11" name="Shape 214"/>
          <p:cNvSpPr txBox="1">
            <a:spLocks/>
          </p:cNvSpPr>
          <p:nvPr/>
        </p:nvSpPr>
        <p:spPr>
          <a:xfrm>
            <a:off x="122800" y="4504164"/>
            <a:ext cx="8203782" cy="87834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0"/>
              </a:spcBef>
              <a:buNone/>
            </a:pPr>
            <a:r>
              <a:rPr lang="en-GB" sz="1875" dirty="0">
                <a:solidFill>
                  <a:srgbClr val="000000"/>
                </a:solidFill>
              </a:rPr>
              <a:t>Why do you need an alternating current? – To induce magnetic field</a:t>
            </a:r>
          </a:p>
          <a:p>
            <a:pPr marL="0" indent="0">
              <a:lnSpc>
                <a:spcPct val="90000"/>
              </a:lnSpc>
              <a:spcBef>
                <a:spcPts val="0"/>
              </a:spcBef>
              <a:buNone/>
            </a:pPr>
            <a:r>
              <a:rPr lang="en-GB" sz="1875" dirty="0">
                <a:solidFill>
                  <a:srgbClr val="000000"/>
                </a:solidFill>
              </a:rPr>
              <a:t>Why is iron used in the core?- Easily magnetised</a:t>
            </a:r>
            <a:endParaRPr lang="en-GB" sz="225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1000"/>
                                        <p:tgtEl>
                                          <p:spTgt spid="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1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Shape 222"/>
          <p:cNvSpPr txBox="1">
            <a:spLocks noGrp="1"/>
          </p:cNvSpPr>
          <p:nvPr>
            <p:ph type="body" idx="1"/>
          </p:nvPr>
        </p:nvSpPr>
        <p:spPr>
          <a:xfrm>
            <a:off x="1307363" y="293092"/>
            <a:ext cx="6518475" cy="1559667"/>
          </a:xfrm>
          <a:prstGeom prst="rect">
            <a:avLst/>
          </a:prstGeom>
          <a:noFill/>
          <a:ln>
            <a:noFill/>
          </a:ln>
        </p:spPr>
        <p:txBody>
          <a:bodyPr lIns="68569" tIns="34275" rIns="68569" bIns="34275" anchor="t" anchorCtr="0">
            <a:noAutofit/>
          </a:bodyPr>
          <a:lstStyle/>
          <a:p>
            <a:pPr marL="0" indent="0">
              <a:lnSpc>
                <a:spcPct val="90000"/>
              </a:lnSpc>
              <a:spcBef>
                <a:spcPts val="0"/>
              </a:spcBef>
              <a:buNone/>
            </a:pPr>
            <a:r>
              <a:rPr lang="en-GB" sz="1800" dirty="0">
                <a:solidFill>
                  <a:srgbClr val="FFFFFF"/>
                </a:solidFill>
              </a:rPr>
              <a:t>Transformers are used to:</a:t>
            </a:r>
          </a:p>
          <a:p>
            <a:pPr marL="0" indent="0">
              <a:lnSpc>
                <a:spcPct val="90000"/>
              </a:lnSpc>
              <a:spcBef>
                <a:spcPts val="0"/>
              </a:spcBef>
              <a:buNone/>
            </a:pPr>
            <a:endParaRPr lang="en-GB" sz="1800" dirty="0">
              <a:solidFill>
                <a:srgbClr val="FFFFFF"/>
              </a:solidFill>
            </a:endParaRPr>
          </a:p>
          <a:p>
            <a:pPr marL="0" indent="0">
              <a:lnSpc>
                <a:spcPct val="90000"/>
              </a:lnSpc>
              <a:spcBef>
                <a:spcPts val="0"/>
              </a:spcBef>
              <a:buNone/>
            </a:pPr>
            <a:r>
              <a:rPr lang="en-GB" sz="1800" dirty="0">
                <a:solidFill>
                  <a:srgbClr val="FFFFFF"/>
                </a:solidFill>
              </a:rPr>
              <a:t>Increase voltage (Step-up transformer)</a:t>
            </a:r>
          </a:p>
          <a:p>
            <a:pPr marL="0" indent="0">
              <a:lnSpc>
                <a:spcPct val="90000"/>
              </a:lnSpc>
              <a:spcBef>
                <a:spcPts val="0"/>
              </a:spcBef>
              <a:buNone/>
            </a:pPr>
            <a:r>
              <a:rPr lang="en-GB" sz="1800" dirty="0">
                <a:solidFill>
                  <a:srgbClr val="FFFFFF"/>
                </a:solidFill>
              </a:rPr>
              <a:t>Decrease voltage (Step-down transformer)</a:t>
            </a:r>
          </a:p>
          <a:p>
            <a:pPr marL="0" indent="0">
              <a:lnSpc>
                <a:spcPct val="90000"/>
              </a:lnSpc>
              <a:spcBef>
                <a:spcPts val="0"/>
              </a:spcBef>
              <a:buNone/>
            </a:pPr>
            <a:r>
              <a:rPr lang="en-GB" sz="1800" dirty="0">
                <a:solidFill>
                  <a:srgbClr val="FFFFFF"/>
                </a:solidFill>
              </a:rPr>
              <a:t>This is determined by the number of primary and secondary turns on the transformer. </a:t>
            </a:r>
          </a:p>
          <a:p>
            <a:pPr marL="0" indent="0">
              <a:lnSpc>
                <a:spcPct val="90000"/>
              </a:lnSpc>
              <a:spcBef>
                <a:spcPts val="0"/>
              </a:spcBef>
              <a:buNone/>
            </a:pPr>
            <a:endParaRPr lang="en-GB" sz="2250" dirty="0">
              <a:solidFill>
                <a:srgbClr val="FFFFFF"/>
              </a:solidFill>
            </a:endParaRPr>
          </a:p>
          <a:p>
            <a:pPr marL="0" indent="0">
              <a:lnSpc>
                <a:spcPct val="90000"/>
              </a:lnSpc>
              <a:spcBef>
                <a:spcPts val="0"/>
              </a:spcBef>
              <a:buNone/>
            </a:pPr>
            <a:r>
              <a:rPr lang="en-GB" sz="2250" dirty="0">
                <a:solidFill>
                  <a:srgbClr val="FFFFFF"/>
                </a:solidFill>
              </a:rPr>
              <a:t> </a:t>
            </a:r>
            <a:endParaRPr lang="en-GB" sz="2040" dirty="0">
              <a:solidFill>
                <a:srgbClr val="FFFFFF"/>
              </a:solidFill>
            </a:endParaRP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a:p>
            <a:pPr marL="0" indent="0">
              <a:lnSpc>
                <a:spcPct val="90000"/>
              </a:lnSpc>
              <a:spcBef>
                <a:spcPts val="0"/>
              </a:spcBef>
              <a:buNone/>
            </a:pPr>
            <a:endParaRPr sz="2040" dirty="0">
              <a:solidFill>
                <a:srgbClr val="FFFFFF"/>
              </a:solidFill>
            </a:endParaRPr>
          </a:p>
        </p:txBody>
      </p:sp>
      <p:sp>
        <p:nvSpPr>
          <p:cNvPr id="224" name="Shape 224"/>
          <p:cNvSpPr txBox="1"/>
          <p:nvPr/>
        </p:nvSpPr>
        <p:spPr>
          <a:xfrm>
            <a:off x="0" y="-4388"/>
            <a:ext cx="9144000" cy="307947"/>
          </a:xfrm>
          <a:prstGeom prst="rect">
            <a:avLst/>
          </a:prstGeom>
          <a:solidFill>
            <a:srgbClr val="C9DAF8"/>
          </a:solidFill>
          <a:ln>
            <a:noFill/>
          </a:ln>
        </p:spPr>
        <p:txBody>
          <a:bodyPr lIns="68569" tIns="34275" rIns="68569" bIns="34275" anchor="t" anchorCtr="0">
            <a:noAutofit/>
          </a:bodyPr>
          <a:lstStyle/>
          <a:p>
            <a:pPr>
              <a:buSzPct val="25000"/>
            </a:pPr>
            <a:r>
              <a:rPr lang="en-GB" sz="1500" dirty="0">
                <a:latin typeface="Comic Sans MS"/>
                <a:ea typeface="Comic Sans MS"/>
                <a:cs typeface="Comic Sans MS"/>
                <a:sym typeface="Comic Sans MS"/>
              </a:rPr>
              <a:t>Learning Outcome: </a:t>
            </a:r>
            <a:r>
              <a:rPr lang="en-GB" sz="1500" dirty="0">
                <a:solidFill>
                  <a:schemeClr val="dk1"/>
                </a:solidFill>
                <a:latin typeface="Comic Sans MS"/>
                <a:ea typeface="Comic Sans MS"/>
                <a:cs typeface="Comic Sans MS"/>
                <a:sym typeface="Comic Sans MS"/>
              </a:rPr>
              <a:t>Complete transformer calculations</a:t>
            </a:r>
          </a:p>
          <a:p>
            <a:endParaRPr sz="1500" dirty="0">
              <a:solidFill>
                <a:schemeClr val="dk1"/>
              </a:solidFill>
              <a:latin typeface="Comic Sans MS"/>
              <a:ea typeface="Comic Sans MS"/>
              <a:cs typeface="Comic Sans MS"/>
              <a:sym typeface="Comic Sans MS"/>
            </a:endParaRPr>
          </a:p>
          <a:p>
            <a:endParaRPr sz="1500" dirty="0">
              <a:solidFill>
                <a:schemeClr val="dk1"/>
              </a:solidFill>
              <a:latin typeface="Comic Sans MS"/>
              <a:ea typeface="Comic Sans MS"/>
              <a:cs typeface="Comic Sans MS"/>
              <a:sym typeface="Comic Sans MS"/>
            </a:endParaRPr>
          </a:p>
          <a:p>
            <a:endParaRPr sz="1500" dirty="0">
              <a:latin typeface="Comic Sans MS"/>
              <a:ea typeface="Comic Sans MS"/>
              <a:cs typeface="Comic Sans MS"/>
              <a:sym typeface="Comic Sans MS"/>
            </a:endParaRPr>
          </a:p>
        </p:txBody>
      </p:sp>
      <p:pic>
        <p:nvPicPr>
          <p:cNvPr id="4" name="Picture 3"/>
          <p:cNvPicPr>
            <a:picLocks noChangeAspect="1"/>
          </p:cNvPicPr>
          <p:nvPr/>
        </p:nvPicPr>
        <p:blipFill>
          <a:blip r:embed="rId3"/>
          <a:stretch>
            <a:fillRect/>
          </a:stretch>
        </p:blipFill>
        <p:spPr>
          <a:xfrm>
            <a:off x="1307363" y="1900833"/>
            <a:ext cx="3287200" cy="2061464"/>
          </a:xfrm>
          <a:prstGeom prst="rect">
            <a:avLst/>
          </a:prstGeom>
        </p:spPr>
      </p:pic>
      <p:pic>
        <p:nvPicPr>
          <p:cNvPr id="3" name="Picture 2"/>
          <p:cNvPicPr>
            <a:picLocks noChangeAspect="1"/>
          </p:cNvPicPr>
          <p:nvPr/>
        </p:nvPicPr>
        <p:blipFill>
          <a:blip r:embed="rId4"/>
          <a:stretch>
            <a:fillRect/>
          </a:stretch>
        </p:blipFill>
        <p:spPr>
          <a:xfrm>
            <a:off x="4727303" y="1900832"/>
            <a:ext cx="3143250" cy="2076450"/>
          </a:xfrm>
          <a:prstGeom prst="rect">
            <a:avLst/>
          </a:prstGeom>
        </p:spPr>
      </p:pic>
      <p:sp>
        <p:nvSpPr>
          <p:cNvPr id="6" name="Shape 222"/>
          <p:cNvSpPr txBox="1">
            <a:spLocks/>
          </p:cNvSpPr>
          <p:nvPr/>
        </p:nvSpPr>
        <p:spPr>
          <a:xfrm>
            <a:off x="1307363" y="3977282"/>
            <a:ext cx="6518475" cy="1559667"/>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0"/>
              </a:spcBef>
              <a:buNone/>
            </a:pPr>
            <a:r>
              <a:rPr lang="en-GB" sz="1800" dirty="0">
                <a:solidFill>
                  <a:srgbClr val="FFFFFF"/>
                </a:solidFill>
              </a:rPr>
              <a:t>If the electrical energy transfer is 100% efficient all the electrical power is conserved so that: </a:t>
            </a:r>
          </a:p>
          <a:p>
            <a:pPr marL="0" indent="0">
              <a:lnSpc>
                <a:spcPct val="90000"/>
              </a:lnSpc>
              <a:spcBef>
                <a:spcPts val="0"/>
              </a:spcBef>
              <a:buNone/>
            </a:pPr>
            <a:endParaRPr lang="en-GB" sz="1800" dirty="0">
              <a:solidFill>
                <a:srgbClr val="FFFFFF"/>
              </a:solidFill>
            </a:endParaRPr>
          </a:p>
          <a:p>
            <a:pPr marL="0" indent="0">
              <a:lnSpc>
                <a:spcPct val="90000"/>
              </a:lnSpc>
              <a:spcBef>
                <a:spcPts val="0"/>
              </a:spcBef>
              <a:buNone/>
            </a:pPr>
            <a:r>
              <a:rPr lang="en-GB" sz="1800" dirty="0" err="1">
                <a:solidFill>
                  <a:srgbClr val="FFFFFF"/>
                </a:solidFill>
              </a:rPr>
              <a:t>V</a:t>
            </a:r>
            <a:r>
              <a:rPr lang="en-GB" sz="1800" baseline="-25000" dirty="0" err="1">
                <a:solidFill>
                  <a:srgbClr val="FFFFFF"/>
                </a:solidFill>
              </a:rPr>
              <a:t>p</a:t>
            </a:r>
            <a:r>
              <a:rPr lang="en-GB" sz="1800" baseline="-25000" dirty="0">
                <a:solidFill>
                  <a:srgbClr val="FFFFFF"/>
                </a:solidFill>
              </a:rPr>
              <a:t> </a:t>
            </a:r>
            <a:r>
              <a:rPr lang="en-GB" sz="1800" dirty="0" err="1">
                <a:solidFill>
                  <a:srgbClr val="FFFFFF"/>
                </a:solidFill>
              </a:rPr>
              <a:t>I</a:t>
            </a:r>
            <a:r>
              <a:rPr lang="en-GB" sz="1800" baseline="-25000" dirty="0" err="1">
                <a:solidFill>
                  <a:srgbClr val="FFFFFF"/>
                </a:solidFill>
              </a:rPr>
              <a:t>p</a:t>
            </a:r>
            <a:r>
              <a:rPr lang="en-GB" sz="1800" dirty="0">
                <a:solidFill>
                  <a:srgbClr val="FFFFFF"/>
                </a:solidFill>
              </a:rPr>
              <a:t> = </a:t>
            </a:r>
            <a:r>
              <a:rPr lang="en-GB" sz="1800" dirty="0" err="1">
                <a:solidFill>
                  <a:srgbClr val="FFFFFF"/>
                </a:solidFill>
              </a:rPr>
              <a:t>V</a:t>
            </a:r>
            <a:r>
              <a:rPr lang="en-GB" sz="1800" baseline="-25000" dirty="0" err="1">
                <a:solidFill>
                  <a:srgbClr val="FFFFFF"/>
                </a:solidFill>
              </a:rPr>
              <a:t>s</a:t>
            </a:r>
            <a:r>
              <a:rPr lang="en-GB" sz="1800" baseline="-25000" dirty="0">
                <a:solidFill>
                  <a:srgbClr val="FFFFFF"/>
                </a:solidFill>
              </a:rPr>
              <a:t> </a:t>
            </a:r>
            <a:r>
              <a:rPr lang="en-GB" sz="1800" dirty="0">
                <a:solidFill>
                  <a:srgbClr val="FFFFFF"/>
                </a:solidFill>
              </a:rPr>
              <a:t>I</a:t>
            </a:r>
            <a:r>
              <a:rPr lang="en-GB" sz="1800" baseline="-25000" dirty="0">
                <a:solidFill>
                  <a:srgbClr val="FFFFFF"/>
                </a:solidFill>
              </a:rPr>
              <a:t>s</a:t>
            </a:r>
            <a:endParaRPr lang="en-GB" sz="2040" baseline="-2500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a:p>
            <a:pPr marL="0" indent="0">
              <a:lnSpc>
                <a:spcPct val="90000"/>
              </a:lnSpc>
              <a:spcBef>
                <a:spcPts val="0"/>
              </a:spcBef>
              <a:buNone/>
            </a:pPr>
            <a:endParaRPr lang="en-GB" sz="2040" dirty="0">
              <a:solidFill>
                <a:srgbClr val="FFFFFF"/>
              </a:solidFill>
            </a:endParaRPr>
          </a:p>
        </p:txBody>
      </p:sp>
    </p:spTree>
    <p:extLst>
      <p:ext uri="{BB962C8B-B14F-4D97-AF65-F5344CB8AC3E}">
        <p14:creationId xmlns:p14="http://schemas.microsoft.com/office/powerpoint/2010/main" val="90281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100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2" end="2"/>
                                            </p:txEl>
                                          </p:spTgt>
                                        </p:tgtEl>
                                        <p:attrNameLst>
                                          <p:attrName>style.visibility</p:attrName>
                                        </p:attrNameLst>
                                      </p:cBhvr>
                                      <p:to>
                                        <p:strVal val="visible"/>
                                      </p:to>
                                    </p:set>
                                    <p:animEffect transition="in" filter="fade">
                                      <p:cBhvr>
                                        <p:cTn id="12" dur="1000"/>
                                        <p:tgtEl>
                                          <p:spTgt spid="2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3" end="3"/>
                                            </p:txEl>
                                          </p:spTgt>
                                        </p:tgtEl>
                                        <p:attrNameLst>
                                          <p:attrName>style.visibility</p:attrName>
                                        </p:attrNameLst>
                                      </p:cBhvr>
                                      <p:to>
                                        <p:strVal val="visible"/>
                                      </p:to>
                                    </p:set>
                                    <p:animEffect transition="in" filter="fade">
                                      <p:cBhvr>
                                        <p:cTn id="17" dur="1000"/>
                                        <p:tgtEl>
                                          <p:spTgt spid="2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xEl>
                                              <p:pRg st="4" end="4"/>
                                            </p:txEl>
                                          </p:spTgt>
                                        </p:tgtEl>
                                        <p:attrNameLst>
                                          <p:attrName>style.visibility</p:attrName>
                                        </p:attrNameLst>
                                      </p:cBhvr>
                                      <p:to>
                                        <p:strVal val="visible"/>
                                      </p:to>
                                    </p:set>
                                    <p:animEffect transition="in" filter="fade">
                                      <p:cBhvr>
                                        <p:cTn id="22" dur="1000"/>
                                        <p:tgtEl>
                                          <p:spTgt spid="2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xEl>
                                              <p:pRg st="6" end="6"/>
                                            </p:txEl>
                                          </p:spTgt>
                                        </p:tgtEl>
                                        <p:attrNameLst>
                                          <p:attrName>style.visibility</p:attrName>
                                        </p:attrNameLst>
                                      </p:cBhvr>
                                      <p:to>
                                        <p:strVal val="visible"/>
                                      </p:to>
                                    </p:set>
                                    <p:animEffect transition="in" filter="fade">
                                      <p:cBhvr>
                                        <p:cTn id="27" dur="1000"/>
                                        <p:tgtEl>
                                          <p:spTgt spid="22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0"/>
        <p:cNvGrpSpPr/>
        <p:nvPr/>
      </p:nvGrpSpPr>
      <p:grpSpPr>
        <a:xfrm>
          <a:off x="0" y="0"/>
          <a:ext cx="0" cy="0"/>
          <a:chOff x="0" y="0"/>
          <a:chExt cx="0" cy="0"/>
        </a:xfrm>
      </p:grpSpPr>
      <p:sp>
        <p:nvSpPr>
          <p:cNvPr id="292" name="Shape 292"/>
          <p:cNvSpPr txBox="1"/>
          <p:nvPr/>
        </p:nvSpPr>
        <p:spPr>
          <a:xfrm>
            <a:off x="0" y="1"/>
            <a:ext cx="9144000" cy="251837"/>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85000"/>
              </a:lnSpc>
              <a:spcBef>
                <a:spcPts val="0"/>
              </a:spcBef>
              <a:spcAft>
                <a:spcPts val="640"/>
              </a:spcAft>
              <a:buClrTx/>
              <a:buSzPct val="25000"/>
              <a:buFontTx/>
              <a:buNone/>
              <a:tabLst/>
              <a:defRPr/>
            </a:pPr>
            <a:r>
              <a:rPr kumimoji="0" lang="en-GB"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The national grid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295" name="Shape 295"/>
          <p:cNvSpPr/>
          <p:nvPr/>
        </p:nvSpPr>
        <p:spPr>
          <a:xfrm>
            <a:off x="1921535" y="3845351"/>
            <a:ext cx="1487102" cy="78421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Voltage is increased</a:t>
            </a:r>
          </a:p>
        </p:txBody>
      </p:sp>
      <p:pic>
        <p:nvPicPr>
          <p:cNvPr id="2" name="Picture 1"/>
          <p:cNvPicPr>
            <a:picLocks noChangeAspect="1"/>
          </p:cNvPicPr>
          <p:nvPr/>
        </p:nvPicPr>
        <p:blipFill>
          <a:blip r:embed="rId3"/>
          <a:stretch>
            <a:fillRect/>
          </a:stretch>
        </p:blipFill>
        <p:spPr>
          <a:xfrm>
            <a:off x="517978" y="1684479"/>
            <a:ext cx="7991079" cy="2144158"/>
          </a:xfrm>
          <a:prstGeom prst="rect">
            <a:avLst/>
          </a:prstGeom>
        </p:spPr>
      </p:pic>
      <p:sp>
        <p:nvSpPr>
          <p:cNvPr id="6" name="Shape 295"/>
          <p:cNvSpPr/>
          <p:nvPr/>
        </p:nvSpPr>
        <p:spPr>
          <a:xfrm>
            <a:off x="5566116" y="3711646"/>
            <a:ext cx="2153442" cy="78421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Voltage is decreased to safe levels (230 V)</a:t>
            </a:r>
          </a:p>
        </p:txBody>
      </p:sp>
      <p:sp>
        <p:nvSpPr>
          <p:cNvPr id="8" name="Shape 295"/>
          <p:cNvSpPr/>
          <p:nvPr/>
        </p:nvSpPr>
        <p:spPr>
          <a:xfrm>
            <a:off x="2499005" y="554824"/>
            <a:ext cx="4201303" cy="78421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Wires have low resistance, therefore little heating and energy loss</a:t>
            </a:r>
          </a:p>
        </p:txBody>
      </p:sp>
    </p:spTree>
    <p:extLst>
      <p:ext uri="{BB962C8B-B14F-4D97-AF65-F5344CB8AC3E}">
        <p14:creationId xmlns:p14="http://schemas.microsoft.com/office/powerpoint/2010/main" val="266654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graphicFrame>
        <p:nvGraphicFramePr>
          <p:cNvPr id="197" name="Shape 197"/>
          <p:cNvGraphicFramePr/>
          <p:nvPr>
            <p:extLst>
              <p:ext uri="{D42A27DB-BD31-4B8C-83A1-F6EECF244321}">
                <p14:modId xmlns:p14="http://schemas.microsoft.com/office/powerpoint/2010/main" val="992623444"/>
              </p:ext>
            </p:extLst>
          </p:nvPr>
        </p:nvGraphicFramePr>
        <p:xfrm>
          <a:off x="1579171" y="1718940"/>
          <a:ext cx="2082375" cy="2377504"/>
        </p:xfrm>
        <a:graphic>
          <a:graphicData uri="http://schemas.openxmlformats.org/drawingml/2006/table">
            <a:tbl>
              <a:tblPr firstRow="1" bandRow="1">
                <a:noFill/>
              </a:tblPr>
              <a:tblGrid>
                <a:gridCol w="2082375">
                  <a:extLst>
                    <a:ext uri="{9D8B030D-6E8A-4147-A177-3AD203B41FA5}">
                      <a16:colId xmlns:a16="http://schemas.microsoft.com/office/drawing/2014/main" val="20000"/>
                    </a:ext>
                  </a:extLst>
                </a:gridCol>
              </a:tblGrid>
              <a:tr h="25146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Energy</a:t>
                      </a:r>
                      <a:endParaRPr lang="en-GB" sz="1200" b="0" dirty="0">
                        <a:solidFill>
                          <a:schemeClr val="tx1"/>
                        </a:solidFill>
                      </a:endParaRP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468">
                <a:tc>
                  <a:txBody>
                    <a:bodyPr/>
                    <a:lstStyle/>
                    <a:p>
                      <a:pPr marL="0" marR="0" lvl="0" indent="0" algn="l" rtl="0">
                        <a:spcBef>
                          <a:spcPts val="0"/>
                        </a:spcBef>
                        <a:buSzPct val="25000"/>
                        <a:buNone/>
                      </a:pPr>
                      <a:r>
                        <a:rPr lang="en-GB" sz="1200" b="0" dirty="0">
                          <a:solidFill>
                            <a:schemeClr val="tx1"/>
                          </a:solidFill>
                        </a:rPr>
                        <a:t>2.</a:t>
                      </a:r>
                      <a:r>
                        <a:rPr lang="en-GB" sz="1200" b="0" baseline="0" dirty="0">
                          <a:solidFill>
                            <a:schemeClr val="tx1"/>
                          </a:solidFill>
                        </a:rPr>
                        <a:t> Electricity</a:t>
                      </a:r>
                      <a:endParaRPr lang="en-GB" sz="1200" b="0" dirty="0">
                        <a:solidFill>
                          <a:schemeClr val="tx1"/>
                        </a:solidFill>
                      </a:endParaRP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8">
                <a:tc>
                  <a:txBody>
                    <a:bodyPr/>
                    <a:lstStyle/>
                    <a:p>
                      <a:pPr marL="0" marR="0" lvl="0" indent="0" algn="l" rtl="0">
                        <a:spcBef>
                          <a:spcPts val="0"/>
                        </a:spcBef>
                        <a:buSzPct val="25000"/>
                        <a:buNone/>
                      </a:pPr>
                      <a:r>
                        <a:rPr lang="en-GB" sz="1200" b="0" dirty="0">
                          <a:solidFill>
                            <a:schemeClr val="tx1"/>
                          </a:solidFill>
                        </a:rPr>
                        <a:t>3. Particles</a:t>
                      </a: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dirty="0"/>
                        <a:t>4. Atomic structure</a:t>
                      </a:r>
                      <a:r>
                        <a:rPr lang="en-GB" sz="1200" baseline="0" dirty="0"/>
                        <a:t> and radioactivity</a:t>
                      </a:r>
                      <a:endParaRPr lang="en-GB" sz="1200" dirty="0"/>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8">
                <a:tc>
                  <a:txBody>
                    <a:bodyPr/>
                    <a:lstStyle/>
                    <a:p>
                      <a:pPr marL="0" marR="0" lvl="0" indent="0" algn="l" rtl="0">
                        <a:spcBef>
                          <a:spcPts val="0"/>
                        </a:spcBef>
                        <a:buNone/>
                      </a:pPr>
                      <a:r>
                        <a:rPr lang="en-GB" sz="1200" dirty="0"/>
                        <a:t>5. Waves</a:t>
                      </a: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8">
                <a:tc>
                  <a:txBody>
                    <a:bodyPr/>
                    <a:lstStyle/>
                    <a:p>
                      <a:pPr marL="0" marR="0" lvl="0" indent="0" algn="l" rtl="0">
                        <a:spcBef>
                          <a:spcPts val="0"/>
                        </a:spcBef>
                        <a:buNone/>
                      </a:pPr>
                      <a:r>
                        <a:rPr lang="en-GB" sz="1200" b="0" dirty="0">
                          <a:solidFill>
                            <a:schemeClr val="tx1"/>
                          </a:solidFill>
                        </a:rPr>
                        <a:t>6. Forces</a:t>
                      </a: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4348">
                <a:tc>
                  <a:txBody>
                    <a:bodyPr/>
                    <a:lstStyle/>
                    <a:p>
                      <a:pPr marL="0" marR="0" lvl="0" indent="0" algn="l" rtl="0">
                        <a:spcBef>
                          <a:spcPts val="0"/>
                        </a:spcBef>
                        <a:buNone/>
                      </a:pPr>
                      <a:r>
                        <a:rPr lang="en-GB" sz="1200" b="1" dirty="0">
                          <a:solidFill>
                            <a:srgbClr val="FFFFFF"/>
                          </a:solidFill>
                        </a:rPr>
                        <a:t>7. Magnetism and electromagnetism</a:t>
                      </a: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51468">
                <a:tc>
                  <a:txBody>
                    <a:bodyPr/>
                    <a:lstStyle/>
                    <a:p>
                      <a:pPr marL="0" marR="0" lvl="0" indent="0" algn="l" rtl="0">
                        <a:spcBef>
                          <a:spcPts val="0"/>
                        </a:spcBef>
                        <a:buNone/>
                      </a:pPr>
                      <a:r>
                        <a:rPr lang="en-GB" sz="1200" dirty="0"/>
                        <a:t>8. Space Physics</a:t>
                      </a: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98" name="Shape 198"/>
          <p:cNvSpPr txBox="1">
            <a:spLocks noGrp="1"/>
          </p:cNvSpPr>
          <p:nvPr>
            <p:ph type="ctrTitle"/>
          </p:nvPr>
        </p:nvSpPr>
        <p:spPr>
          <a:xfrm>
            <a:off x="346500" y="253688"/>
            <a:ext cx="3961800" cy="648675"/>
          </a:xfrm>
          <a:prstGeom prst="rect">
            <a:avLst/>
          </a:prstGeom>
          <a:noFill/>
          <a:ln>
            <a:noFill/>
          </a:ln>
        </p:spPr>
        <p:txBody>
          <a:bodyPr lIns="91425" tIns="45700" rIns="91425" bIns="45700" anchor="ctr" anchorCtr="0">
            <a:noAutofit/>
          </a:bodyPr>
          <a:lstStyle/>
          <a:p>
            <a:pPr marL="0" marR="0" lvl="0" indent="0" algn="l" rtl="0">
              <a:spcBef>
                <a:spcPts val="0"/>
              </a:spcBef>
              <a:buClr>
                <a:srgbClr val="FFFF00"/>
              </a:buClr>
              <a:buSzPct val="25000"/>
              <a:buFont typeface="Comic Sans MS"/>
              <a:buNone/>
            </a:pPr>
            <a:r>
              <a:rPr lang="en-GB" b="1" dirty="0">
                <a:solidFill>
                  <a:srgbClr val="FFFF00"/>
                </a:solidFill>
              </a:rPr>
              <a:t>GCSE</a:t>
            </a:r>
            <a:r>
              <a:rPr lang="en-GB" b="1" i="0" u="none" strike="noStrike" cap="none" dirty="0">
                <a:solidFill>
                  <a:schemeClr val="lt1"/>
                </a:solidFill>
                <a:latin typeface="Comic Sans MS"/>
                <a:ea typeface="Comic Sans MS"/>
                <a:cs typeface="Comic Sans MS"/>
                <a:sym typeface="Comic Sans MS"/>
              </a:rPr>
              <a:t> </a:t>
            </a:r>
            <a:r>
              <a:rPr lang="en-GB" b="1" dirty="0">
                <a:solidFill>
                  <a:srgbClr val="A4C2F4"/>
                </a:solidFill>
              </a:rPr>
              <a:t>Physics</a:t>
            </a:r>
          </a:p>
        </p:txBody>
      </p:sp>
      <p:sp>
        <p:nvSpPr>
          <p:cNvPr id="199" name="Shape 199"/>
          <p:cNvSpPr txBox="1">
            <a:spLocks noGrp="1"/>
          </p:cNvSpPr>
          <p:nvPr>
            <p:ph type="ctrTitle"/>
          </p:nvPr>
        </p:nvSpPr>
        <p:spPr>
          <a:xfrm rot="-5400000">
            <a:off x="-161914" y="2439861"/>
            <a:ext cx="1599603" cy="582773"/>
          </a:xfrm>
          <a:prstGeom prst="rect">
            <a:avLst/>
          </a:prstGeom>
          <a:solidFill>
            <a:srgbClr val="3C78D8"/>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FFFF00"/>
              </a:buClr>
              <a:buSzPct val="25000"/>
              <a:buFont typeface="Comic Sans MS"/>
              <a:buNone/>
            </a:pPr>
            <a:r>
              <a:rPr lang="en-GB" sz="3000" b="1" dirty="0">
                <a:solidFill>
                  <a:srgbClr val="FFFFFF"/>
                </a:solidFill>
              </a:rPr>
              <a:t>Physics</a:t>
            </a:r>
          </a:p>
        </p:txBody>
      </p:sp>
      <p:cxnSp>
        <p:nvCxnSpPr>
          <p:cNvPr id="200" name="Shape 200"/>
          <p:cNvCxnSpPr/>
          <p:nvPr/>
        </p:nvCxnSpPr>
        <p:spPr>
          <a:xfrm rot="10800000" flipH="1">
            <a:off x="944967" y="3480310"/>
            <a:ext cx="634200" cy="8550"/>
          </a:xfrm>
          <a:prstGeom prst="straightConnector1">
            <a:avLst/>
          </a:prstGeom>
          <a:noFill/>
          <a:ln w="38100" cap="flat" cmpd="sng">
            <a:solidFill>
              <a:srgbClr val="FFFFFF"/>
            </a:solidFill>
            <a:prstDash val="solid"/>
            <a:round/>
            <a:headEnd type="none" w="lg" len="lg"/>
            <a:tailEnd type="triangle" w="lg" len="lg"/>
          </a:ln>
        </p:spPr>
      </p:cxnSp>
      <p:graphicFrame>
        <p:nvGraphicFramePr>
          <p:cNvPr id="201" name="Shape 201"/>
          <p:cNvGraphicFramePr/>
          <p:nvPr>
            <p:extLst>
              <p:ext uri="{D42A27DB-BD31-4B8C-83A1-F6EECF244321}">
                <p14:modId xmlns:p14="http://schemas.microsoft.com/office/powerpoint/2010/main" val="350720079"/>
              </p:ext>
            </p:extLst>
          </p:nvPr>
        </p:nvGraphicFramePr>
        <p:xfrm>
          <a:off x="4181119" y="2880102"/>
          <a:ext cx="1973275" cy="868696"/>
        </p:xfrm>
        <a:graphic>
          <a:graphicData uri="http://schemas.openxmlformats.org/drawingml/2006/table">
            <a:tbl>
              <a:tblPr firstRow="1" bandRow="1">
                <a:noFill/>
              </a:tblPr>
              <a:tblGrid>
                <a:gridCol w="1973275">
                  <a:extLst>
                    <a:ext uri="{9D8B030D-6E8A-4147-A177-3AD203B41FA5}">
                      <a16:colId xmlns:a16="http://schemas.microsoft.com/office/drawing/2014/main" val="20000"/>
                    </a:ext>
                  </a:extLst>
                </a:gridCol>
              </a:tblGrid>
              <a:tr h="434348">
                <a:tc>
                  <a:txBody>
                    <a:bodyPr/>
                    <a:lstStyle/>
                    <a:p>
                      <a:pPr marL="0" marR="0" lvl="0" indent="0" algn="l" rtl="0">
                        <a:spcBef>
                          <a:spcPts val="0"/>
                        </a:spcBef>
                        <a:buSzPct val="25000"/>
                        <a:buNone/>
                      </a:pPr>
                      <a:r>
                        <a:rPr lang="en-GB" sz="1200" b="1" dirty="0">
                          <a:solidFill>
                            <a:schemeClr val="bg1"/>
                          </a:solidFill>
                        </a:rPr>
                        <a:t>7.1. Magnetism</a:t>
                      </a: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b="0" dirty="0">
                          <a:solidFill>
                            <a:schemeClr val="tx1"/>
                          </a:solidFill>
                        </a:rPr>
                        <a:t>7.2.</a:t>
                      </a:r>
                      <a:r>
                        <a:rPr lang="en-GB" sz="1200" b="0" baseline="0" dirty="0">
                          <a:solidFill>
                            <a:schemeClr val="tx1"/>
                          </a:solidFill>
                        </a:rPr>
                        <a:t> Electromagnetism</a:t>
                      </a:r>
                      <a:endParaRPr lang="en-GB" sz="1200" b="0" dirty="0">
                        <a:solidFill>
                          <a:schemeClr val="tx1"/>
                        </a:solidFill>
                      </a:endParaRPr>
                    </a:p>
                  </a:txBody>
                  <a:tcPr marL="91451" marR="91451"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02" name="Shape 202"/>
          <p:cNvGraphicFramePr/>
          <p:nvPr>
            <p:extLst>
              <p:ext uri="{D42A27DB-BD31-4B8C-83A1-F6EECF244321}">
                <p14:modId xmlns:p14="http://schemas.microsoft.com/office/powerpoint/2010/main" val="2591076626"/>
              </p:ext>
            </p:extLst>
          </p:nvPr>
        </p:nvGraphicFramePr>
        <p:xfrm>
          <a:off x="6683109" y="2880102"/>
          <a:ext cx="2227825" cy="448314"/>
        </p:xfrm>
        <a:graphic>
          <a:graphicData uri="http://schemas.openxmlformats.org/drawingml/2006/table">
            <a:tbl>
              <a:tblPr firstRow="1" bandRow="1">
                <a:noFill/>
              </a:tblPr>
              <a:tblGrid>
                <a:gridCol w="2227825">
                  <a:extLst>
                    <a:ext uri="{9D8B030D-6E8A-4147-A177-3AD203B41FA5}">
                      <a16:colId xmlns:a16="http://schemas.microsoft.com/office/drawing/2014/main" val="20000"/>
                    </a:ext>
                  </a:extLst>
                </a:gridCol>
              </a:tblGrid>
              <a:tr h="448314">
                <a:tc>
                  <a:txBody>
                    <a:bodyPr/>
                    <a:lstStyle/>
                    <a:p>
                      <a:pPr lvl="0" rtl="0">
                        <a:lnSpc>
                          <a:spcPct val="100000"/>
                        </a:lnSpc>
                        <a:spcBef>
                          <a:spcPts val="0"/>
                        </a:spcBef>
                        <a:buNone/>
                      </a:pPr>
                      <a:r>
                        <a:rPr lang="en-GB" sz="1200" b="0" dirty="0">
                          <a:solidFill>
                            <a:schemeClr val="bg1"/>
                          </a:solidFill>
                        </a:rPr>
                        <a:t>7.1.1</a:t>
                      </a:r>
                      <a:r>
                        <a:rPr lang="en-GB" sz="1200" b="0" baseline="0" dirty="0">
                          <a:solidFill>
                            <a:schemeClr val="bg1"/>
                          </a:solidFill>
                        </a:rPr>
                        <a:t> Magnets and magnetic fields</a:t>
                      </a:r>
                      <a:endParaRPr lang="en-GB" sz="1200" b="0" dirty="0">
                        <a:solidFill>
                          <a:schemeClr val="bg1"/>
                        </a:solidFill>
                      </a:endParaRPr>
                    </a:p>
                  </a:txBody>
                  <a:tcPr marL="28575" marR="28575"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cxnSp>
        <p:nvCxnSpPr>
          <p:cNvPr id="203" name="Shape 203"/>
          <p:cNvCxnSpPr/>
          <p:nvPr/>
        </p:nvCxnSpPr>
        <p:spPr>
          <a:xfrm>
            <a:off x="3661519" y="3480311"/>
            <a:ext cx="5196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6154394" y="2982149"/>
            <a:ext cx="5196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112768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186054"/>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How do magnets interact?</a:t>
            </a:r>
          </a:p>
        </p:txBody>
      </p:sp>
      <p:sp>
        <p:nvSpPr>
          <p:cNvPr id="305" name="Shape 305"/>
          <p:cNvSpPr txBox="1">
            <a:spLocks noGrp="1"/>
          </p:cNvSpPr>
          <p:nvPr>
            <p:ph type="body" idx="1"/>
          </p:nvPr>
        </p:nvSpPr>
        <p:spPr>
          <a:xfrm>
            <a:off x="153069" y="1043304"/>
            <a:ext cx="4466999" cy="48464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FF00"/>
              </a:buClr>
              <a:buSzPct val="25000"/>
              <a:buFont typeface="Arial"/>
              <a:buNone/>
            </a:pPr>
            <a:r>
              <a:rPr lang="en-GB" sz="2600" dirty="0">
                <a:solidFill>
                  <a:srgbClr val="FFFFFF"/>
                </a:solidFill>
              </a:rPr>
              <a:t>All m</a:t>
            </a:r>
            <a:r>
              <a:rPr lang="en-GB" sz="2600" b="0" i="0" u="none" strike="noStrike" cap="none" dirty="0">
                <a:solidFill>
                  <a:srgbClr val="FFFFFF"/>
                </a:solidFill>
                <a:latin typeface="Comic Sans MS"/>
                <a:ea typeface="Comic Sans MS"/>
                <a:cs typeface="Comic Sans MS"/>
                <a:sym typeface="Comic Sans MS"/>
              </a:rPr>
              <a:t>agnets have two </a:t>
            </a:r>
            <a:r>
              <a:rPr lang="en-GB" sz="2600" b="0" i="0" u="none" strike="noStrike" cap="none" dirty="0">
                <a:solidFill>
                  <a:srgbClr val="FFFF00"/>
                </a:solidFill>
                <a:latin typeface="Comic Sans MS"/>
                <a:ea typeface="Comic Sans MS"/>
                <a:cs typeface="Comic Sans MS"/>
                <a:sym typeface="Comic Sans MS"/>
              </a:rPr>
              <a:t>poles</a:t>
            </a:r>
          </a:p>
          <a:p>
            <a:pPr marL="342900" marR="0" lvl="0" indent="-342900" algn="l" rtl="0">
              <a:spcBef>
                <a:spcPts val="0"/>
              </a:spcBef>
              <a:spcAft>
                <a:spcPts val="0"/>
              </a:spcAft>
              <a:buClr>
                <a:srgbClr val="FFFF00"/>
              </a:buClr>
              <a:buSzPct val="25000"/>
              <a:buFont typeface="Arial"/>
              <a:buNone/>
            </a:pPr>
            <a:r>
              <a:rPr lang="en-GB" sz="2600" dirty="0">
                <a:solidFill>
                  <a:srgbClr val="FFFFFF"/>
                </a:solidFill>
              </a:rPr>
              <a:t>These poles can</a:t>
            </a:r>
            <a:r>
              <a:rPr lang="en-GB" sz="2600" dirty="0">
                <a:solidFill>
                  <a:srgbClr val="FFFF00"/>
                </a:solidFill>
              </a:rPr>
              <a:t> attract (if opposite) </a:t>
            </a:r>
            <a:r>
              <a:rPr lang="en-GB" sz="2600" dirty="0">
                <a:solidFill>
                  <a:srgbClr val="FFFFFF"/>
                </a:solidFill>
              </a:rPr>
              <a:t>or</a:t>
            </a:r>
            <a:r>
              <a:rPr lang="en-GB" sz="2600" dirty="0">
                <a:solidFill>
                  <a:srgbClr val="FFFF00"/>
                </a:solidFill>
              </a:rPr>
              <a:t> repel (if the same)</a:t>
            </a:r>
          </a:p>
          <a:p>
            <a:pPr marL="342900" marR="0" lvl="0" indent="-342900" algn="l" rtl="0">
              <a:spcBef>
                <a:spcPts val="0"/>
              </a:spcBef>
              <a:spcAft>
                <a:spcPts val="0"/>
              </a:spcAft>
              <a:buClr>
                <a:srgbClr val="FFFF00"/>
              </a:buClr>
              <a:buSzPct val="25000"/>
              <a:buFont typeface="Arial"/>
              <a:buNone/>
            </a:pPr>
            <a:endParaRPr sz="2600" dirty="0">
              <a:solidFill>
                <a:srgbClr val="FFFFFF"/>
              </a:solidFill>
            </a:endParaRPr>
          </a:p>
          <a:p>
            <a:pPr marL="0" marR="0" lvl="0" indent="0" algn="l" rtl="0">
              <a:spcBef>
                <a:spcPts val="0"/>
              </a:spcBef>
              <a:spcAft>
                <a:spcPts val="0"/>
              </a:spcAft>
              <a:buClr>
                <a:srgbClr val="FFFF00"/>
              </a:buClr>
              <a:buSzPct val="25000"/>
              <a:buFont typeface="Arial"/>
              <a:buNone/>
            </a:pPr>
            <a:endParaRPr sz="2600" dirty="0">
              <a:solidFill>
                <a:srgbClr val="FFFFFF"/>
              </a:solidFill>
            </a:endParaRPr>
          </a:p>
          <a:p>
            <a:pPr marL="342900" marR="0" lvl="0" indent="-342900" algn="l" rtl="0">
              <a:spcBef>
                <a:spcPts val="592"/>
              </a:spcBef>
              <a:buClr>
                <a:srgbClr val="FFFF00"/>
              </a:buClr>
              <a:buSzPct val="25000"/>
              <a:buFont typeface="Arial"/>
              <a:buNone/>
            </a:pPr>
            <a:endParaRPr sz="2600" dirty="0"/>
          </a:p>
        </p:txBody>
      </p:sp>
      <p:sp>
        <p:nvSpPr>
          <p:cNvPr id="306" name="Shape 306"/>
          <p:cNvSpPr txBox="1"/>
          <p:nvPr/>
        </p:nvSpPr>
        <p:spPr>
          <a:xfrm>
            <a:off x="0" y="1"/>
            <a:ext cx="9144000" cy="294749"/>
          </a:xfrm>
          <a:prstGeom prst="rect">
            <a:avLst/>
          </a:prstGeom>
          <a:solidFill>
            <a:srgbClr val="9DFF9B">
              <a:alpha val="99620"/>
            </a:srgbClr>
          </a:solidFill>
          <a:ln>
            <a:noFill/>
          </a:ln>
        </p:spPr>
        <p:txBody>
          <a:bodyPr lIns="91425" tIns="45700" rIns="91425" bIns="45700" anchor="t" anchorCtr="0">
            <a:noAutofit/>
          </a:bodyPr>
          <a:lstStyle/>
          <a:p>
            <a:pPr lvl="0">
              <a:lnSpc>
                <a:spcPct val="85000"/>
              </a:lnSpc>
              <a:spcAft>
                <a:spcPts val="640"/>
              </a:spcAft>
              <a:buSzPct val="25000"/>
            </a:pPr>
            <a:r>
              <a:rPr lang="en-GB" sz="2000" dirty="0">
                <a:latin typeface="Comic Sans MS"/>
                <a:ea typeface="Comic Sans MS"/>
                <a:cs typeface="Comic Sans MS"/>
                <a:sym typeface="Comic Sans MS"/>
              </a:rPr>
              <a:t>Learning Outcome: Describe the properties of magnets</a:t>
            </a:r>
          </a:p>
        </p:txBody>
      </p:sp>
      <p:pic>
        <p:nvPicPr>
          <p:cNvPr id="308" name="Shape 308"/>
          <p:cNvPicPr preferRelativeResize="0"/>
          <p:nvPr/>
        </p:nvPicPr>
        <p:blipFill>
          <a:blip r:embed="rId3">
            <a:alphaModFix/>
          </a:blip>
          <a:stretch>
            <a:fillRect/>
          </a:stretch>
        </p:blipFill>
        <p:spPr>
          <a:xfrm>
            <a:off x="5027765" y="986157"/>
            <a:ext cx="3647884" cy="1569778"/>
          </a:xfrm>
          <a:prstGeom prst="rect">
            <a:avLst/>
          </a:prstGeom>
          <a:noFill/>
          <a:ln>
            <a:noFill/>
          </a:ln>
        </p:spPr>
      </p:pic>
      <p:sp>
        <p:nvSpPr>
          <p:cNvPr id="309" name="Shape 309"/>
          <p:cNvSpPr txBox="1">
            <a:spLocks noGrp="1"/>
          </p:cNvSpPr>
          <p:nvPr>
            <p:ph type="body" idx="1"/>
          </p:nvPr>
        </p:nvSpPr>
        <p:spPr>
          <a:xfrm>
            <a:off x="5343675" y="1685813"/>
            <a:ext cx="1405499" cy="3728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FFFF00"/>
              </a:buClr>
              <a:buSzPct val="25000"/>
              <a:buFont typeface="Arial"/>
              <a:buNone/>
            </a:pPr>
            <a:r>
              <a:rPr lang="en-GB" sz="2960" b="0" i="0" u="none" strike="noStrike" cap="none" dirty="0">
                <a:solidFill>
                  <a:srgbClr val="FFFFFF"/>
                </a:solidFill>
                <a:latin typeface="Comic Sans MS"/>
                <a:ea typeface="Comic Sans MS"/>
                <a:cs typeface="Comic Sans MS"/>
                <a:sym typeface="Comic Sans MS"/>
              </a:rPr>
              <a:t>North</a:t>
            </a:r>
          </a:p>
          <a:p>
            <a:pPr marL="342900" marR="0" lvl="0" indent="-342900" algn="l" rtl="0">
              <a:spcBef>
                <a:spcPts val="592"/>
              </a:spcBef>
              <a:buClr>
                <a:srgbClr val="FFFF00"/>
              </a:buClr>
              <a:buSzPct val="25000"/>
              <a:buFont typeface="Arial"/>
              <a:buNone/>
            </a:pPr>
            <a:endParaRPr dirty="0"/>
          </a:p>
        </p:txBody>
      </p:sp>
      <p:sp>
        <p:nvSpPr>
          <p:cNvPr id="310" name="Shape 310"/>
          <p:cNvSpPr txBox="1">
            <a:spLocks noGrp="1"/>
          </p:cNvSpPr>
          <p:nvPr>
            <p:ph type="body" idx="1"/>
          </p:nvPr>
        </p:nvSpPr>
        <p:spPr>
          <a:xfrm>
            <a:off x="7015752" y="1173387"/>
            <a:ext cx="1252200" cy="3728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FFFF00"/>
              </a:buClr>
              <a:buSzPct val="25000"/>
              <a:buFont typeface="Arial"/>
              <a:buNone/>
            </a:pPr>
            <a:r>
              <a:rPr lang="en-GB" sz="2960" b="0" i="0" u="none" strike="noStrike" cap="none" dirty="0">
                <a:solidFill>
                  <a:srgbClr val="FFFFFF"/>
                </a:solidFill>
                <a:latin typeface="Comic Sans MS"/>
                <a:ea typeface="Comic Sans MS"/>
                <a:cs typeface="Comic Sans MS"/>
                <a:sym typeface="Comic Sans MS"/>
              </a:rPr>
              <a:t>South</a:t>
            </a:r>
          </a:p>
          <a:p>
            <a:pPr marL="342900" marR="0" lvl="0" indent="-342900" algn="l" rtl="0">
              <a:spcBef>
                <a:spcPts val="592"/>
              </a:spcBef>
              <a:buClr>
                <a:srgbClr val="FFFF00"/>
              </a:buClr>
              <a:buSzPct val="25000"/>
              <a:buFont typeface="Arial"/>
              <a:buNone/>
            </a:pPr>
            <a:endParaRPr dirty="0"/>
          </a:p>
        </p:txBody>
      </p:sp>
      <p:sp>
        <p:nvSpPr>
          <p:cNvPr id="9" name="Shape 318"/>
          <p:cNvSpPr txBox="1">
            <a:spLocks/>
          </p:cNvSpPr>
          <p:nvPr/>
        </p:nvSpPr>
        <p:spPr>
          <a:xfrm>
            <a:off x="153069" y="2701147"/>
            <a:ext cx="4576181" cy="3326625"/>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9pPr>
          </a:lstStyle>
          <a:p>
            <a:pPr indent="-342900">
              <a:spcBef>
                <a:spcPts val="0"/>
              </a:spcBef>
              <a:buClr>
                <a:schemeClr val="lt1"/>
              </a:buClr>
              <a:buSzPct val="25000"/>
              <a:buFont typeface="Arial"/>
              <a:buNone/>
            </a:pPr>
            <a:r>
              <a:rPr lang="en-US" sz="2800" b="1" dirty="0">
                <a:solidFill>
                  <a:srgbClr val="FFFF00"/>
                </a:solidFill>
              </a:rPr>
              <a:t>Permanent magnets</a:t>
            </a:r>
            <a:endParaRPr lang="en-US" sz="2800" b="1" dirty="0"/>
          </a:p>
          <a:p>
            <a:pPr marL="0" indent="0">
              <a:spcBef>
                <a:spcPts val="592"/>
              </a:spcBef>
              <a:buClr>
                <a:srgbClr val="FFFF00"/>
              </a:buClr>
              <a:buSzPct val="25000"/>
              <a:buFont typeface="Arial"/>
              <a:buNone/>
            </a:pPr>
            <a:r>
              <a:rPr lang="en-US" sz="2800" dirty="0">
                <a:solidFill>
                  <a:srgbClr val="FFFFFF"/>
                </a:solidFill>
              </a:rPr>
              <a:t>Once </a:t>
            </a:r>
            <a:r>
              <a:rPr lang="en-US" sz="2800" dirty="0" err="1">
                <a:solidFill>
                  <a:srgbClr val="FFFFFF"/>
                </a:solidFill>
              </a:rPr>
              <a:t>magnetised</a:t>
            </a:r>
            <a:r>
              <a:rPr lang="en-US" sz="2800" dirty="0">
                <a:solidFill>
                  <a:srgbClr val="FFFFFF"/>
                </a:solidFill>
              </a:rPr>
              <a:t> it will </a:t>
            </a:r>
            <a:r>
              <a:rPr lang="en-US" sz="2800" dirty="0">
                <a:solidFill>
                  <a:srgbClr val="FFFF00"/>
                </a:solidFill>
              </a:rPr>
              <a:t>always be magnetic</a:t>
            </a:r>
            <a:r>
              <a:rPr lang="en-US" sz="2800" dirty="0">
                <a:solidFill>
                  <a:srgbClr val="FFFFFF"/>
                </a:solidFill>
              </a:rPr>
              <a:t>.</a:t>
            </a:r>
          </a:p>
          <a:p>
            <a:pPr marL="0" indent="0">
              <a:spcBef>
                <a:spcPts val="592"/>
              </a:spcBef>
              <a:buClr>
                <a:srgbClr val="FFFF00"/>
              </a:buClr>
              <a:buSzPct val="25000"/>
              <a:buFont typeface="Arial"/>
              <a:buNone/>
            </a:pPr>
            <a:r>
              <a:rPr lang="en-US" sz="2800" dirty="0">
                <a:solidFill>
                  <a:srgbClr val="FFFF00"/>
                </a:solidFill>
              </a:rPr>
              <a:t>Steel</a:t>
            </a:r>
            <a:r>
              <a:rPr lang="en-US" sz="2800" dirty="0">
                <a:solidFill>
                  <a:srgbClr val="FFFFFF"/>
                </a:solidFill>
              </a:rPr>
              <a:t> is a permanent magnet. </a:t>
            </a:r>
          </a:p>
          <a:p>
            <a:pPr marL="0" indent="0">
              <a:spcBef>
                <a:spcPts val="592"/>
              </a:spcBef>
              <a:buClr>
                <a:srgbClr val="FFFF00"/>
              </a:buClr>
              <a:buSzPct val="25000"/>
              <a:buFont typeface="Arial"/>
              <a:buNone/>
            </a:pPr>
            <a:endParaRPr lang="en-US" sz="2800" dirty="0">
              <a:solidFill>
                <a:srgbClr val="FFFFFF"/>
              </a:solidFill>
            </a:endParaRPr>
          </a:p>
          <a:p>
            <a:pPr indent="-342900">
              <a:spcBef>
                <a:spcPts val="592"/>
              </a:spcBef>
              <a:buSzPct val="25000"/>
              <a:buFont typeface="Arial"/>
              <a:buNone/>
            </a:pPr>
            <a:endParaRPr lang="en-US" sz="2800" dirty="0">
              <a:solidFill>
                <a:srgbClr val="FFFF00"/>
              </a:solidFill>
            </a:endParaRPr>
          </a:p>
        </p:txBody>
      </p:sp>
      <p:sp>
        <p:nvSpPr>
          <p:cNvPr id="10" name="Shape 319"/>
          <p:cNvSpPr txBox="1">
            <a:spLocks/>
          </p:cNvSpPr>
          <p:nvPr/>
        </p:nvSpPr>
        <p:spPr>
          <a:xfrm>
            <a:off x="4298206" y="2719406"/>
            <a:ext cx="4845794" cy="3326625"/>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Font typeface="Arial"/>
              <a:buChar char="•"/>
              <a:defRPr sz="2000" b="0" i="0" u="none" strike="noStrike" cap="none">
                <a:solidFill>
                  <a:schemeClr val="dk1"/>
                </a:solidFill>
                <a:latin typeface="Comic Sans MS"/>
                <a:ea typeface="Comic Sans MS"/>
                <a:cs typeface="Comic Sans MS"/>
                <a:sym typeface="Comic Sans MS"/>
              </a:defRPr>
            </a:lvl9pPr>
          </a:lstStyle>
          <a:p>
            <a:pPr indent="-342900">
              <a:spcBef>
                <a:spcPts val="0"/>
              </a:spcBef>
              <a:buClr>
                <a:schemeClr val="lt1"/>
              </a:buClr>
              <a:buSzPct val="25000"/>
              <a:buFont typeface="Arial"/>
              <a:buNone/>
            </a:pPr>
            <a:r>
              <a:rPr lang="en-US" sz="2800" b="1" dirty="0">
                <a:solidFill>
                  <a:srgbClr val="FFFF00"/>
                </a:solidFill>
              </a:rPr>
              <a:t>Temporary magnets</a:t>
            </a:r>
            <a:endParaRPr lang="en-US" sz="2800" dirty="0">
              <a:solidFill>
                <a:srgbClr val="FFFF00"/>
              </a:solidFill>
            </a:endParaRPr>
          </a:p>
          <a:p>
            <a:pPr marL="0" indent="0">
              <a:spcBef>
                <a:spcPts val="0"/>
              </a:spcBef>
              <a:buClr>
                <a:schemeClr val="lt1"/>
              </a:buClr>
              <a:buSzPct val="25000"/>
              <a:buFont typeface="Arial"/>
              <a:buNone/>
            </a:pPr>
            <a:r>
              <a:rPr lang="en-US" sz="2800" dirty="0">
                <a:solidFill>
                  <a:srgbClr val="FFFFFF"/>
                </a:solidFill>
              </a:rPr>
              <a:t>Will only be </a:t>
            </a:r>
            <a:r>
              <a:rPr lang="en-US" sz="2800" dirty="0">
                <a:solidFill>
                  <a:srgbClr val="FFFF00"/>
                </a:solidFill>
              </a:rPr>
              <a:t>magnetic for a short period</a:t>
            </a:r>
            <a:r>
              <a:rPr lang="en-US" sz="2800" dirty="0">
                <a:solidFill>
                  <a:srgbClr val="FFFFFF"/>
                </a:solidFill>
              </a:rPr>
              <a:t> of time when it is </a:t>
            </a:r>
            <a:r>
              <a:rPr lang="en-US" sz="2800" dirty="0">
                <a:solidFill>
                  <a:srgbClr val="FFFF00"/>
                </a:solidFill>
              </a:rPr>
              <a:t>in a magnetic field. </a:t>
            </a:r>
          </a:p>
          <a:p>
            <a:pPr marL="0" indent="0">
              <a:spcBef>
                <a:spcPts val="0"/>
              </a:spcBef>
              <a:buClr>
                <a:schemeClr val="lt1"/>
              </a:buClr>
              <a:buSzPct val="25000"/>
              <a:buFont typeface="Arial"/>
              <a:buNone/>
            </a:pPr>
            <a:r>
              <a:rPr lang="en-US" sz="2800" dirty="0">
                <a:solidFill>
                  <a:srgbClr val="FFFF00"/>
                </a:solidFill>
              </a:rPr>
              <a:t>Iron</a:t>
            </a:r>
            <a:r>
              <a:rPr lang="en-US" sz="2800" dirty="0">
                <a:solidFill>
                  <a:srgbClr val="FFFFFF"/>
                </a:solidFill>
              </a:rPr>
              <a:t> is a temporary magnet </a:t>
            </a:r>
          </a:p>
        </p:txBody>
      </p:sp>
    </p:spTree>
    <p:extLst>
      <p:ext uri="{BB962C8B-B14F-4D97-AF65-F5344CB8AC3E}">
        <p14:creationId xmlns:p14="http://schemas.microsoft.com/office/powerpoint/2010/main" val="194752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228600" y="240059"/>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3600" b="1">
                <a:solidFill>
                  <a:schemeClr val="lt1"/>
                </a:solidFill>
              </a:rPr>
              <a:t>Magnetic</a:t>
            </a:r>
            <a:r>
              <a:rPr lang="en-GB" sz="3600" b="1" i="0" u="none" strike="noStrike" cap="none">
                <a:solidFill>
                  <a:schemeClr val="lt1"/>
                </a:solidFill>
                <a:latin typeface="Comic Sans MS"/>
                <a:ea typeface="Comic Sans MS"/>
                <a:cs typeface="Comic Sans MS"/>
                <a:sym typeface="Comic Sans MS"/>
              </a:rPr>
              <a:t> Induction</a:t>
            </a:r>
          </a:p>
        </p:txBody>
      </p:sp>
      <p:sp>
        <p:nvSpPr>
          <p:cNvPr id="328" name="Shape 328"/>
          <p:cNvSpPr txBox="1">
            <a:spLocks noGrp="1"/>
          </p:cNvSpPr>
          <p:nvPr>
            <p:ph type="body" idx="1"/>
          </p:nvPr>
        </p:nvSpPr>
        <p:spPr>
          <a:xfrm>
            <a:off x="435159" y="949137"/>
            <a:ext cx="8229600" cy="33945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sz="2800" b="0" i="0" u="none" strike="noStrike" cap="none" dirty="0">
                <a:solidFill>
                  <a:schemeClr val="lt1"/>
                </a:solidFill>
                <a:latin typeface="Comic Sans MS"/>
                <a:ea typeface="Comic Sans MS"/>
                <a:cs typeface="Comic Sans MS"/>
                <a:sym typeface="Comic Sans MS"/>
              </a:rPr>
              <a:t>Permanent Magnets can be used to “</a:t>
            </a:r>
            <a:r>
              <a:rPr lang="en-GB" sz="2800" b="0" i="0" u="none" strike="noStrike" cap="none" dirty="0">
                <a:solidFill>
                  <a:srgbClr val="FFFF00"/>
                </a:solidFill>
                <a:latin typeface="Comic Sans MS"/>
                <a:ea typeface="Comic Sans MS"/>
                <a:cs typeface="Comic Sans MS"/>
                <a:sym typeface="Comic Sans MS"/>
              </a:rPr>
              <a:t>induce</a:t>
            </a:r>
            <a:r>
              <a:rPr lang="en-GB" sz="2800" b="0" i="0" u="none" strike="noStrike" cap="none" dirty="0">
                <a:solidFill>
                  <a:schemeClr val="lt1"/>
                </a:solidFill>
                <a:latin typeface="Comic Sans MS"/>
                <a:ea typeface="Comic Sans MS"/>
                <a:cs typeface="Comic Sans MS"/>
                <a:sym typeface="Comic Sans MS"/>
              </a:rPr>
              <a:t>” a magnetic field </a:t>
            </a:r>
            <a:r>
              <a:rPr lang="en-GB" sz="2800" dirty="0">
                <a:solidFill>
                  <a:schemeClr val="lt1"/>
                </a:solidFill>
              </a:rPr>
              <a:t>in a</a:t>
            </a:r>
            <a:r>
              <a:rPr lang="en-GB" sz="2800" b="0" i="0" u="none" strike="noStrike" cap="none" dirty="0">
                <a:solidFill>
                  <a:schemeClr val="lt1"/>
                </a:solidFill>
                <a:latin typeface="Comic Sans MS"/>
                <a:ea typeface="Comic Sans MS"/>
                <a:cs typeface="Comic Sans MS"/>
                <a:sym typeface="Comic Sans MS"/>
              </a:rPr>
              <a:t> temporary magnet </a:t>
            </a:r>
            <a:endParaRPr sz="2800" dirty="0">
              <a:solidFill>
                <a:schemeClr val="lt1"/>
              </a:solidFill>
            </a:endParaRPr>
          </a:p>
          <a:p>
            <a:pPr marL="342900" marR="0" lvl="0" indent="-342900" algn="l" rtl="0">
              <a:spcBef>
                <a:spcPts val="640"/>
              </a:spcBef>
              <a:spcAft>
                <a:spcPts val="0"/>
              </a:spcAft>
              <a:buClr>
                <a:schemeClr val="lt1"/>
              </a:buClr>
              <a:buSzPct val="25000"/>
              <a:buFont typeface="Arial"/>
              <a:buNone/>
            </a:pPr>
            <a:r>
              <a:rPr lang="en-GB" sz="2800" b="0" i="0" u="none" strike="noStrike" cap="none" dirty="0">
                <a:solidFill>
                  <a:schemeClr val="lt1"/>
                </a:solidFill>
                <a:latin typeface="Comic Sans MS"/>
                <a:ea typeface="Comic Sans MS"/>
                <a:cs typeface="Comic Sans MS"/>
                <a:sym typeface="Comic Sans MS"/>
              </a:rPr>
              <a:t>“Induction” means to create.</a:t>
            </a:r>
          </a:p>
          <a:p>
            <a:pPr marL="342900" marR="0" lvl="0" indent="-342900" algn="l" rtl="0">
              <a:spcBef>
                <a:spcPts val="640"/>
              </a:spcBef>
              <a:spcAft>
                <a:spcPts val="0"/>
              </a:spcAft>
              <a:buClr>
                <a:schemeClr val="dk1"/>
              </a:buClr>
              <a:buSzPct val="25000"/>
              <a:buFont typeface="Arial"/>
              <a:buNone/>
            </a:pPr>
            <a:endParaRPr sz="2800" b="0" i="0" u="none" strike="noStrike" cap="none" dirty="0">
              <a:solidFill>
                <a:schemeClr val="lt1"/>
              </a:solidFill>
              <a:latin typeface="Comic Sans MS"/>
              <a:ea typeface="Comic Sans MS"/>
              <a:cs typeface="Comic Sans MS"/>
              <a:sym typeface="Comic Sans MS"/>
            </a:endParaRPr>
          </a:p>
          <a:p>
            <a:pPr marL="342900" marR="0" lvl="0" indent="-342900" algn="l" rtl="0">
              <a:spcBef>
                <a:spcPts val="640"/>
              </a:spcBef>
              <a:buClr>
                <a:schemeClr val="lt1"/>
              </a:buClr>
              <a:buSzPct val="25000"/>
              <a:buFont typeface="Arial"/>
              <a:buNone/>
            </a:pPr>
            <a:endParaRPr sz="2800" dirty="0"/>
          </a:p>
        </p:txBody>
      </p:sp>
      <p:pic>
        <p:nvPicPr>
          <p:cNvPr id="329" name="Shape 329"/>
          <p:cNvPicPr preferRelativeResize="0"/>
          <p:nvPr/>
        </p:nvPicPr>
        <p:blipFill>
          <a:blip r:embed="rId3">
            <a:alphaModFix/>
          </a:blip>
          <a:stretch>
            <a:fillRect/>
          </a:stretch>
        </p:blipFill>
        <p:spPr>
          <a:xfrm>
            <a:off x="381001" y="2897438"/>
            <a:ext cx="8458199" cy="1274393"/>
          </a:xfrm>
          <a:prstGeom prst="rect">
            <a:avLst/>
          </a:prstGeom>
          <a:noFill/>
          <a:ln>
            <a:noFill/>
          </a:ln>
        </p:spPr>
      </p:pic>
      <p:sp>
        <p:nvSpPr>
          <p:cNvPr id="330" name="Shape 330"/>
          <p:cNvSpPr txBox="1">
            <a:spLocks noGrp="1"/>
          </p:cNvSpPr>
          <p:nvPr>
            <p:ph type="body" idx="1"/>
          </p:nvPr>
        </p:nvSpPr>
        <p:spPr>
          <a:xfrm>
            <a:off x="1066801" y="4150159"/>
            <a:ext cx="3801299" cy="1334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sz="2600" dirty="0">
                <a:solidFill>
                  <a:srgbClr val="FFFFFF"/>
                </a:solidFill>
              </a:rPr>
              <a:t>Magnetic dipoles randomly aligned</a:t>
            </a:r>
          </a:p>
        </p:txBody>
      </p:sp>
      <p:sp>
        <p:nvSpPr>
          <p:cNvPr id="331" name="Shape 331"/>
          <p:cNvSpPr txBox="1">
            <a:spLocks noGrp="1"/>
          </p:cNvSpPr>
          <p:nvPr>
            <p:ph type="body" idx="1"/>
          </p:nvPr>
        </p:nvSpPr>
        <p:spPr>
          <a:xfrm>
            <a:off x="4753526" y="4151239"/>
            <a:ext cx="4178699" cy="1334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sz="2600" dirty="0">
                <a:solidFill>
                  <a:srgbClr val="FFFFFF"/>
                </a:solidFill>
              </a:rPr>
              <a:t>Magnetic dipoles aligned in same direction</a:t>
            </a:r>
          </a:p>
        </p:txBody>
      </p:sp>
      <p:sp>
        <p:nvSpPr>
          <p:cNvPr id="332" name="Shape 332"/>
          <p:cNvSpPr txBox="1">
            <a:spLocks noGrp="1"/>
          </p:cNvSpPr>
          <p:nvPr>
            <p:ph type="body" idx="1"/>
          </p:nvPr>
        </p:nvSpPr>
        <p:spPr>
          <a:xfrm>
            <a:off x="1066801" y="2346864"/>
            <a:ext cx="2898599" cy="550574"/>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lt1"/>
              </a:buClr>
              <a:buSzPct val="25000"/>
              <a:buFont typeface="Arial"/>
              <a:buNone/>
            </a:pPr>
            <a:r>
              <a:rPr lang="en-GB" sz="2800" dirty="0">
                <a:solidFill>
                  <a:schemeClr val="lt1"/>
                </a:solidFill>
              </a:rPr>
              <a:t>Non-magnetised</a:t>
            </a:r>
          </a:p>
        </p:txBody>
      </p:sp>
      <p:sp>
        <p:nvSpPr>
          <p:cNvPr id="333" name="Shape 333"/>
          <p:cNvSpPr txBox="1">
            <a:spLocks noGrp="1"/>
          </p:cNvSpPr>
          <p:nvPr>
            <p:ph type="body" idx="1"/>
          </p:nvPr>
        </p:nvSpPr>
        <p:spPr>
          <a:xfrm>
            <a:off x="5559601" y="2346864"/>
            <a:ext cx="2898599" cy="550574"/>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lt1"/>
              </a:buClr>
              <a:buSzPct val="25000"/>
              <a:buFont typeface="Arial"/>
              <a:buNone/>
            </a:pPr>
            <a:r>
              <a:rPr lang="en-GB" sz="2800" dirty="0">
                <a:solidFill>
                  <a:schemeClr val="lt1"/>
                </a:solidFill>
              </a:rPr>
              <a:t>Magnetised</a:t>
            </a:r>
          </a:p>
        </p:txBody>
      </p:sp>
      <p:sp>
        <p:nvSpPr>
          <p:cNvPr id="10" name="Shape 306"/>
          <p:cNvSpPr txBox="1"/>
          <p:nvPr/>
        </p:nvSpPr>
        <p:spPr>
          <a:xfrm>
            <a:off x="0" y="1"/>
            <a:ext cx="9144000" cy="294749"/>
          </a:xfrm>
          <a:prstGeom prst="rect">
            <a:avLst/>
          </a:prstGeom>
          <a:solidFill>
            <a:srgbClr val="9DFF9B">
              <a:alpha val="99620"/>
            </a:srgbClr>
          </a:solidFill>
          <a:ln>
            <a:noFill/>
          </a:ln>
        </p:spPr>
        <p:txBody>
          <a:bodyPr lIns="91425" tIns="45700" rIns="91425" bIns="45700" anchor="t" anchorCtr="0">
            <a:noAutofit/>
          </a:bodyPr>
          <a:lstStyle/>
          <a:p>
            <a:pPr lvl="0">
              <a:lnSpc>
                <a:spcPct val="85000"/>
              </a:lnSpc>
              <a:spcAft>
                <a:spcPts val="640"/>
              </a:spcAft>
              <a:buSzPct val="25000"/>
            </a:pPr>
            <a:r>
              <a:rPr lang="en-GB" sz="2000" dirty="0">
                <a:latin typeface="Comic Sans MS"/>
                <a:ea typeface="Comic Sans MS"/>
                <a:cs typeface="Comic Sans MS"/>
                <a:sym typeface="Comic Sans MS"/>
              </a:rPr>
              <a:t>Learning Outcome: Describe the properties of magnets</a:t>
            </a:r>
          </a:p>
        </p:txBody>
      </p:sp>
    </p:spTree>
    <p:extLst>
      <p:ext uri="{BB962C8B-B14F-4D97-AF65-F5344CB8AC3E}">
        <p14:creationId xmlns:p14="http://schemas.microsoft.com/office/powerpoint/2010/main" val="206153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0" y="0"/>
            <a:ext cx="9144000" cy="310500"/>
          </a:xfrm>
          <a:prstGeom prst="rect">
            <a:avLst/>
          </a:prstGeom>
          <a:solidFill>
            <a:schemeClr val="bg2">
              <a:lumMod val="20000"/>
              <a:lumOff val="80000"/>
              <a:alpha val="99620"/>
            </a:schemeClr>
          </a:solidFill>
          <a:ln>
            <a:noFill/>
          </a:ln>
        </p:spPr>
        <p:txBody>
          <a:bodyPr lIns="91425" tIns="45700" rIns="91425" bIns="45700" anchor="t" anchorCtr="0">
            <a:noAutofit/>
          </a:bodyPr>
          <a:lstStyle/>
          <a:p>
            <a:pPr lvl="0">
              <a:lnSpc>
                <a:spcPct val="85000"/>
              </a:lnSpc>
              <a:spcAft>
                <a:spcPts val="640"/>
              </a:spcAft>
              <a:buSzPct val="25000"/>
            </a:pPr>
            <a:r>
              <a:rPr lang="en-GB" sz="2000" i="0" u="none" strike="noStrike" cap="none" dirty="0">
                <a:latin typeface="Comic Sans MS"/>
                <a:ea typeface="Comic Sans MS"/>
                <a:cs typeface="Comic Sans MS"/>
                <a:sym typeface="Comic Sans MS"/>
              </a:rPr>
              <a:t>Learning Outcome: </a:t>
            </a:r>
            <a:r>
              <a:rPr lang="en-GB" sz="2000" dirty="0">
                <a:latin typeface="Comic Sans MS"/>
                <a:ea typeface="Comic Sans MS"/>
                <a:cs typeface="Comic Sans MS"/>
                <a:sym typeface="Comic Sans MS"/>
              </a:rPr>
              <a:t>Describe and draw the magnetic fields around magnets</a:t>
            </a:r>
          </a:p>
        </p:txBody>
      </p:sp>
      <p:sp>
        <p:nvSpPr>
          <p:cNvPr id="301" name="Shape 301"/>
          <p:cNvSpPr txBox="1"/>
          <p:nvPr/>
        </p:nvSpPr>
        <p:spPr>
          <a:xfrm>
            <a:off x="102900" y="430744"/>
            <a:ext cx="5108100" cy="418500"/>
          </a:xfrm>
          <a:prstGeom prst="rect">
            <a:avLst/>
          </a:prstGeom>
          <a:noFill/>
          <a:ln>
            <a:noFill/>
          </a:ln>
        </p:spPr>
        <p:txBody>
          <a:bodyPr lIns="91425" tIns="91425" rIns="91425" bIns="91425" anchor="t" anchorCtr="0">
            <a:noAutofit/>
          </a:bodyPr>
          <a:lstStyle/>
          <a:p>
            <a:pPr lvl="0">
              <a:spcBef>
                <a:spcPts val="0"/>
              </a:spcBef>
              <a:buNone/>
            </a:pPr>
            <a:r>
              <a:rPr lang="en-GB" sz="3000" b="1" dirty="0">
                <a:solidFill>
                  <a:srgbClr val="FFFFFF"/>
                </a:solidFill>
                <a:latin typeface="Comic Sans MS"/>
                <a:ea typeface="Comic Sans MS"/>
                <a:cs typeface="Comic Sans MS"/>
                <a:sym typeface="Comic Sans MS"/>
              </a:rPr>
              <a:t>What is a magnetic field?</a:t>
            </a:r>
          </a:p>
          <a:p>
            <a:pPr lvl="0">
              <a:spcBef>
                <a:spcPts val="0"/>
              </a:spcBef>
              <a:buNone/>
            </a:pPr>
            <a:endParaRPr sz="3000" b="1" dirty="0">
              <a:solidFill>
                <a:srgbClr val="FFFFFF"/>
              </a:solidFill>
              <a:latin typeface="Comic Sans MS"/>
              <a:ea typeface="Comic Sans MS"/>
              <a:cs typeface="Comic Sans MS"/>
              <a:sym typeface="Comic Sans MS"/>
            </a:endParaRPr>
          </a:p>
          <a:p>
            <a:pPr lvl="0">
              <a:spcBef>
                <a:spcPts val="0"/>
              </a:spcBef>
              <a:buNone/>
            </a:pPr>
            <a:r>
              <a:rPr lang="en-GB" sz="2400" dirty="0">
                <a:solidFill>
                  <a:srgbClr val="FFFFFF"/>
                </a:solidFill>
                <a:latin typeface="Comic Sans MS"/>
                <a:ea typeface="Comic Sans MS"/>
                <a:cs typeface="Comic Sans MS"/>
                <a:sym typeface="Comic Sans MS"/>
              </a:rPr>
              <a:t>A magnetic field is the area around a magnet where the magnetic force (either repulsion or attraction) from a magnet has an effect</a:t>
            </a:r>
          </a:p>
          <a:p>
            <a:pPr lvl="0">
              <a:spcBef>
                <a:spcPts val="0"/>
              </a:spcBef>
              <a:buNone/>
            </a:pPr>
            <a:endParaRPr sz="2400" dirty="0">
              <a:solidFill>
                <a:srgbClr val="00FFFF"/>
              </a:solidFill>
              <a:latin typeface="Comic Sans MS"/>
              <a:ea typeface="Comic Sans MS"/>
              <a:cs typeface="Comic Sans MS"/>
              <a:sym typeface="Comic Sans MS"/>
            </a:endParaRPr>
          </a:p>
        </p:txBody>
      </p:sp>
      <p:pic>
        <p:nvPicPr>
          <p:cNvPr id="302" name="Shape 302" descr="... I has a force field | by ..."/>
          <p:cNvPicPr preferRelativeResize="0"/>
          <p:nvPr/>
        </p:nvPicPr>
        <p:blipFill>
          <a:blip r:embed="rId3">
            <a:alphaModFix/>
          </a:blip>
          <a:stretch>
            <a:fillRect/>
          </a:stretch>
        </p:blipFill>
        <p:spPr>
          <a:xfrm>
            <a:off x="5262669" y="942469"/>
            <a:ext cx="3457575" cy="357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248500" y="308288"/>
            <a:ext cx="9544800" cy="58725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What does a magnetic </a:t>
            </a:r>
            <a:r>
              <a:rPr lang="en-GB" sz="3959">
                <a:solidFill>
                  <a:schemeClr val="lt1"/>
                </a:solidFill>
              </a:rPr>
              <a:t>f</a:t>
            </a:r>
            <a:r>
              <a:rPr lang="en-GB" sz="3959" b="0" i="0" u="none" strike="noStrike" cap="none">
                <a:solidFill>
                  <a:schemeClr val="lt1"/>
                </a:solidFill>
                <a:latin typeface="Comic Sans MS"/>
                <a:ea typeface="Comic Sans MS"/>
                <a:cs typeface="Comic Sans MS"/>
                <a:sym typeface="Comic Sans MS"/>
              </a:rPr>
              <a:t>ield look like?</a:t>
            </a:r>
          </a:p>
        </p:txBody>
      </p:sp>
      <p:sp>
        <p:nvSpPr>
          <p:cNvPr id="318" name="Shape 318"/>
          <p:cNvSpPr txBox="1"/>
          <p:nvPr/>
        </p:nvSpPr>
        <p:spPr>
          <a:xfrm>
            <a:off x="299100" y="2170919"/>
            <a:ext cx="8692500" cy="2250000"/>
          </a:xfrm>
          <a:prstGeom prst="rect">
            <a:avLst/>
          </a:prstGeom>
          <a:noFill/>
          <a:ln>
            <a:noFill/>
          </a:ln>
        </p:spPr>
        <p:txBody>
          <a:bodyPr lIns="91425" tIns="91425" rIns="91425" bIns="91425" anchor="ctr" anchorCtr="0">
            <a:noAutofit/>
          </a:bodyPr>
          <a:lstStyle/>
          <a:p>
            <a:pPr lvl="0" rtl="0">
              <a:lnSpc>
                <a:spcPct val="115000"/>
              </a:lnSpc>
              <a:spcBef>
                <a:spcPts val="600"/>
              </a:spcBef>
              <a:buNone/>
            </a:pPr>
            <a:r>
              <a:rPr lang="en-GB" sz="2600" dirty="0">
                <a:solidFill>
                  <a:srgbClr val="FFFFFF"/>
                </a:solidFill>
                <a:latin typeface="Comic Sans MS"/>
                <a:ea typeface="Comic Sans MS"/>
                <a:cs typeface="Comic Sans MS"/>
                <a:sym typeface="Comic Sans MS"/>
              </a:rPr>
              <a:t>You can use a </a:t>
            </a:r>
            <a:r>
              <a:rPr lang="en-GB" sz="2600" dirty="0">
                <a:solidFill>
                  <a:schemeClr val="bg1"/>
                </a:solidFill>
                <a:latin typeface="Comic Sans MS"/>
                <a:ea typeface="Comic Sans MS"/>
                <a:cs typeface="Comic Sans MS"/>
                <a:sym typeface="Comic Sans MS"/>
              </a:rPr>
              <a:t>plotting compass</a:t>
            </a:r>
            <a:r>
              <a:rPr lang="en-GB" sz="2600" dirty="0">
                <a:solidFill>
                  <a:srgbClr val="FFFFFF"/>
                </a:solidFill>
                <a:latin typeface="Comic Sans MS"/>
                <a:ea typeface="Comic Sans MS"/>
                <a:cs typeface="Comic Sans MS"/>
                <a:sym typeface="Comic Sans MS"/>
              </a:rPr>
              <a:t> or iron filings to detect a magnetic field:</a:t>
            </a:r>
          </a:p>
          <a:p>
            <a:pPr marL="596900" marR="152400" lvl="0" indent="-393700" rtl="0">
              <a:lnSpc>
                <a:spcPct val="115000"/>
              </a:lnSpc>
              <a:spcBef>
                <a:spcPts val="800"/>
              </a:spcBef>
              <a:spcAft>
                <a:spcPts val="1400"/>
              </a:spcAft>
              <a:buClr>
                <a:srgbClr val="FFFFFF"/>
              </a:buClr>
              <a:buSzPct val="100000"/>
              <a:buFont typeface="Comic Sans MS"/>
              <a:buAutoNum type="arabicPeriod"/>
            </a:pPr>
            <a:r>
              <a:rPr lang="en-GB" sz="2600" dirty="0">
                <a:solidFill>
                  <a:srgbClr val="FFFFFF"/>
                </a:solidFill>
                <a:latin typeface="Comic Sans MS"/>
                <a:ea typeface="Comic Sans MS"/>
                <a:cs typeface="Comic Sans MS"/>
                <a:sym typeface="Comic Sans MS"/>
              </a:rPr>
              <a:t>Put a piece of paper over a magnet (this stops the iron filings sticking to the magnet)</a:t>
            </a:r>
          </a:p>
          <a:p>
            <a:pPr marL="596900" marR="152400" lvl="0" indent="-393700" rtl="0">
              <a:lnSpc>
                <a:spcPct val="115000"/>
              </a:lnSpc>
              <a:spcBef>
                <a:spcPts val="800"/>
              </a:spcBef>
              <a:spcAft>
                <a:spcPts val="1400"/>
              </a:spcAft>
              <a:buClr>
                <a:srgbClr val="FFFFFF"/>
              </a:buClr>
              <a:buSzPct val="100000"/>
              <a:buFont typeface="Comic Sans MS"/>
              <a:buAutoNum type="arabicPeriod"/>
            </a:pPr>
            <a:r>
              <a:rPr lang="en-GB" sz="2600" dirty="0">
                <a:solidFill>
                  <a:srgbClr val="FFFFFF"/>
                </a:solidFill>
                <a:latin typeface="Comic Sans MS"/>
                <a:ea typeface="Comic Sans MS"/>
                <a:cs typeface="Comic Sans MS"/>
                <a:sym typeface="Comic Sans MS"/>
              </a:rPr>
              <a:t>Sprinkle iron filings onto the paper</a:t>
            </a:r>
          </a:p>
          <a:p>
            <a:pPr marL="596900" marR="152400" lvl="0" indent="-393700" rtl="0">
              <a:lnSpc>
                <a:spcPct val="115000"/>
              </a:lnSpc>
              <a:spcBef>
                <a:spcPts val="800"/>
              </a:spcBef>
              <a:spcAft>
                <a:spcPts val="1400"/>
              </a:spcAft>
              <a:buClr>
                <a:srgbClr val="FFFFFF"/>
              </a:buClr>
              <a:buSzPct val="100000"/>
              <a:buFont typeface="Comic Sans MS"/>
              <a:buAutoNum type="arabicPeriod"/>
            </a:pPr>
            <a:r>
              <a:rPr lang="en-GB" sz="2600" dirty="0">
                <a:solidFill>
                  <a:srgbClr val="FFFFFF"/>
                </a:solidFill>
                <a:latin typeface="Comic Sans MS"/>
                <a:ea typeface="Comic Sans MS"/>
                <a:cs typeface="Comic Sans MS"/>
                <a:sym typeface="Comic Sans MS"/>
              </a:rPr>
              <a:t>Gently tap the paper to spread the filings out</a:t>
            </a:r>
          </a:p>
          <a:p>
            <a:pPr marL="596900" marR="152400" lvl="0" indent="-393700" rtl="0">
              <a:lnSpc>
                <a:spcPct val="115000"/>
              </a:lnSpc>
              <a:spcBef>
                <a:spcPts val="800"/>
              </a:spcBef>
              <a:spcAft>
                <a:spcPts val="1400"/>
              </a:spcAft>
              <a:buClr>
                <a:srgbClr val="FFFFFF"/>
              </a:buClr>
              <a:buSzPct val="100000"/>
              <a:buFont typeface="Comic Sans MS"/>
              <a:buAutoNum type="arabicPeriod"/>
            </a:pPr>
            <a:r>
              <a:rPr lang="en-GB" sz="2600" dirty="0">
                <a:solidFill>
                  <a:srgbClr val="FFFFFF"/>
                </a:solidFill>
                <a:latin typeface="Comic Sans MS"/>
                <a:ea typeface="Comic Sans MS"/>
                <a:cs typeface="Comic Sans MS"/>
                <a:sym typeface="Comic Sans MS"/>
              </a:rPr>
              <a:t>Draw a sketch of the results</a:t>
            </a:r>
          </a:p>
          <a:p>
            <a:pPr marR="152400" lvl="0" rtl="0">
              <a:lnSpc>
                <a:spcPct val="115000"/>
              </a:lnSpc>
              <a:spcBef>
                <a:spcPts val="800"/>
              </a:spcBef>
              <a:spcAft>
                <a:spcPts val="800"/>
              </a:spcAft>
              <a:buNone/>
            </a:pPr>
            <a:endParaRPr sz="2600" dirty="0">
              <a:solidFill>
                <a:srgbClr val="FFFFFF"/>
              </a:solidFill>
              <a:latin typeface="Comic Sans MS"/>
              <a:ea typeface="Comic Sans MS"/>
              <a:cs typeface="Comic Sans MS"/>
              <a:sym typeface="Comic Sans MS"/>
            </a:endParaRPr>
          </a:p>
        </p:txBody>
      </p:sp>
      <p:sp>
        <p:nvSpPr>
          <p:cNvPr id="319" name="Shape 319"/>
          <p:cNvSpPr txBox="1"/>
          <p:nvPr/>
        </p:nvSpPr>
        <p:spPr>
          <a:xfrm>
            <a:off x="0" y="0"/>
            <a:ext cx="9144000" cy="310500"/>
          </a:xfrm>
          <a:prstGeom prst="rect">
            <a:avLst/>
          </a:prstGeom>
          <a:solidFill>
            <a:srgbClr val="C9DAF8"/>
          </a:solidFill>
          <a:ln>
            <a:noFill/>
          </a:ln>
        </p:spPr>
        <p:txBody>
          <a:bodyPr lIns="91425" tIns="45700" rIns="91425" bIns="45700" anchor="t" anchorCtr="0">
            <a:noAutofit/>
          </a:bodyPr>
          <a:lstStyle/>
          <a:p>
            <a:pPr marL="0" marR="0" lvl="0" indent="0" algn="l" rtl="0">
              <a:spcBef>
                <a:spcPts val="0"/>
              </a:spcBef>
              <a:buSzPct val="25000"/>
              <a:buNone/>
            </a:pPr>
            <a:r>
              <a:rPr lang="en-GB" sz="2000" i="0" u="none" strike="noStrike" cap="none">
                <a:latin typeface="Comic Sans MS"/>
                <a:ea typeface="Comic Sans MS"/>
                <a:cs typeface="Comic Sans MS"/>
                <a:sym typeface="Comic Sans MS"/>
              </a:rPr>
              <a:t>Learning Outcome: </a:t>
            </a:r>
            <a:r>
              <a:rPr lang="en-GB" sz="2000">
                <a:solidFill>
                  <a:schemeClr val="dk1"/>
                </a:solidFill>
                <a:latin typeface="Comic Sans MS"/>
                <a:ea typeface="Comic Sans MS"/>
                <a:cs typeface="Comic Sans MS"/>
                <a:sym typeface="Comic Sans MS"/>
              </a:rPr>
              <a:t>Observe and draw the magnetic fields around magnets</a:t>
            </a:r>
          </a:p>
          <a:p>
            <a:pPr marL="0" marR="0" lvl="0" indent="0" algn="l" rtl="0">
              <a:spcBef>
                <a:spcPts val="0"/>
              </a:spcBef>
              <a:buNone/>
            </a:pPr>
            <a:endParaRPr sz="20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descr="http://www.askamathematician.com/wp-content/uploads/2010/10/magnet.jpg"/>
          <p:cNvPicPr preferRelativeResize="0"/>
          <p:nvPr/>
        </p:nvPicPr>
        <p:blipFill rotWithShape="1">
          <a:blip r:embed="rId3">
            <a:alphaModFix/>
          </a:blip>
          <a:srcRect/>
          <a:stretch/>
        </p:blipFill>
        <p:spPr>
          <a:xfrm rot="5400000">
            <a:off x="2365666" y="-1215936"/>
            <a:ext cx="4326075" cy="7841699"/>
          </a:xfrm>
          <a:prstGeom prst="rect">
            <a:avLst/>
          </a:prstGeom>
          <a:noFill/>
          <a:ln>
            <a:noFill/>
          </a:ln>
        </p:spPr>
      </p:pic>
      <p:sp>
        <p:nvSpPr>
          <p:cNvPr id="326" name="Shape 326"/>
          <p:cNvSpPr txBox="1"/>
          <p:nvPr/>
        </p:nvSpPr>
        <p:spPr>
          <a:xfrm>
            <a:off x="0" y="0"/>
            <a:ext cx="9144000" cy="310500"/>
          </a:xfrm>
          <a:prstGeom prst="rect">
            <a:avLst/>
          </a:prstGeom>
          <a:solidFill>
            <a:srgbClr val="C9DAF8"/>
          </a:solidFill>
          <a:ln>
            <a:noFill/>
          </a:ln>
        </p:spPr>
        <p:txBody>
          <a:bodyPr lIns="91425" tIns="45700" rIns="91425" bIns="45700" anchor="t" anchorCtr="0">
            <a:noAutofit/>
          </a:bodyPr>
          <a:lstStyle/>
          <a:p>
            <a:pPr marL="0" marR="0" lvl="0" indent="0" algn="l" rtl="0">
              <a:spcBef>
                <a:spcPts val="0"/>
              </a:spcBef>
              <a:buSzPct val="25000"/>
              <a:buNone/>
            </a:pPr>
            <a:r>
              <a:rPr lang="en-GB" sz="2000" i="0" u="none" strike="noStrike" cap="none">
                <a:latin typeface="Comic Sans MS"/>
                <a:ea typeface="Comic Sans MS"/>
                <a:cs typeface="Comic Sans MS"/>
                <a:sym typeface="Comic Sans MS"/>
              </a:rPr>
              <a:t>Learning Outcome: </a:t>
            </a:r>
            <a:r>
              <a:rPr lang="en-GB" sz="2000">
                <a:solidFill>
                  <a:schemeClr val="dk1"/>
                </a:solidFill>
                <a:latin typeface="Comic Sans MS"/>
                <a:ea typeface="Comic Sans MS"/>
                <a:cs typeface="Comic Sans MS"/>
                <a:sym typeface="Comic Sans MS"/>
              </a:rPr>
              <a:t>Observe and draw the magnetic fields around magnets</a:t>
            </a:r>
          </a:p>
          <a:p>
            <a:pPr marL="0" marR="0" lvl="0" indent="0" algn="l" rtl="0">
              <a:spcBef>
                <a:spcPts val="0"/>
              </a:spcBef>
              <a:buNone/>
            </a:pPr>
            <a:endParaRPr sz="20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2406</Words>
  <Application>Microsoft Office PowerPoint</Application>
  <PresentationFormat>On-screen Show (16:9)</PresentationFormat>
  <Paragraphs>334</Paragraphs>
  <Slides>38</Slides>
  <Notes>38</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38</vt:i4>
      </vt:variant>
    </vt:vector>
  </HeadingPairs>
  <TitlesOfParts>
    <vt:vector size="48" baseType="lpstr">
      <vt:lpstr>Arial</vt:lpstr>
      <vt:lpstr>Calibri</vt:lpstr>
      <vt:lpstr>Comic Sans MS</vt:lpstr>
      <vt:lpstr>Office Theme</vt:lpstr>
      <vt:lpstr>Office Theme</vt:lpstr>
      <vt:lpstr>1_Office Theme</vt:lpstr>
      <vt:lpstr>2_Office Theme</vt:lpstr>
      <vt:lpstr>3_Office Theme</vt:lpstr>
      <vt:lpstr>4_Office Theme</vt:lpstr>
      <vt:lpstr>7_Office Theme</vt:lpstr>
      <vt:lpstr>GCSE Physics in a nutshell</vt:lpstr>
      <vt:lpstr>GCSE Physics in a nutshell</vt:lpstr>
      <vt:lpstr>GCSE Physics in a nutshell</vt:lpstr>
      <vt:lpstr>GCSE Physics</vt:lpstr>
      <vt:lpstr>How do magnets interact?</vt:lpstr>
      <vt:lpstr>Magnetic Induction</vt:lpstr>
      <vt:lpstr>PowerPoint Presentation</vt:lpstr>
      <vt:lpstr>What does a magnetic field look like?</vt:lpstr>
      <vt:lpstr>PowerPoint Presentation</vt:lpstr>
      <vt:lpstr>PowerPoint Presentation</vt:lpstr>
      <vt:lpstr>PowerPoint Presentation</vt:lpstr>
      <vt:lpstr>The Earth’s magnetic field is caused by rotation of the Earth’s iron core</vt:lpstr>
      <vt:lpstr>PowerPoint Presentation</vt:lpstr>
      <vt:lpstr>PowerPoint Presentation</vt:lpstr>
      <vt:lpstr>GCSE Physics</vt:lpstr>
      <vt:lpstr>Electromagnetic Induction</vt:lpstr>
      <vt:lpstr>GCSE Physics</vt:lpstr>
      <vt:lpstr>PowerPoint Presentation</vt:lpstr>
      <vt:lpstr>Fleming’s left hand rule</vt:lpstr>
      <vt:lpstr>Fleming’s left hand rule</vt:lpstr>
      <vt:lpstr>Calculating the force</vt:lpstr>
      <vt:lpstr>Calculating the force</vt:lpstr>
      <vt:lpstr>GCSE Physics</vt:lpstr>
      <vt:lpstr>PowerPoint Presentation</vt:lpstr>
      <vt:lpstr>PowerPoint Presentation</vt:lpstr>
      <vt:lpstr>GCSE Physics</vt:lpstr>
      <vt:lpstr>PowerPoint Presentation</vt:lpstr>
      <vt:lpstr>PowerPoint Presentation</vt:lpstr>
      <vt:lpstr>Generators- alternator</vt:lpstr>
      <vt:lpstr>Generators- dynamo</vt:lpstr>
      <vt:lpstr>PowerPoint Presentation</vt:lpstr>
      <vt:lpstr>GCSE Physics</vt:lpstr>
      <vt:lpstr>Loudspeakers</vt:lpstr>
      <vt:lpstr>Microphones</vt:lpstr>
      <vt:lpstr>GCSE Physics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 above diagrams is the odd one out and why.</dc:title>
  <cp:lastModifiedBy>AMELIA MARKS</cp:lastModifiedBy>
  <cp:revision>17</cp:revision>
  <dcterms:modified xsi:type="dcterms:W3CDTF">2023-05-09T14:21:17Z</dcterms:modified>
</cp:coreProperties>
</file>