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0"/>
  </p:notesMasterIdLst>
  <p:sldIdLst>
    <p:sldId id="263" r:id="rId4"/>
    <p:sldId id="264" r:id="rId5"/>
    <p:sldId id="265" r:id="rId6"/>
    <p:sldId id="268" r:id="rId7"/>
    <p:sldId id="269" r:id="rId8"/>
    <p:sldId id="259" r:id="rId9"/>
    <p:sldId id="266" r:id="rId10"/>
    <p:sldId id="267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5" r:id="rId23"/>
    <p:sldId id="286" r:id="rId24"/>
    <p:sldId id="292" r:id="rId25"/>
    <p:sldId id="291" r:id="rId26"/>
    <p:sldId id="288" r:id="rId27"/>
    <p:sldId id="289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9175-0975-4257-B0CF-E41A3051EFF5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1665E-0742-4D90-8F7C-4BF54FA2F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5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682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7672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84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196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389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98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568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999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94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91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698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676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9300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105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98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742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Brittle versus ductile materials</a:t>
            </a:r>
            <a:endParaRPr dirty="0"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625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99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77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 force can be calculated using mass x 10 ie mass in kg x gravitational field strength to get the weight. The extension will be the new length less the original length</a:t>
            </a: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74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59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47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99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42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229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13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853"/>
              </a:spcBef>
              <a:buClr>
                <a:srgbClr val="888888"/>
              </a:buClr>
              <a:buFont typeface="Arial"/>
              <a:buNone/>
              <a:defRPr sz="42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ctr" rtl="0">
              <a:spcBef>
                <a:spcPts val="747"/>
              </a:spcBef>
              <a:buClr>
                <a:srgbClr val="888888"/>
              </a:buClr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0006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24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654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43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43" y="-812794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573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6197600" y="3938587"/>
            <a:ext cx="53848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9181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18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853"/>
              </a:spcBef>
              <a:buClr>
                <a:srgbClr val="888888"/>
              </a:buClr>
              <a:buFont typeface="Arial"/>
              <a:buNone/>
              <a:defRPr sz="42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ctr" rtl="0">
              <a:spcBef>
                <a:spcPts val="747"/>
              </a:spcBef>
              <a:buClr>
                <a:srgbClr val="888888"/>
              </a:buClr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297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3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27"/>
              </a:spcBef>
              <a:buClr>
                <a:srgbClr val="888888"/>
              </a:buClr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7310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602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97603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2408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23" y="1535113"/>
            <a:ext cx="5386916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23" y="2174876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9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211661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2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7" y="2174876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9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211661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136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44285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4610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23" y="273062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23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1465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01535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41" y="4800612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41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53"/>
              </a:spcBef>
              <a:buClr>
                <a:schemeClr val="dk1"/>
              </a:buClr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41" y="5367340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42178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2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5752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4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48" y="-812789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35113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18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97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13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853"/>
              </a:spcBef>
              <a:buClr>
                <a:srgbClr val="888888"/>
              </a:buClr>
              <a:buFont typeface="Arial"/>
              <a:buNone/>
              <a:defRPr sz="42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ctr" rtl="0">
              <a:spcBef>
                <a:spcPts val="747"/>
              </a:spcBef>
              <a:buClr>
                <a:srgbClr val="888888"/>
              </a:buClr>
              <a:buFont typeface="Arial"/>
              <a:buNone/>
              <a:defRPr sz="3733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ctr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74148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0055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3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27"/>
              </a:spcBef>
              <a:buClr>
                <a:srgbClr val="888888"/>
              </a:buClr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2894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602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97603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36681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13" y="1535113"/>
            <a:ext cx="5386916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13" y="2174876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9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211661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2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7" y="2174876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9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211661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8106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0875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3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33"/>
              </a:spcBef>
              <a:buClr>
                <a:srgbClr val="888888"/>
              </a:buClr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27"/>
              </a:spcBef>
              <a:buClr>
                <a:srgbClr val="888888"/>
              </a:buClr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373"/>
              </a:spcBef>
              <a:buClr>
                <a:srgbClr val="888888"/>
              </a:buClr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12546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2070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13" y="273057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13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12438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30" y="4800606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30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53"/>
              </a:spcBef>
              <a:buClr>
                <a:schemeClr val="dk1"/>
              </a:buClr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30" y="5367340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50349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24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97748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43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43" y="-812794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1451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21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6197600" y="3938587"/>
            <a:ext cx="5384800" cy="21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9432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09602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97603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20128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77796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7345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13" y="1535113"/>
            <a:ext cx="5386916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13" y="2174876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9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211661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2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427"/>
              </a:spcBef>
              <a:buClr>
                <a:schemeClr val="dk1"/>
              </a:buClr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7" y="2174876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253994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211661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52396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69329" algn="l" rtl="0">
              <a:spcBef>
                <a:spcPts val="427"/>
              </a:spcBef>
              <a:buClr>
                <a:schemeClr val="dk1"/>
              </a:buClr>
              <a:buSzPct val="1000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5509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5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7284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9869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13" y="273057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189" marR="0" lvl="0" indent="-186262" algn="l" rtl="0">
              <a:spcBef>
                <a:spcPts val="853"/>
              </a:spcBef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spcBef>
                <a:spcPts val="747"/>
              </a:spcBef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09613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181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30" y="4800606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2667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2400"/>
            </a:lvl2pPr>
            <a:lvl3pPr lvl="2" indent="0">
              <a:spcBef>
                <a:spcPts val="0"/>
              </a:spcBef>
              <a:buNone/>
              <a:defRPr sz="2400"/>
            </a:lvl3pPr>
            <a:lvl4pPr lvl="3" indent="0">
              <a:spcBef>
                <a:spcPts val="0"/>
              </a:spcBef>
              <a:buNone/>
              <a:defRPr sz="2400"/>
            </a:lvl4pPr>
            <a:lvl5pPr lvl="4" indent="0">
              <a:spcBef>
                <a:spcPts val="0"/>
              </a:spcBef>
              <a:buNone/>
              <a:defRPr sz="2400"/>
            </a:lvl5pPr>
            <a:lvl6pPr lvl="5" indent="0">
              <a:spcBef>
                <a:spcPts val="0"/>
              </a:spcBef>
              <a:buNone/>
              <a:defRPr sz="2400"/>
            </a:lvl6pPr>
            <a:lvl7pPr lvl="6" indent="0">
              <a:spcBef>
                <a:spcPts val="0"/>
              </a:spcBef>
              <a:buNone/>
              <a:defRPr sz="2400"/>
            </a:lvl7pPr>
            <a:lvl8pPr lvl="7" indent="0">
              <a:spcBef>
                <a:spcPts val="0"/>
              </a:spcBef>
              <a:buNone/>
              <a:defRPr sz="2400"/>
            </a:lvl8pPr>
            <a:lvl9pPr lvl="8" indent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30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853"/>
              </a:spcBef>
              <a:buClr>
                <a:schemeClr val="dk1"/>
              </a:buClr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747"/>
              </a:spcBef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533"/>
              </a:spcBef>
              <a:buClr>
                <a:schemeClr val="dk1"/>
              </a:buClr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30" y="5367340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73"/>
              </a:spcBef>
              <a:buClr>
                <a:schemeClr val="dk1"/>
              </a:buClr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267"/>
              </a:spcBef>
              <a:buClr>
                <a:schemeClr val="dk1"/>
              </a:buClr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2249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ker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 kern="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892845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2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ker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 kern="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805448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10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609585" marR="0" lvl="1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219170" marR="0" lvl="2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754" marR="0" lvl="3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438339" marR="0" lvl="4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13" y="6356352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GB" sz="1600" kern="0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ct val="25000"/>
              </a:pPr>
              <a:t>‹#›</a:t>
            </a:fld>
            <a:endParaRPr lang="en-GB" sz="1600" kern="0">
              <a:solidFill>
                <a:srgbClr val="88888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165463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3"/>
            <a:ext cx="12192000" cy="96519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en-GB" sz="4800" b="1" kern="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Materials</a:t>
            </a:r>
            <a:endParaRPr lang="en-GB" sz="4800" b="1" kern="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AutoShape 4" descr="Image result for cartoon man walki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Picture 4" descr="San Francisco's Golden Gate Bridge stands as a classic example of a suspension brid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4330"/>
            <a:ext cx="12192001" cy="59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hape 110"/>
          <p:cNvGrpSpPr/>
          <p:nvPr/>
        </p:nvGrpSpPr>
        <p:grpSpPr>
          <a:xfrm>
            <a:off x="480302" y="2013735"/>
            <a:ext cx="11406908" cy="4713640"/>
            <a:chOff x="292626" y="10841"/>
            <a:chExt cx="8205518" cy="4713641"/>
          </a:xfrm>
        </p:grpSpPr>
        <p:sp>
          <p:nvSpPr>
            <p:cNvPr id="111" name="Shape 111"/>
            <p:cNvSpPr/>
            <p:nvPr/>
          </p:nvSpPr>
          <p:spPr>
            <a:xfrm>
              <a:off x="435655" y="10841"/>
              <a:ext cx="7719300" cy="1306800"/>
            </a:xfrm>
            <a:prstGeom prst="roundRect">
              <a:avLst>
                <a:gd name="adj" fmla="val 16667"/>
              </a:avLst>
            </a:prstGeom>
            <a:solidFill>
              <a:srgbClr val="B9F28E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292626" y="10841"/>
              <a:ext cx="8205518" cy="1325700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</a:t>
              </a:r>
              <a:r>
                <a:rPr kumimoji="0" lang="en-GB" sz="42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elastic deformation and Hooke’s law</a:t>
              </a:r>
              <a:endParaRPr kumimoji="0" lang="en-GB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35647" y="1605939"/>
              <a:ext cx="7719235" cy="1560576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486818" y="1927305"/>
              <a:ext cx="7616894" cy="945891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42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Describe plastic deformation</a:t>
              </a:r>
              <a:endParaRPr kumimoji="0" lang="en-GB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435655" y="3442864"/>
              <a:ext cx="7719300" cy="11505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86818" y="3417547"/>
              <a:ext cx="7577831" cy="1306935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r>
                <a:rPr kumimoji="0" lang="en-GB" sz="4267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/>
                  <a:ea typeface="Comic Sans MS"/>
                  <a:cs typeface="Comic Sans MS"/>
                  <a:sym typeface="Comic Sans MS"/>
                </a:rPr>
                <a:t>Calculate elastic potential energy</a:t>
              </a:r>
              <a:endParaRPr kumimoji="0" lang="en-GB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17" name="Shape 117" descr="https://s-media-cache-ak0.pinimg.com/236x/5b/1f/60/5b1f60e0955b8b62aec8609e9deb869a.jpg"/>
          <p:cNvSpPr/>
          <p:nvPr/>
        </p:nvSpPr>
        <p:spPr>
          <a:xfrm>
            <a:off x="207435" y="-144461"/>
            <a:ext cx="406399" cy="30480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239349" y="118860"/>
            <a:ext cx="11713200" cy="1773925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buSzPct val="25000"/>
            </a:pPr>
            <a:r>
              <a:rPr lang="en-GB" sz="5400" b="1" dirty="0">
                <a:solidFill>
                  <a:srgbClr val="FFFFFF"/>
                </a:solidFill>
              </a:rPr>
              <a:t>Types of deformation and elastic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31333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48524" y="671735"/>
            <a:ext cx="3576811" cy="6469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3200" b="1" dirty="0">
                <a:solidFill>
                  <a:srgbClr val="000000"/>
                </a:solidFill>
              </a:rPr>
              <a:t>Springs or metal wire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3200" b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3200" dirty="0">
                <a:solidFill>
                  <a:srgbClr val="000000"/>
                </a:solidFill>
              </a:rPr>
              <a:t>Hooke’s Law: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3200" dirty="0">
                <a:solidFill>
                  <a:srgbClr val="000000"/>
                </a:solidFill>
              </a:rPr>
              <a:t>Force is directly proportional to extension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3200" dirty="0">
                <a:solidFill>
                  <a:srgbClr val="000000"/>
                </a:solidFill>
              </a:rPr>
              <a:t>F = </a:t>
            </a:r>
            <a:r>
              <a:rPr lang="en-GB" sz="3200" dirty="0" err="1">
                <a:solidFill>
                  <a:srgbClr val="000000"/>
                </a:solidFill>
              </a:rPr>
              <a:t>kE</a:t>
            </a: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3200" dirty="0">
                <a:solidFill>
                  <a:srgbClr val="000000"/>
                </a:solidFill>
              </a:rPr>
              <a:t>K = Spring constant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0" y="2"/>
            <a:ext cx="12192000" cy="3693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elastic deformation and Hooke’s law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3" y="369301"/>
            <a:ext cx="8466667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48524" y="671735"/>
            <a:ext cx="5462272" cy="6469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3200" b="1" dirty="0">
                <a:solidFill>
                  <a:srgbClr val="000000"/>
                </a:solidFill>
              </a:rPr>
              <a:t>Springs or metal wire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3200" dirty="0">
                <a:solidFill>
                  <a:srgbClr val="000000"/>
                </a:solidFill>
              </a:rPr>
              <a:t>Behave </a:t>
            </a:r>
            <a:r>
              <a:rPr lang="en-GB" sz="3200" i="1" dirty="0">
                <a:solidFill>
                  <a:srgbClr val="000000"/>
                </a:solidFill>
              </a:rPr>
              <a:t>elastically</a:t>
            </a:r>
            <a:r>
              <a:rPr lang="en-GB" sz="3200" dirty="0">
                <a:solidFill>
                  <a:srgbClr val="000000"/>
                </a:solidFill>
              </a:rPr>
              <a:t> up to “limit of proportionality</a:t>
            </a:r>
            <a:r>
              <a:rPr lang="en-GB" sz="3200" dirty="0" smtClean="0">
                <a:solidFill>
                  <a:srgbClr val="000000"/>
                </a:solidFill>
              </a:rPr>
              <a:t>” (also known as the elastic limit)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3200" dirty="0" smtClean="0">
                <a:solidFill>
                  <a:srgbClr val="000000"/>
                </a:solidFill>
              </a:rPr>
              <a:t>This is the point at which force and extension are no longer directly proportional (no longer follows Hooke’s law)</a:t>
            </a: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3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0" y="2"/>
            <a:ext cx="12192000" cy="369300"/>
          </a:xfrm>
          <a:prstGeom prst="rect">
            <a:avLst/>
          </a:prstGeom>
          <a:solidFill>
            <a:srgbClr val="84FE72">
              <a:alpha val="98850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elastic deformation and Hooke’s law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009" t="4006" r="11752" b="9940"/>
          <a:stretch/>
        </p:blipFill>
        <p:spPr>
          <a:xfrm>
            <a:off x="5768646" y="774956"/>
            <a:ext cx="6184789" cy="56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05476" y="508878"/>
            <a:ext cx="6151064" cy="6469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b="1" dirty="0">
                <a:solidFill>
                  <a:srgbClr val="000000"/>
                </a:solidFill>
              </a:rPr>
              <a:t>Springs or metal wire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dirty="0">
                <a:solidFill>
                  <a:srgbClr val="000000"/>
                </a:solidFill>
              </a:rPr>
              <a:t>Behave </a:t>
            </a:r>
            <a:r>
              <a:rPr lang="en-GB" sz="2933" i="1" dirty="0">
                <a:solidFill>
                  <a:srgbClr val="000000"/>
                </a:solidFill>
              </a:rPr>
              <a:t>elastically</a:t>
            </a:r>
            <a:r>
              <a:rPr lang="en-GB" sz="2933" dirty="0">
                <a:solidFill>
                  <a:srgbClr val="000000"/>
                </a:solidFill>
              </a:rPr>
              <a:t> up to “limit of proportionality”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i="1" dirty="0">
                <a:solidFill>
                  <a:srgbClr val="000000"/>
                </a:solidFill>
              </a:rPr>
              <a:t>Elastic- Returns to original size/shape once the load is removed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i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dirty="0">
                <a:solidFill>
                  <a:srgbClr val="000000"/>
                </a:solidFill>
              </a:rPr>
              <a:t>After the limit behaves </a:t>
            </a:r>
            <a:r>
              <a:rPr lang="en-GB" sz="2933" i="1" dirty="0">
                <a:solidFill>
                  <a:srgbClr val="000000"/>
                </a:solidFill>
              </a:rPr>
              <a:t>plastically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i="1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i="1" dirty="0">
                <a:solidFill>
                  <a:srgbClr val="000000"/>
                </a:solidFill>
              </a:rPr>
              <a:t>Plastic- Doesn’t return to same size/shape after load is removed 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667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667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55" t="9402" r="10456" b="1746"/>
          <a:stretch/>
        </p:blipFill>
        <p:spPr>
          <a:xfrm>
            <a:off x="6050261" y="688849"/>
            <a:ext cx="6141740" cy="5867779"/>
          </a:xfrm>
          <a:prstGeom prst="rect">
            <a:avLst/>
          </a:prstGeom>
        </p:spPr>
      </p:pic>
      <p:sp>
        <p:nvSpPr>
          <p:cNvPr id="5" name="Shape 283"/>
          <p:cNvSpPr txBox="1"/>
          <p:nvPr/>
        </p:nvSpPr>
        <p:spPr>
          <a:xfrm>
            <a:off x="0" y="2"/>
            <a:ext cx="12192000" cy="3693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plastic deformation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497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05475" y="508878"/>
            <a:ext cx="6653308" cy="6469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b="1" dirty="0">
                <a:solidFill>
                  <a:srgbClr val="000000"/>
                </a:solidFill>
              </a:rPr>
              <a:t>Rubber 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dirty="0">
                <a:solidFill>
                  <a:srgbClr val="000000"/>
                </a:solidFill>
              </a:rPr>
              <a:t>Does not follow Hooke’s law (force is </a:t>
            </a:r>
            <a:r>
              <a:rPr lang="en-GB" sz="2933" i="1" dirty="0">
                <a:solidFill>
                  <a:srgbClr val="000000"/>
                </a:solidFill>
              </a:rPr>
              <a:t>not</a:t>
            </a:r>
            <a:r>
              <a:rPr lang="en-GB" sz="2933" dirty="0">
                <a:solidFill>
                  <a:srgbClr val="000000"/>
                </a:solidFill>
              </a:rPr>
              <a:t> directly proportional to extension)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dirty="0">
                <a:solidFill>
                  <a:srgbClr val="000000"/>
                </a:solidFill>
              </a:rPr>
              <a:t>Shows </a:t>
            </a:r>
            <a:r>
              <a:rPr lang="en-GB" sz="2933" i="1" dirty="0">
                <a:solidFill>
                  <a:srgbClr val="000000"/>
                </a:solidFill>
              </a:rPr>
              <a:t>elastic</a:t>
            </a:r>
            <a:r>
              <a:rPr lang="en-GB" sz="2933" dirty="0">
                <a:solidFill>
                  <a:srgbClr val="000000"/>
                </a:solidFill>
              </a:rPr>
              <a:t> deformation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dirty="0">
                <a:solidFill>
                  <a:srgbClr val="000000"/>
                </a:solidFill>
              </a:rPr>
              <a:t>Curve is known as a </a:t>
            </a:r>
            <a:r>
              <a:rPr lang="en-GB" sz="2933" b="1" dirty="0">
                <a:solidFill>
                  <a:srgbClr val="000000"/>
                </a:solidFill>
              </a:rPr>
              <a:t>hysteresis</a:t>
            </a:r>
            <a:r>
              <a:rPr lang="en-GB" sz="2933" dirty="0">
                <a:solidFill>
                  <a:srgbClr val="000000"/>
                </a:solidFill>
              </a:rPr>
              <a:t> loop. More work is done to load than released by unloading- the difference is thermal energy</a:t>
            </a:r>
            <a:endParaRPr lang="en-GB" sz="2667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38" t="4846" r="10932" b="13528"/>
          <a:stretch/>
        </p:blipFill>
        <p:spPr>
          <a:xfrm>
            <a:off x="6615287" y="1467734"/>
            <a:ext cx="5463155" cy="4375065"/>
          </a:xfrm>
          <a:prstGeom prst="rect">
            <a:avLst/>
          </a:prstGeom>
        </p:spPr>
      </p:pic>
      <p:sp>
        <p:nvSpPr>
          <p:cNvPr id="4" name="Shape 283"/>
          <p:cNvSpPr txBox="1"/>
          <p:nvPr/>
        </p:nvSpPr>
        <p:spPr>
          <a:xfrm>
            <a:off x="0" y="2"/>
            <a:ext cx="12192000" cy="3693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plastic deformation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435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49424" y="638034"/>
            <a:ext cx="6064965" cy="6469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b="1" dirty="0">
                <a:solidFill>
                  <a:srgbClr val="000000"/>
                </a:solidFill>
              </a:rPr>
              <a:t>Polythene/</a:t>
            </a:r>
            <a:r>
              <a:rPr lang="en-GB" sz="2933" b="1" dirty="0" err="1">
                <a:solidFill>
                  <a:srgbClr val="000000"/>
                </a:solidFill>
              </a:rPr>
              <a:t>blu</a:t>
            </a:r>
            <a:r>
              <a:rPr lang="en-GB" sz="2933" b="1" dirty="0">
                <a:solidFill>
                  <a:srgbClr val="000000"/>
                </a:solidFill>
              </a:rPr>
              <a:t> tack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dirty="0">
                <a:solidFill>
                  <a:srgbClr val="000000"/>
                </a:solidFill>
              </a:rPr>
              <a:t>Does not follow Hooke’s law (force is </a:t>
            </a:r>
            <a:r>
              <a:rPr lang="en-GB" sz="2933" i="1" dirty="0">
                <a:solidFill>
                  <a:srgbClr val="000000"/>
                </a:solidFill>
              </a:rPr>
              <a:t>not</a:t>
            </a:r>
            <a:r>
              <a:rPr lang="en-GB" sz="2933" dirty="0">
                <a:solidFill>
                  <a:srgbClr val="000000"/>
                </a:solidFill>
              </a:rPr>
              <a:t> directly proportional to extension)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dirty="0">
                <a:solidFill>
                  <a:srgbClr val="000000"/>
                </a:solidFill>
              </a:rPr>
              <a:t>Shows </a:t>
            </a:r>
            <a:r>
              <a:rPr lang="en-GB" sz="2933" i="1" dirty="0">
                <a:solidFill>
                  <a:srgbClr val="000000"/>
                </a:solidFill>
              </a:rPr>
              <a:t>plastic</a:t>
            </a:r>
            <a:r>
              <a:rPr lang="en-GB" sz="2933" dirty="0">
                <a:solidFill>
                  <a:srgbClr val="000000"/>
                </a:solidFill>
              </a:rPr>
              <a:t> deformation- material does not return to its original shape when the load is removed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933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667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062" t="2117" r="2779" b="11177"/>
          <a:stretch/>
        </p:blipFill>
        <p:spPr>
          <a:xfrm>
            <a:off x="6629634" y="1639945"/>
            <a:ext cx="5380380" cy="3727340"/>
          </a:xfrm>
          <a:prstGeom prst="rect">
            <a:avLst/>
          </a:prstGeom>
        </p:spPr>
      </p:pic>
      <p:sp>
        <p:nvSpPr>
          <p:cNvPr id="4" name="Shape 283"/>
          <p:cNvSpPr txBox="1"/>
          <p:nvPr/>
        </p:nvSpPr>
        <p:spPr>
          <a:xfrm>
            <a:off x="0" y="2"/>
            <a:ext cx="12192000" cy="3693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Describe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plastic deformation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503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02289" y="503668"/>
            <a:ext cx="5581819" cy="6469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Given the fact that: 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Work done = Force x distance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Show that: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1) The area under a force vs. extension graph is equal to work done to deform the object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2) Elastic potential energy = 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0.5 x spring constant x extension</a:t>
            </a:r>
            <a:r>
              <a:rPr lang="en-GB" sz="2400" baseline="30000" dirty="0">
                <a:solidFill>
                  <a:srgbClr val="000000"/>
                </a:solidFill>
              </a:rPr>
              <a:t>2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Ep = ½ ke</a:t>
            </a:r>
            <a:r>
              <a:rPr lang="en-GB" sz="2400" baseline="30000" dirty="0" smtClean="0">
                <a:solidFill>
                  <a:srgbClr val="000000"/>
                </a:solidFill>
              </a:rPr>
              <a:t>2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400" baseline="30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Shape 283"/>
          <p:cNvSpPr txBox="1"/>
          <p:nvPr/>
        </p:nvSpPr>
        <p:spPr>
          <a:xfrm>
            <a:off x="0" y="2"/>
            <a:ext cx="12192000" cy="369300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Calculate elastic potential energy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579" y="1284993"/>
            <a:ext cx="6307810" cy="47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59954" y="437765"/>
            <a:ext cx="8566035" cy="6469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Given the fact that: 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Work done = Force x distance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Show that: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1) The area under a force vs. extension graph is equal to work done to deform the object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Area under graph = 0.5 x force x extension (extension is equivalent to distance)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Work done (W) = 0.5 x force (f) x distance (d)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(0.5 because it is a triangle, this gives avg. work done)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2) Ep = ½ ke</a:t>
            </a:r>
            <a:r>
              <a:rPr lang="en-GB" sz="2400" baseline="30000" dirty="0" smtClean="0">
                <a:solidFill>
                  <a:srgbClr val="000000"/>
                </a:solidFill>
              </a:rPr>
              <a:t>2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Area under graph = W = 0.5Fd, as distance = extension this can be written: W= 0.5Fe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err="1" smtClean="0">
                <a:solidFill>
                  <a:srgbClr val="FF0000"/>
                </a:solidFill>
              </a:rPr>
              <a:t>Hookes</a:t>
            </a:r>
            <a:r>
              <a:rPr lang="en-GB" sz="2400" dirty="0" smtClean="0">
                <a:solidFill>
                  <a:srgbClr val="FF0000"/>
                </a:solidFill>
              </a:rPr>
              <a:t> law: F=</a:t>
            </a:r>
            <a:r>
              <a:rPr lang="en-GB" sz="2400" dirty="0" err="1" smtClean="0">
                <a:solidFill>
                  <a:srgbClr val="FF0000"/>
                </a:solidFill>
              </a:rPr>
              <a:t>ke</a:t>
            </a:r>
            <a:r>
              <a:rPr lang="en-GB" sz="2400" dirty="0">
                <a:solidFill>
                  <a:srgbClr val="FF0000"/>
                </a:solidFill>
              </a:rPr>
              <a:t>	</a:t>
            </a:r>
            <a:r>
              <a:rPr lang="en-GB" sz="2400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Therefore W = 0.5 </a:t>
            </a:r>
            <a:r>
              <a:rPr lang="en-GB" sz="2400" dirty="0" err="1" smtClean="0">
                <a:solidFill>
                  <a:srgbClr val="FF0000"/>
                </a:solidFill>
              </a:rPr>
              <a:t>kee</a:t>
            </a:r>
            <a:r>
              <a:rPr lang="en-GB" sz="2400" dirty="0" smtClean="0">
                <a:solidFill>
                  <a:srgbClr val="FF0000"/>
                </a:solidFill>
              </a:rPr>
              <a:t> or </a:t>
            </a:r>
            <a:r>
              <a:rPr lang="en-GB" sz="2400" dirty="0">
                <a:solidFill>
                  <a:srgbClr val="FF0000"/>
                </a:solidFill>
              </a:rPr>
              <a:t>ke</a:t>
            </a:r>
            <a:r>
              <a:rPr lang="en-GB" sz="2400" baseline="30000" dirty="0">
                <a:solidFill>
                  <a:srgbClr val="FF0000"/>
                </a:solidFill>
              </a:rPr>
              <a:t>2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Work done is equal to Elastic potential energy (Ep), so: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Ep = </a:t>
            </a:r>
            <a:r>
              <a:rPr lang="en-GB" sz="2400" dirty="0">
                <a:solidFill>
                  <a:srgbClr val="FF0000"/>
                </a:solidFill>
              </a:rPr>
              <a:t>½ </a:t>
            </a:r>
            <a:r>
              <a:rPr lang="en-GB" sz="2400" dirty="0" smtClean="0">
                <a:solidFill>
                  <a:srgbClr val="FF0000"/>
                </a:solidFill>
              </a:rPr>
              <a:t>ke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hape 283"/>
          <p:cNvSpPr txBox="1"/>
          <p:nvPr/>
        </p:nvSpPr>
        <p:spPr>
          <a:xfrm>
            <a:off x="0" y="2"/>
            <a:ext cx="12192000" cy="369300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Calculate elastic potential energy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354" y="1763993"/>
            <a:ext cx="3805646" cy="28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65" r="13083"/>
          <a:stretch/>
        </p:blipFill>
        <p:spPr>
          <a:xfrm>
            <a:off x="0" y="-5657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720018" y="1860849"/>
          <a:ext cx="3088071" cy="416295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8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2.</a:t>
                      </a:r>
                      <a:r>
                        <a:rPr lang="en-GB" sz="1900" baseline="0" dirty="0" smtClean="0"/>
                        <a:t> Foundations of Physics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3. Forces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and motion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 Newtonian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world and astrophysics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6. Particles</a:t>
                      </a:r>
                      <a:r>
                        <a:rPr lang="en-GB" sz="1900" baseline="0" dirty="0" smtClean="0"/>
                        <a:t> and medical physics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38731" y="338251"/>
            <a:ext cx="6780155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4587493" y="1902227"/>
          <a:ext cx="2631392" cy="279403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3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3.1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Forces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3.3.</a:t>
                      </a:r>
                      <a:r>
                        <a:rPr lang="en-GB" sz="1900" baseline="0" dirty="0" smtClean="0"/>
                        <a:t> Work, Energy and power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rgbClr val="FFFFFF"/>
                          </a:solidFill>
                        </a:rPr>
                        <a:t>3.4. Materials</a:t>
                      </a:r>
                      <a:endParaRPr lang="en-GB" sz="19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3.5</a:t>
                      </a:r>
                      <a:r>
                        <a:rPr lang="en-GB" sz="1900" baseline="0" dirty="0" smtClean="0"/>
                        <a:t> Newton’s laws and momentum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8150802" y="1860847"/>
          <a:ext cx="3065529" cy="276742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65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819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3.4.1 Hooke’s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Law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4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3.4.2.</a:t>
                      </a:r>
                      <a:r>
                        <a:rPr lang="en-GB" sz="1900" baseline="0" dirty="0" smtClean="0"/>
                        <a:t> Elastic versus plastic deformation and potential energy</a:t>
                      </a:r>
                      <a:endParaRPr lang="en-GB" sz="1900" dirty="0"/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3.4.3.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Stress, strain and Young’s modulus</a:t>
                      </a:r>
                      <a:endParaRPr lang="en-GB" sz="1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3.4.4.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Deforming materials</a:t>
                      </a:r>
                      <a:endParaRPr lang="en-GB" sz="19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808088" y="2052405"/>
            <a:ext cx="77940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7218886" y="2082288"/>
            <a:ext cx="93191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252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hape 110"/>
          <p:cNvGrpSpPr/>
          <p:nvPr/>
        </p:nvGrpSpPr>
        <p:grpSpPr>
          <a:xfrm>
            <a:off x="480302" y="2013735"/>
            <a:ext cx="11406908" cy="4713640"/>
            <a:chOff x="292626" y="10841"/>
            <a:chExt cx="8205518" cy="4713641"/>
          </a:xfrm>
        </p:grpSpPr>
        <p:sp>
          <p:nvSpPr>
            <p:cNvPr id="111" name="Shape 111"/>
            <p:cNvSpPr/>
            <p:nvPr/>
          </p:nvSpPr>
          <p:spPr>
            <a:xfrm>
              <a:off x="435655" y="10841"/>
              <a:ext cx="7719300" cy="1306800"/>
            </a:xfrm>
            <a:prstGeom prst="roundRect">
              <a:avLst>
                <a:gd name="adj" fmla="val 16667"/>
              </a:avLst>
            </a:prstGeom>
            <a:solidFill>
              <a:srgbClr val="B9F28E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292626" y="10841"/>
              <a:ext cx="8205518" cy="1325700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>
                <a:lnSpc>
                  <a:spcPct val="90000"/>
                </a:lnSpc>
                <a:buSzPct val="25000"/>
              </a:pPr>
              <a:r>
                <a:rPr lang="en-GB" sz="4267" kern="0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Define and calculate stress</a:t>
              </a:r>
              <a:endParaRPr lang="en-GB" sz="4267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35647" y="1605939"/>
              <a:ext cx="7719235" cy="1560576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486818" y="1927305"/>
              <a:ext cx="7616894" cy="945891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>
                <a:lnSpc>
                  <a:spcPct val="90000"/>
                </a:lnSpc>
                <a:buSzPct val="25000"/>
              </a:pPr>
              <a:r>
                <a:rPr lang="en-GB" sz="4267" kern="0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Define and calculate strain</a:t>
              </a:r>
              <a:endParaRPr lang="en-GB" sz="4267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435655" y="3442864"/>
              <a:ext cx="7719300" cy="11505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86818" y="3417547"/>
              <a:ext cx="7577831" cy="1306935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>
                <a:lnSpc>
                  <a:spcPct val="90000"/>
                </a:lnSpc>
                <a:buSzPct val="25000"/>
              </a:pPr>
              <a:r>
                <a:rPr lang="en-GB" sz="4267" kern="0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Calculate Young’s modulus</a:t>
              </a:r>
              <a:endParaRPr lang="en-GB" sz="4267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17" name="Shape 117" descr="https://s-media-cache-ak0.pinimg.com/236x/5b/1f/60/5b1f60e0955b8b62aec8609e9deb869a.jpg"/>
          <p:cNvSpPr/>
          <p:nvPr/>
        </p:nvSpPr>
        <p:spPr>
          <a:xfrm>
            <a:off x="207435" y="-144461"/>
            <a:ext cx="406399" cy="30480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endParaRPr sz="2400"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239349" y="118860"/>
            <a:ext cx="11713200" cy="1773925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buSzPct val="25000"/>
            </a:pPr>
            <a:r>
              <a:rPr lang="en-GB" dirty="0" smtClean="0">
                <a:solidFill>
                  <a:srgbClr val="FFFFFF"/>
                </a:solidFill>
              </a:rPr>
              <a:t>Stress, strain and Young’s modulus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65" r="13083"/>
          <a:stretch/>
        </p:blipFill>
        <p:spPr>
          <a:xfrm>
            <a:off x="0" y="-5657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720018" y="1860849"/>
          <a:ext cx="3088071" cy="416295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8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2.</a:t>
                      </a:r>
                      <a:r>
                        <a:rPr lang="en-GB" sz="1900" baseline="0" dirty="0" smtClean="0"/>
                        <a:t> Foundations of Physics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3. Forces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and motion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 Newtonian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world and astrophysics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6. Particles</a:t>
                      </a:r>
                      <a:r>
                        <a:rPr lang="en-GB" sz="1900" baseline="0" dirty="0" smtClean="0"/>
                        <a:t> and medical physics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38731" y="338251"/>
            <a:ext cx="6780155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4587493" y="1902227"/>
          <a:ext cx="2631392" cy="279403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3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3.1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Forces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3.3.</a:t>
                      </a:r>
                      <a:r>
                        <a:rPr lang="en-GB" sz="1900" baseline="0" dirty="0" smtClean="0"/>
                        <a:t> Work, Energy and power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rgbClr val="FFFFFF"/>
                          </a:solidFill>
                        </a:rPr>
                        <a:t>3.4. Materials</a:t>
                      </a:r>
                      <a:endParaRPr lang="en-GB" sz="19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3.5</a:t>
                      </a:r>
                      <a:r>
                        <a:rPr lang="en-GB" sz="1900" baseline="0" dirty="0" smtClean="0"/>
                        <a:t> Newton’s laws and momentum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>
              <p:ext uri="{D42A27DB-BD31-4B8C-83A1-F6EECF244321}">
                <p14:modId xmlns:p14="http://schemas.microsoft.com/office/powerpoint/2010/main" val="1676245338"/>
              </p:ext>
            </p:extLst>
          </p:nvPr>
        </p:nvGraphicFramePr>
        <p:xfrm>
          <a:off x="8172678" y="1893023"/>
          <a:ext cx="3065529" cy="271293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65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464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3.4.1 Hooke’s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Law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6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3.4.2.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Types of deformation and elastic potential energy</a:t>
                      </a: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09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3.4.3.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Stress, strain and Young’s modulus</a:t>
                      </a: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612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3.4.4 Deforming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various materials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808088" y="2052405"/>
            <a:ext cx="77940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7218886" y="2082288"/>
            <a:ext cx="93191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882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5"/>
          <p:cNvSpPr txBox="1">
            <a:spLocks noGrp="1"/>
          </p:cNvSpPr>
          <p:nvPr>
            <p:ph type="title"/>
          </p:nvPr>
        </p:nvSpPr>
        <p:spPr>
          <a:xfrm>
            <a:off x="128909" y="1165677"/>
            <a:ext cx="5022691" cy="260864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l">
              <a:buClr>
                <a:schemeClr val="lt1"/>
              </a:buClr>
              <a:buSzPct val="25000"/>
            </a:pPr>
            <a:r>
              <a:rPr lang="en-GB" sz="3733" dirty="0">
                <a:solidFill>
                  <a:schemeClr val="lt1"/>
                </a:solidFill>
              </a:rPr>
              <a:t>Stress </a:t>
            </a:r>
            <a:r>
              <a:rPr lang="mr-IN" sz="3733" dirty="0">
                <a:solidFill>
                  <a:schemeClr val="lt1"/>
                </a:solidFill>
              </a:rPr>
              <a:t>–</a:t>
            </a:r>
            <a:r>
              <a:rPr lang="en-GB" sz="3733" dirty="0">
                <a:solidFill>
                  <a:schemeClr val="lt1"/>
                </a:solidFill>
              </a:rPr>
              <a:t> Force applied per unit cross-sectional area of a material</a:t>
            </a:r>
            <a:br>
              <a:rPr lang="en-GB" sz="3733" dirty="0">
                <a:solidFill>
                  <a:schemeClr val="lt1"/>
                </a:solidFill>
              </a:rPr>
            </a:br>
            <a:r>
              <a:rPr lang="en-GB" sz="3733" dirty="0">
                <a:solidFill>
                  <a:schemeClr val="lt1"/>
                </a:solidFill>
              </a:rPr>
              <a:t/>
            </a:r>
            <a:br>
              <a:rPr lang="en-GB" sz="3733" dirty="0">
                <a:solidFill>
                  <a:schemeClr val="lt1"/>
                </a:solidFill>
              </a:rPr>
            </a:br>
            <a:endParaRPr lang="en-GB" sz="3733" dirty="0">
              <a:solidFill>
                <a:srgbClr val="FFFF00"/>
              </a:solidFill>
            </a:endParaRPr>
          </a:p>
        </p:txBody>
      </p:sp>
      <p:sp>
        <p:nvSpPr>
          <p:cNvPr id="7" name="Shape 283"/>
          <p:cNvSpPr txBox="1"/>
          <p:nvPr/>
        </p:nvSpPr>
        <p:spPr>
          <a:xfrm>
            <a:off x="0" y="3"/>
            <a:ext cx="12192000" cy="369300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SzPct val="25000"/>
            </a:pPr>
            <a:r>
              <a:rPr lang="en-GB" sz="24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Outcome: Define stress and strain </a:t>
            </a:r>
          </a:p>
        </p:txBody>
      </p:sp>
      <p:sp>
        <p:nvSpPr>
          <p:cNvPr id="8" name="Shape 235"/>
          <p:cNvSpPr txBox="1">
            <a:spLocks/>
          </p:cNvSpPr>
          <p:nvPr/>
        </p:nvSpPr>
        <p:spPr>
          <a:xfrm>
            <a:off x="128909" y="4224734"/>
            <a:ext cx="5022691" cy="165618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 defTabSz="1219170">
              <a:buClr>
                <a:srgbClr val="FFFFFF"/>
              </a:buClr>
              <a:buSzPct val="25000"/>
            </a:pPr>
            <a:r>
              <a:rPr lang="en-GB" sz="3733" kern="0" dirty="0">
                <a:solidFill>
                  <a:srgbClr val="FFFFFF"/>
                </a:solidFill>
              </a:rPr>
              <a:t>Strain- fractional change from the original material length </a:t>
            </a:r>
            <a:endParaRPr lang="en-GB" sz="3733" kern="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24" t="7125" r="12645" b="9586"/>
          <a:stretch/>
        </p:blipFill>
        <p:spPr>
          <a:xfrm>
            <a:off x="5151600" y="803657"/>
            <a:ext cx="6773133" cy="5077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78089" y="4664118"/>
            <a:ext cx="76054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 i="1" kern="0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x</a:t>
            </a:r>
            <a:endParaRPr lang="en-US" sz="2400" i="1" kern="0" dirty="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385" y="4707170"/>
            <a:ext cx="286997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400" i="1" kern="0" dirty="0">
                <a:solidFill>
                  <a:srgbClr val="000000"/>
                </a:solidFill>
                <a:latin typeface="Times New Roman"/>
                <a:cs typeface="Times New Roman"/>
                <a:sym typeface="Arial"/>
              </a:rPr>
              <a:t>Extension</a:t>
            </a:r>
            <a:endParaRPr lang="en-US" sz="2400" i="1" kern="0" dirty="0">
              <a:solidFill>
                <a:srgbClr val="000000"/>
              </a:solidFill>
              <a:latin typeface="Times New Roman"/>
              <a:cs typeface="Times New Roman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4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94"/>
          <p:cNvSpPr txBox="1"/>
          <p:nvPr/>
        </p:nvSpPr>
        <p:spPr>
          <a:xfrm>
            <a:off x="0" y="3"/>
            <a:ext cx="12192000" cy="369332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SzPct val="25000"/>
            </a:pPr>
            <a:r>
              <a:rPr lang="en-GB" sz="24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24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Calculate Young modulus</a:t>
            </a:r>
            <a:endParaRPr lang="en-GB" sz="24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defTabSz="1219170"/>
            <a:endParaRPr sz="24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Shape 336"/>
          <p:cNvSpPr txBox="1">
            <a:spLocks/>
          </p:cNvSpPr>
          <p:nvPr/>
        </p:nvSpPr>
        <p:spPr>
          <a:xfrm>
            <a:off x="589409" y="540270"/>
            <a:ext cx="10880099" cy="9517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 defTabSz="121917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ct val="25000"/>
              <a:buNone/>
            </a:pPr>
            <a:r>
              <a:rPr lang="en-GB" sz="2933" kern="0" dirty="0">
                <a:solidFill>
                  <a:srgbClr val="000000"/>
                </a:solidFill>
              </a:rPr>
              <a:t>The ratio of stress to strain is known as Young Modulus (E)</a:t>
            </a:r>
          </a:p>
          <a:p>
            <a:pPr marL="0" indent="0" defTabSz="121917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ct val="25000"/>
              <a:buNone/>
            </a:pPr>
            <a:endParaRPr lang="en-GB" sz="3627" kern="0" dirty="0">
              <a:solidFill>
                <a:srgbClr val="FFFFFF"/>
              </a:solidFill>
            </a:endParaRPr>
          </a:p>
          <a:p>
            <a:pPr marL="0" indent="0" defTabSz="1219170">
              <a:lnSpc>
                <a:spcPct val="80000"/>
              </a:lnSpc>
              <a:spcBef>
                <a:spcPts val="0"/>
              </a:spcBef>
              <a:buClr>
                <a:srgbClr val="FFFFFF"/>
              </a:buClr>
              <a:buSzPct val="25000"/>
              <a:buNone/>
            </a:pPr>
            <a:endParaRPr lang="en-GB" sz="3627" kern="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29" y="1492060"/>
            <a:ext cx="8331888" cy="44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2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65" r="13083"/>
          <a:stretch/>
        </p:blipFill>
        <p:spPr>
          <a:xfrm>
            <a:off x="0" y="-5657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720018" y="1860849"/>
          <a:ext cx="3088071" cy="416295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8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2.</a:t>
                      </a:r>
                      <a:r>
                        <a:rPr lang="en-GB" sz="1900" baseline="0" dirty="0" smtClean="0"/>
                        <a:t> Foundations of Physics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3. Forces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and motion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 Newtonian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world and astrophysics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6. Particles</a:t>
                      </a:r>
                      <a:r>
                        <a:rPr lang="en-GB" sz="1900" baseline="0" dirty="0" smtClean="0"/>
                        <a:t> and medical physics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38731" y="338251"/>
            <a:ext cx="6780155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4587493" y="1902227"/>
          <a:ext cx="2631392" cy="279403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3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3.1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Forces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3.3.</a:t>
                      </a:r>
                      <a:r>
                        <a:rPr lang="en-GB" sz="1900" baseline="0" dirty="0" smtClean="0"/>
                        <a:t> Work, Energy and power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rgbClr val="FFFFFF"/>
                          </a:solidFill>
                        </a:rPr>
                        <a:t>3.4. Materials</a:t>
                      </a:r>
                      <a:endParaRPr lang="en-GB" sz="19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3.5</a:t>
                      </a:r>
                      <a:r>
                        <a:rPr lang="en-GB" sz="1900" baseline="0" dirty="0" smtClean="0"/>
                        <a:t> Newton’s laws and momentum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>
              <p:ext uri="{D42A27DB-BD31-4B8C-83A1-F6EECF244321}">
                <p14:modId xmlns:p14="http://schemas.microsoft.com/office/powerpoint/2010/main" val="4014203972"/>
              </p:ext>
            </p:extLst>
          </p:nvPr>
        </p:nvGraphicFramePr>
        <p:xfrm>
          <a:off x="8172678" y="1893023"/>
          <a:ext cx="3065529" cy="271293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65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464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3.4.1 Hooke’s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Law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6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3.4.2.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Types of deformation and elastic potential energy</a:t>
                      </a: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09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3.4.3.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Stress, strain and Young’s modulus</a:t>
                      </a: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612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3.4.4 Deforming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various materials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808088" y="2052405"/>
            <a:ext cx="77940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7218886" y="2082288"/>
            <a:ext cx="93191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5217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hape 110"/>
          <p:cNvGrpSpPr/>
          <p:nvPr/>
        </p:nvGrpSpPr>
        <p:grpSpPr>
          <a:xfrm>
            <a:off x="480302" y="2013735"/>
            <a:ext cx="11406908" cy="4713640"/>
            <a:chOff x="292626" y="10841"/>
            <a:chExt cx="8205518" cy="4713641"/>
          </a:xfrm>
        </p:grpSpPr>
        <p:sp>
          <p:nvSpPr>
            <p:cNvPr id="111" name="Shape 111"/>
            <p:cNvSpPr/>
            <p:nvPr/>
          </p:nvSpPr>
          <p:spPr>
            <a:xfrm>
              <a:off x="435655" y="10841"/>
              <a:ext cx="7719300" cy="1306800"/>
            </a:xfrm>
            <a:prstGeom prst="roundRect">
              <a:avLst>
                <a:gd name="adj" fmla="val 16667"/>
              </a:avLst>
            </a:prstGeom>
            <a:solidFill>
              <a:srgbClr val="B9F28E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292626" y="10841"/>
              <a:ext cx="8205518" cy="1325700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>
                <a:lnSpc>
                  <a:spcPct val="90000"/>
                </a:lnSpc>
                <a:buSzPct val="25000"/>
              </a:pPr>
              <a:r>
                <a:rPr lang="en-GB" sz="4267" kern="0" dirty="0" smtClean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Describe the stress-strain relationship for a ductile metal</a:t>
              </a:r>
              <a:endParaRPr lang="en-GB" sz="4267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35647" y="1605939"/>
              <a:ext cx="7719235" cy="1560576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486818" y="1927305"/>
              <a:ext cx="7616894" cy="945891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>
                <a:lnSpc>
                  <a:spcPct val="90000"/>
                </a:lnSpc>
                <a:buSzPct val="25000"/>
              </a:pPr>
              <a:r>
                <a:rPr lang="en-GB" sz="4267" kern="0" dirty="0" smtClean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Describe the difference between brittle and ductile materials</a:t>
              </a:r>
              <a:endParaRPr lang="en-GB" sz="4267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435655" y="3442864"/>
              <a:ext cx="7719300" cy="11505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pPr defTabSz="1219170"/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86818" y="3417547"/>
              <a:ext cx="7577831" cy="1306935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 defTabSz="1219170">
                <a:lnSpc>
                  <a:spcPct val="90000"/>
                </a:lnSpc>
                <a:buSzPct val="25000"/>
              </a:pPr>
              <a:r>
                <a:rPr lang="en-GB" sz="4267" kern="0" dirty="0" smtClean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Describe stress-strain relationships for </a:t>
              </a:r>
              <a:r>
                <a:rPr lang="en-GB" sz="4267" kern="0" dirty="0" err="1" smtClean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polymetric</a:t>
              </a:r>
              <a:r>
                <a:rPr lang="en-GB" sz="4267" kern="0" dirty="0" smtClean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materials</a:t>
              </a:r>
              <a:endParaRPr lang="en-GB" sz="4267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17" name="Shape 117" descr="https://s-media-cache-ak0.pinimg.com/236x/5b/1f/60/5b1f60e0955b8b62aec8609e9deb869a.jpg"/>
          <p:cNvSpPr/>
          <p:nvPr/>
        </p:nvSpPr>
        <p:spPr>
          <a:xfrm>
            <a:off x="207435" y="-144461"/>
            <a:ext cx="406399" cy="30480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/>
            <a:endParaRPr sz="2400"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239349" y="118860"/>
            <a:ext cx="11713200" cy="1773925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buSzPct val="25000"/>
            </a:pPr>
            <a:r>
              <a:rPr lang="en-GB" dirty="0" smtClean="0">
                <a:solidFill>
                  <a:srgbClr val="FFFFFF"/>
                </a:solidFill>
              </a:rPr>
              <a:t>Deforming various materials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44" r="3969"/>
          <a:stretch/>
        </p:blipFill>
        <p:spPr>
          <a:xfrm>
            <a:off x="5280749" y="498459"/>
            <a:ext cx="6939951" cy="63575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54348" y="1120854"/>
            <a:ext cx="1765032" cy="13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Shape 235"/>
          <p:cNvSpPr txBox="1">
            <a:spLocks noGrp="1"/>
          </p:cNvSpPr>
          <p:nvPr>
            <p:ph type="title"/>
          </p:nvPr>
        </p:nvSpPr>
        <p:spPr>
          <a:xfrm>
            <a:off x="1" y="548288"/>
            <a:ext cx="4376276" cy="131734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l">
              <a:buClr>
                <a:schemeClr val="lt1"/>
              </a:buClr>
              <a:buSzPct val="25000"/>
            </a:pPr>
            <a:r>
              <a:rPr lang="en-GB" sz="3733" dirty="0">
                <a:solidFill>
                  <a:srgbClr val="000000"/>
                </a:solidFill>
              </a:rPr>
              <a:t>Ductile* Metal</a:t>
            </a:r>
            <a:br>
              <a:rPr lang="en-GB" sz="3733" dirty="0">
                <a:solidFill>
                  <a:srgbClr val="000000"/>
                </a:solidFill>
              </a:rPr>
            </a:br>
            <a:r>
              <a:rPr lang="en-GB" sz="3733" dirty="0">
                <a:solidFill>
                  <a:srgbClr val="000000"/>
                </a:solidFill>
              </a:rPr>
              <a:t/>
            </a:r>
            <a:br>
              <a:rPr lang="en-GB" sz="3733" dirty="0">
                <a:solidFill>
                  <a:srgbClr val="000000"/>
                </a:solidFill>
              </a:rPr>
            </a:br>
            <a:endParaRPr lang="en-GB" sz="2933" dirty="0">
              <a:solidFill>
                <a:srgbClr val="000000"/>
              </a:solidFill>
            </a:endParaRPr>
          </a:p>
        </p:txBody>
      </p:sp>
      <p:sp>
        <p:nvSpPr>
          <p:cNvPr id="5" name="Shape 235"/>
          <p:cNvSpPr txBox="1">
            <a:spLocks/>
          </p:cNvSpPr>
          <p:nvPr/>
        </p:nvSpPr>
        <p:spPr>
          <a:xfrm>
            <a:off x="3590261" y="343851"/>
            <a:ext cx="8707572" cy="41969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*Ductile- can easily be drawn into a wire or hammered into sheets</a:t>
            </a:r>
          </a:p>
        </p:txBody>
      </p:sp>
      <p:sp>
        <p:nvSpPr>
          <p:cNvPr id="9" name="Shape 235"/>
          <p:cNvSpPr txBox="1">
            <a:spLocks/>
          </p:cNvSpPr>
          <p:nvPr/>
        </p:nvSpPr>
        <p:spPr>
          <a:xfrm>
            <a:off x="-1" y="3419311"/>
            <a:ext cx="6902284" cy="84346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A- limit of proportionality, before this stress is directly proportional to strain, obeys Hooke’s law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B- Elastic limit- beyond this deformation is permanent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C- Yield point- region where material expands rapidly (often shown as an upper and lower point). Typical of mild steel, not seen in all materials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D- Ultimate tensile strength, max stress a material can withstand when being stretched before it breaks. Beyond this point necking may occur (it will become longer and thinner at its weakest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E- Fracture point- material breaks here. Stress value= breaking strength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6231" y="763550"/>
            <a:ext cx="1765032" cy="972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50795" y="1492509"/>
            <a:ext cx="514292" cy="401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37382" y="1607318"/>
            <a:ext cx="514292" cy="502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102301" y="1392050"/>
            <a:ext cx="114799" cy="1148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Shape 235"/>
          <p:cNvSpPr txBox="1">
            <a:spLocks/>
          </p:cNvSpPr>
          <p:nvPr/>
        </p:nvSpPr>
        <p:spPr>
          <a:xfrm>
            <a:off x="9839376" y="943277"/>
            <a:ext cx="525848" cy="41969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D</a:t>
            </a:r>
          </a:p>
        </p:txBody>
      </p:sp>
      <p:sp>
        <p:nvSpPr>
          <p:cNvPr id="13" name="Shape 235"/>
          <p:cNvSpPr txBox="1">
            <a:spLocks/>
          </p:cNvSpPr>
          <p:nvPr/>
        </p:nvSpPr>
        <p:spPr>
          <a:xfrm>
            <a:off x="10960967" y="1492508"/>
            <a:ext cx="525848" cy="41969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</a:t>
            </a:r>
          </a:p>
        </p:txBody>
      </p:sp>
      <p:sp>
        <p:nvSpPr>
          <p:cNvPr id="15" name="Shape 283"/>
          <p:cNvSpPr txBox="1"/>
          <p:nvPr/>
        </p:nvSpPr>
        <p:spPr>
          <a:xfrm>
            <a:off x="0" y="3"/>
            <a:ext cx="12192000" cy="369300"/>
          </a:xfrm>
          <a:prstGeom prst="rect">
            <a:avLst/>
          </a:prstGeom>
          <a:solidFill>
            <a:srgbClr val="C0F8C5">
              <a:alpha val="98824"/>
            </a:srgb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SzPct val="25000"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24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stress-strain relationship for a ductile metal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777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3"/>
          <p:cNvSpPr txBox="1"/>
          <p:nvPr/>
        </p:nvSpPr>
        <p:spPr>
          <a:xfrm>
            <a:off x="0" y="3"/>
            <a:ext cx="12192000" cy="369300"/>
          </a:xfrm>
          <a:prstGeom prst="rect">
            <a:avLst/>
          </a:prstGeom>
          <a:solidFill>
            <a:schemeClr val="bg2">
              <a:lumMod val="20000"/>
              <a:lumOff val="80000"/>
              <a:alpha val="98824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SzPct val="25000"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GB" sz="2400" kern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difference </a:t>
            </a:r>
            <a:r>
              <a:rPr lang="en-GB" sz="24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between brittle and ductile materials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87" y="500827"/>
            <a:ext cx="8436715" cy="629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64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5"/>
          <p:cNvSpPr txBox="1">
            <a:spLocks noGrp="1"/>
          </p:cNvSpPr>
          <p:nvPr>
            <p:ph type="title"/>
          </p:nvPr>
        </p:nvSpPr>
        <p:spPr>
          <a:xfrm>
            <a:off x="13994" y="632202"/>
            <a:ext cx="12384413" cy="84346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l">
              <a:buClr>
                <a:schemeClr val="lt1"/>
              </a:buClr>
              <a:buSzPct val="25000"/>
            </a:pPr>
            <a:r>
              <a:rPr lang="en-GB" sz="2933" dirty="0">
                <a:solidFill>
                  <a:srgbClr val="000000"/>
                </a:solidFill>
              </a:rPr>
              <a:t>Polymeric materials</a:t>
            </a:r>
            <a:br>
              <a:rPr lang="en-GB" sz="2933" dirty="0">
                <a:solidFill>
                  <a:srgbClr val="000000"/>
                </a:solidFill>
              </a:rPr>
            </a:br>
            <a:r>
              <a:rPr lang="en-GB" sz="2933" dirty="0">
                <a:solidFill>
                  <a:srgbClr val="000000"/>
                </a:solidFill>
              </a:rPr>
              <a:t>- Consist of long molecular chains, both typically stretch a lot before breaking but this is dependent on their temperature</a:t>
            </a:r>
          </a:p>
        </p:txBody>
      </p:sp>
      <p:sp>
        <p:nvSpPr>
          <p:cNvPr id="7" name="Shape 283"/>
          <p:cNvSpPr txBox="1"/>
          <p:nvPr/>
        </p:nvSpPr>
        <p:spPr>
          <a:xfrm>
            <a:off x="0" y="3"/>
            <a:ext cx="12192000" cy="369300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lnSpc>
                <a:spcPct val="90000"/>
              </a:lnSpc>
              <a:buSzPct val="25000"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Learning Outcome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GB" sz="2400" kern="0" noProof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</a:t>
            </a:r>
            <a:r>
              <a:rPr lang="en-GB" sz="2400" kern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tress-strain </a:t>
            </a:r>
            <a:r>
              <a:rPr lang="en-GB" sz="24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relationships for </a:t>
            </a:r>
            <a:r>
              <a:rPr lang="en-GB" sz="2400" kern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polymeric </a:t>
            </a:r>
            <a:r>
              <a:rPr lang="en-GB" sz="24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materials</a:t>
            </a:r>
            <a:endParaRPr lang="en-GB" sz="24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90" y="1911402"/>
            <a:ext cx="4597868" cy="4307711"/>
          </a:xfrm>
          <a:prstGeom prst="rect">
            <a:avLst/>
          </a:prstGeom>
        </p:spPr>
      </p:pic>
      <p:sp>
        <p:nvSpPr>
          <p:cNvPr id="5" name="Shape 235"/>
          <p:cNvSpPr txBox="1">
            <a:spLocks/>
          </p:cNvSpPr>
          <p:nvPr/>
        </p:nvSpPr>
        <p:spPr>
          <a:xfrm>
            <a:off x="13993" y="1540126"/>
            <a:ext cx="2985011" cy="84346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Rubber</a:t>
            </a:r>
          </a:p>
        </p:txBody>
      </p:sp>
      <p:sp>
        <p:nvSpPr>
          <p:cNvPr id="8" name="Shape 235"/>
          <p:cNvSpPr txBox="1">
            <a:spLocks/>
          </p:cNvSpPr>
          <p:nvPr/>
        </p:nvSpPr>
        <p:spPr>
          <a:xfrm>
            <a:off x="6122529" y="1628389"/>
            <a:ext cx="2985011" cy="84346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Polythene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357" y="2523553"/>
            <a:ext cx="5992796" cy="3377896"/>
          </a:xfrm>
          <a:prstGeom prst="rect">
            <a:avLst/>
          </a:prstGeom>
        </p:spPr>
      </p:pic>
      <p:sp>
        <p:nvSpPr>
          <p:cNvPr id="9" name="Shape 235"/>
          <p:cNvSpPr txBox="1">
            <a:spLocks/>
          </p:cNvSpPr>
          <p:nvPr/>
        </p:nvSpPr>
        <p:spPr>
          <a:xfrm>
            <a:off x="593789" y="5797378"/>
            <a:ext cx="2985011" cy="84346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Elastic behaviour</a:t>
            </a:r>
          </a:p>
        </p:txBody>
      </p:sp>
      <p:sp>
        <p:nvSpPr>
          <p:cNvPr id="10" name="Shape 235"/>
          <p:cNvSpPr txBox="1">
            <a:spLocks/>
          </p:cNvSpPr>
          <p:nvPr/>
        </p:nvSpPr>
        <p:spPr>
          <a:xfrm>
            <a:off x="6506412" y="5817474"/>
            <a:ext cx="2985011" cy="84346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mic Sans MS"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sym typeface="Comic Sans MS"/>
              </a:rPr>
              <a:t>Plastic behaviour</a:t>
            </a:r>
          </a:p>
        </p:txBody>
      </p:sp>
    </p:spTree>
    <p:extLst>
      <p:ext uri="{BB962C8B-B14F-4D97-AF65-F5344CB8AC3E}">
        <p14:creationId xmlns:p14="http://schemas.microsoft.com/office/powerpoint/2010/main" val="33390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Shape 110"/>
          <p:cNvGrpSpPr/>
          <p:nvPr/>
        </p:nvGrpSpPr>
        <p:grpSpPr>
          <a:xfrm>
            <a:off x="480302" y="2013735"/>
            <a:ext cx="11406908" cy="4713640"/>
            <a:chOff x="292626" y="10841"/>
            <a:chExt cx="8205518" cy="4713641"/>
          </a:xfrm>
        </p:grpSpPr>
        <p:sp>
          <p:nvSpPr>
            <p:cNvPr id="111" name="Shape 111"/>
            <p:cNvSpPr/>
            <p:nvPr/>
          </p:nvSpPr>
          <p:spPr>
            <a:xfrm>
              <a:off x="435655" y="10841"/>
              <a:ext cx="7719300" cy="1306800"/>
            </a:xfrm>
            <a:prstGeom prst="roundRect">
              <a:avLst>
                <a:gd name="adj" fmla="val 16667"/>
              </a:avLst>
            </a:prstGeom>
            <a:solidFill>
              <a:srgbClr val="B9F28E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292626" y="10841"/>
              <a:ext cx="8205518" cy="1325700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4267" kern="0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Describe </a:t>
              </a:r>
              <a:r>
                <a:rPr lang="en-GB" sz="4267" kern="0" dirty="0" smtClean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Hooke’s law</a:t>
              </a:r>
              <a:endParaRPr lang="en-GB" sz="4267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35647" y="1605939"/>
              <a:ext cx="7719235" cy="1560576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486818" y="1927305"/>
              <a:ext cx="7616894" cy="945891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4267" kern="0" dirty="0" smtClean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Describe Hooke’s law for two springs in parallel</a:t>
              </a:r>
              <a:endParaRPr lang="en-GB" sz="4267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435655" y="3442864"/>
              <a:ext cx="7719300" cy="1150500"/>
            </a:xfrm>
            <a:prstGeom prst="roundRect">
              <a:avLst>
                <a:gd name="adj" fmla="val 16667"/>
              </a:avLst>
            </a:prstGeom>
            <a:solidFill>
              <a:srgbClr val="EAD1DC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1"/>
                </a:srgbClr>
              </a:outerShdw>
            </a:effectLst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486818" y="3417547"/>
              <a:ext cx="7577831" cy="1306935"/>
            </a:xfrm>
            <a:prstGeom prst="rect">
              <a:avLst/>
            </a:prstGeom>
            <a:noFill/>
            <a:ln>
              <a:noFill/>
            </a:ln>
          </p:spPr>
          <p:txBody>
            <a:bodyPr lIns="307367" tIns="0" rIns="307367" bIns="0" anchor="ctr" anchorCtr="0">
              <a:noAutofit/>
            </a:bodyPr>
            <a:lstStyle/>
            <a:p>
              <a:pPr>
                <a:lnSpc>
                  <a:spcPct val="90000"/>
                </a:lnSpc>
                <a:buSzPct val="25000"/>
              </a:pPr>
              <a:r>
                <a:rPr lang="en-GB" sz="4267" kern="0" dirty="0" smtClean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Describe Hooke’s law for two springs in series</a:t>
              </a:r>
              <a:endParaRPr lang="en-GB" sz="4267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117" name="Shape 117" descr="https://s-media-cache-ak0.pinimg.com/236x/5b/1f/60/5b1f60e0955b8b62aec8609e9deb869a.jpg"/>
          <p:cNvSpPr/>
          <p:nvPr/>
        </p:nvSpPr>
        <p:spPr>
          <a:xfrm>
            <a:off x="207435" y="-144461"/>
            <a:ext cx="406399" cy="304801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 sz="2400" kern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239349" y="118860"/>
            <a:ext cx="11713200" cy="1773925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buSzPct val="25000"/>
            </a:pPr>
            <a:r>
              <a:rPr lang="en-GB" sz="5400" b="1" dirty="0">
                <a:solidFill>
                  <a:srgbClr val="FFFFFF"/>
                </a:solidFill>
              </a:rPr>
              <a:t>Types of deformation and elastic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12103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29287" y="539250"/>
            <a:ext cx="2961000" cy="79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25000"/>
              <a:buNone/>
            </a:pPr>
            <a:r>
              <a:rPr lang="en-GB" sz="3600" dirty="0">
                <a:solidFill>
                  <a:schemeClr val="lt1"/>
                </a:solidFill>
              </a:rPr>
              <a:t>Hooke’s Law</a:t>
            </a:r>
          </a:p>
          <a:p>
            <a:pPr marL="0" indent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25000"/>
              <a:buNone/>
            </a:pPr>
            <a:endParaRPr sz="272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25000"/>
              <a:buNone/>
            </a:pPr>
            <a:endParaRPr sz="272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80000"/>
              </a:lnSpc>
              <a:spcBef>
                <a:spcPts val="544"/>
              </a:spcBef>
              <a:buClr>
                <a:schemeClr val="lt1"/>
              </a:buClr>
              <a:buSzPct val="25000"/>
              <a:buNone/>
            </a:pPr>
            <a:endParaRPr sz="272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80000"/>
              </a:lnSpc>
              <a:spcBef>
                <a:spcPts val="544"/>
              </a:spcBef>
              <a:buSzPct val="25000"/>
              <a:buNone/>
            </a:pPr>
            <a:endParaRPr sz="2720" dirty="0">
              <a:solidFill>
                <a:schemeClr val="lt1"/>
              </a:solidFill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l="13418" t="22703" r="41613" b="5970"/>
          <a:stretch/>
        </p:blipFill>
        <p:spPr>
          <a:xfrm>
            <a:off x="3390287" y="1164286"/>
            <a:ext cx="4867072" cy="37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11"/>
          <p:cNvSpPr txBox="1"/>
          <p:nvPr/>
        </p:nvSpPr>
        <p:spPr>
          <a:xfrm>
            <a:off x="0" y="-1"/>
            <a:ext cx="12192000" cy="369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Hooke’s law</a:t>
            </a:r>
          </a:p>
        </p:txBody>
      </p:sp>
      <p:sp>
        <p:nvSpPr>
          <p:cNvPr id="6" name="Shape 342"/>
          <p:cNvSpPr txBox="1"/>
          <p:nvPr/>
        </p:nvSpPr>
        <p:spPr>
          <a:xfrm>
            <a:off x="291830" y="5246336"/>
            <a:ext cx="11478638" cy="1259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544"/>
              </a:spcBef>
              <a:buClr>
                <a:srgbClr val="FFFFFF"/>
              </a:buClr>
              <a:buSzPct val="25000"/>
            </a:pPr>
            <a:r>
              <a:rPr lang="en-US" sz="2300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Hookes</a:t>
            </a:r>
            <a:r>
              <a:rPr lang="en-US" sz="23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law states that</a:t>
            </a:r>
            <a:r>
              <a:rPr lang="en-US" sz="23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the extension of an elastic object is directly proportional to the force applied to it</a:t>
            </a:r>
          </a:p>
          <a:p>
            <a:pPr>
              <a:lnSpc>
                <a:spcPct val="80000"/>
              </a:lnSpc>
              <a:spcBef>
                <a:spcPts val="544"/>
              </a:spcBef>
              <a:buClr>
                <a:srgbClr val="FFFFFF"/>
              </a:buClr>
              <a:buSzPct val="25000"/>
            </a:pPr>
            <a:endParaRPr lang="en-US" sz="23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80000"/>
              </a:lnSpc>
              <a:spcBef>
                <a:spcPts val="544"/>
              </a:spcBef>
              <a:buClr>
                <a:srgbClr val="FFFFFF"/>
              </a:buClr>
              <a:buSzPct val="25000"/>
            </a:pPr>
            <a:r>
              <a:rPr lang="en-US" sz="23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Shown by the straight line that passes through the origin</a:t>
            </a:r>
          </a:p>
          <a:p>
            <a:pPr>
              <a:lnSpc>
                <a:spcPct val="80000"/>
              </a:lnSpc>
              <a:spcBef>
                <a:spcPts val="544"/>
              </a:spcBef>
              <a:buClr>
                <a:srgbClr val="FFFFFF"/>
              </a:buClr>
            </a:pPr>
            <a:endParaRPr lang="en-US"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80000"/>
              </a:lnSpc>
              <a:spcBef>
                <a:spcPts val="544"/>
              </a:spcBef>
              <a:buClr>
                <a:srgbClr val="FFFFFF"/>
              </a:buClr>
            </a:pPr>
            <a:endParaRPr sz="230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49026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9103075" y="3359951"/>
            <a:ext cx="705600" cy="107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7619400" y="3422975"/>
            <a:ext cx="578400" cy="7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4979750" y="4433049"/>
            <a:ext cx="578400" cy="7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4907775" y="2674951"/>
            <a:ext cx="578400" cy="70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sz="3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76" name="Shape 4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98" y="1183590"/>
            <a:ext cx="3673906" cy="247589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272930" y="465625"/>
            <a:ext cx="6098700" cy="6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spring constant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5486175" y="1725120"/>
            <a:ext cx="6009645" cy="6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spring constant can be found by measuring the 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gradient </a:t>
            </a: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the straight-line part of a force-extension graph 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136186" y="3659489"/>
            <a:ext cx="12055813" cy="18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example above, the gradient is found by 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ΔF/</a:t>
            </a:r>
            <a:r>
              <a:rPr lang="en-GB" sz="24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Δx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ΔF/</a:t>
            </a:r>
            <a:r>
              <a:rPr lang="en-GB" sz="2400" dirty="0" err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Δx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= 20/0.1   =   200 N/m</a:t>
            </a:r>
            <a:endParaRPr sz="2400" baseline="30000" dirty="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Once we know the spring constant, we can calculate the force required to extend a material by a given amount, using the equation F = </a:t>
            </a:r>
            <a:r>
              <a:rPr lang="en-GB" sz="2400" dirty="0" err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kx</a:t>
            </a:r>
            <a:endParaRPr lang="en-GB" sz="2400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GB"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/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the force causing the extension</a:t>
            </a:r>
          </a:p>
          <a:p>
            <a:pPr lvl="0"/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the extension</a:t>
            </a:r>
          </a:p>
          <a:p>
            <a:pPr lvl="0"/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</a:t>
            </a: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known as the </a:t>
            </a:r>
            <a:r>
              <a:rPr lang="en-GB" sz="2400" dirty="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 constant in N/m</a:t>
            </a:r>
          </a:p>
          <a:p>
            <a:endParaRPr lang="en-GB"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" name="Shape 311"/>
          <p:cNvSpPr txBox="1"/>
          <p:nvPr/>
        </p:nvSpPr>
        <p:spPr>
          <a:xfrm>
            <a:off x="0" y="0"/>
            <a:ext cx="12192000" cy="4279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Learning Outcome: Describe Hooke’s law</a:t>
            </a:r>
          </a:p>
        </p:txBody>
      </p:sp>
    </p:spTree>
    <p:extLst>
      <p:ext uri="{BB962C8B-B14F-4D97-AF65-F5344CB8AC3E}">
        <p14:creationId xmlns:p14="http://schemas.microsoft.com/office/powerpoint/2010/main" val="3929466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05476" y="508878"/>
            <a:ext cx="6151064" cy="6469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b="1" dirty="0" smtClean="0">
                <a:solidFill>
                  <a:srgbClr val="000000"/>
                </a:solidFill>
              </a:rPr>
              <a:t>Parallel springs</a:t>
            </a:r>
            <a:endParaRPr lang="en-GB" sz="2933" b="1" dirty="0">
              <a:solidFill>
                <a:srgbClr val="000000"/>
              </a:solidFill>
            </a:endParaRPr>
          </a:p>
        </p:txBody>
      </p:sp>
      <p:sp>
        <p:nvSpPr>
          <p:cNvPr id="5" name="Shape 283"/>
          <p:cNvSpPr txBox="1"/>
          <p:nvPr/>
        </p:nvSpPr>
        <p:spPr>
          <a:xfrm>
            <a:off x="0" y="2"/>
            <a:ext cx="12192000" cy="369300"/>
          </a:xfrm>
          <a:prstGeom prst="rect">
            <a:avLst/>
          </a:prstGeom>
          <a:solidFill>
            <a:schemeClr val="bg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24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Outcome: Describe </a:t>
            </a:r>
            <a:r>
              <a:rPr lang="en-GB" sz="2400" kern="0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Hookes</a:t>
            </a:r>
            <a:r>
              <a:rPr lang="en-GB" sz="2400" kern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Law for parallel springs</a:t>
            </a:r>
            <a:endParaRPr lang="en-GB" sz="24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 descr="2of6 hooke's law and combination of springs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9" t="13762" r="16903" b="16163"/>
          <a:stretch/>
        </p:blipFill>
        <p:spPr bwMode="auto">
          <a:xfrm>
            <a:off x="5347030" y="477629"/>
            <a:ext cx="3317195" cy="480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of6 hooke's law and combination of springs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21187" r="62356" b="20374"/>
          <a:stretch/>
        </p:blipFill>
        <p:spPr bwMode="auto">
          <a:xfrm>
            <a:off x="2049295" y="1167320"/>
            <a:ext cx="2765834" cy="40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82"/>
          <p:cNvSpPr txBox="1">
            <a:spLocks/>
          </p:cNvSpPr>
          <p:nvPr/>
        </p:nvSpPr>
        <p:spPr>
          <a:xfrm>
            <a:off x="8502317" y="1680299"/>
            <a:ext cx="3689684" cy="287759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Extension for each spring is halved 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(if 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1 </a:t>
            </a:r>
            <a:r>
              <a:rPr lang="en-GB" sz="2933" kern="0" dirty="0" smtClean="0">
                <a:solidFill>
                  <a:srgbClr val="000000"/>
                </a:solidFill>
              </a:rPr>
              <a:t>= 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2</a:t>
            </a:r>
            <a:r>
              <a:rPr lang="en-GB" sz="2933" kern="0" dirty="0" smtClean="0">
                <a:solidFill>
                  <a:srgbClr val="000000"/>
                </a:solidFill>
              </a:rPr>
              <a:t>) as force is shared between springs</a:t>
            </a:r>
            <a:endParaRPr lang="en-GB" sz="2933" i="1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667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667" kern="0" dirty="0">
              <a:solidFill>
                <a:srgbClr val="000000"/>
              </a:solidFill>
            </a:endParaRPr>
          </a:p>
        </p:txBody>
      </p:sp>
      <p:sp>
        <p:nvSpPr>
          <p:cNvPr id="8" name="Shape 282"/>
          <p:cNvSpPr txBox="1">
            <a:spLocks/>
          </p:cNvSpPr>
          <p:nvPr/>
        </p:nvSpPr>
        <p:spPr>
          <a:xfrm>
            <a:off x="245874" y="5344429"/>
            <a:ext cx="13038244" cy="129582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If force remains constant and F = </a:t>
            </a:r>
            <a:r>
              <a:rPr lang="en-GB" sz="2933" kern="0" dirty="0" err="1" smtClean="0">
                <a:solidFill>
                  <a:srgbClr val="000000"/>
                </a:solidFill>
              </a:rPr>
              <a:t>kx</a:t>
            </a:r>
            <a:endParaRPr lang="en-GB" sz="2933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If extension (x) halves the spring constant must double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For parallel springs: 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total</a:t>
            </a:r>
            <a:r>
              <a:rPr lang="en-GB" sz="2933" kern="0" dirty="0" smtClean="0">
                <a:solidFill>
                  <a:srgbClr val="000000"/>
                </a:solidFill>
              </a:rPr>
              <a:t> = 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1</a:t>
            </a:r>
            <a:r>
              <a:rPr lang="en-GB" sz="2933" kern="0" dirty="0" smtClean="0">
                <a:solidFill>
                  <a:srgbClr val="000000"/>
                </a:solidFill>
              </a:rPr>
              <a:t> + 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2</a:t>
            </a:r>
            <a:endParaRPr lang="en-GB" sz="2667" kern="0" baseline="-25000" dirty="0">
              <a:solidFill>
                <a:srgbClr val="000000"/>
              </a:solidFill>
            </a:endParaRPr>
          </a:p>
        </p:txBody>
      </p:sp>
      <p:sp>
        <p:nvSpPr>
          <p:cNvPr id="9" name="Shape 282"/>
          <p:cNvSpPr txBox="1">
            <a:spLocks/>
          </p:cNvSpPr>
          <p:nvPr/>
        </p:nvSpPr>
        <p:spPr>
          <a:xfrm>
            <a:off x="7631022" y="2282900"/>
            <a:ext cx="1410390" cy="57396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2</a:t>
            </a:r>
            <a:endParaRPr lang="en-GB" sz="2667" kern="0" baseline="-25000" dirty="0">
              <a:solidFill>
                <a:srgbClr val="000000"/>
              </a:solidFill>
            </a:endParaRPr>
          </a:p>
        </p:txBody>
      </p:sp>
      <p:sp>
        <p:nvSpPr>
          <p:cNvPr id="10" name="Shape 282"/>
          <p:cNvSpPr txBox="1">
            <a:spLocks/>
          </p:cNvSpPr>
          <p:nvPr/>
        </p:nvSpPr>
        <p:spPr>
          <a:xfrm>
            <a:off x="5434580" y="2282900"/>
            <a:ext cx="661420" cy="57396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1</a:t>
            </a:r>
            <a:endParaRPr lang="en-GB" sz="2667" kern="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8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3"/>
          <p:cNvSpPr txBox="1"/>
          <p:nvPr/>
        </p:nvSpPr>
        <p:spPr>
          <a:xfrm>
            <a:off x="0" y="2"/>
            <a:ext cx="12192000" cy="369300"/>
          </a:xfrm>
          <a:prstGeom prst="rect">
            <a:avLst/>
          </a:prstGeom>
          <a:solidFill>
            <a:schemeClr val="accent2">
              <a:lumMod val="20000"/>
              <a:lumOff val="80000"/>
              <a:alpha val="98850"/>
            </a:schemeClr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GB" sz="2400" kern="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Outcome: </a:t>
            </a:r>
            <a:r>
              <a:rPr lang="en-GB" sz="2400" kern="0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Hooke’s law for springs in series</a:t>
            </a:r>
            <a:endParaRPr lang="en-GB" sz="2400" kern="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2" descr="2of6 hooke's law and combination of springs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13866" r="40790" b="1455"/>
          <a:stretch/>
        </p:blipFill>
        <p:spPr bwMode="auto">
          <a:xfrm>
            <a:off x="3402683" y="471373"/>
            <a:ext cx="4329613" cy="482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82"/>
          <p:cNvSpPr txBox="1">
            <a:spLocks/>
          </p:cNvSpPr>
          <p:nvPr/>
        </p:nvSpPr>
        <p:spPr>
          <a:xfrm>
            <a:off x="7732296" y="1665349"/>
            <a:ext cx="3689684" cy="287759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Each spring shows the same amount of extension, so overall extension is doubled</a:t>
            </a:r>
            <a:endParaRPr lang="en-GB" sz="2933" i="1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667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667" kern="0" dirty="0">
              <a:solidFill>
                <a:srgbClr val="000000"/>
              </a:solidFill>
            </a:endParaRPr>
          </a:p>
        </p:txBody>
      </p:sp>
      <p:sp>
        <p:nvSpPr>
          <p:cNvPr id="8" name="Shape 282"/>
          <p:cNvSpPr txBox="1">
            <a:spLocks/>
          </p:cNvSpPr>
          <p:nvPr/>
        </p:nvSpPr>
        <p:spPr>
          <a:xfrm>
            <a:off x="0" y="5413072"/>
            <a:ext cx="13038244" cy="129582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If force remains constant and F = </a:t>
            </a:r>
            <a:r>
              <a:rPr lang="en-GB" sz="2933" kern="0" dirty="0" err="1" smtClean="0">
                <a:solidFill>
                  <a:srgbClr val="000000"/>
                </a:solidFill>
              </a:rPr>
              <a:t>kx</a:t>
            </a:r>
            <a:endParaRPr lang="en-GB" sz="2933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If extension (x) doubles the spring constant must half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For series springs: 1/k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total</a:t>
            </a:r>
            <a:r>
              <a:rPr lang="en-GB" sz="2933" kern="0" dirty="0" smtClean="0">
                <a:solidFill>
                  <a:srgbClr val="000000"/>
                </a:solidFill>
              </a:rPr>
              <a:t> = 1/k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1</a:t>
            </a:r>
            <a:r>
              <a:rPr lang="en-GB" sz="2933" kern="0" dirty="0" smtClean="0">
                <a:solidFill>
                  <a:srgbClr val="000000"/>
                </a:solidFill>
              </a:rPr>
              <a:t> + 1/k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2</a:t>
            </a:r>
            <a:endParaRPr lang="en-GB" sz="2667" kern="0" baseline="-25000" dirty="0">
              <a:solidFill>
                <a:srgbClr val="000000"/>
              </a:solidFill>
            </a:endParaRPr>
          </a:p>
        </p:txBody>
      </p:sp>
      <p:sp>
        <p:nvSpPr>
          <p:cNvPr id="9" name="Shape 282"/>
          <p:cNvSpPr txBox="1">
            <a:spLocks noGrp="1"/>
          </p:cNvSpPr>
          <p:nvPr>
            <p:ph type="body" idx="1"/>
          </p:nvPr>
        </p:nvSpPr>
        <p:spPr>
          <a:xfrm>
            <a:off x="105476" y="508878"/>
            <a:ext cx="6151064" cy="64695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b="1" dirty="0" smtClean="0">
                <a:solidFill>
                  <a:srgbClr val="000000"/>
                </a:solidFill>
              </a:rPr>
              <a:t>Series springs</a:t>
            </a:r>
            <a:endParaRPr lang="en-GB" sz="2933" b="1" dirty="0">
              <a:solidFill>
                <a:srgbClr val="000000"/>
              </a:solidFill>
            </a:endParaRPr>
          </a:p>
        </p:txBody>
      </p:sp>
      <p:sp>
        <p:nvSpPr>
          <p:cNvPr id="10" name="Shape 282"/>
          <p:cNvSpPr txBox="1">
            <a:spLocks/>
          </p:cNvSpPr>
          <p:nvPr/>
        </p:nvSpPr>
        <p:spPr>
          <a:xfrm>
            <a:off x="5567489" y="1665349"/>
            <a:ext cx="661420" cy="57396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1</a:t>
            </a:r>
            <a:endParaRPr lang="en-GB" sz="2667" kern="0" baseline="-25000" dirty="0">
              <a:solidFill>
                <a:srgbClr val="000000"/>
              </a:solidFill>
            </a:endParaRPr>
          </a:p>
        </p:txBody>
      </p:sp>
      <p:sp>
        <p:nvSpPr>
          <p:cNvPr id="11" name="Shape 282"/>
          <p:cNvSpPr txBox="1">
            <a:spLocks/>
          </p:cNvSpPr>
          <p:nvPr/>
        </p:nvSpPr>
        <p:spPr>
          <a:xfrm>
            <a:off x="5689927" y="3192639"/>
            <a:ext cx="1410390" cy="57396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k</a:t>
            </a:r>
            <a:r>
              <a:rPr lang="en-GB" sz="2933" kern="0" baseline="-25000" dirty="0" smtClean="0">
                <a:solidFill>
                  <a:srgbClr val="000000"/>
                </a:solidFill>
              </a:rPr>
              <a:t>2</a:t>
            </a:r>
            <a:endParaRPr lang="en-GB" sz="2667" kern="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2887578" y="513347"/>
            <a:ext cx="0" cy="5630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87578" y="6144127"/>
            <a:ext cx="7251032" cy="16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87578" y="838199"/>
            <a:ext cx="6625390" cy="53059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31" idx="2"/>
          </p:cNvCxnSpPr>
          <p:nvPr/>
        </p:nvCxnSpPr>
        <p:spPr>
          <a:xfrm flipV="1">
            <a:off x="2887578" y="1017877"/>
            <a:ext cx="2683044" cy="512625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19662" y="3914274"/>
            <a:ext cx="7218948" cy="222985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2of6 hooke's law and combination of springs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9" t="13762" r="16903" b="16163"/>
          <a:stretch/>
        </p:blipFill>
        <p:spPr bwMode="auto">
          <a:xfrm>
            <a:off x="3147117" y="1138989"/>
            <a:ext cx="2101782" cy="30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2of6 hooke's law and combination of springs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21187" r="62356" b="20374"/>
          <a:stretch/>
        </p:blipFill>
        <p:spPr bwMode="auto">
          <a:xfrm>
            <a:off x="5622758" y="2178130"/>
            <a:ext cx="1564102" cy="22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of6 hooke's law and combination of springs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t="13866" r="40790" b="1455"/>
          <a:stretch/>
        </p:blipFill>
        <p:spPr bwMode="auto">
          <a:xfrm>
            <a:off x="7395410" y="2510721"/>
            <a:ext cx="1764632" cy="363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82"/>
          <p:cNvSpPr txBox="1">
            <a:spLocks/>
          </p:cNvSpPr>
          <p:nvPr/>
        </p:nvSpPr>
        <p:spPr>
          <a:xfrm rot="16200000">
            <a:off x="1702815" y="796435"/>
            <a:ext cx="1467853" cy="5029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Force</a:t>
            </a:r>
            <a:endParaRPr lang="en-GB" sz="2933" i="1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667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667" kern="0" dirty="0">
              <a:solidFill>
                <a:srgbClr val="000000"/>
              </a:solidFill>
            </a:endParaRPr>
          </a:p>
        </p:txBody>
      </p:sp>
      <p:sp>
        <p:nvSpPr>
          <p:cNvPr id="30" name="Shape 282"/>
          <p:cNvSpPr txBox="1">
            <a:spLocks/>
          </p:cNvSpPr>
          <p:nvPr/>
        </p:nvSpPr>
        <p:spPr>
          <a:xfrm>
            <a:off x="8069180" y="6281281"/>
            <a:ext cx="2551870" cy="5029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GB" sz="2933" kern="0" dirty="0" smtClean="0">
                <a:solidFill>
                  <a:srgbClr val="000000"/>
                </a:solidFill>
              </a:rPr>
              <a:t>Extension</a:t>
            </a:r>
            <a:endParaRPr lang="en-GB" sz="2933" i="1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667" kern="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endParaRPr lang="en-GB" sz="2667" kern="0" dirty="0">
              <a:solidFill>
                <a:srgbClr val="000000"/>
              </a:solidFill>
            </a:endParaRPr>
          </a:p>
        </p:txBody>
      </p:sp>
      <p:sp>
        <p:nvSpPr>
          <p:cNvPr id="31" name="Shape 282"/>
          <p:cNvSpPr txBox="1">
            <a:spLocks/>
          </p:cNvSpPr>
          <p:nvPr/>
        </p:nvSpPr>
        <p:spPr>
          <a:xfrm>
            <a:off x="4265811" y="361641"/>
            <a:ext cx="2609621" cy="656236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B050"/>
                </a:solidFill>
              </a:rPr>
              <a:t>k</a:t>
            </a:r>
            <a:r>
              <a:rPr lang="en-GB" sz="2933" kern="0" baseline="-25000" dirty="0" smtClean="0">
                <a:solidFill>
                  <a:srgbClr val="00B050"/>
                </a:solidFill>
              </a:rPr>
              <a:t>total</a:t>
            </a:r>
            <a:r>
              <a:rPr lang="en-GB" sz="2933" kern="0" dirty="0" smtClean="0">
                <a:solidFill>
                  <a:srgbClr val="00B050"/>
                </a:solidFill>
              </a:rPr>
              <a:t> = k</a:t>
            </a:r>
            <a:r>
              <a:rPr lang="en-GB" sz="2933" kern="0" baseline="-25000" dirty="0" smtClean="0">
                <a:solidFill>
                  <a:srgbClr val="00B050"/>
                </a:solidFill>
              </a:rPr>
              <a:t>1</a:t>
            </a:r>
            <a:r>
              <a:rPr lang="en-GB" sz="2933" kern="0" dirty="0" smtClean="0">
                <a:solidFill>
                  <a:srgbClr val="00B050"/>
                </a:solidFill>
              </a:rPr>
              <a:t> + k</a:t>
            </a:r>
            <a:r>
              <a:rPr lang="en-GB" sz="2933" kern="0" baseline="-25000" dirty="0" smtClean="0">
                <a:solidFill>
                  <a:srgbClr val="00B050"/>
                </a:solidFill>
              </a:rPr>
              <a:t>2</a:t>
            </a:r>
            <a:endParaRPr lang="en-GB" sz="2667" kern="0" baseline="-25000" dirty="0">
              <a:solidFill>
                <a:srgbClr val="00B050"/>
              </a:solidFill>
            </a:endParaRPr>
          </a:p>
        </p:txBody>
      </p:sp>
      <p:sp>
        <p:nvSpPr>
          <p:cNvPr id="32" name="Shape 282"/>
          <p:cNvSpPr txBox="1">
            <a:spLocks/>
          </p:cNvSpPr>
          <p:nvPr/>
        </p:nvSpPr>
        <p:spPr>
          <a:xfrm>
            <a:off x="9160042" y="4306802"/>
            <a:ext cx="3785937" cy="60994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70C0"/>
                </a:solidFill>
              </a:rPr>
              <a:t>1/k</a:t>
            </a:r>
            <a:r>
              <a:rPr lang="en-GB" sz="2933" kern="0" baseline="-25000" dirty="0" smtClean="0">
                <a:solidFill>
                  <a:srgbClr val="0070C0"/>
                </a:solidFill>
              </a:rPr>
              <a:t>total</a:t>
            </a:r>
            <a:r>
              <a:rPr lang="en-GB" sz="2933" kern="0" dirty="0" smtClean="0">
                <a:solidFill>
                  <a:srgbClr val="0070C0"/>
                </a:solidFill>
              </a:rPr>
              <a:t> =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0070C0"/>
                </a:solidFill>
              </a:rPr>
              <a:t> 1/k</a:t>
            </a:r>
            <a:r>
              <a:rPr lang="en-GB" sz="2933" kern="0" baseline="-25000" dirty="0" smtClean="0">
                <a:solidFill>
                  <a:srgbClr val="0070C0"/>
                </a:solidFill>
              </a:rPr>
              <a:t>1</a:t>
            </a:r>
            <a:r>
              <a:rPr lang="en-GB" sz="2933" kern="0" dirty="0" smtClean="0">
                <a:solidFill>
                  <a:srgbClr val="0070C0"/>
                </a:solidFill>
              </a:rPr>
              <a:t> + 1/k</a:t>
            </a:r>
            <a:r>
              <a:rPr lang="en-GB" sz="2933" kern="0" baseline="-25000" dirty="0" smtClean="0">
                <a:solidFill>
                  <a:srgbClr val="0070C0"/>
                </a:solidFill>
              </a:rPr>
              <a:t>2</a:t>
            </a:r>
            <a:endParaRPr lang="en-GB" sz="2667" kern="0" baseline="-25000" dirty="0">
              <a:solidFill>
                <a:srgbClr val="0070C0"/>
              </a:solidFill>
            </a:endParaRPr>
          </a:p>
        </p:txBody>
      </p:sp>
      <p:sp>
        <p:nvSpPr>
          <p:cNvPr id="33" name="Shape 282"/>
          <p:cNvSpPr txBox="1">
            <a:spLocks/>
          </p:cNvSpPr>
          <p:nvPr/>
        </p:nvSpPr>
        <p:spPr>
          <a:xfrm>
            <a:off x="9345115" y="295174"/>
            <a:ext cx="1502715" cy="5430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90575" marR="0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523962" marR="0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2133547" marR="0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743131" marR="0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3352716" marR="0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962301" marR="0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1886" marR="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5181470" marR="0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2933" kern="0" dirty="0" smtClean="0">
                <a:solidFill>
                  <a:srgbClr val="FF0000"/>
                </a:solidFill>
              </a:rPr>
              <a:t>F = </a:t>
            </a:r>
            <a:r>
              <a:rPr lang="en-GB" sz="2933" kern="0" dirty="0" err="1" smtClean="0">
                <a:solidFill>
                  <a:srgbClr val="FF0000"/>
                </a:solidFill>
              </a:rPr>
              <a:t>kx</a:t>
            </a:r>
            <a:endParaRPr lang="en-GB" sz="2933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65" r="13083"/>
          <a:stretch/>
        </p:blipFill>
        <p:spPr>
          <a:xfrm>
            <a:off x="0" y="-5657"/>
            <a:ext cx="12192000" cy="6858000"/>
          </a:xfrm>
          <a:prstGeom prst="rect">
            <a:avLst/>
          </a:prstGeom>
        </p:spPr>
      </p:pic>
      <p:graphicFrame>
        <p:nvGraphicFramePr>
          <p:cNvPr id="197" name="Shape 197"/>
          <p:cNvGraphicFramePr/>
          <p:nvPr>
            <p:extLst/>
          </p:nvPr>
        </p:nvGraphicFramePr>
        <p:xfrm>
          <a:off x="720018" y="1860849"/>
          <a:ext cx="3088071" cy="416295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8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Development of practical skills in 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2.</a:t>
                      </a:r>
                      <a:r>
                        <a:rPr lang="en-GB" sz="1900" baseline="0" dirty="0" smtClean="0"/>
                        <a:t> Foundations of Physics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17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3. Forces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and motion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4. Electrons, waves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and photons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5. Newtonian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world and astrophysics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8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GB" sz="1900" dirty="0" smtClean="0"/>
                        <a:t>6. Particles</a:t>
                      </a:r>
                      <a:r>
                        <a:rPr lang="en-GB" sz="1900" baseline="0" dirty="0" smtClean="0"/>
                        <a:t> and medical physics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8" name="Shape 198"/>
          <p:cNvSpPr txBox="1">
            <a:spLocks noGrp="1"/>
          </p:cNvSpPr>
          <p:nvPr>
            <p:ph type="ctrTitle"/>
          </p:nvPr>
        </p:nvSpPr>
        <p:spPr>
          <a:xfrm>
            <a:off x="438731" y="338251"/>
            <a:ext cx="6780155" cy="86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l">
              <a:buClr>
                <a:srgbClr val="FFFF00"/>
              </a:buClr>
              <a:buSzPct val="25000"/>
            </a:pP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A-Level</a:t>
            </a: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Physics</a:t>
            </a:r>
            <a:endParaRPr lang="en-GB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01" name="Shape 201"/>
          <p:cNvGraphicFramePr/>
          <p:nvPr>
            <p:extLst/>
          </p:nvPr>
        </p:nvGraphicFramePr>
        <p:xfrm>
          <a:off x="4587493" y="1902227"/>
          <a:ext cx="2631392" cy="279403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3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3.1 Motion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Forces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3.3.</a:t>
                      </a:r>
                      <a:r>
                        <a:rPr lang="en-GB" sz="1900" baseline="0" dirty="0" smtClean="0"/>
                        <a:t> Work, Energy and power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b="1" dirty="0" smtClean="0">
                          <a:solidFill>
                            <a:srgbClr val="FFFFFF"/>
                          </a:solidFill>
                        </a:rPr>
                        <a:t>3.4. Materials</a:t>
                      </a:r>
                      <a:endParaRPr lang="en-GB" sz="19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GB" sz="1900" dirty="0" smtClean="0"/>
                        <a:t>3.5</a:t>
                      </a:r>
                      <a:r>
                        <a:rPr lang="en-GB" sz="1900" baseline="0" dirty="0" smtClean="0"/>
                        <a:t> Newton’s laws and momentum</a:t>
                      </a:r>
                      <a:endParaRPr lang="en-GB" sz="1900" dirty="0"/>
                    </a:p>
                  </a:txBody>
                  <a:tcPr marL="91451" marR="91451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>
            <p:extLst/>
          </p:nvPr>
        </p:nvGraphicFramePr>
        <p:xfrm>
          <a:off x="8172678" y="1893023"/>
          <a:ext cx="3065529" cy="293889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65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464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3.4.1 Hooke’s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Law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73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3.4.2.</a:t>
                      </a:r>
                      <a:r>
                        <a:rPr lang="en-GB" sz="1900" b="1" baseline="0" dirty="0" smtClean="0">
                          <a:solidFill>
                            <a:schemeClr val="bg1"/>
                          </a:solidFill>
                        </a:rPr>
                        <a:t> . Types of deformation and elastic potential energy</a:t>
                      </a: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091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3.4.3.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Stress, strain and Young’s modulus</a:t>
                      </a: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612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1900" b="0" dirty="0" smtClean="0">
                          <a:solidFill>
                            <a:schemeClr val="tx1"/>
                          </a:solidFill>
                        </a:rPr>
                        <a:t>3.4.4 Deforming</a:t>
                      </a:r>
                      <a:r>
                        <a:rPr lang="en-GB" sz="1900" b="0" baseline="0" dirty="0" smtClean="0">
                          <a:solidFill>
                            <a:schemeClr val="tx1"/>
                          </a:solidFill>
                        </a:rPr>
                        <a:t> various materials</a:t>
                      </a:r>
                      <a:endParaRPr lang="en-GB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19051" marB="19051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03" name="Shape 203"/>
          <p:cNvCxnSpPr/>
          <p:nvPr/>
        </p:nvCxnSpPr>
        <p:spPr>
          <a:xfrm>
            <a:off x="3808088" y="2052405"/>
            <a:ext cx="77940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7218886" y="2082288"/>
            <a:ext cx="93191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776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1355</Words>
  <Application>Microsoft Office PowerPoint</Application>
  <PresentationFormat>Widescreen</PresentationFormat>
  <Paragraphs>215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1_Office Theme</vt:lpstr>
      <vt:lpstr>2_Office Theme</vt:lpstr>
      <vt:lpstr>3_Office Theme</vt:lpstr>
      <vt:lpstr>PowerPoint Presentation</vt:lpstr>
      <vt:lpstr>A-Level Physics</vt:lpstr>
      <vt:lpstr>Types of deformation and elastic potential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A-Level Physics</vt:lpstr>
      <vt:lpstr>Types of deformation and elastic potential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A-Level Physics</vt:lpstr>
      <vt:lpstr>Stress, strain and Young’s modulus</vt:lpstr>
      <vt:lpstr>Stress – Force applied per unit cross-sectional area of a material  </vt:lpstr>
      <vt:lpstr>PowerPoint Presentation</vt:lpstr>
      <vt:lpstr>A-Level Physics</vt:lpstr>
      <vt:lpstr>Deforming various materials</vt:lpstr>
      <vt:lpstr>Ductile* Metal  </vt:lpstr>
      <vt:lpstr>PowerPoint Presentation</vt:lpstr>
      <vt:lpstr>Polymeric materials - Consist of long molecular chains, both typically stretch a lot before breaking but this is dependent on their temperature</vt:lpstr>
    </vt:vector>
  </TitlesOfParts>
  <Company>Marling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mar-aam</dc:creator>
  <cp:lastModifiedBy>Windows User</cp:lastModifiedBy>
  <cp:revision>20</cp:revision>
  <dcterms:created xsi:type="dcterms:W3CDTF">2019-06-06T11:05:13Z</dcterms:created>
  <dcterms:modified xsi:type="dcterms:W3CDTF">2020-05-13T15:28:45Z</dcterms:modified>
</cp:coreProperties>
</file>