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 id="2147483674" r:id="rId2"/>
  </p:sldMasterIdLst>
  <p:notesMasterIdLst>
    <p:notesMasterId r:id="rId10"/>
  </p:notesMasterIdLst>
  <p:sldIdLst>
    <p:sldId id="256" r:id="rId3"/>
    <p:sldId id="280" r:id="rId4"/>
    <p:sldId id="281" r:id="rId5"/>
    <p:sldId id="282" r:id="rId6"/>
    <p:sldId id="283" r:id="rId7"/>
    <p:sldId id="284" r:id="rId8"/>
    <p:sldId id="285"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A537DB2-FFE3-46BB-8AC1-73B68C9F351C}">
  <a:tblStyle styleId="{5A537DB2-FFE3-46BB-8AC1-73B68C9F351C}"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3242665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GB"/>
              <a:t>Electricity</a:t>
            </a:r>
          </a:p>
          <a:p>
            <a:pPr lvl="0">
              <a:spcBef>
                <a:spcPts val="0"/>
              </a:spcBef>
              <a:buNone/>
            </a:pPr>
            <a:r>
              <a:rPr lang="en-GB"/>
              <a:t>Electro and magnetic fields and magnetism</a:t>
            </a:r>
          </a:p>
          <a:p>
            <a:pPr lvl="0">
              <a:spcBef>
                <a:spcPts val="0"/>
              </a:spcBef>
              <a:buNone/>
            </a:pPr>
            <a:r>
              <a:rPr lang="en-GB"/>
              <a:t>Waves</a:t>
            </a:r>
          </a:p>
          <a:p>
            <a:pPr lvl="0">
              <a:spcBef>
                <a:spcPts val="0"/>
              </a:spcBef>
              <a:buNone/>
            </a:pPr>
            <a:r>
              <a:rPr lang="en-GB"/>
              <a:t>Quantum, nuclear and particle physics </a:t>
            </a:r>
          </a:p>
          <a:p>
            <a:pPr lvl="0">
              <a:spcBef>
                <a:spcPts val="0"/>
              </a:spcBef>
              <a:buNone/>
            </a:pPr>
            <a:r>
              <a:rPr lang="en-GB"/>
              <a:t>Medical physics</a:t>
            </a:r>
          </a:p>
          <a:p>
            <a:pPr lvl="0">
              <a:spcBef>
                <a:spcPts val="0"/>
              </a:spcBef>
              <a:buNone/>
            </a:pPr>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555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336" name="Shape 33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332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343" name="Shape 34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1859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353" name="Shape 35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2615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360" name="Shape 36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2866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369" name="Shape 36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2541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375" name="Shape 37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909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Header">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722312" y="4406900"/>
            <a:ext cx="7772400" cy="13620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omic Sans MS"/>
              <a:buNone/>
              <a:defRPr sz="4000" b="1"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52" name="Shape 52"/>
          <p:cNvSpPr txBox="1">
            <a:spLocks noGrp="1"/>
          </p:cNvSpPr>
          <p:nvPr>
            <p:ph type="body" idx="1"/>
          </p:nvPr>
        </p:nvSpPr>
        <p:spPr>
          <a:xfrm>
            <a:off x="722312" y="2906713"/>
            <a:ext cx="7772400" cy="1500300"/>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omic Sans MS"/>
                <a:ea typeface="Comic Sans MS"/>
                <a:cs typeface="Comic Sans MS"/>
                <a:sym typeface="Comic Sans MS"/>
              </a:defRPr>
            </a:lvl1pPr>
            <a:lvl2pPr marL="457200" marR="0" lvl="1" indent="0" algn="l" rtl="0">
              <a:spcBef>
                <a:spcPts val="360"/>
              </a:spcBef>
              <a:buClr>
                <a:srgbClr val="888888"/>
              </a:buClr>
              <a:buFont typeface="Arial"/>
              <a:buNone/>
              <a:defRPr sz="1800" b="0" i="0" u="none" strike="noStrike" cap="none">
                <a:solidFill>
                  <a:srgbClr val="888888"/>
                </a:solidFill>
                <a:latin typeface="Comic Sans MS"/>
                <a:ea typeface="Comic Sans MS"/>
                <a:cs typeface="Comic Sans MS"/>
                <a:sym typeface="Comic Sans MS"/>
              </a:defRPr>
            </a:lvl2pPr>
            <a:lvl3pPr marL="914400" marR="0" lvl="2" indent="0" algn="l" rtl="0">
              <a:spcBef>
                <a:spcPts val="320"/>
              </a:spcBef>
              <a:buClr>
                <a:srgbClr val="888888"/>
              </a:buClr>
              <a:buFont typeface="Arial"/>
              <a:buNone/>
              <a:defRPr sz="1600" b="0" i="0" u="none" strike="noStrike" cap="none">
                <a:solidFill>
                  <a:srgbClr val="888888"/>
                </a:solidFill>
                <a:latin typeface="Comic Sans MS"/>
                <a:ea typeface="Comic Sans MS"/>
                <a:cs typeface="Comic Sans MS"/>
                <a:sym typeface="Comic Sans MS"/>
              </a:defRPr>
            </a:lvl3pPr>
            <a:lvl4pPr marL="1371600" marR="0" lvl="3"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4pPr>
            <a:lvl5pPr marL="1828800" marR="0" lvl="4"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5pPr>
            <a:lvl6pPr marL="2286000" marR="0" lvl="5"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6pPr>
            <a:lvl7pPr marL="2743200" marR="0" lvl="6"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7pPr>
            <a:lvl8pPr marL="3200400" marR="0" lvl="7"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8pPr>
            <a:lvl9pPr marL="3657600" marR="0" lvl="8"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9pPr>
          </a:lstStyle>
          <a:p>
            <a:endParaRPr/>
          </a:p>
        </p:txBody>
      </p:sp>
      <p:sp>
        <p:nvSpPr>
          <p:cNvPr id="53" name="Shape 53"/>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54" name="Shape 54"/>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55" name="Shape 55"/>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omic Sans MS"/>
              <a:buNone/>
              <a:defRPr sz="4400" b="0"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58" name="Shape 58"/>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omic Sans MS"/>
                <a:ea typeface="Comic Sans MS"/>
                <a:cs typeface="Comic Sans MS"/>
                <a:sym typeface="Comic Sans MS"/>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omic Sans MS"/>
                <a:ea typeface="Comic Sans MS"/>
                <a:cs typeface="Comic Sans MS"/>
                <a:sym typeface="Comic Sans MS"/>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59" name="Shape 59"/>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60" name="Shape 60"/>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61" name="Shape 61"/>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omic Sans MS"/>
              <a:buNone/>
              <a:defRPr sz="4400" b="0"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64" name="Shape 64"/>
          <p:cNvSpPr txBox="1">
            <a:spLocks noGrp="1"/>
          </p:cNvSpPr>
          <p:nvPr>
            <p:ph type="body" idx="1"/>
          </p:nvPr>
        </p:nvSpPr>
        <p:spPr>
          <a:xfrm>
            <a:off x="457200" y="1600200"/>
            <a:ext cx="4038600" cy="45261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omic Sans MS"/>
                <a:ea typeface="Comic Sans MS"/>
                <a:cs typeface="Comic Sans MS"/>
                <a:sym typeface="Comic Sans MS"/>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9pPr>
          </a:lstStyle>
          <a:p>
            <a:endParaRPr/>
          </a:p>
        </p:txBody>
      </p:sp>
      <p:sp>
        <p:nvSpPr>
          <p:cNvPr id="65" name="Shape 65"/>
          <p:cNvSpPr txBox="1">
            <a:spLocks noGrp="1"/>
          </p:cNvSpPr>
          <p:nvPr>
            <p:ph type="body" idx="2"/>
          </p:nvPr>
        </p:nvSpPr>
        <p:spPr>
          <a:xfrm>
            <a:off x="4648200" y="1600200"/>
            <a:ext cx="4038600" cy="45261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omic Sans MS"/>
                <a:ea typeface="Comic Sans MS"/>
                <a:cs typeface="Comic Sans MS"/>
                <a:sym typeface="Comic Sans MS"/>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9pPr>
          </a:lstStyle>
          <a:p>
            <a:endParaRPr/>
          </a:p>
        </p:txBody>
      </p:sp>
      <p:sp>
        <p:nvSpPr>
          <p:cNvPr id="66" name="Shape 66"/>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67" name="Shape 67"/>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68" name="Shape 68"/>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omic Sans MS"/>
              <a:buNone/>
              <a:defRPr sz="4400" b="0"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77" name="Shape 77"/>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omic Sans MS"/>
                <a:ea typeface="Comic Sans MS"/>
                <a:cs typeface="Comic Sans MS"/>
                <a:sym typeface="Comic Sans MS"/>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omic Sans MS"/>
                <a:ea typeface="Comic Sans MS"/>
                <a:cs typeface="Comic Sans MS"/>
                <a:sym typeface="Comic Sans MS"/>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78" name="Shape 78"/>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79" name="Shape 79"/>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80" name="Shape 80"/>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omic Sans MS"/>
                <a:ea typeface="Comic Sans MS"/>
                <a:cs typeface="Comic Sans MS"/>
                <a:sym typeface="Comic Sans MS"/>
              </a:rPr>
              <a:t>‹#›</a:t>
            </a:fld>
            <a:endParaRPr lang="en-GB" sz="1200" b="0" i="0" u="none" strike="noStrike" cap="none">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1"/>
        <p:cNvGrpSpPr/>
        <p:nvPr/>
      </p:nvGrpSpPr>
      <p:grpSpPr>
        <a:xfrm>
          <a:off x="0" y="0"/>
          <a:ext cx="0" cy="0"/>
          <a:chOff x="0" y="0"/>
          <a:chExt cx="0" cy="0"/>
        </a:xfrm>
      </p:grpSpPr>
      <p:sp>
        <p:nvSpPr>
          <p:cNvPr id="82" name="Shape 82"/>
          <p:cNvSpPr txBox="1">
            <a:spLocks noGrp="1"/>
          </p:cNvSpPr>
          <p:nvPr>
            <p:ph type="ctrTitle"/>
          </p:nvPr>
        </p:nvSpPr>
        <p:spPr>
          <a:xfrm>
            <a:off x="685800" y="2130425"/>
            <a:ext cx="7772400" cy="1470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omic Sans MS"/>
              <a:buNone/>
              <a:defRPr sz="4400" b="0"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83" name="Shape 83"/>
          <p:cNvSpPr txBox="1">
            <a:spLocks noGrp="1"/>
          </p:cNvSpPr>
          <p:nvPr>
            <p:ph type="subTitle" idx="1"/>
          </p:nvPr>
        </p:nvSpPr>
        <p:spPr>
          <a:xfrm>
            <a:off x="1371600" y="3886200"/>
            <a:ext cx="6400800"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omic Sans MS"/>
                <a:ea typeface="Comic Sans MS"/>
                <a:cs typeface="Comic Sans MS"/>
                <a:sym typeface="Comic Sans MS"/>
              </a:defRPr>
            </a:lvl1pPr>
            <a:lvl2pPr marL="457200" marR="0" lvl="1" indent="0" algn="ctr" rtl="0">
              <a:spcBef>
                <a:spcPts val="560"/>
              </a:spcBef>
              <a:buClr>
                <a:srgbClr val="888888"/>
              </a:buClr>
              <a:buFont typeface="Arial"/>
              <a:buNone/>
              <a:defRPr sz="2800" b="0" i="0" u="none" strike="noStrike" cap="none">
                <a:solidFill>
                  <a:srgbClr val="888888"/>
                </a:solidFill>
                <a:latin typeface="Comic Sans MS"/>
                <a:ea typeface="Comic Sans MS"/>
                <a:cs typeface="Comic Sans MS"/>
                <a:sym typeface="Comic Sans MS"/>
              </a:defRPr>
            </a:lvl2pPr>
            <a:lvl3pPr marL="914400" marR="0" lvl="2" indent="0" algn="ctr" rtl="0">
              <a:spcBef>
                <a:spcPts val="480"/>
              </a:spcBef>
              <a:buClr>
                <a:srgbClr val="888888"/>
              </a:buClr>
              <a:buFont typeface="Arial"/>
              <a:buNone/>
              <a:defRPr sz="2400" b="0" i="0" u="none" strike="noStrike" cap="none">
                <a:solidFill>
                  <a:srgbClr val="888888"/>
                </a:solidFill>
                <a:latin typeface="Comic Sans MS"/>
                <a:ea typeface="Comic Sans MS"/>
                <a:cs typeface="Comic Sans MS"/>
                <a:sym typeface="Comic Sans MS"/>
              </a:defRPr>
            </a:lvl3pPr>
            <a:lvl4pPr marL="1371600" marR="0" lvl="3" indent="0" algn="ctr" rtl="0">
              <a:spcBef>
                <a:spcPts val="400"/>
              </a:spcBef>
              <a:buClr>
                <a:srgbClr val="888888"/>
              </a:buClr>
              <a:buFont typeface="Arial"/>
              <a:buNone/>
              <a:defRPr sz="2000" b="0" i="0" u="none" strike="noStrike" cap="none">
                <a:solidFill>
                  <a:srgbClr val="888888"/>
                </a:solidFill>
                <a:latin typeface="Comic Sans MS"/>
                <a:ea typeface="Comic Sans MS"/>
                <a:cs typeface="Comic Sans MS"/>
                <a:sym typeface="Comic Sans MS"/>
              </a:defRPr>
            </a:lvl4pPr>
            <a:lvl5pPr marL="1828800" marR="0" lvl="4" indent="0" algn="ctr" rtl="0">
              <a:spcBef>
                <a:spcPts val="400"/>
              </a:spcBef>
              <a:buClr>
                <a:srgbClr val="888888"/>
              </a:buClr>
              <a:buFont typeface="Arial"/>
              <a:buNone/>
              <a:defRPr sz="2000" b="0" i="0" u="none" strike="noStrike" cap="none">
                <a:solidFill>
                  <a:srgbClr val="888888"/>
                </a:solidFill>
                <a:latin typeface="Comic Sans MS"/>
                <a:ea typeface="Comic Sans MS"/>
                <a:cs typeface="Comic Sans MS"/>
                <a:sym typeface="Comic Sans MS"/>
              </a:defRPr>
            </a:lvl5pPr>
            <a:lvl6pPr marL="2286000" marR="0" lvl="5" indent="0" algn="ctr" rtl="0">
              <a:spcBef>
                <a:spcPts val="400"/>
              </a:spcBef>
              <a:buClr>
                <a:srgbClr val="888888"/>
              </a:buClr>
              <a:buFont typeface="Arial"/>
              <a:buNone/>
              <a:defRPr sz="2000" b="0" i="0" u="none" strike="noStrike" cap="none">
                <a:solidFill>
                  <a:srgbClr val="888888"/>
                </a:solidFill>
                <a:latin typeface="Comic Sans MS"/>
                <a:ea typeface="Comic Sans MS"/>
                <a:cs typeface="Comic Sans MS"/>
                <a:sym typeface="Comic Sans MS"/>
              </a:defRPr>
            </a:lvl6pPr>
            <a:lvl7pPr marL="2743200" marR="0" lvl="6" indent="0" algn="ctr" rtl="0">
              <a:spcBef>
                <a:spcPts val="400"/>
              </a:spcBef>
              <a:buClr>
                <a:srgbClr val="888888"/>
              </a:buClr>
              <a:buFont typeface="Arial"/>
              <a:buNone/>
              <a:defRPr sz="2000" b="0" i="0" u="none" strike="noStrike" cap="none">
                <a:solidFill>
                  <a:srgbClr val="888888"/>
                </a:solidFill>
                <a:latin typeface="Comic Sans MS"/>
                <a:ea typeface="Comic Sans MS"/>
                <a:cs typeface="Comic Sans MS"/>
                <a:sym typeface="Comic Sans MS"/>
              </a:defRPr>
            </a:lvl7pPr>
            <a:lvl8pPr marL="3200400" marR="0" lvl="7" indent="0" algn="ctr" rtl="0">
              <a:spcBef>
                <a:spcPts val="400"/>
              </a:spcBef>
              <a:buClr>
                <a:srgbClr val="888888"/>
              </a:buClr>
              <a:buFont typeface="Arial"/>
              <a:buNone/>
              <a:defRPr sz="2000" b="0" i="0" u="none" strike="noStrike" cap="none">
                <a:solidFill>
                  <a:srgbClr val="888888"/>
                </a:solidFill>
                <a:latin typeface="Comic Sans MS"/>
                <a:ea typeface="Comic Sans MS"/>
                <a:cs typeface="Comic Sans MS"/>
                <a:sym typeface="Comic Sans MS"/>
              </a:defRPr>
            </a:lvl8pPr>
            <a:lvl9pPr marL="3657600" marR="0" lvl="8" indent="0" algn="ctr" rtl="0">
              <a:spcBef>
                <a:spcPts val="400"/>
              </a:spcBef>
              <a:buClr>
                <a:srgbClr val="888888"/>
              </a:buClr>
              <a:buFont typeface="Arial"/>
              <a:buNone/>
              <a:defRPr sz="2000" b="0" i="0" u="none" strike="noStrike" cap="none">
                <a:solidFill>
                  <a:srgbClr val="888888"/>
                </a:solidFill>
                <a:latin typeface="Comic Sans MS"/>
                <a:ea typeface="Comic Sans MS"/>
                <a:cs typeface="Comic Sans MS"/>
                <a:sym typeface="Comic Sans MS"/>
              </a:defRPr>
            </a:lvl9pPr>
          </a:lstStyle>
          <a:p>
            <a:endParaRPr/>
          </a:p>
        </p:txBody>
      </p:sp>
      <p:sp>
        <p:nvSpPr>
          <p:cNvPr id="84" name="Shape 84"/>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85" name="Shape 85"/>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86" name="Shape 86"/>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omic Sans MS"/>
                <a:ea typeface="Comic Sans MS"/>
                <a:cs typeface="Comic Sans MS"/>
                <a:sym typeface="Comic Sans MS"/>
              </a:rPr>
              <a:t>‹#›</a:t>
            </a:fld>
            <a:endParaRPr lang="en-GB" sz="1200" b="0" i="0" u="none" strike="noStrike" cap="none">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722312" y="4406900"/>
            <a:ext cx="7772400" cy="13620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omic Sans MS"/>
              <a:buNone/>
              <a:defRPr sz="4000" b="1"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89" name="Shape 89"/>
          <p:cNvSpPr txBox="1">
            <a:spLocks noGrp="1"/>
          </p:cNvSpPr>
          <p:nvPr>
            <p:ph type="body" idx="1"/>
          </p:nvPr>
        </p:nvSpPr>
        <p:spPr>
          <a:xfrm>
            <a:off x="722312" y="2906713"/>
            <a:ext cx="7772400" cy="1500300"/>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omic Sans MS"/>
                <a:ea typeface="Comic Sans MS"/>
                <a:cs typeface="Comic Sans MS"/>
                <a:sym typeface="Comic Sans MS"/>
              </a:defRPr>
            </a:lvl1pPr>
            <a:lvl2pPr marL="457200" marR="0" lvl="1" indent="0" algn="l" rtl="0">
              <a:spcBef>
                <a:spcPts val="360"/>
              </a:spcBef>
              <a:buClr>
                <a:srgbClr val="888888"/>
              </a:buClr>
              <a:buFont typeface="Arial"/>
              <a:buNone/>
              <a:defRPr sz="1800" b="0" i="0" u="none" strike="noStrike" cap="none">
                <a:solidFill>
                  <a:srgbClr val="888888"/>
                </a:solidFill>
                <a:latin typeface="Comic Sans MS"/>
                <a:ea typeface="Comic Sans MS"/>
                <a:cs typeface="Comic Sans MS"/>
                <a:sym typeface="Comic Sans MS"/>
              </a:defRPr>
            </a:lvl2pPr>
            <a:lvl3pPr marL="914400" marR="0" lvl="2" indent="0" algn="l" rtl="0">
              <a:spcBef>
                <a:spcPts val="320"/>
              </a:spcBef>
              <a:buClr>
                <a:srgbClr val="888888"/>
              </a:buClr>
              <a:buFont typeface="Arial"/>
              <a:buNone/>
              <a:defRPr sz="1600" b="0" i="0" u="none" strike="noStrike" cap="none">
                <a:solidFill>
                  <a:srgbClr val="888888"/>
                </a:solidFill>
                <a:latin typeface="Comic Sans MS"/>
                <a:ea typeface="Comic Sans MS"/>
                <a:cs typeface="Comic Sans MS"/>
                <a:sym typeface="Comic Sans MS"/>
              </a:defRPr>
            </a:lvl3pPr>
            <a:lvl4pPr marL="1371600" marR="0" lvl="3"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4pPr>
            <a:lvl5pPr marL="1828800" marR="0" lvl="4"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5pPr>
            <a:lvl6pPr marL="2286000" marR="0" lvl="5"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6pPr>
            <a:lvl7pPr marL="2743200" marR="0" lvl="6"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7pPr>
            <a:lvl8pPr marL="3200400" marR="0" lvl="7"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8pPr>
            <a:lvl9pPr marL="3657600" marR="0" lvl="8" indent="0" algn="l" rtl="0">
              <a:spcBef>
                <a:spcPts val="280"/>
              </a:spcBef>
              <a:buClr>
                <a:srgbClr val="888888"/>
              </a:buClr>
              <a:buFont typeface="Arial"/>
              <a:buNone/>
              <a:defRPr sz="1400" b="0" i="0" u="none" strike="noStrike" cap="none">
                <a:solidFill>
                  <a:srgbClr val="888888"/>
                </a:solidFill>
                <a:latin typeface="Comic Sans MS"/>
                <a:ea typeface="Comic Sans MS"/>
                <a:cs typeface="Comic Sans MS"/>
                <a:sym typeface="Comic Sans MS"/>
              </a:defRPr>
            </a:lvl9pPr>
          </a:lstStyle>
          <a:p>
            <a:endParaRPr/>
          </a:p>
        </p:txBody>
      </p:sp>
      <p:sp>
        <p:nvSpPr>
          <p:cNvPr id="90" name="Shape 90"/>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91" name="Shape 91"/>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92" name="Shape 92"/>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omic Sans MS"/>
              <a:buNone/>
              <a:defRPr sz="4400" b="0"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95" name="Shape 95"/>
          <p:cNvSpPr txBox="1">
            <a:spLocks noGrp="1"/>
          </p:cNvSpPr>
          <p:nvPr>
            <p:ph type="body" idx="1"/>
          </p:nvPr>
        </p:nvSpPr>
        <p:spPr>
          <a:xfrm>
            <a:off x="457200" y="1600200"/>
            <a:ext cx="4038600" cy="45261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omic Sans MS"/>
                <a:ea typeface="Comic Sans MS"/>
                <a:cs typeface="Comic Sans MS"/>
                <a:sym typeface="Comic Sans MS"/>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9pPr>
          </a:lstStyle>
          <a:p>
            <a:endParaRPr/>
          </a:p>
        </p:txBody>
      </p:sp>
      <p:sp>
        <p:nvSpPr>
          <p:cNvPr id="96" name="Shape 96"/>
          <p:cNvSpPr txBox="1">
            <a:spLocks noGrp="1"/>
          </p:cNvSpPr>
          <p:nvPr>
            <p:ph type="body" idx="2"/>
          </p:nvPr>
        </p:nvSpPr>
        <p:spPr>
          <a:xfrm>
            <a:off x="4648200" y="1600200"/>
            <a:ext cx="4038600" cy="45261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omic Sans MS"/>
                <a:ea typeface="Comic Sans MS"/>
                <a:cs typeface="Comic Sans MS"/>
                <a:sym typeface="Comic Sans MS"/>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9pPr>
          </a:lstStyle>
          <a:p>
            <a:endParaRPr/>
          </a:p>
        </p:txBody>
      </p:sp>
      <p:sp>
        <p:nvSpPr>
          <p:cNvPr id="97" name="Shape 97"/>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98" name="Shape 98"/>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99" name="Shape 99"/>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omic Sans MS"/>
              <a:buNone/>
              <a:defRPr sz="4400" b="0"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02" name="Shape 102"/>
          <p:cNvSpPr txBox="1">
            <a:spLocks noGrp="1"/>
          </p:cNvSpPr>
          <p:nvPr>
            <p:ph type="body" idx="1"/>
          </p:nvPr>
        </p:nvSpPr>
        <p:spPr>
          <a:xfrm>
            <a:off x="457200" y="1535112"/>
            <a:ext cx="4040100" cy="639899"/>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omic Sans MS"/>
                <a:ea typeface="Comic Sans MS"/>
                <a:cs typeface="Comic Sans MS"/>
                <a:sym typeface="Comic Sans MS"/>
              </a:defRPr>
            </a:lvl1pPr>
            <a:lvl2pPr marL="457200" marR="0" lvl="1" indent="0" algn="l" rtl="0">
              <a:spcBef>
                <a:spcPts val="400"/>
              </a:spcBef>
              <a:buClr>
                <a:schemeClr val="dk1"/>
              </a:buClr>
              <a:buFont typeface="Arial"/>
              <a:buNone/>
              <a:defRPr sz="2000" b="1" i="0" u="none" strike="noStrike" cap="none">
                <a:solidFill>
                  <a:schemeClr val="dk1"/>
                </a:solidFill>
                <a:latin typeface="Comic Sans MS"/>
                <a:ea typeface="Comic Sans MS"/>
                <a:cs typeface="Comic Sans MS"/>
                <a:sym typeface="Comic Sans MS"/>
              </a:defRPr>
            </a:lvl2pPr>
            <a:lvl3pPr marL="914400" marR="0" lvl="2" indent="0" algn="l" rtl="0">
              <a:spcBef>
                <a:spcPts val="360"/>
              </a:spcBef>
              <a:buClr>
                <a:schemeClr val="dk1"/>
              </a:buClr>
              <a:buFont typeface="Arial"/>
              <a:buNone/>
              <a:defRPr sz="1800" b="1" i="0" u="none" strike="noStrike" cap="none">
                <a:solidFill>
                  <a:schemeClr val="dk1"/>
                </a:solidFill>
                <a:latin typeface="Comic Sans MS"/>
                <a:ea typeface="Comic Sans MS"/>
                <a:cs typeface="Comic Sans MS"/>
                <a:sym typeface="Comic Sans MS"/>
              </a:defRPr>
            </a:lvl3pPr>
            <a:lvl4pPr marL="1371600" marR="0" lvl="3"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4pPr>
            <a:lvl5pPr marL="1828800" marR="0" lvl="4"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5pPr>
            <a:lvl6pPr marL="2286000" marR="0" lvl="5"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6pPr>
            <a:lvl7pPr marL="2743200" marR="0" lvl="6"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7pPr>
            <a:lvl8pPr marL="3200400" marR="0" lvl="7"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8pPr>
            <a:lvl9pPr marL="3657600" marR="0" lvl="8"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9pPr>
          </a:lstStyle>
          <a:p>
            <a:endParaRPr/>
          </a:p>
        </p:txBody>
      </p:sp>
      <p:sp>
        <p:nvSpPr>
          <p:cNvPr id="103" name="Shape 103"/>
          <p:cNvSpPr txBox="1">
            <a:spLocks noGrp="1"/>
          </p:cNvSpPr>
          <p:nvPr>
            <p:ph type="body" idx="2"/>
          </p:nvPr>
        </p:nvSpPr>
        <p:spPr>
          <a:xfrm>
            <a:off x="457200" y="2174875"/>
            <a:ext cx="4040100" cy="3951300"/>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9pPr>
          </a:lstStyle>
          <a:p>
            <a:endParaRPr/>
          </a:p>
        </p:txBody>
      </p:sp>
      <p:sp>
        <p:nvSpPr>
          <p:cNvPr id="104" name="Shape 104"/>
          <p:cNvSpPr txBox="1">
            <a:spLocks noGrp="1"/>
          </p:cNvSpPr>
          <p:nvPr>
            <p:ph type="body" idx="3"/>
          </p:nvPr>
        </p:nvSpPr>
        <p:spPr>
          <a:xfrm>
            <a:off x="4645025" y="1535112"/>
            <a:ext cx="4041900" cy="639899"/>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omic Sans MS"/>
                <a:ea typeface="Comic Sans MS"/>
                <a:cs typeface="Comic Sans MS"/>
                <a:sym typeface="Comic Sans MS"/>
              </a:defRPr>
            </a:lvl1pPr>
            <a:lvl2pPr marL="457200" marR="0" lvl="1" indent="0" algn="l" rtl="0">
              <a:spcBef>
                <a:spcPts val="400"/>
              </a:spcBef>
              <a:buClr>
                <a:schemeClr val="dk1"/>
              </a:buClr>
              <a:buFont typeface="Arial"/>
              <a:buNone/>
              <a:defRPr sz="2000" b="1" i="0" u="none" strike="noStrike" cap="none">
                <a:solidFill>
                  <a:schemeClr val="dk1"/>
                </a:solidFill>
                <a:latin typeface="Comic Sans MS"/>
                <a:ea typeface="Comic Sans MS"/>
                <a:cs typeface="Comic Sans MS"/>
                <a:sym typeface="Comic Sans MS"/>
              </a:defRPr>
            </a:lvl2pPr>
            <a:lvl3pPr marL="914400" marR="0" lvl="2" indent="0" algn="l" rtl="0">
              <a:spcBef>
                <a:spcPts val="360"/>
              </a:spcBef>
              <a:buClr>
                <a:schemeClr val="dk1"/>
              </a:buClr>
              <a:buFont typeface="Arial"/>
              <a:buNone/>
              <a:defRPr sz="1800" b="1" i="0" u="none" strike="noStrike" cap="none">
                <a:solidFill>
                  <a:schemeClr val="dk1"/>
                </a:solidFill>
                <a:latin typeface="Comic Sans MS"/>
                <a:ea typeface="Comic Sans MS"/>
                <a:cs typeface="Comic Sans MS"/>
                <a:sym typeface="Comic Sans MS"/>
              </a:defRPr>
            </a:lvl3pPr>
            <a:lvl4pPr marL="1371600" marR="0" lvl="3"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4pPr>
            <a:lvl5pPr marL="1828800" marR="0" lvl="4"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5pPr>
            <a:lvl6pPr marL="2286000" marR="0" lvl="5"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6pPr>
            <a:lvl7pPr marL="2743200" marR="0" lvl="6"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7pPr>
            <a:lvl8pPr marL="3200400" marR="0" lvl="7"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8pPr>
            <a:lvl9pPr marL="3657600" marR="0" lvl="8" indent="0" algn="l" rtl="0">
              <a:spcBef>
                <a:spcPts val="320"/>
              </a:spcBef>
              <a:buClr>
                <a:schemeClr val="dk1"/>
              </a:buClr>
              <a:buFont typeface="Arial"/>
              <a:buNone/>
              <a:defRPr sz="1600" b="1" i="0" u="none" strike="noStrike" cap="none">
                <a:solidFill>
                  <a:schemeClr val="dk1"/>
                </a:solidFill>
                <a:latin typeface="Comic Sans MS"/>
                <a:ea typeface="Comic Sans MS"/>
                <a:cs typeface="Comic Sans MS"/>
                <a:sym typeface="Comic Sans MS"/>
              </a:defRPr>
            </a:lvl9pPr>
          </a:lstStyle>
          <a:p>
            <a:endParaRPr/>
          </a:p>
        </p:txBody>
      </p:sp>
      <p:sp>
        <p:nvSpPr>
          <p:cNvPr id="105" name="Shape 105"/>
          <p:cNvSpPr txBox="1">
            <a:spLocks noGrp="1"/>
          </p:cNvSpPr>
          <p:nvPr>
            <p:ph type="body" idx="4"/>
          </p:nvPr>
        </p:nvSpPr>
        <p:spPr>
          <a:xfrm>
            <a:off x="4645025" y="2174875"/>
            <a:ext cx="4041900" cy="3951300"/>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omic Sans MS"/>
                <a:ea typeface="Comic Sans MS"/>
                <a:cs typeface="Comic Sans MS"/>
                <a:sym typeface="Comic Sans MS"/>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omic Sans MS"/>
                <a:ea typeface="Comic Sans MS"/>
                <a:cs typeface="Comic Sans MS"/>
                <a:sym typeface="Comic Sans MS"/>
              </a:defRPr>
            </a:lvl9pPr>
          </a:lstStyle>
          <a:p>
            <a:endParaRPr/>
          </a:p>
        </p:txBody>
      </p:sp>
      <p:sp>
        <p:nvSpPr>
          <p:cNvPr id="106" name="Shape 106"/>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07" name="Shape 107"/>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08" name="Shape 108"/>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omic Sans MS"/>
              <a:buNone/>
              <a:defRPr sz="4400" b="0"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11" name="Shape 111"/>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12" name="Shape 112"/>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13" name="Shape 113"/>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4"/>
        <p:cNvGrpSpPr/>
        <p:nvPr/>
      </p:nvGrpSpPr>
      <p:grpSpPr>
        <a:xfrm>
          <a:off x="0" y="0"/>
          <a:ext cx="0" cy="0"/>
          <a:chOff x="0" y="0"/>
          <a:chExt cx="0" cy="0"/>
        </a:xfrm>
      </p:grpSpPr>
      <p:sp>
        <p:nvSpPr>
          <p:cNvPr id="115" name="Shape 115"/>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16" name="Shape 116"/>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17" name="Shape 117"/>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3050"/>
            <a:ext cx="3008400" cy="116190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omic Sans MS"/>
              <a:buNone/>
              <a:defRPr sz="2000" b="1"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20" name="Shape 120"/>
          <p:cNvSpPr txBox="1">
            <a:spLocks noGrp="1"/>
          </p:cNvSpPr>
          <p:nvPr>
            <p:ph type="body" idx="1"/>
          </p:nvPr>
        </p:nvSpPr>
        <p:spPr>
          <a:xfrm>
            <a:off x="3575050" y="273050"/>
            <a:ext cx="5111700" cy="58530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omic Sans MS"/>
                <a:ea typeface="Comic Sans MS"/>
                <a:cs typeface="Comic Sans MS"/>
                <a:sym typeface="Comic Sans MS"/>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omic Sans MS"/>
                <a:ea typeface="Comic Sans MS"/>
                <a:cs typeface="Comic Sans MS"/>
                <a:sym typeface="Comic Sans MS"/>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121" name="Shape 121"/>
          <p:cNvSpPr txBox="1">
            <a:spLocks noGrp="1"/>
          </p:cNvSpPr>
          <p:nvPr>
            <p:ph type="body" idx="2"/>
          </p:nvPr>
        </p:nvSpPr>
        <p:spPr>
          <a:xfrm>
            <a:off x="457200" y="1435100"/>
            <a:ext cx="3008400" cy="4691100"/>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omic Sans MS"/>
                <a:ea typeface="Comic Sans MS"/>
                <a:cs typeface="Comic Sans MS"/>
                <a:sym typeface="Comic Sans MS"/>
              </a:defRPr>
            </a:lvl1pPr>
            <a:lvl2pPr marL="457200" marR="0" lvl="1" indent="0" algn="l" rtl="0">
              <a:spcBef>
                <a:spcPts val="240"/>
              </a:spcBef>
              <a:buClr>
                <a:schemeClr val="dk1"/>
              </a:buClr>
              <a:buFont typeface="Arial"/>
              <a:buNone/>
              <a:defRPr sz="1200" b="0" i="0" u="none" strike="noStrike" cap="none">
                <a:solidFill>
                  <a:schemeClr val="dk1"/>
                </a:solidFill>
                <a:latin typeface="Comic Sans MS"/>
                <a:ea typeface="Comic Sans MS"/>
                <a:cs typeface="Comic Sans MS"/>
                <a:sym typeface="Comic Sans MS"/>
              </a:defRPr>
            </a:lvl2pPr>
            <a:lvl3pPr marL="914400" marR="0" lvl="2" indent="0" algn="l" rtl="0">
              <a:spcBef>
                <a:spcPts val="200"/>
              </a:spcBef>
              <a:buClr>
                <a:schemeClr val="dk1"/>
              </a:buClr>
              <a:buFont typeface="Arial"/>
              <a:buNone/>
              <a:defRPr sz="1000" b="0" i="0" u="none" strike="noStrike" cap="none">
                <a:solidFill>
                  <a:schemeClr val="dk1"/>
                </a:solidFill>
                <a:latin typeface="Comic Sans MS"/>
                <a:ea typeface="Comic Sans MS"/>
                <a:cs typeface="Comic Sans MS"/>
                <a:sym typeface="Comic Sans MS"/>
              </a:defRPr>
            </a:lvl3pPr>
            <a:lvl4pPr marL="1371600" marR="0" lvl="3"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4pPr>
            <a:lvl5pPr marL="1828800" marR="0" lvl="4"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5pPr>
            <a:lvl6pPr marL="2286000" marR="0" lvl="5"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6pPr>
            <a:lvl7pPr marL="2743200" marR="0" lvl="6"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7pPr>
            <a:lvl8pPr marL="3200400" marR="0" lvl="7"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8pPr>
            <a:lvl9pPr marL="3657600" marR="0" lvl="8"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9pPr>
          </a:lstStyle>
          <a:p>
            <a:endParaRPr/>
          </a:p>
        </p:txBody>
      </p:sp>
      <p:sp>
        <p:nvSpPr>
          <p:cNvPr id="122" name="Shape 122"/>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23" name="Shape 123"/>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24" name="Shape 124"/>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792288" y="4800600"/>
            <a:ext cx="5486400" cy="56670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omic Sans MS"/>
              <a:buNone/>
              <a:defRPr sz="2000" b="1"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27" name="Shape 127"/>
          <p:cNvSpPr>
            <a:spLocks noGrp="1"/>
          </p:cNvSpPr>
          <p:nvPr>
            <p:ph type="pic" idx="2"/>
          </p:nvPr>
        </p:nvSpPr>
        <p:spPr>
          <a:xfrm>
            <a:off x="1792288" y="612775"/>
            <a:ext cx="5486400"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omic Sans MS"/>
                <a:ea typeface="Comic Sans MS"/>
                <a:cs typeface="Comic Sans MS"/>
                <a:sym typeface="Comic Sans MS"/>
              </a:defRPr>
            </a:lvl1pPr>
            <a:lvl2pPr marL="457200" marR="0" lvl="1" indent="0" algn="l" rtl="0">
              <a:spcBef>
                <a:spcPts val="560"/>
              </a:spcBef>
              <a:buClr>
                <a:schemeClr val="dk1"/>
              </a:buClr>
              <a:buFont typeface="Arial"/>
              <a:buNone/>
              <a:defRPr sz="2800" b="0" i="0" u="none" strike="noStrike" cap="none">
                <a:solidFill>
                  <a:schemeClr val="dk1"/>
                </a:solidFill>
                <a:latin typeface="Comic Sans MS"/>
                <a:ea typeface="Comic Sans MS"/>
                <a:cs typeface="Comic Sans MS"/>
                <a:sym typeface="Comic Sans MS"/>
              </a:defRPr>
            </a:lvl2pPr>
            <a:lvl3pPr marL="914400" marR="0" lvl="2" indent="0" algn="l" rtl="0">
              <a:spcBef>
                <a:spcPts val="480"/>
              </a:spcBef>
              <a:buClr>
                <a:schemeClr val="dk1"/>
              </a:buClr>
              <a:buFont typeface="Arial"/>
              <a:buNone/>
              <a:defRPr sz="2400" b="0" i="0" u="none" strike="noStrike" cap="none">
                <a:solidFill>
                  <a:schemeClr val="dk1"/>
                </a:solidFill>
                <a:latin typeface="Comic Sans MS"/>
                <a:ea typeface="Comic Sans MS"/>
                <a:cs typeface="Comic Sans MS"/>
                <a:sym typeface="Comic Sans MS"/>
              </a:defRPr>
            </a:lvl3pPr>
            <a:lvl4pPr marL="1371600" marR="0" lvl="3" indent="0" algn="l" rtl="0">
              <a:spcBef>
                <a:spcPts val="400"/>
              </a:spcBef>
              <a:buClr>
                <a:schemeClr val="dk1"/>
              </a:buClr>
              <a:buFont typeface="Arial"/>
              <a:buNone/>
              <a:defRPr sz="2000" b="0" i="0" u="none" strike="noStrike" cap="none">
                <a:solidFill>
                  <a:schemeClr val="dk1"/>
                </a:solidFill>
                <a:latin typeface="Comic Sans MS"/>
                <a:ea typeface="Comic Sans MS"/>
                <a:cs typeface="Comic Sans MS"/>
                <a:sym typeface="Comic Sans MS"/>
              </a:defRPr>
            </a:lvl4pPr>
            <a:lvl5pPr marL="1828800" marR="0" lvl="4" indent="0" algn="l" rtl="0">
              <a:spcBef>
                <a:spcPts val="400"/>
              </a:spcBef>
              <a:buClr>
                <a:schemeClr val="dk1"/>
              </a:buClr>
              <a:buFont typeface="Arial"/>
              <a:buNone/>
              <a:defRPr sz="2000" b="0" i="0" u="none" strike="noStrike" cap="none">
                <a:solidFill>
                  <a:schemeClr val="dk1"/>
                </a:solidFill>
                <a:latin typeface="Comic Sans MS"/>
                <a:ea typeface="Comic Sans MS"/>
                <a:cs typeface="Comic Sans MS"/>
                <a:sym typeface="Comic Sans MS"/>
              </a:defRPr>
            </a:lvl5pPr>
            <a:lvl6pPr marL="2286000" marR="0" lvl="5" indent="0" algn="l" rtl="0">
              <a:spcBef>
                <a:spcPts val="400"/>
              </a:spcBef>
              <a:buClr>
                <a:schemeClr val="dk1"/>
              </a:buClr>
              <a:buFont typeface="Arial"/>
              <a:buNone/>
              <a:defRPr sz="2000" b="0" i="0" u="none" strike="noStrike" cap="none">
                <a:solidFill>
                  <a:schemeClr val="dk1"/>
                </a:solidFill>
                <a:latin typeface="Comic Sans MS"/>
                <a:ea typeface="Comic Sans MS"/>
                <a:cs typeface="Comic Sans MS"/>
                <a:sym typeface="Comic Sans MS"/>
              </a:defRPr>
            </a:lvl6pPr>
            <a:lvl7pPr marL="2743200" marR="0" lvl="6" indent="0" algn="l" rtl="0">
              <a:spcBef>
                <a:spcPts val="400"/>
              </a:spcBef>
              <a:buClr>
                <a:schemeClr val="dk1"/>
              </a:buClr>
              <a:buFont typeface="Arial"/>
              <a:buNone/>
              <a:defRPr sz="2000" b="0" i="0" u="none" strike="noStrike" cap="none">
                <a:solidFill>
                  <a:schemeClr val="dk1"/>
                </a:solidFill>
                <a:latin typeface="Comic Sans MS"/>
                <a:ea typeface="Comic Sans MS"/>
                <a:cs typeface="Comic Sans MS"/>
                <a:sym typeface="Comic Sans MS"/>
              </a:defRPr>
            </a:lvl7pPr>
            <a:lvl8pPr marL="3200400" marR="0" lvl="7" indent="0" algn="l" rtl="0">
              <a:spcBef>
                <a:spcPts val="400"/>
              </a:spcBef>
              <a:buClr>
                <a:schemeClr val="dk1"/>
              </a:buClr>
              <a:buFont typeface="Arial"/>
              <a:buNone/>
              <a:defRPr sz="2000" b="0" i="0" u="none" strike="noStrike" cap="none">
                <a:solidFill>
                  <a:schemeClr val="dk1"/>
                </a:solidFill>
                <a:latin typeface="Comic Sans MS"/>
                <a:ea typeface="Comic Sans MS"/>
                <a:cs typeface="Comic Sans MS"/>
                <a:sym typeface="Comic Sans MS"/>
              </a:defRPr>
            </a:lvl8pPr>
            <a:lvl9pPr marL="3657600" marR="0" lvl="8" indent="0" algn="l" rtl="0">
              <a:spcBef>
                <a:spcPts val="400"/>
              </a:spcBef>
              <a:buClr>
                <a:schemeClr val="dk1"/>
              </a:buClr>
              <a:buFont typeface="Arial"/>
              <a:buNone/>
              <a:defRPr sz="2000" b="0" i="0" u="none" strike="noStrike" cap="none">
                <a:solidFill>
                  <a:schemeClr val="dk1"/>
                </a:solidFill>
                <a:latin typeface="Comic Sans MS"/>
                <a:ea typeface="Comic Sans MS"/>
                <a:cs typeface="Comic Sans MS"/>
                <a:sym typeface="Comic Sans MS"/>
              </a:defRPr>
            </a:lvl9pPr>
          </a:lstStyle>
          <a:p>
            <a:endParaRPr/>
          </a:p>
        </p:txBody>
      </p:sp>
      <p:sp>
        <p:nvSpPr>
          <p:cNvPr id="128" name="Shape 128"/>
          <p:cNvSpPr txBox="1">
            <a:spLocks noGrp="1"/>
          </p:cNvSpPr>
          <p:nvPr>
            <p:ph type="body" idx="1"/>
          </p:nvPr>
        </p:nvSpPr>
        <p:spPr>
          <a:xfrm>
            <a:off x="1792288" y="5367337"/>
            <a:ext cx="5486400" cy="804900"/>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omic Sans MS"/>
                <a:ea typeface="Comic Sans MS"/>
                <a:cs typeface="Comic Sans MS"/>
                <a:sym typeface="Comic Sans MS"/>
              </a:defRPr>
            </a:lvl1pPr>
            <a:lvl2pPr marL="457200" marR="0" lvl="1" indent="0" algn="l" rtl="0">
              <a:spcBef>
                <a:spcPts val="240"/>
              </a:spcBef>
              <a:buClr>
                <a:schemeClr val="dk1"/>
              </a:buClr>
              <a:buFont typeface="Arial"/>
              <a:buNone/>
              <a:defRPr sz="1200" b="0" i="0" u="none" strike="noStrike" cap="none">
                <a:solidFill>
                  <a:schemeClr val="dk1"/>
                </a:solidFill>
                <a:latin typeface="Comic Sans MS"/>
                <a:ea typeface="Comic Sans MS"/>
                <a:cs typeface="Comic Sans MS"/>
                <a:sym typeface="Comic Sans MS"/>
              </a:defRPr>
            </a:lvl2pPr>
            <a:lvl3pPr marL="914400" marR="0" lvl="2" indent="0" algn="l" rtl="0">
              <a:spcBef>
                <a:spcPts val="200"/>
              </a:spcBef>
              <a:buClr>
                <a:schemeClr val="dk1"/>
              </a:buClr>
              <a:buFont typeface="Arial"/>
              <a:buNone/>
              <a:defRPr sz="1000" b="0" i="0" u="none" strike="noStrike" cap="none">
                <a:solidFill>
                  <a:schemeClr val="dk1"/>
                </a:solidFill>
                <a:latin typeface="Comic Sans MS"/>
                <a:ea typeface="Comic Sans MS"/>
                <a:cs typeface="Comic Sans MS"/>
                <a:sym typeface="Comic Sans MS"/>
              </a:defRPr>
            </a:lvl3pPr>
            <a:lvl4pPr marL="1371600" marR="0" lvl="3"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4pPr>
            <a:lvl5pPr marL="1828800" marR="0" lvl="4"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5pPr>
            <a:lvl6pPr marL="2286000" marR="0" lvl="5"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6pPr>
            <a:lvl7pPr marL="2743200" marR="0" lvl="6"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7pPr>
            <a:lvl8pPr marL="3200400" marR="0" lvl="7"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8pPr>
            <a:lvl9pPr marL="3657600" marR="0" lvl="8" indent="0" algn="l" rtl="0">
              <a:spcBef>
                <a:spcPts val="180"/>
              </a:spcBef>
              <a:buClr>
                <a:schemeClr val="dk1"/>
              </a:buClr>
              <a:buFont typeface="Arial"/>
              <a:buNone/>
              <a:defRPr sz="900" b="0" i="0" u="none" strike="noStrike" cap="none">
                <a:solidFill>
                  <a:schemeClr val="dk1"/>
                </a:solidFill>
                <a:latin typeface="Comic Sans MS"/>
                <a:ea typeface="Comic Sans MS"/>
                <a:cs typeface="Comic Sans MS"/>
                <a:sym typeface="Comic Sans MS"/>
              </a:defRPr>
            </a:lvl9pPr>
          </a:lstStyle>
          <a:p>
            <a:endParaRPr/>
          </a:p>
        </p:txBody>
      </p:sp>
      <p:sp>
        <p:nvSpPr>
          <p:cNvPr id="129" name="Shape 129"/>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30" name="Shape 130"/>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31" name="Shape 131"/>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omic Sans MS"/>
              <a:buNone/>
              <a:defRPr sz="4400" b="0"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34" name="Shape 134"/>
          <p:cNvSpPr txBox="1">
            <a:spLocks noGrp="1"/>
          </p:cNvSpPr>
          <p:nvPr>
            <p:ph type="body" idx="1"/>
          </p:nvPr>
        </p:nvSpPr>
        <p:spPr>
          <a:xfrm rot="5400000">
            <a:off x="2308950" y="-251550"/>
            <a:ext cx="4526100"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omic Sans MS"/>
                <a:ea typeface="Comic Sans MS"/>
                <a:cs typeface="Comic Sans MS"/>
                <a:sym typeface="Comic Sans MS"/>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omic Sans MS"/>
                <a:ea typeface="Comic Sans MS"/>
                <a:cs typeface="Comic Sans MS"/>
                <a:sym typeface="Comic Sans MS"/>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135" name="Shape 135"/>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36" name="Shape 136"/>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37" name="Shape 137"/>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rot="5400000">
            <a:off x="4732350" y="2171687"/>
            <a:ext cx="5851500"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omic Sans MS"/>
              <a:buNone/>
              <a:defRPr sz="4400" b="0"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40" name="Shape 140"/>
          <p:cNvSpPr txBox="1">
            <a:spLocks noGrp="1"/>
          </p:cNvSpPr>
          <p:nvPr>
            <p:ph type="body" idx="1"/>
          </p:nvPr>
        </p:nvSpPr>
        <p:spPr>
          <a:xfrm rot="5400000">
            <a:off x="541350" y="190487"/>
            <a:ext cx="5851500" cy="60198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omic Sans MS"/>
                <a:ea typeface="Comic Sans MS"/>
                <a:cs typeface="Comic Sans MS"/>
                <a:sym typeface="Comic Sans MS"/>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omic Sans MS"/>
                <a:ea typeface="Comic Sans MS"/>
                <a:cs typeface="Comic Sans MS"/>
                <a:sym typeface="Comic Sans MS"/>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141" name="Shape 141"/>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42" name="Shape 142"/>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43" name="Shape 143"/>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omic Sans MS"/>
                <a:ea typeface="Comic Sans MS"/>
                <a:cs typeface="Comic Sans MS"/>
                <a:sym typeface="Comic Sans MS"/>
              </a:rPr>
              <a:t>‹#›</a:t>
            </a:fld>
            <a:endParaRPr lang="en-GB" sz="1200">
              <a:solidFill>
                <a:srgbClr val="888888"/>
              </a:solidFill>
              <a:latin typeface="Comic Sans MS"/>
              <a:ea typeface="Comic Sans MS"/>
              <a:cs typeface="Comic Sans MS"/>
              <a:sym typeface="Comic Sans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6"/>
            <a:ext cx="4572000" cy="68580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dk2"/>
                </a:solidFill>
              </a:rPr>
              <a:t>‹#›</a:t>
            </a:fld>
            <a:endParaRPr lang="en-GB"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omic Sans MS"/>
              <a:buNone/>
              <a:defRPr sz="4400" b="0" i="0" u="none" strike="noStrike" cap="none">
                <a:solidFill>
                  <a:schemeClr val="dk1"/>
                </a:solidFill>
                <a:latin typeface="Comic Sans MS"/>
                <a:ea typeface="Comic Sans MS"/>
                <a:cs typeface="Comic Sans MS"/>
                <a:sym typeface="Comic Sans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71" name="Shape 71"/>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omic Sans MS"/>
                <a:ea typeface="Comic Sans MS"/>
                <a:cs typeface="Comic Sans MS"/>
                <a:sym typeface="Comic Sans MS"/>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omic Sans MS"/>
                <a:ea typeface="Comic Sans MS"/>
                <a:cs typeface="Comic Sans MS"/>
                <a:sym typeface="Comic Sans MS"/>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omic Sans MS"/>
                <a:ea typeface="Comic Sans MS"/>
                <a:cs typeface="Comic Sans MS"/>
                <a:sym typeface="Comic Sans MS"/>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72" name="Shape 72"/>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73" name="Shape 73"/>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omic Sans MS"/>
                <a:ea typeface="Comic Sans MS"/>
                <a:cs typeface="Comic Sans MS"/>
                <a:sym typeface="Comic Sans MS"/>
              </a:defRPr>
            </a:lvl1pPr>
            <a:lvl2pPr marL="457200" marR="0" lvl="1" indent="0" algn="l" rtl="0">
              <a:spcBef>
                <a:spcPts val="0"/>
              </a:spcBef>
              <a:buNone/>
              <a:defRPr sz="1800" b="0" i="0" u="none" strike="noStrike" cap="none">
                <a:solidFill>
                  <a:schemeClr val="dk1"/>
                </a:solidFill>
                <a:latin typeface="Comic Sans MS"/>
                <a:ea typeface="Comic Sans MS"/>
                <a:cs typeface="Comic Sans MS"/>
                <a:sym typeface="Comic Sans MS"/>
              </a:defRPr>
            </a:lvl2pPr>
            <a:lvl3pPr marL="914400" marR="0" lvl="2" indent="0" algn="l" rtl="0">
              <a:spcBef>
                <a:spcPts val="0"/>
              </a:spcBef>
              <a:buNone/>
              <a:defRPr sz="1800" b="0" i="0" u="none" strike="noStrike" cap="none">
                <a:solidFill>
                  <a:schemeClr val="dk1"/>
                </a:solidFill>
                <a:latin typeface="Comic Sans MS"/>
                <a:ea typeface="Comic Sans MS"/>
                <a:cs typeface="Comic Sans MS"/>
                <a:sym typeface="Comic Sans MS"/>
              </a:defRPr>
            </a:lvl3pPr>
            <a:lvl4pPr marL="1371600" marR="0" lvl="3" indent="0" algn="l" rtl="0">
              <a:spcBef>
                <a:spcPts val="0"/>
              </a:spcBef>
              <a:buNone/>
              <a:defRPr sz="1800" b="0" i="0" u="none" strike="noStrike" cap="none">
                <a:solidFill>
                  <a:schemeClr val="dk1"/>
                </a:solidFill>
                <a:latin typeface="Comic Sans MS"/>
                <a:ea typeface="Comic Sans MS"/>
                <a:cs typeface="Comic Sans MS"/>
                <a:sym typeface="Comic Sans MS"/>
              </a:defRPr>
            </a:lvl4pPr>
            <a:lvl5pPr marL="1828800" marR="0" lvl="4" indent="0" algn="l" rtl="0">
              <a:spcBef>
                <a:spcPts val="0"/>
              </a:spcBef>
              <a:buNone/>
              <a:defRPr sz="1800" b="0" i="0" u="none" strike="noStrike" cap="none">
                <a:solidFill>
                  <a:schemeClr val="dk1"/>
                </a:solidFill>
                <a:latin typeface="Comic Sans MS"/>
                <a:ea typeface="Comic Sans MS"/>
                <a:cs typeface="Comic Sans MS"/>
                <a:sym typeface="Comic Sans MS"/>
              </a:defRPr>
            </a:lvl5pPr>
            <a:lvl6pPr marL="2286000" marR="0" lvl="5" indent="0" algn="l" rtl="0">
              <a:spcBef>
                <a:spcPts val="0"/>
              </a:spcBef>
              <a:buNone/>
              <a:defRPr sz="1800" b="0" i="0" u="none" strike="noStrike" cap="none">
                <a:solidFill>
                  <a:schemeClr val="dk1"/>
                </a:solidFill>
                <a:latin typeface="Comic Sans MS"/>
                <a:ea typeface="Comic Sans MS"/>
                <a:cs typeface="Comic Sans MS"/>
                <a:sym typeface="Comic Sans MS"/>
              </a:defRPr>
            </a:lvl6pPr>
            <a:lvl7pPr marL="2743200" marR="0" lvl="6" indent="0" algn="l" rtl="0">
              <a:spcBef>
                <a:spcPts val="0"/>
              </a:spcBef>
              <a:buNone/>
              <a:defRPr sz="1800" b="0" i="0" u="none" strike="noStrike" cap="none">
                <a:solidFill>
                  <a:schemeClr val="dk1"/>
                </a:solidFill>
                <a:latin typeface="Comic Sans MS"/>
                <a:ea typeface="Comic Sans MS"/>
                <a:cs typeface="Comic Sans MS"/>
                <a:sym typeface="Comic Sans MS"/>
              </a:defRPr>
            </a:lvl7pPr>
            <a:lvl8pPr marL="3200400" marR="0" lvl="7" indent="0" algn="l" rtl="0">
              <a:spcBef>
                <a:spcPts val="0"/>
              </a:spcBef>
              <a:buNone/>
              <a:defRPr sz="1800" b="0" i="0" u="none" strike="noStrike" cap="none">
                <a:solidFill>
                  <a:schemeClr val="dk1"/>
                </a:solidFill>
                <a:latin typeface="Comic Sans MS"/>
                <a:ea typeface="Comic Sans MS"/>
                <a:cs typeface="Comic Sans MS"/>
                <a:sym typeface="Comic Sans MS"/>
              </a:defRPr>
            </a:lvl8pPr>
            <a:lvl9pPr marL="3657600" marR="0" lvl="8" indent="0" algn="l" rtl="0">
              <a:spcBef>
                <a:spcPts val="0"/>
              </a:spcBef>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74" name="Shape 74"/>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omic Sans MS"/>
                <a:ea typeface="Comic Sans MS"/>
                <a:cs typeface="Comic Sans MS"/>
                <a:sym typeface="Comic Sans MS"/>
              </a:rPr>
              <a:t>‹#›</a:t>
            </a:fld>
            <a:endParaRPr lang="en-GB" sz="1200" b="0" i="0" u="none" strike="noStrike" cap="none">
              <a:solidFill>
                <a:srgbClr val="888888"/>
              </a:solidFill>
              <a:latin typeface="Comic Sans MS"/>
              <a:ea typeface="Comic Sans MS"/>
              <a:cs typeface="Comic Sans MS"/>
              <a:sym typeface="Comic Sans MS"/>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7"/>
        <p:cNvGrpSpPr/>
        <p:nvPr/>
      </p:nvGrpSpPr>
      <p:grpSpPr>
        <a:xfrm>
          <a:off x="0" y="0"/>
          <a:ext cx="0" cy="0"/>
          <a:chOff x="0" y="0"/>
          <a:chExt cx="0" cy="0"/>
        </a:xfrm>
      </p:grpSpPr>
      <p:sp>
        <p:nvSpPr>
          <p:cNvPr id="148" name="Shape 148"/>
          <p:cNvSpPr txBox="1">
            <a:spLocks noGrp="1"/>
          </p:cNvSpPr>
          <p:nvPr>
            <p:ph type="title" idx="4294967295"/>
          </p:nvPr>
        </p:nvSpPr>
        <p:spPr>
          <a:xfrm>
            <a:off x="0" y="0"/>
            <a:ext cx="9144000" cy="1447200"/>
          </a:xfrm>
          <a:prstGeom prst="rect">
            <a:avLst/>
          </a:prstGeom>
          <a:solidFill>
            <a:srgbClr val="1C4587"/>
          </a:solidFill>
          <a:ln w="9525" cap="flat" cmpd="sng">
            <a:solidFill>
              <a:srgbClr val="FFFFFF">
                <a:alpha val="0"/>
              </a:srgbClr>
            </a:solidFill>
            <a:prstDash val="solid"/>
            <a:round/>
            <a:headEnd type="none" w="med" len="med"/>
            <a:tailEnd type="none" w="med" len="med"/>
          </a:ln>
        </p:spPr>
        <p:txBody>
          <a:bodyPr lIns="91425" tIns="91425" rIns="91425" bIns="91425" anchor="t" anchorCtr="0">
            <a:noAutofit/>
          </a:bodyPr>
          <a:lstStyle/>
          <a:p>
            <a:pPr marL="0" marR="0" lvl="0" indent="0" rtl="0">
              <a:lnSpc>
                <a:spcPct val="100000"/>
              </a:lnSpc>
              <a:spcBef>
                <a:spcPts val="0"/>
              </a:spcBef>
              <a:spcAft>
                <a:spcPts val="0"/>
              </a:spcAft>
              <a:buClr>
                <a:schemeClr val="lt1"/>
              </a:buClr>
              <a:buSzPct val="25000"/>
              <a:buFont typeface="Comic Sans MS"/>
              <a:buNone/>
            </a:pPr>
            <a:r>
              <a:rPr lang="en-GB" b="1" dirty="0">
                <a:solidFill>
                  <a:srgbClr val="FFFFFF"/>
                </a:solidFill>
              </a:rPr>
              <a:t>Exploring Physics- </a:t>
            </a:r>
            <a:r>
              <a:rPr lang="en-GB" b="1" dirty="0" smtClean="0">
                <a:solidFill>
                  <a:srgbClr val="FFFFFF"/>
                </a:solidFill>
              </a:rPr>
              <a:t>Possible long answer questions</a:t>
            </a:r>
            <a:endParaRPr lang="en-GB" b="1" dirty="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37"/>
        <p:cNvGrpSpPr/>
        <p:nvPr/>
      </p:nvGrpSpPr>
      <p:grpSpPr>
        <a:xfrm>
          <a:off x="0" y="0"/>
          <a:ext cx="0" cy="0"/>
          <a:chOff x="0" y="0"/>
          <a:chExt cx="0" cy="0"/>
        </a:xfrm>
      </p:grpSpPr>
      <p:pic>
        <p:nvPicPr>
          <p:cNvPr id="338" name="Shape 338"/>
          <p:cNvPicPr preferRelativeResize="0"/>
          <p:nvPr/>
        </p:nvPicPr>
        <p:blipFill>
          <a:blip r:embed="rId3">
            <a:alphaModFix/>
          </a:blip>
          <a:stretch>
            <a:fillRect/>
          </a:stretch>
        </p:blipFill>
        <p:spPr>
          <a:xfrm>
            <a:off x="4554700" y="1111024"/>
            <a:ext cx="4326049" cy="2539524"/>
          </a:xfrm>
          <a:prstGeom prst="rect">
            <a:avLst/>
          </a:prstGeom>
          <a:noFill/>
          <a:ln>
            <a:noFill/>
          </a:ln>
        </p:spPr>
      </p:pic>
      <p:sp>
        <p:nvSpPr>
          <p:cNvPr id="339" name="Shape 339"/>
          <p:cNvSpPr txBox="1">
            <a:spLocks noGrp="1"/>
          </p:cNvSpPr>
          <p:nvPr>
            <p:ph type="title"/>
          </p:nvPr>
        </p:nvSpPr>
        <p:spPr>
          <a:xfrm>
            <a:off x="110850" y="-14525"/>
            <a:ext cx="8769900" cy="8691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omic Sans MS"/>
              <a:buNone/>
            </a:pPr>
            <a:r>
              <a:rPr lang="en-GB" sz="2400">
                <a:solidFill>
                  <a:srgbClr val="000000"/>
                </a:solidFill>
              </a:rPr>
              <a:t>6.5.1 How are x-rays generated?</a:t>
            </a:r>
          </a:p>
        </p:txBody>
      </p:sp>
      <p:sp>
        <p:nvSpPr>
          <p:cNvPr id="340" name="Shape 340"/>
          <p:cNvSpPr txBox="1"/>
          <p:nvPr/>
        </p:nvSpPr>
        <p:spPr>
          <a:xfrm>
            <a:off x="0" y="2141500"/>
            <a:ext cx="9144000" cy="3000000"/>
          </a:xfrm>
          <a:prstGeom prst="rect">
            <a:avLst/>
          </a:prstGeom>
          <a:noFill/>
          <a:ln>
            <a:noFill/>
          </a:ln>
        </p:spPr>
        <p:txBody>
          <a:bodyPr lIns="91425" tIns="91425" rIns="91425" bIns="91425" anchor="ctr" anchorCtr="0">
            <a:noAutofit/>
          </a:bodyPr>
          <a:lstStyle/>
          <a:p>
            <a:pPr marL="457200" lvl="0" indent="-342900" rtl="0">
              <a:lnSpc>
                <a:spcPct val="80000"/>
              </a:lnSpc>
              <a:spcBef>
                <a:spcPts val="0"/>
              </a:spcBef>
              <a:buClr>
                <a:srgbClr val="000000"/>
              </a:buClr>
              <a:buSzPct val="100000"/>
              <a:buFont typeface="Comic Sans MS"/>
              <a:buChar char="-"/>
            </a:pPr>
            <a:r>
              <a:rPr lang="en-GB" sz="1800">
                <a:latin typeface="Comic Sans MS"/>
                <a:ea typeface="Comic Sans MS"/>
                <a:cs typeface="Comic Sans MS"/>
                <a:sym typeface="Comic Sans MS"/>
              </a:rPr>
              <a:t>High speed electrons fired from a cathode </a:t>
            </a:r>
          </a:p>
          <a:p>
            <a:pPr marL="457200" lvl="0" indent="-342900" rtl="0">
              <a:lnSpc>
                <a:spcPct val="80000"/>
              </a:lnSpc>
              <a:spcBef>
                <a:spcPts val="0"/>
              </a:spcBef>
              <a:buClr>
                <a:srgbClr val="000000"/>
              </a:buClr>
              <a:buSzPct val="100000"/>
              <a:buFont typeface="Comic Sans MS"/>
              <a:buChar char="-"/>
            </a:pPr>
            <a:r>
              <a:rPr lang="en-GB" sz="1800">
                <a:latin typeface="Comic Sans MS"/>
                <a:ea typeface="Comic Sans MS"/>
                <a:cs typeface="Comic Sans MS"/>
                <a:sym typeface="Comic Sans MS"/>
              </a:rPr>
              <a:t>Towards a metal anode </a:t>
            </a:r>
          </a:p>
          <a:p>
            <a:pPr lvl="0" rtl="0">
              <a:lnSpc>
                <a:spcPct val="80000"/>
              </a:lnSpc>
              <a:spcBef>
                <a:spcPts val="0"/>
              </a:spcBef>
              <a:buNone/>
            </a:pPr>
            <a:endParaRPr sz="1800">
              <a:latin typeface="Comic Sans MS"/>
              <a:ea typeface="Comic Sans MS"/>
              <a:cs typeface="Comic Sans MS"/>
              <a:sym typeface="Comic Sans MS"/>
            </a:endParaRPr>
          </a:p>
          <a:p>
            <a:pPr lvl="0" rtl="0">
              <a:lnSpc>
                <a:spcPct val="80000"/>
              </a:lnSpc>
              <a:spcBef>
                <a:spcPts val="0"/>
              </a:spcBef>
              <a:buNone/>
            </a:pPr>
            <a:endParaRPr sz="1800">
              <a:latin typeface="Comic Sans MS"/>
              <a:ea typeface="Comic Sans MS"/>
              <a:cs typeface="Comic Sans MS"/>
              <a:sym typeface="Comic Sans MS"/>
            </a:endParaRPr>
          </a:p>
          <a:p>
            <a:pPr lvl="0" rtl="0">
              <a:lnSpc>
                <a:spcPct val="80000"/>
              </a:lnSpc>
              <a:spcBef>
                <a:spcPts val="0"/>
              </a:spcBef>
              <a:buNone/>
            </a:pPr>
            <a:endParaRPr sz="1800">
              <a:latin typeface="Comic Sans MS"/>
              <a:ea typeface="Comic Sans MS"/>
              <a:cs typeface="Comic Sans MS"/>
              <a:sym typeface="Comic Sans MS"/>
            </a:endParaRPr>
          </a:p>
          <a:p>
            <a:pPr lvl="0" rtl="0">
              <a:lnSpc>
                <a:spcPct val="80000"/>
              </a:lnSpc>
              <a:spcBef>
                <a:spcPts val="0"/>
              </a:spcBef>
              <a:buNone/>
            </a:pPr>
            <a:endParaRPr sz="1800">
              <a:latin typeface="Comic Sans MS"/>
              <a:ea typeface="Comic Sans MS"/>
              <a:cs typeface="Comic Sans MS"/>
              <a:sym typeface="Comic Sans MS"/>
            </a:endParaRPr>
          </a:p>
          <a:p>
            <a:pPr lvl="0" rtl="0">
              <a:lnSpc>
                <a:spcPct val="80000"/>
              </a:lnSpc>
              <a:spcBef>
                <a:spcPts val="0"/>
              </a:spcBef>
              <a:buNone/>
            </a:pPr>
            <a:endParaRPr sz="1800">
              <a:latin typeface="Comic Sans MS"/>
              <a:ea typeface="Comic Sans MS"/>
              <a:cs typeface="Comic Sans MS"/>
              <a:sym typeface="Comic Sans MS"/>
            </a:endParaRPr>
          </a:p>
          <a:p>
            <a:pPr lvl="0" rtl="0">
              <a:lnSpc>
                <a:spcPct val="80000"/>
              </a:lnSpc>
              <a:spcBef>
                <a:spcPts val="0"/>
              </a:spcBef>
              <a:buNone/>
            </a:pPr>
            <a:endParaRPr sz="1800">
              <a:latin typeface="Comic Sans MS"/>
              <a:ea typeface="Comic Sans MS"/>
              <a:cs typeface="Comic Sans MS"/>
              <a:sym typeface="Comic Sans MS"/>
            </a:endParaRPr>
          </a:p>
          <a:p>
            <a:pPr lvl="0" rtl="0">
              <a:lnSpc>
                <a:spcPct val="80000"/>
              </a:lnSpc>
              <a:spcBef>
                <a:spcPts val="0"/>
              </a:spcBef>
              <a:buNone/>
            </a:pPr>
            <a:endParaRPr sz="1800">
              <a:latin typeface="Comic Sans MS"/>
              <a:ea typeface="Comic Sans MS"/>
              <a:cs typeface="Comic Sans MS"/>
              <a:sym typeface="Comic Sans MS"/>
            </a:endParaRPr>
          </a:p>
          <a:p>
            <a:pPr marL="457200" lvl="0" indent="-342900" rtl="0">
              <a:lnSpc>
                <a:spcPct val="80000"/>
              </a:lnSpc>
              <a:spcBef>
                <a:spcPts val="0"/>
              </a:spcBef>
              <a:buClr>
                <a:srgbClr val="000000"/>
              </a:buClr>
              <a:buSzPct val="100000"/>
              <a:buFont typeface="Comic Sans MS"/>
              <a:buChar char="-"/>
            </a:pPr>
            <a:r>
              <a:rPr lang="en-GB" sz="1800">
                <a:latin typeface="Comic Sans MS"/>
                <a:ea typeface="Comic Sans MS"/>
                <a:cs typeface="Comic Sans MS"/>
                <a:sym typeface="Comic Sans MS"/>
              </a:rPr>
              <a:t>X-rays are then produced in two ways:</a:t>
            </a:r>
          </a:p>
          <a:p>
            <a:pPr marL="914400" lvl="1" indent="-342900" rtl="0">
              <a:lnSpc>
                <a:spcPct val="80000"/>
              </a:lnSpc>
              <a:spcBef>
                <a:spcPts val="0"/>
              </a:spcBef>
              <a:buClr>
                <a:srgbClr val="000000"/>
              </a:buClr>
              <a:buSzPct val="100000"/>
              <a:buFont typeface="Comic Sans MS"/>
              <a:buChar char="-"/>
            </a:pPr>
            <a:r>
              <a:rPr lang="en-GB" sz="1800">
                <a:latin typeface="Comic Sans MS"/>
                <a:ea typeface="Comic Sans MS"/>
                <a:cs typeface="Comic Sans MS"/>
                <a:sym typeface="Comic Sans MS"/>
              </a:rPr>
              <a:t>Electrons decelerate as they interact with electric field around the nucleus of metal atoms</a:t>
            </a:r>
          </a:p>
          <a:p>
            <a:pPr marL="914400" lvl="1" indent="-342900" rtl="0">
              <a:lnSpc>
                <a:spcPct val="80000"/>
              </a:lnSpc>
              <a:spcBef>
                <a:spcPts val="496"/>
              </a:spcBef>
              <a:buClr>
                <a:srgbClr val="000000"/>
              </a:buClr>
              <a:buSzPct val="100000"/>
              <a:buFont typeface="Comic Sans MS"/>
              <a:buChar char="-"/>
            </a:pPr>
            <a:r>
              <a:rPr lang="en-GB" sz="1800">
                <a:latin typeface="Comic Sans MS"/>
                <a:ea typeface="Comic Sans MS"/>
                <a:cs typeface="Comic Sans MS"/>
                <a:sym typeface="Comic Sans MS"/>
              </a:rPr>
              <a:t>X-rays emitted due to conservation of energy. Kinetic energy lost = energy of photon</a:t>
            </a:r>
          </a:p>
          <a:p>
            <a:pPr marL="457200" lvl="0" indent="-342900" rtl="0">
              <a:lnSpc>
                <a:spcPct val="80000"/>
              </a:lnSpc>
              <a:spcBef>
                <a:spcPts val="0"/>
              </a:spcBef>
              <a:buClr>
                <a:srgbClr val="000000"/>
              </a:buClr>
              <a:buSzPct val="100000"/>
              <a:buFont typeface="Comic Sans MS"/>
              <a:buChar char="-"/>
            </a:pPr>
            <a:r>
              <a:rPr lang="en-GB" sz="1800">
                <a:latin typeface="Comic Sans MS"/>
                <a:ea typeface="Comic Sans MS"/>
                <a:cs typeface="Comic Sans MS"/>
                <a:sym typeface="Comic Sans MS"/>
              </a:rPr>
              <a:t>Or</a:t>
            </a:r>
          </a:p>
          <a:p>
            <a:pPr marL="914400" lvl="1" indent="-342900" rtl="0">
              <a:lnSpc>
                <a:spcPct val="80000"/>
              </a:lnSpc>
              <a:spcBef>
                <a:spcPts val="496"/>
              </a:spcBef>
              <a:buClr>
                <a:srgbClr val="000000"/>
              </a:buClr>
              <a:buSzPct val="100000"/>
              <a:buFont typeface="Comic Sans MS"/>
              <a:buChar char="-"/>
            </a:pPr>
            <a:r>
              <a:rPr lang="en-GB" sz="1800">
                <a:latin typeface="Comic Sans MS"/>
                <a:ea typeface="Comic Sans MS"/>
                <a:cs typeface="Comic Sans MS"/>
                <a:sym typeface="Comic Sans MS"/>
              </a:rPr>
              <a:t>Fast moving electron ejects inner electron . </a:t>
            </a:r>
          </a:p>
          <a:p>
            <a:pPr marL="914400" lvl="1" indent="-342900" rtl="0">
              <a:lnSpc>
                <a:spcPct val="80000"/>
              </a:lnSpc>
              <a:spcBef>
                <a:spcPts val="496"/>
              </a:spcBef>
              <a:buClr>
                <a:srgbClr val="000000"/>
              </a:buClr>
              <a:buSzPct val="100000"/>
              <a:buFont typeface="Comic Sans MS"/>
              <a:buChar char="-"/>
            </a:pPr>
            <a:r>
              <a:rPr lang="en-GB" sz="1800">
                <a:latin typeface="Comic Sans MS"/>
                <a:ea typeface="Comic Sans MS"/>
                <a:cs typeface="Comic Sans MS"/>
                <a:sym typeface="Comic Sans MS"/>
              </a:rPr>
              <a:t>Electron from higher energy level fills gap, releasing energy related to energy of an x-ray photon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44"/>
        <p:cNvGrpSpPr/>
        <p:nvPr/>
      </p:nvGrpSpPr>
      <p:grpSpPr>
        <a:xfrm>
          <a:off x="0" y="0"/>
          <a:ext cx="0" cy="0"/>
          <a:chOff x="0" y="0"/>
          <a:chExt cx="0" cy="0"/>
        </a:xfrm>
      </p:grpSpPr>
      <p:sp>
        <p:nvSpPr>
          <p:cNvPr id="345" name="Shape 345"/>
          <p:cNvSpPr txBox="1">
            <a:spLocks noGrp="1"/>
          </p:cNvSpPr>
          <p:nvPr>
            <p:ph type="title"/>
          </p:nvPr>
        </p:nvSpPr>
        <p:spPr>
          <a:xfrm>
            <a:off x="110850" y="-166925"/>
            <a:ext cx="8769900" cy="8691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omic Sans MS"/>
              <a:buNone/>
            </a:pPr>
            <a:r>
              <a:rPr lang="en-GB" sz="2400">
                <a:solidFill>
                  <a:srgbClr val="000000"/>
                </a:solidFill>
              </a:rPr>
              <a:t>6.5.2 Explain how x-rays can be attenuated</a:t>
            </a:r>
          </a:p>
        </p:txBody>
      </p:sp>
      <p:graphicFrame>
        <p:nvGraphicFramePr>
          <p:cNvPr id="346" name="Shape 346"/>
          <p:cNvGraphicFramePr/>
          <p:nvPr/>
        </p:nvGraphicFramePr>
        <p:xfrm>
          <a:off x="39925" y="563100"/>
          <a:ext cx="9064150" cy="6257060"/>
        </p:xfrm>
        <a:graphic>
          <a:graphicData uri="http://schemas.openxmlformats.org/drawingml/2006/table">
            <a:tbl>
              <a:tblPr>
                <a:noFill/>
                <a:tableStyleId>{5A537DB2-FFE3-46BB-8AC1-73B68C9F351C}</a:tableStyleId>
              </a:tblPr>
              <a:tblGrid>
                <a:gridCol w="1291850"/>
                <a:gridCol w="1414950"/>
                <a:gridCol w="3213675"/>
                <a:gridCol w="1191050"/>
                <a:gridCol w="909975"/>
                <a:gridCol w="1042650"/>
              </a:tblGrid>
              <a:tr h="853800">
                <a:tc>
                  <a:txBody>
                    <a:bodyPr/>
                    <a:lstStyle/>
                    <a:p>
                      <a:pPr lvl="0" rtl="0">
                        <a:spcBef>
                          <a:spcPts val="0"/>
                        </a:spcBef>
                        <a:buNone/>
                      </a:pPr>
                      <a:r>
                        <a:rPr lang="en-GB" b="1">
                          <a:latin typeface="Comic Sans MS"/>
                          <a:ea typeface="Comic Sans MS"/>
                          <a:cs typeface="Comic Sans MS"/>
                          <a:sym typeface="Comic Sans MS"/>
                        </a:rPr>
                        <a:t>Attenuation method</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b="1">
                          <a:latin typeface="Comic Sans MS"/>
                          <a:ea typeface="Comic Sans MS"/>
                          <a:cs typeface="Comic Sans MS"/>
                          <a:sym typeface="Comic Sans MS"/>
                        </a:rPr>
                        <a:t>Diagram</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b="1">
                          <a:latin typeface="Comic Sans MS"/>
                          <a:ea typeface="Comic Sans MS"/>
                          <a:cs typeface="Comic Sans MS"/>
                          <a:sym typeface="Comic Sans MS"/>
                        </a:rPr>
                        <a:t>What happens to the x-ray photon?</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b="1">
                          <a:latin typeface="Comic Sans MS"/>
                          <a:ea typeface="Comic Sans MS"/>
                          <a:cs typeface="Comic Sans MS"/>
                          <a:sym typeface="Comic Sans MS"/>
                        </a:rPr>
                        <a:t>Ionisation occurs?</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b="1">
                          <a:latin typeface="Comic Sans MS"/>
                          <a:ea typeface="Comic Sans MS"/>
                          <a:cs typeface="Comic Sans MS"/>
                          <a:sym typeface="Comic Sans MS"/>
                        </a:rPr>
                        <a:t>Final X-ray energy </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b="1">
                          <a:latin typeface="Comic Sans MS"/>
                          <a:ea typeface="Comic Sans MS"/>
                          <a:cs typeface="Comic Sans MS"/>
                          <a:sym typeface="Comic Sans MS"/>
                        </a:rPr>
                        <a:t>Initial X-ray energy/</a:t>
                      </a:r>
                    </a:p>
                    <a:p>
                      <a:pPr lvl="0" rtl="0">
                        <a:spcBef>
                          <a:spcPts val="0"/>
                        </a:spcBef>
                        <a:buNone/>
                      </a:pPr>
                      <a:r>
                        <a:rPr lang="en-GB" b="1">
                          <a:latin typeface="Comic Sans MS"/>
                          <a:ea typeface="Comic Sans MS"/>
                          <a:cs typeface="Comic Sans MS"/>
                          <a:sym typeface="Comic Sans MS"/>
                        </a:rPr>
                        <a:t>frequency</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r>
              <a:tr h="1045100">
                <a:tc>
                  <a:txBody>
                    <a:bodyPr/>
                    <a:lstStyle/>
                    <a:p>
                      <a:pPr lvl="0" rtl="0">
                        <a:spcBef>
                          <a:spcPts val="0"/>
                        </a:spcBef>
                        <a:buNone/>
                      </a:pPr>
                      <a:r>
                        <a:rPr lang="en-GB">
                          <a:latin typeface="Comic Sans MS"/>
                          <a:ea typeface="Comic Sans MS"/>
                          <a:cs typeface="Comic Sans MS"/>
                          <a:sym typeface="Comic Sans MS"/>
                        </a:rPr>
                        <a:t>Simple scattering</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endParaRPr>
                        <a:latin typeface="Comic Sans MS"/>
                        <a:ea typeface="Comic Sans MS"/>
                        <a:cs typeface="Comic Sans MS"/>
                        <a:sym typeface="Comic Sans MS"/>
                      </a:endParaRP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Photon is scattered (changes direction), but there is no change in energy and no absorption. Causes noise in image </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No- insufficient energy</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Same</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Low</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r>
              <a:tr h="853800">
                <a:tc>
                  <a:txBody>
                    <a:bodyPr/>
                    <a:lstStyle/>
                    <a:p>
                      <a:pPr lvl="0" rtl="0">
                        <a:spcBef>
                          <a:spcPts val="0"/>
                        </a:spcBef>
                        <a:buNone/>
                      </a:pPr>
                      <a:r>
                        <a:rPr lang="en-GB" sz="1200">
                          <a:latin typeface="Comic Sans MS"/>
                          <a:ea typeface="Comic Sans MS"/>
                          <a:cs typeface="Comic Sans MS"/>
                          <a:sym typeface="Comic Sans MS"/>
                        </a:rPr>
                        <a:t>Photoelectric effect</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endParaRPr>
                        <a:latin typeface="Comic Sans MS"/>
                        <a:ea typeface="Comic Sans MS"/>
                        <a:cs typeface="Comic Sans MS"/>
                        <a:sym typeface="Comic Sans MS"/>
                      </a:endParaRP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X-ray photons interact with an atom and cause electron to be emitted with a max K</a:t>
                      </a:r>
                      <a:r>
                        <a:rPr lang="en-GB" baseline="-25000">
                          <a:latin typeface="Comic Sans MS"/>
                          <a:ea typeface="Comic Sans MS"/>
                          <a:cs typeface="Comic Sans MS"/>
                          <a:sym typeface="Comic Sans MS"/>
                        </a:rPr>
                        <a:t>E</a:t>
                      </a:r>
                      <a:r>
                        <a:rPr lang="en-GB">
                          <a:latin typeface="Comic Sans MS"/>
                          <a:ea typeface="Comic Sans MS"/>
                          <a:cs typeface="Comic Sans MS"/>
                          <a:sym typeface="Comic Sans MS"/>
                        </a:rPr>
                        <a:t> equal to the energy of the x-ray</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Yes</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Zero</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Medium</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r>
              <a:tr h="1729950">
                <a:tc>
                  <a:txBody>
                    <a:bodyPr/>
                    <a:lstStyle/>
                    <a:p>
                      <a:pPr lvl="0" rtl="0">
                        <a:spcBef>
                          <a:spcPts val="0"/>
                        </a:spcBef>
                        <a:buNone/>
                      </a:pPr>
                      <a:r>
                        <a:rPr lang="en-GB">
                          <a:latin typeface="Comic Sans MS"/>
                          <a:ea typeface="Comic Sans MS"/>
                          <a:cs typeface="Comic Sans MS"/>
                          <a:sym typeface="Comic Sans MS"/>
                        </a:rPr>
                        <a:t>Compton scattering</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endParaRPr>
                        <a:latin typeface="Comic Sans MS"/>
                        <a:ea typeface="Comic Sans MS"/>
                        <a:cs typeface="Comic Sans MS"/>
                        <a:sym typeface="Comic Sans MS"/>
                      </a:endParaRP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X-rays interact with an atom causing an electron to be ejected with a small fraction of the kinetic energy lost by the X-ray photon. A photon is also emitted with the remaining energy. The electron and photon are emitted in different directions owing to the conservation of momentum</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Yes</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Reduced</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High</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r>
              <a:tr h="884300">
                <a:tc>
                  <a:txBody>
                    <a:bodyPr/>
                    <a:lstStyle/>
                    <a:p>
                      <a:pPr lvl="0" rtl="0">
                        <a:spcBef>
                          <a:spcPts val="0"/>
                        </a:spcBef>
                        <a:buNone/>
                      </a:pPr>
                      <a:r>
                        <a:rPr lang="en-GB">
                          <a:latin typeface="Comic Sans MS"/>
                          <a:ea typeface="Comic Sans MS"/>
                          <a:cs typeface="Comic Sans MS"/>
                          <a:sym typeface="Comic Sans MS"/>
                        </a:rPr>
                        <a:t>Pair production</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endParaRPr>
                        <a:latin typeface="Comic Sans MS"/>
                        <a:ea typeface="Comic Sans MS"/>
                        <a:cs typeface="Comic Sans MS"/>
                        <a:sym typeface="Comic Sans MS"/>
                      </a:endParaRP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X-ray photon interacts with the nucleus of an atom causing the photon to vanish and a positron and electron pair to be produced</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Yes?</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Zero</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omic Sans MS"/>
                          <a:ea typeface="Comic Sans MS"/>
                          <a:cs typeface="Comic Sans MS"/>
                          <a:sym typeface="Comic Sans MS"/>
                        </a:rPr>
                        <a:t>Very high</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r>
            </a:tbl>
          </a:graphicData>
        </a:graphic>
      </p:graphicFrame>
      <p:pic>
        <p:nvPicPr>
          <p:cNvPr id="347" name="Shape 347"/>
          <p:cNvPicPr preferRelativeResize="0"/>
          <p:nvPr/>
        </p:nvPicPr>
        <p:blipFill rotWithShape="1">
          <a:blip r:embed="rId3">
            <a:alphaModFix/>
          </a:blip>
          <a:srcRect l="19730"/>
          <a:stretch/>
        </p:blipFill>
        <p:spPr>
          <a:xfrm>
            <a:off x="1362624" y="5779875"/>
            <a:ext cx="1364374" cy="885400"/>
          </a:xfrm>
          <a:prstGeom prst="rect">
            <a:avLst/>
          </a:prstGeom>
          <a:noFill/>
          <a:ln>
            <a:noFill/>
          </a:ln>
        </p:spPr>
      </p:pic>
      <p:pic>
        <p:nvPicPr>
          <p:cNvPr id="348" name="Shape 348"/>
          <p:cNvPicPr preferRelativeResize="0"/>
          <p:nvPr/>
        </p:nvPicPr>
        <p:blipFill>
          <a:blip r:embed="rId4">
            <a:alphaModFix/>
          </a:blip>
          <a:stretch>
            <a:fillRect/>
          </a:stretch>
        </p:blipFill>
        <p:spPr>
          <a:xfrm rot="-5400000">
            <a:off x="1079549" y="3952749"/>
            <a:ext cx="1908725" cy="1386174"/>
          </a:xfrm>
          <a:prstGeom prst="rect">
            <a:avLst/>
          </a:prstGeom>
          <a:noFill/>
          <a:ln>
            <a:noFill/>
          </a:ln>
        </p:spPr>
      </p:pic>
      <p:pic>
        <p:nvPicPr>
          <p:cNvPr id="349" name="Shape 349"/>
          <p:cNvPicPr preferRelativeResize="0"/>
          <p:nvPr/>
        </p:nvPicPr>
        <p:blipFill>
          <a:blip r:embed="rId5">
            <a:alphaModFix/>
          </a:blip>
          <a:stretch>
            <a:fillRect/>
          </a:stretch>
        </p:blipFill>
        <p:spPr>
          <a:xfrm>
            <a:off x="1340825" y="2632975"/>
            <a:ext cx="1386174" cy="905637"/>
          </a:xfrm>
          <a:prstGeom prst="rect">
            <a:avLst/>
          </a:prstGeom>
          <a:noFill/>
          <a:ln>
            <a:noFill/>
          </a:ln>
        </p:spPr>
      </p:pic>
      <p:pic>
        <p:nvPicPr>
          <p:cNvPr id="350" name="Shape 350"/>
          <p:cNvPicPr preferRelativeResize="0"/>
          <p:nvPr/>
        </p:nvPicPr>
        <p:blipFill>
          <a:blip r:embed="rId6">
            <a:alphaModFix/>
          </a:blip>
          <a:stretch>
            <a:fillRect/>
          </a:stretch>
        </p:blipFill>
        <p:spPr>
          <a:xfrm>
            <a:off x="1362625" y="1605893"/>
            <a:ext cx="1364375" cy="95961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110850" y="-14525"/>
            <a:ext cx="8769900" cy="8691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omic Sans MS"/>
              <a:buNone/>
            </a:pPr>
            <a:r>
              <a:rPr lang="en-GB" sz="2400">
                <a:solidFill>
                  <a:srgbClr val="000000"/>
                </a:solidFill>
              </a:rPr>
              <a:t>6.5.1 Explain how CAT scans work</a:t>
            </a:r>
          </a:p>
        </p:txBody>
      </p:sp>
      <p:pic>
        <p:nvPicPr>
          <p:cNvPr id="356" name="Shape 356"/>
          <p:cNvPicPr preferRelativeResize="0"/>
          <p:nvPr/>
        </p:nvPicPr>
        <p:blipFill>
          <a:blip r:embed="rId3">
            <a:alphaModFix/>
          </a:blip>
          <a:stretch>
            <a:fillRect/>
          </a:stretch>
        </p:blipFill>
        <p:spPr>
          <a:xfrm>
            <a:off x="1802087" y="3114974"/>
            <a:ext cx="5235016" cy="3572099"/>
          </a:xfrm>
          <a:prstGeom prst="rect">
            <a:avLst/>
          </a:prstGeom>
          <a:noFill/>
          <a:ln>
            <a:noFill/>
          </a:ln>
        </p:spPr>
      </p:pic>
      <p:sp>
        <p:nvSpPr>
          <p:cNvPr id="357" name="Shape 357"/>
          <p:cNvSpPr txBox="1"/>
          <p:nvPr/>
        </p:nvSpPr>
        <p:spPr>
          <a:xfrm>
            <a:off x="55500" y="690075"/>
            <a:ext cx="9033000" cy="2424900"/>
          </a:xfrm>
          <a:prstGeom prst="rect">
            <a:avLst/>
          </a:prstGeom>
          <a:noFill/>
          <a:ln>
            <a:noFill/>
          </a:ln>
        </p:spPr>
        <p:txBody>
          <a:bodyPr lIns="91425" tIns="91425" rIns="91425" bIns="91425" anchor="t" anchorCtr="0">
            <a:noAutofit/>
          </a:bodyPr>
          <a:lstStyle/>
          <a:p>
            <a:pPr marL="457200" lvl="0" indent="-342900" rtl="0">
              <a:spcBef>
                <a:spcPts val="0"/>
              </a:spcBef>
              <a:buSzPct val="100000"/>
              <a:buFont typeface="Comic Sans MS"/>
              <a:buChar char="●"/>
            </a:pPr>
            <a:r>
              <a:rPr lang="en-GB" sz="1800">
                <a:latin typeface="Comic Sans MS"/>
                <a:ea typeface="Comic Sans MS"/>
                <a:cs typeface="Comic Sans MS"/>
                <a:sym typeface="Comic Sans MS"/>
              </a:rPr>
              <a:t>Ring of detectors around person</a:t>
            </a:r>
          </a:p>
          <a:p>
            <a:pPr marL="457200" lvl="0" indent="-342900" rtl="0">
              <a:spcBef>
                <a:spcPts val="0"/>
              </a:spcBef>
              <a:buSzPct val="100000"/>
              <a:buFont typeface="Comic Sans MS"/>
              <a:buChar char="●"/>
            </a:pPr>
            <a:r>
              <a:rPr lang="en-GB" sz="1800">
                <a:latin typeface="Comic Sans MS"/>
                <a:ea typeface="Comic Sans MS"/>
                <a:cs typeface="Comic Sans MS"/>
                <a:sym typeface="Comic Sans MS"/>
              </a:rPr>
              <a:t>X-ray source emits thin fan-shaped wedge of x-rays through person which are detected by person. </a:t>
            </a:r>
          </a:p>
          <a:p>
            <a:pPr marL="457200" lvl="0" indent="-342900" rtl="0">
              <a:spcBef>
                <a:spcPts val="0"/>
              </a:spcBef>
              <a:buSzPct val="100000"/>
              <a:buFont typeface="Comic Sans MS"/>
              <a:buChar char="●"/>
            </a:pPr>
            <a:r>
              <a:rPr lang="en-GB" sz="1800">
                <a:latin typeface="Comic Sans MS"/>
                <a:ea typeface="Comic Sans MS"/>
                <a:cs typeface="Comic Sans MS"/>
                <a:sym typeface="Comic Sans MS"/>
              </a:rPr>
              <a:t>Source moves around person to cover 360° and build up image of slice through person</a:t>
            </a:r>
          </a:p>
          <a:p>
            <a:pPr marL="457200" lvl="0" indent="-342900" rtl="0">
              <a:spcBef>
                <a:spcPts val="0"/>
              </a:spcBef>
              <a:buSzPct val="100000"/>
              <a:buFont typeface="Comic Sans MS"/>
              <a:buChar char="●"/>
            </a:pPr>
            <a:r>
              <a:rPr lang="en-GB" sz="1800">
                <a:latin typeface="Comic Sans MS"/>
                <a:ea typeface="Comic Sans MS"/>
                <a:cs typeface="Comic Sans MS"/>
                <a:sym typeface="Comic Sans MS"/>
              </a:rPr>
              <a:t>Whole ring of detector and source can be moved vertically along person to build up 3D images</a:t>
            </a:r>
          </a:p>
          <a:p>
            <a:pPr marL="457200" lvl="0" indent="-342900" rtl="0">
              <a:spcBef>
                <a:spcPts val="0"/>
              </a:spcBef>
              <a:buSzPct val="100000"/>
              <a:buFont typeface="Comic Sans MS"/>
              <a:buChar char="●"/>
            </a:pPr>
            <a:r>
              <a:rPr lang="en-GB" sz="1800">
                <a:latin typeface="Comic Sans MS"/>
                <a:ea typeface="Comic Sans MS"/>
                <a:cs typeface="Comic Sans MS"/>
                <a:sym typeface="Comic Sans MS"/>
              </a:rPr>
              <a:t>Computer puts together slices to form 3D image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61"/>
        <p:cNvGrpSpPr/>
        <p:nvPr/>
      </p:nvGrpSpPr>
      <p:grpSpPr>
        <a:xfrm>
          <a:off x="0" y="0"/>
          <a:ext cx="0" cy="0"/>
          <a:chOff x="0" y="0"/>
          <a:chExt cx="0" cy="0"/>
        </a:xfrm>
      </p:grpSpPr>
      <p:pic>
        <p:nvPicPr>
          <p:cNvPr id="362" name="Shape 362"/>
          <p:cNvPicPr preferRelativeResize="0"/>
          <p:nvPr/>
        </p:nvPicPr>
        <p:blipFill>
          <a:blip r:embed="rId3">
            <a:alphaModFix/>
          </a:blip>
          <a:stretch>
            <a:fillRect/>
          </a:stretch>
        </p:blipFill>
        <p:spPr>
          <a:xfrm>
            <a:off x="4086824" y="4225140"/>
            <a:ext cx="5100800" cy="2599859"/>
          </a:xfrm>
          <a:prstGeom prst="rect">
            <a:avLst/>
          </a:prstGeom>
          <a:noFill/>
          <a:ln>
            <a:noFill/>
          </a:ln>
        </p:spPr>
      </p:pic>
      <p:sp>
        <p:nvSpPr>
          <p:cNvPr id="363" name="Shape 363"/>
          <p:cNvSpPr txBox="1">
            <a:spLocks noGrp="1"/>
          </p:cNvSpPr>
          <p:nvPr>
            <p:ph type="title"/>
          </p:nvPr>
        </p:nvSpPr>
        <p:spPr>
          <a:xfrm>
            <a:off x="110850" y="-14525"/>
            <a:ext cx="8769900" cy="8691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omic Sans MS"/>
              <a:buNone/>
            </a:pPr>
            <a:r>
              <a:rPr lang="en-GB" sz="2400">
                <a:solidFill>
                  <a:srgbClr val="000000"/>
                </a:solidFill>
              </a:rPr>
              <a:t>6.5.1 Explain how PET scans work</a:t>
            </a:r>
          </a:p>
        </p:txBody>
      </p:sp>
      <p:pic>
        <p:nvPicPr>
          <p:cNvPr id="364" name="Shape 364"/>
          <p:cNvPicPr preferRelativeResize="0"/>
          <p:nvPr/>
        </p:nvPicPr>
        <p:blipFill>
          <a:blip r:embed="rId4">
            <a:alphaModFix/>
          </a:blip>
          <a:stretch>
            <a:fillRect/>
          </a:stretch>
        </p:blipFill>
        <p:spPr>
          <a:xfrm>
            <a:off x="110850" y="724125"/>
            <a:ext cx="5100800" cy="3735924"/>
          </a:xfrm>
          <a:prstGeom prst="rect">
            <a:avLst/>
          </a:prstGeom>
          <a:noFill/>
          <a:ln>
            <a:noFill/>
          </a:ln>
        </p:spPr>
      </p:pic>
      <p:sp>
        <p:nvSpPr>
          <p:cNvPr id="365" name="Shape 365"/>
          <p:cNvSpPr txBox="1"/>
          <p:nvPr/>
        </p:nvSpPr>
        <p:spPr>
          <a:xfrm>
            <a:off x="4785250" y="576775"/>
            <a:ext cx="4358700" cy="3572100"/>
          </a:xfrm>
          <a:prstGeom prst="rect">
            <a:avLst/>
          </a:prstGeom>
          <a:noFill/>
          <a:ln>
            <a:noFill/>
          </a:ln>
        </p:spPr>
        <p:txBody>
          <a:bodyPr lIns="91425" tIns="91425" rIns="91425" bIns="91425" anchor="t" anchorCtr="0">
            <a:noAutofit/>
          </a:bodyPr>
          <a:lstStyle/>
          <a:p>
            <a:pPr marL="457200" lvl="0" indent="-342900">
              <a:spcBef>
                <a:spcPts val="0"/>
              </a:spcBef>
              <a:buSzPct val="100000"/>
              <a:buFont typeface="Comic Sans MS"/>
              <a:buChar char="●"/>
            </a:pPr>
            <a:r>
              <a:rPr lang="en-GB" sz="1800">
                <a:latin typeface="Comic Sans MS"/>
                <a:ea typeface="Comic Sans MS"/>
                <a:cs typeface="Comic Sans MS"/>
                <a:sym typeface="Comic Sans MS"/>
              </a:rPr>
              <a:t>Ring of detectors around person</a:t>
            </a:r>
          </a:p>
          <a:p>
            <a:pPr marL="457200" lvl="0" indent="-342900">
              <a:spcBef>
                <a:spcPts val="0"/>
              </a:spcBef>
              <a:buSzPct val="100000"/>
              <a:buFont typeface="Comic Sans MS"/>
              <a:buChar char="●"/>
            </a:pPr>
            <a:r>
              <a:rPr lang="en-GB" sz="1800">
                <a:latin typeface="Comic Sans MS"/>
                <a:ea typeface="Comic Sans MS"/>
                <a:cs typeface="Comic Sans MS"/>
                <a:sym typeface="Comic Sans MS"/>
              </a:rPr>
              <a:t>Person has been injected/ingested radioactive tracer emitting gamma radiation</a:t>
            </a:r>
          </a:p>
          <a:p>
            <a:pPr marL="457200" lvl="0" indent="-342900">
              <a:spcBef>
                <a:spcPts val="0"/>
              </a:spcBef>
              <a:buSzPct val="100000"/>
              <a:buFont typeface="Comic Sans MS"/>
              <a:buChar char="●"/>
            </a:pPr>
            <a:r>
              <a:rPr lang="en-GB" sz="1800">
                <a:latin typeface="Comic Sans MS"/>
                <a:ea typeface="Comic Sans MS"/>
                <a:cs typeface="Comic Sans MS"/>
                <a:sym typeface="Comic Sans MS"/>
              </a:rPr>
              <a:t>Tracer emits positrons</a:t>
            </a:r>
          </a:p>
          <a:p>
            <a:pPr marL="457200" lvl="0" indent="-342900">
              <a:spcBef>
                <a:spcPts val="0"/>
              </a:spcBef>
              <a:buSzPct val="100000"/>
              <a:buFont typeface="Comic Sans MS"/>
              <a:buChar char="●"/>
            </a:pPr>
            <a:r>
              <a:rPr lang="en-GB" sz="1800">
                <a:latin typeface="Comic Sans MS"/>
                <a:ea typeface="Comic Sans MS"/>
                <a:cs typeface="Comic Sans MS"/>
                <a:sym typeface="Comic Sans MS"/>
              </a:rPr>
              <a:t>A positron and electron (from the body) annihilate producing two gamma photons in opposite directions</a:t>
            </a:r>
          </a:p>
          <a:p>
            <a:pPr marL="457200" lvl="0" indent="-342900">
              <a:spcBef>
                <a:spcPts val="0"/>
              </a:spcBef>
              <a:buSzPct val="100000"/>
              <a:buFont typeface="Comic Sans MS"/>
              <a:buChar char="●"/>
            </a:pPr>
            <a:r>
              <a:rPr lang="en-GB" sz="1800">
                <a:latin typeface="Comic Sans MS"/>
                <a:ea typeface="Comic Sans MS"/>
                <a:cs typeface="Comic Sans MS"/>
                <a:sym typeface="Comic Sans MS"/>
              </a:rPr>
              <a:t>Small difference in arrival times of gamma photons is recorded allowing accurate pinpointing of where decay occurs</a:t>
            </a:r>
          </a:p>
        </p:txBody>
      </p:sp>
      <p:sp>
        <p:nvSpPr>
          <p:cNvPr id="366" name="Shape 366"/>
          <p:cNvSpPr txBox="1"/>
          <p:nvPr/>
        </p:nvSpPr>
        <p:spPr>
          <a:xfrm>
            <a:off x="260250" y="4638275"/>
            <a:ext cx="3902700" cy="1810800"/>
          </a:xfrm>
          <a:prstGeom prst="rect">
            <a:avLst/>
          </a:prstGeom>
          <a:noFill/>
          <a:ln>
            <a:noFill/>
          </a:ln>
        </p:spPr>
        <p:txBody>
          <a:bodyPr lIns="91425" tIns="91425" rIns="91425" bIns="91425" anchor="t" anchorCtr="0">
            <a:noAutofit/>
          </a:bodyPr>
          <a:lstStyle/>
          <a:p>
            <a:pPr marL="457200" lvl="0" indent="-342900" rtl="0">
              <a:spcBef>
                <a:spcPts val="0"/>
              </a:spcBef>
              <a:buSzPct val="100000"/>
              <a:buFont typeface="Comic Sans MS"/>
              <a:buChar char="●"/>
            </a:pPr>
            <a:r>
              <a:rPr lang="en-GB" sz="1800">
                <a:latin typeface="Comic Sans MS"/>
                <a:ea typeface="Comic Sans MS"/>
                <a:cs typeface="Comic Sans MS"/>
                <a:sym typeface="Comic Sans MS"/>
              </a:rPr>
              <a:t>Scintillator crystals in detector ring turn gamma photons into visible light</a:t>
            </a:r>
          </a:p>
          <a:p>
            <a:pPr marL="457200" lvl="0" indent="-342900" rtl="0">
              <a:spcBef>
                <a:spcPts val="0"/>
              </a:spcBef>
              <a:buSzPct val="100000"/>
              <a:buFont typeface="Comic Sans MS"/>
              <a:buChar char="●"/>
            </a:pPr>
            <a:r>
              <a:rPr lang="en-GB" sz="1800">
                <a:latin typeface="Comic Sans MS"/>
                <a:ea typeface="Comic Sans MS"/>
                <a:cs typeface="Comic Sans MS"/>
                <a:sym typeface="Comic Sans MS"/>
              </a:rPr>
              <a:t>Photomultiplier amplifies signal</a:t>
            </a:r>
          </a:p>
          <a:p>
            <a:pPr marL="457200" lvl="0" indent="-342900" rtl="0">
              <a:spcBef>
                <a:spcPts val="0"/>
              </a:spcBef>
              <a:buSzPct val="100000"/>
              <a:buFont typeface="Comic Sans MS"/>
              <a:buChar char="●"/>
            </a:pPr>
            <a:r>
              <a:rPr lang="en-GB" sz="1800">
                <a:latin typeface="Comic Sans MS"/>
                <a:ea typeface="Comic Sans MS"/>
                <a:cs typeface="Comic Sans MS"/>
                <a:sym typeface="Comic Sans MS"/>
              </a:rPr>
              <a:t>Computer turns data into 3D image</a:t>
            </a:r>
          </a:p>
          <a:p>
            <a:pPr lvl="0" rt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0"/>
        <p:cNvGrpSpPr/>
        <p:nvPr/>
      </p:nvGrpSpPr>
      <p:grpSpPr>
        <a:xfrm>
          <a:off x="0" y="0"/>
          <a:ext cx="0" cy="0"/>
          <a:chOff x="0" y="0"/>
          <a:chExt cx="0" cy="0"/>
        </a:xfrm>
      </p:grpSpPr>
      <p:sp>
        <p:nvSpPr>
          <p:cNvPr id="371" name="Shape 371"/>
          <p:cNvSpPr txBox="1">
            <a:spLocks noGrp="1"/>
          </p:cNvSpPr>
          <p:nvPr>
            <p:ph type="title"/>
          </p:nvPr>
        </p:nvSpPr>
        <p:spPr>
          <a:xfrm>
            <a:off x="110850" y="-14525"/>
            <a:ext cx="8769900" cy="8691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omic Sans MS"/>
              <a:buNone/>
            </a:pPr>
            <a:r>
              <a:rPr lang="en-GB" sz="2400">
                <a:solidFill>
                  <a:srgbClr val="000000"/>
                </a:solidFill>
              </a:rPr>
              <a:t>6.5.1 Explain the difference between an A and B ultrasound scan </a:t>
            </a:r>
          </a:p>
        </p:txBody>
      </p:sp>
      <p:graphicFrame>
        <p:nvGraphicFramePr>
          <p:cNvPr id="372" name="Shape 372"/>
          <p:cNvGraphicFramePr/>
          <p:nvPr/>
        </p:nvGraphicFramePr>
        <p:xfrm>
          <a:off x="161875" y="934550"/>
          <a:ext cx="8820250" cy="5581250"/>
        </p:xfrm>
        <a:graphic>
          <a:graphicData uri="http://schemas.openxmlformats.org/drawingml/2006/table">
            <a:tbl>
              <a:tblPr>
                <a:noFill/>
                <a:tableStyleId>{5A537DB2-FFE3-46BB-8AC1-73B68C9F351C}</a:tableStyleId>
              </a:tblPr>
              <a:tblGrid>
                <a:gridCol w="4410125"/>
                <a:gridCol w="4410125"/>
              </a:tblGrid>
              <a:tr h="521600">
                <a:tc>
                  <a:txBody>
                    <a:bodyPr/>
                    <a:lstStyle/>
                    <a:p>
                      <a:pPr lvl="0" algn="ctr" rtl="0">
                        <a:spcBef>
                          <a:spcPts val="0"/>
                        </a:spcBef>
                        <a:buNone/>
                      </a:pPr>
                      <a:r>
                        <a:rPr lang="en-GB" sz="2000" b="1">
                          <a:latin typeface="Comic Sans MS"/>
                          <a:ea typeface="Comic Sans MS"/>
                          <a:cs typeface="Comic Sans MS"/>
                          <a:sym typeface="Comic Sans MS"/>
                        </a:rPr>
                        <a:t>A-scan</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r>
                        <a:rPr lang="en-GB" sz="2000" b="1">
                          <a:latin typeface="Comic Sans MS"/>
                          <a:ea typeface="Comic Sans MS"/>
                          <a:cs typeface="Comic Sans MS"/>
                          <a:sym typeface="Comic Sans MS"/>
                        </a:rPr>
                        <a:t>B-scan</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4760650">
                <a:tc>
                  <a:txBody>
                    <a:bodyPr/>
                    <a:lstStyle/>
                    <a:p>
                      <a:pPr marL="457200" lvl="0" indent="-355600" rtl="0">
                        <a:spcBef>
                          <a:spcPts val="0"/>
                        </a:spcBef>
                        <a:buSzPct val="100000"/>
                        <a:buFont typeface="Comic Sans MS"/>
                        <a:buChar char="-"/>
                      </a:pPr>
                      <a:r>
                        <a:rPr lang="en-GB" sz="2000">
                          <a:latin typeface="Comic Sans MS"/>
                          <a:ea typeface="Comic Sans MS"/>
                          <a:cs typeface="Comic Sans MS"/>
                          <a:sym typeface="Comic Sans MS"/>
                        </a:rPr>
                        <a:t>Amplitude scan</a:t>
                      </a:r>
                    </a:p>
                    <a:p>
                      <a:pPr marL="457200" lvl="0" indent="-355600" rtl="0">
                        <a:spcBef>
                          <a:spcPts val="0"/>
                        </a:spcBef>
                        <a:buSzPct val="100000"/>
                        <a:buFont typeface="Comic Sans MS"/>
                        <a:buChar char="-"/>
                      </a:pPr>
                      <a:r>
                        <a:rPr lang="en-GB" sz="2000">
                          <a:latin typeface="Comic Sans MS"/>
                          <a:ea typeface="Comic Sans MS"/>
                          <a:cs typeface="Comic Sans MS"/>
                          <a:sym typeface="Comic Sans MS"/>
                        </a:rPr>
                        <a:t>Short pulse of ultrasound sent into body at the same time an electron beam travels across a cathode ray oscilloscope screen (CRO).</a:t>
                      </a:r>
                    </a:p>
                    <a:p>
                      <a:pPr marL="457200" lvl="0" indent="-355600" rtl="0">
                        <a:spcBef>
                          <a:spcPts val="0"/>
                        </a:spcBef>
                        <a:buSzPct val="100000"/>
                        <a:buFont typeface="Comic Sans MS"/>
                        <a:buChar char="-"/>
                      </a:pPr>
                      <a:r>
                        <a:rPr lang="en-GB" sz="2000">
                          <a:latin typeface="Comic Sans MS"/>
                          <a:ea typeface="Comic Sans MS"/>
                          <a:cs typeface="Comic Sans MS"/>
                          <a:sym typeface="Comic Sans MS"/>
                        </a:rPr>
                        <a:t>When transducer receives reflected pulses vertical spikes are seen on the CRO screen</a:t>
                      </a:r>
                    </a:p>
                    <a:p>
                      <a:pPr marL="457200" lvl="0" indent="-355600" rtl="0">
                        <a:spcBef>
                          <a:spcPts val="0"/>
                        </a:spcBef>
                        <a:buSzPct val="100000"/>
                        <a:buFont typeface="Comic Sans MS"/>
                        <a:buChar char="-"/>
                      </a:pPr>
                      <a:r>
                        <a:rPr lang="en-GB" sz="2000">
                          <a:latin typeface="Comic Sans MS"/>
                          <a:ea typeface="Comic Sans MS"/>
                          <a:cs typeface="Comic Sans MS"/>
                          <a:sym typeface="Comic Sans MS"/>
                        </a:rPr>
                        <a:t>X-axis of graph shows time echo detected by the transducer which can be used to work out depths of reflecting tissue</a:t>
                      </a:r>
                    </a:p>
                    <a:p>
                      <a:pPr marL="457200" lvl="0" indent="-355600" rtl="0">
                        <a:spcBef>
                          <a:spcPts val="0"/>
                        </a:spcBef>
                        <a:buSzPct val="100000"/>
                        <a:buFont typeface="Comic Sans MS"/>
                        <a:buChar char="-"/>
                      </a:pPr>
                      <a:r>
                        <a:rPr lang="en-GB" sz="2000">
                          <a:latin typeface="Comic Sans MS"/>
                          <a:ea typeface="Comic Sans MS"/>
                          <a:cs typeface="Comic Sans MS"/>
                          <a:sym typeface="Comic Sans MS"/>
                        </a:rPr>
                        <a:t>No photo produced</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457200" lvl="0" indent="-355600" rtl="0">
                        <a:spcBef>
                          <a:spcPts val="0"/>
                        </a:spcBef>
                        <a:buSzPct val="100000"/>
                        <a:buFont typeface="Comic Sans MS"/>
                        <a:buChar char="-"/>
                      </a:pPr>
                      <a:r>
                        <a:rPr lang="en-GB" sz="2000">
                          <a:latin typeface="Comic Sans MS"/>
                          <a:ea typeface="Comic Sans MS"/>
                          <a:cs typeface="Comic Sans MS"/>
                          <a:sym typeface="Comic Sans MS"/>
                        </a:rPr>
                        <a:t>Brightness scan</a:t>
                      </a:r>
                    </a:p>
                    <a:p>
                      <a:pPr marL="457200" lvl="0" indent="-355600" rtl="0">
                        <a:spcBef>
                          <a:spcPts val="0"/>
                        </a:spcBef>
                        <a:buSzPct val="100000"/>
                        <a:buFont typeface="Comic Sans MS"/>
                        <a:buChar char="-"/>
                      </a:pPr>
                      <a:r>
                        <a:rPr lang="en-GB" sz="2000">
                          <a:latin typeface="Comic Sans MS"/>
                          <a:ea typeface="Comic Sans MS"/>
                          <a:cs typeface="Comic Sans MS"/>
                          <a:sym typeface="Comic Sans MS"/>
                        </a:rPr>
                        <a:t>More common</a:t>
                      </a:r>
                    </a:p>
                    <a:p>
                      <a:pPr marL="457200" lvl="0" indent="-355600" rtl="0">
                        <a:spcBef>
                          <a:spcPts val="0"/>
                        </a:spcBef>
                        <a:buSzPct val="100000"/>
                        <a:buFont typeface="Comic Sans MS"/>
                        <a:buChar char="-"/>
                      </a:pPr>
                      <a:r>
                        <a:rPr lang="en-GB" sz="2000">
                          <a:latin typeface="Comic Sans MS"/>
                          <a:ea typeface="Comic Sans MS"/>
                          <a:cs typeface="Comic Sans MS"/>
                          <a:sym typeface="Comic Sans MS"/>
                        </a:rPr>
                        <a:t>Real time 2D or 3D image of scanned area is built up from multiple returning echos from either several transducers in an array or one transducer moved around to different angles</a:t>
                      </a:r>
                    </a:p>
                    <a:p>
                      <a:pPr marL="457200" lvl="0" indent="-355600" rtl="0">
                        <a:spcBef>
                          <a:spcPts val="0"/>
                        </a:spcBef>
                        <a:buSzPct val="100000"/>
                        <a:buFont typeface="Comic Sans MS"/>
                        <a:buChar char="-"/>
                      </a:pPr>
                      <a:r>
                        <a:rPr lang="en-GB" sz="2000">
                          <a:latin typeface="Comic Sans MS"/>
                          <a:ea typeface="Comic Sans MS"/>
                          <a:cs typeface="Comic Sans MS"/>
                          <a:sym typeface="Comic Sans MS"/>
                        </a:rPr>
                        <a:t>Greater amplitude of reflected pulse= brighter dot</a:t>
                      </a:r>
                    </a:p>
                    <a:p>
                      <a:pPr marL="457200" lvl="0" indent="-355600" rtl="0">
                        <a:spcBef>
                          <a:spcPts val="0"/>
                        </a:spcBef>
                        <a:buSzPct val="100000"/>
                        <a:buFont typeface="Comic Sans MS"/>
                        <a:buChar char="-"/>
                      </a:pPr>
                      <a:r>
                        <a:rPr lang="en-GB" sz="2000">
                          <a:latin typeface="Comic Sans MS"/>
                          <a:ea typeface="Comic Sans MS"/>
                          <a:cs typeface="Comic Sans MS"/>
                          <a:sym typeface="Comic Sans MS"/>
                        </a:rPr>
                        <a:t>Range of brightnesses will be shown from boundaries between bone/liquid/soft tissue. </a:t>
                      </a:r>
                    </a:p>
                    <a:p>
                      <a:pPr marL="457200" lvl="0" indent="-355600" rtl="0">
                        <a:spcBef>
                          <a:spcPts val="0"/>
                        </a:spcBef>
                        <a:buSzPct val="100000"/>
                        <a:buFont typeface="Comic Sans MS"/>
                        <a:buChar char="-"/>
                      </a:pPr>
                      <a:r>
                        <a:rPr lang="en-GB" sz="2000">
                          <a:latin typeface="Comic Sans MS"/>
                          <a:ea typeface="Comic Sans MS"/>
                          <a:cs typeface="Comic Sans MS"/>
                          <a:sym typeface="Comic Sans MS"/>
                        </a:rPr>
                        <a:t>(A B-scan is multiple A-scans)</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6"/>
        <p:cNvGrpSpPr/>
        <p:nvPr/>
      </p:nvGrpSpPr>
      <p:grpSpPr>
        <a:xfrm>
          <a:off x="0" y="0"/>
          <a:ext cx="0" cy="0"/>
          <a:chOff x="0" y="0"/>
          <a:chExt cx="0" cy="0"/>
        </a:xfrm>
      </p:grpSpPr>
      <p:sp>
        <p:nvSpPr>
          <p:cNvPr id="377" name="Shape 377"/>
          <p:cNvSpPr txBox="1"/>
          <p:nvPr/>
        </p:nvSpPr>
        <p:spPr>
          <a:xfrm>
            <a:off x="219175" y="718650"/>
            <a:ext cx="8769900" cy="4904400"/>
          </a:xfrm>
          <a:prstGeom prst="rect">
            <a:avLst/>
          </a:prstGeom>
          <a:noFill/>
          <a:ln>
            <a:noFill/>
          </a:ln>
        </p:spPr>
        <p:txBody>
          <a:bodyPr lIns="91425" tIns="45700" rIns="91425" bIns="45700" anchor="t" anchorCtr="0">
            <a:noAutofit/>
          </a:bodyPr>
          <a:lstStyle/>
          <a:p>
            <a:pPr lvl="0" rtl="0">
              <a:spcBef>
                <a:spcPts val="0"/>
              </a:spcBef>
              <a:buNone/>
            </a:pPr>
            <a:r>
              <a:rPr lang="en-GB" sz="2000">
                <a:latin typeface="Comic Sans MS"/>
                <a:ea typeface="Comic Sans MS"/>
                <a:cs typeface="Comic Sans MS"/>
                <a:sym typeface="Comic Sans MS"/>
              </a:rPr>
              <a:t>The double doppler effect is the apparent change in frequency of a wave being reflected off a moving object and back to the transmitter</a:t>
            </a:r>
          </a:p>
          <a:p>
            <a:pPr lvl="0" rtl="0">
              <a:spcBef>
                <a:spcPts val="0"/>
              </a:spcBef>
              <a:buNone/>
            </a:pPr>
            <a:endParaRPr sz="2000">
              <a:latin typeface="Comic Sans MS"/>
              <a:ea typeface="Comic Sans MS"/>
              <a:cs typeface="Comic Sans MS"/>
              <a:sym typeface="Comic Sans MS"/>
            </a:endParaRPr>
          </a:p>
          <a:p>
            <a:pPr lvl="0" rtl="0">
              <a:spcBef>
                <a:spcPts val="0"/>
              </a:spcBef>
              <a:buNone/>
            </a:pPr>
            <a:r>
              <a:rPr lang="en-GB" sz="2000">
                <a:latin typeface="Comic Sans MS"/>
                <a:ea typeface="Comic Sans MS"/>
                <a:cs typeface="Comic Sans MS"/>
                <a:sym typeface="Comic Sans MS"/>
              </a:rPr>
              <a:t>The double doppler effect can be used with ultrasound and a transducer to measure the speed of blood in a person (or other animal)  </a:t>
            </a:r>
          </a:p>
          <a:p>
            <a:pPr lvl="0" rtl="0">
              <a:spcBef>
                <a:spcPts val="0"/>
              </a:spcBef>
              <a:buNone/>
            </a:pPr>
            <a:endParaRPr sz="2000">
              <a:latin typeface="Comic Sans MS"/>
              <a:ea typeface="Comic Sans MS"/>
              <a:cs typeface="Comic Sans MS"/>
              <a:sym typeface="Comic Sans MS"/>
            </a:endParaRPr>
          </a:p>
          <a:p>
            <a:pPr lvl="0" rtl="0">
              <a:spcBef>
                <a:spcPts val="0"/>
              </a:spcBef>
              <a:buNone/>
            </a:pPr>
            <a:r>
              <a:rPr lang="en-GB" sz="2000">
                <a:latin typeface="Comic Sans MS"/>
                <a:ea typeface="Comic Sans MS"/>
                <a:cs typeface="Comic Sans MS"/>
                <a:sym typeface="Comic Sans MS"/>
              </a:rPr>
              <a:t>Information you need to know to calculate the speed:</a:t>
            </a:r>
          </a:p>
          <a:p>
            <a:pPr marL="457200" lvl="0" indent="-355600" rtl="0">
              <a:spcBef>
                <a:spcPts val="0"/>
              </a:spcBef>
              <a:buClr>
                <a:srgbClr val="000000"/>
              </a:buClr>
              <a:buSzPct val="100000"/>
              <a:buFont typeface="Comic Sans MS"/>
              <a:buChar char="●"/>
            </a:pPr>
            <a:r>
              <a:rPr lang="en-GB" sz="2000">
                <a:latin typeface="Comic Sans MS"/>
                <a:ea typeface="Comic Sans MS"/>
                <a:cs typeface="Comic Sans MS"/>
                <a:sym typeface="Comic Sans MS"/>
              </a:rPr>
              <a:t>Original frequency, f </a:t>
            </a:r>
          </a:p>
          <a:p>
            <a:pPr marL="457200" lvl="0" indent="-355600" rtl="0">
              <a:spcBef>
                <a:spcPts val="0"/>
              </a:spcBef>
              <a:buClr>
                <a:srgbClr val="000000"/>
              </a:buClr>
              <a:buSzPct val="100000"/>
              <a:buFont typeface="Comic Sans MS"/>
              <a:buChar char="●"/>
            </a:pPr>
            <a:r>
              <a:rPr lang="en-GB" sz="2000">
                <a:latin typeface="Comic Sans MS"/>
                <a:ea typeface="Comic Sans MS"/>
                <a:cs typeface="Comic Sans MS"/>
                <a:sym typeface="Comic Sans MS"/>
              </a:rPr>
              <a:t>New (returned) frequency, f’ </a:t>
            </a:r>
          </a:p>
          <a:p>
            <a:pPr marL="457200" lvl="0" indent="-355600" rtl="0">
              <a:spcBef>
                <a:spcPts val="0"/>
              </a:spcBef>
              <a:buClr>
                <a:srgbClr val="000000"/>
              </a:buClr>
              <a:buSzPct val="100000"/>
              <a:buFont typeface="Comic Sans MS"/>
              <a:buChar char="●"/>
            </a:pPr>
            <a:r>
              <a:rPr lang="en-GB" sz="2000">
                <a:latin typeface="Comic Sans MS"/>
                <a:ea typeface="Comic Sans MS"/>
                <a:cs typeface="Comic Sans MS"/>
                <a:sym typeface="Comic Sans MS"/>
              </a:rPr>
              <a:t>Speed of ultrasound in medium, c</a:t>
            </a:r>
          </a:p>
          <a:p>
            <a:pPr marL="457200" lvl="0" indent="-355600" rtl="0">
              <a:spcBef>
                <a:spcPts val="0"/>
              </a:spcBef>
              <a:buClr>
                <a:srgbClr val="000000"/>
              </a:buClr>
              <a:buSzPct val="100000"/>
              <a:buFont typeface="Comic Sans MS"/>
              <a:buChar char="●"/>
            </a:pPr>
            <a:r>
              <a:rPr lang="en-GB" sz="2000">
                <a:latin typeface="Comic Sans MS"/>
                <a:ea typeface="Comic Sans MS"/>
                <a:cs typeface="Comic Sans MS"/>
                <a:sym typeface="Comic Sans MS"/>
              </a:rPr>
              <a:t>Angle between transducer and blood flow direction, </a:t>
            </a:r>
            <a:r>
              <a:rPr lang="en-GB" sz="2000">
                <a:solidFill>
                  <a:schemeClr val="dk1"/>
                </a:solidFill>
                <a:latin typeface="Comic Sans MS"/>
                <a:ea typeface="Comic Sans MS"/>
                <a:cs typeface="Comic Sans MS"/>
                <a:sym typeface="Comic Sans MS"/>
              </a:rPr>
              <a:t>Ө</a:t>
            </a:r>
            <a:r>
              <a:rPr lang="en-GB" sz="2000">
                <a:latin typeface="Comic Sans MS"/>
                <a:ea typeface="Comic Sans MS"/>
                <a:cs typeface="Comic Sans MS"/>
                <a:sym typeface="Comic Sans MS"/>
              </a:rPr>
              <a:t> </a:t>
            </a:r>
          </a:p>
          <a:p>
            <a:pPr lvl="0" rtl="0">
              <a:spcBef>
                <a:spcPts val="0"/>
              </a:spcBef>
              <a:buNone/>
            </a:pPr>
            <a:endParaRPr sz="2000">
              <a:solidFill>
                <a:srgbClr val="FFFF00"/>
              </a:solidFill>
              <a:latin typeface="Comic Sans MS"/>
              <a:ea typeface="Comic Sans MS"/>
              <a:cs typeface="Comic Sans MS"/>
              <a:sym typeface="Comic Sans MS"/>
            </a:endParaRPr>
          </a:p>
          <a:p>
            <a:pPr lvl="0" rtl="0">
              <a:spcBef>
                <a:spcPts val="0"/>
              </a:spcBef>
              <a:buNone/>
            </a:pPr>
            <a:endParaRPr sz="2000">
              <a:solidFill>
                <a:srgbClr val="FFFFFF"/>
              </a:solidFill>
              <a:latin typeface="Comic Sans MS"/>
              <a:ea typeface="Comic Sans MS"/>
              <a:cs typeface="Comic Sans MS"/>
              <a:sym typeface="Comic Sans MS"/>
            </a:endParaRPr>
          </a:p>
          <a:p>
            <a:pPr lvl="0" rtl="0">
              <a:spcBef>
                <a:spcPts val="0"/>
              </a:spcBef>
              <a:buNone/>
            </a:pPr>
            <a:endParaRPr sz="2000">
              <a:solidFill>
                <a:srgbClr val="FFFFFF"/>
              </a:solidFill>
              <a:latin typeface="Comic Sans MS"/>
              <a:ea typeface="Comic Sans MS"/>
              <a:cs typeface="Comic Sans MS"/>
              <a:sym typeface="Comic Sans MS"/>
            </a:endParaRPr>
          </a:p>
        </p:txBody>
      </p:sp>
      <p:sp>
        <p:nvSpPr>
          <p:cNvPr id="378" name="Shape 378"/>
          <p:cNvSpPr txBox="1">
            <a:spLocks noGrp="1"/>
          </p:cNvSpPr>
          <p:nvPr>
            <p:ph type="title"/>
          </p:nvPr>
        </p:nvSpPr>
        <p:spPr>
          <a:xfrm>
            <a:off x="110850" y="-14525"/>
            <a:ext cx="8769900" cy="8691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omic Sans MS"/>
              <a:buNone/>
            </a:pPr>
            <a:r>
              <a:rPr lang="en-GB" sz="2400">
                <a:solidFill>
                  <a:srgbClr val="000000"/>
                </a:solidFill>
              </a:rPr>
              <a:t>6.5.1 Explain how blood flow speed can be measured </a:t>
            </a:r>
          </a:p>
        </p:txBody>
      </p:sp>
      <p:pic>
        <p:nvPicPr>
          <p:cNvPr id="379" name="Shape 379"/>
          <p:cNvPicPr preferRelativeResize="0"/>
          <p:nvPr/>
        </p:nvPicPr>
        <p:blipFill>
          <a:blip r:embed="rId3">
            <a:alphaModFix/>
          </a:blip>
          <a:stretch>
            <a:fillRect/>
          </a:stretch>
        </p:blipFill>
        <p:spPr>
          <a:xfrm>
            <a:off x="5019162" y="4069462"/>
            <a:ext cx="3695700" cy="2600325"/>
          </a:xfrm>
          <a:prstGeom prst="rect">
            <a:avLst/>
          </a:prstGeom>
          <a:noFill/>
          <a:ln>
            <a:noFill/>
          </a:ln>
        </p:spPr>
      </p:pic>
      <p:sp>
        <p:nvSpPr>
          <p:cNvPr id="380" name="Shape 380"/>
          <p:cNvSpPr txBox="1"/>
          <p:nvPr/>
        </p:nvSpPr>
        <p:spPr>
          <a:xfrm>
            <a:off x="552750" y="4059175"/>
            <a:ext cx="8495700" cy="1379100"/>
          </a:xfrm>
          <a:prstGeom prst="rect">
            <a:avLst/>
          </a:prstGeom>
          <a:noFill/>
          <a:ln>
            <a:noFill/>
          </a:ln>
        </p:spPr>
        <p:txBody>
          <a:bodyPr lIns="91425" tIns="91425" rIns="91425" bIns="91425" anchor="t" anchorCtr="0">
            <a:noAutofit/>
          </a:bodyPr>
          <a:lstStyle/>
          <a:p>
            <a:pPr lvl="0" rtl="0">
              <a:spcBef>
                <a:spcPts val="0"/>
              </a:spcBef>
              <a:buNone/>
            </a:pPr>
            <a:endParaRPr sz="2000">
              <a:solidFill>
                <a:srgbClr val="00FFFF"/>
              </a:solidFill>
              <a:latin typeface="Comic Sans MS"/>
              <a:ea typeface="Comic Sans MS"/>
              <a:cs typeface="Comic Sans MS"/>
              <a:sym typeface="Comic Sans MS"/>
            </a:endParaRPr>
          </a:p>
          <a:p>
            <a:pPr lvl="0" rtl="0">
              <a:spcBef>
                <a:spcPts val="0"/>
              </a:spcBef>
              <a:buNone/>
            </a:pPr>
            <a:r>
              <a:rPr lang="en-GB" sz="2000">
                <a:latin typeface="Comic Sans MS"/>
                <a:ea typeface="Comic Sans MS"/>
                <a:cs typeface="Comic Sans MS"/>
                <a:sym typeface="Comic Sans MS"/>
              </a:rPr>
              <a:t>v= </a:t>
            </a:r>
            <a:r>
              <a:rPr lang="en-GB" sz="2000" u="sng">
                <a:latin typeface="Comic Sans MS"/>
                <a:ea typeface="Comic Sans MS"/>
                <a:cs typeface="Comic Sans MS"/>
                <a:sym typeface="Comic Sans MS"/>
              </a:rPr>
              <a:t>c(f’-f)</a:t>
            </a:r>
          </a:p>
          <a:p>
            <a:pPr lvl="0" rtl="0">
              <a:spcBef>
                <a:spcPts val="0"/>
              </a:spcBef>
              <a:buNone/>
            </a:pPr>
            <a:r>
              <a:rPr lang="en-GB" sz="2000">
                <a:latin typeface="Comic Sans MS"/>
                <a:ea typeface="Comic Sans MS"/>
                <a:cs typeface="Comic Sans MS"/>
                <a:sym typeface="Comic Sans MS"/>
              </a:rPr>
              <a:t>       2f’</a:t>
            </a:r>
          </a:p>
          <a:p>
            <a:pPr lvl="0" rtl="0">
              <a:spcBef>
                <a:spcPts val="0"/>
              </a:spcBef>
              <a:buNone/>
            </a:pPr>
            <a:endParaRPr sz="2000">
              <a:latin typeface="Comic Sans MS"/>
              <a:ea typeface="Comic Sans MS"/>
              <a:cs typeface="Comic Sans MS"/>
              <a:sym typeface="Comic Sans MS"/>
            </a:endParaRPr>
          </a:p>
          <a:p>
            <a:pPr lvl="0" rtl="0">
              <a:spcBef>
                <a:spcPts val="0"/>
              </a:spcBef>
              <a:buNone/>
            </a:pPr>
            <a:r>
              <a:rPr lang="en-GB" sz="2000">
                <a:latin typeface="Comic Sans MS"/>
                <a:ea typeface="Comic Sans MS"/>
                <a:cs typeface="Comic Sans MS"/>
                <a:sym typeface="Comic Sans MS"/>
              </a:rPr>
              <a:t>V</a:t>
            </a:r>
            <a:r>
              <a:rPr lang="en-GB" sz="2000" baseline="-25000">
                <a:latin typeface="Comic Sans MS"/>
                <a:ea typeface="Comic Sans MS"/>
                <a:cs typeface="Comic Sans MS"/>
                <a:sym typeface="Comic Sans MS"/>
              </a:rPr>
              <a:t>rbc</a:t>
            </a:r>
            <a:r>
              <a:rPr lang="en-GB" sz="2000">
                <a:latin typeface="Comic Sans MS"/>
                <a:ea typeface="Comic Sans MS"/>
                <a:cs typeface="Comic Sans MS"/>
                <a:sym typeface="Comic Sans MS"/>
              </a:rPr>
              <a:t>=vcosӨ</a:t>
            </a:r>
          </a:p>
          <a:p>
            <a:pPr lvl="0" rtl="0">
              <a:spcBef>
                <a:spcPts val="0"/>
              </a:spcBef>
              <a:buNone/>
            </a:pPr>
            <a:endParaRPr sz="2000">
              <a:latin typeface="Comic Sans MS"/>
              <a:ea typeface="Comic Sans MS"/>
              <a:cs typeface="Comic Sans MS"/>
              <a:sym typeface="Comic Sans MS"/>
            </a:endParaRPr>
          </a:p>
          <a:p>
            <a:pPr lvl="0" rtl="0">
              <a:spcBef>
                <a:spcPts val="0"/>
              </a:spcBef>
              <a:buClr>
                <a:srgbClr val="000000"/>
              </a:buClr>
              <a:buSzPct val="55000"/>
              <a:buFont typeface="Arial"/>
              <a:buNone/>
            </a:pPr>
            <a:r>
              <a:rPr lang="en-GB" sz="2000">
                <a:latin typeface="Comic Sans MS"/>
                <a:ea typeface="Comic Sans MS"/>
                <a:cs typeface="Comic Sans MS"/>
                <a:sym typeface="Comic Sans MS"/>
              </a:rPr>
              <a:t>V</a:t>
            </a:r>
            <a:r>
              <a:rPr lang="en-GB" sz="2000" baseline="-25000">
                <a:latin typeface="Comic Sans MS"/>
                <a:ea typeface="Comic Sans MS"/>
                <a:cs typeface="Comic Sans MS"/>
                <a:sym typeface="Comic Sans MS"/>
              </a:rPr>
              <a:t>rbc </a:t>
            </a:r>
            <a:r>
              <a:rPr lang="en-GB" sz="2000">
                <a:latin typeface="Comic Sans MS"/>
                <a:ea typeface="Comic Sans MS"/>
                <a:cs typeface="Comic Sans MS"/>
                <a:sym typeface="Comic Sans MS"/>
              </a:rPr>
              <a:t>= </a:t>
            </a:r>
            <a:r>
              <a:rPr lang="en-GB" sz="2000" u="sng">
                <a:latin typeface="Comic Sans MS"/>
                <a:ea typeface="Comic Sans MS"/>
                <a:cs typeface="Comic Sans MS"/>
                <a:sym typeface="Comic Sans MS"/>
              </a:rPr>
              <a:t>c(f’-f)</a:t>
            </a:r>
          </a:p>
          <a:p>
            <a:pPr lvl="0" rtl="0">
              <a:spcBef>
                <a:spcPts val="0"/>
              </a:spcBef>
              <a:buClr>
                <a:srgbClr val="000000"/>
              </a:buClr>
              <a:buSzPct val="55000"/>
              <a:buFont typeface="Arial"/>
              <a:buNone/>
            </a:pPr>
            <a:r>
              <a:rPr lang="en-GB" sz="2000">
                <a:latin typeface="Comic Sans MS"/>
                <a:ea typeface="Comic Sans MS"/>
                <a:cs typeface="Comic Sans MS"/>
                <a:sym typeface="Comic Sans MS"/>
              </a:rPr>
              <a:t>         2f’cosӨ</a:t>
            </a:r>
          </a:p>
          <a:p>
            <a:pPr lvl="0" rtl="0">
              <a:spcBef>
                <a:spcPts val="0"/>
              </a:spcBef>
              <a:buNone/>
            </a:pPr>
            <a:endParaRPr sz="2400">
              <a:solidFill>
                <a:srgbClr val="FFFFFF"/>
              </a:solidFill>
              <a:latin typeface="Comic Sans MS"/>
              <a:ea typeface="Comic Sans MS"/>
              <a:cs typeface="Comic Sans MS"/>
              <a:sym typeface="Comic Sans MS"/>
            </a:endParaRPr>
          </a:p>
          <a:p>
            <a:pPr lvl="0" rtl="0">
              <a:spcBef>
                <a:spcPts val="0"/>
              </a:spcBef>
              <a:buNone/>
            </a:pPr>
            <a:endParaRPr sz="2400">
              <a:solidFill>
                <a:srgbClr val="FFFFFF"/>
              </a:solidFill>
              <a:latin typeface="Comic Sans MS"/>
              <a:ea typeface="Comic Sans MS"/>
              <a:cs typeface="Comic Sans MS"/>
              <a:sym typeface="Comic Sans MS"/>
            </a:endParaRPr>
          </a:p>
          <a:p>
            <a:pPr lvl="0" rtl="0">
              <a:spcBef>
                <a:spcPts val="0"/>
              </a:spcBef>
              <a:buNone/>
            </a:pPr>
            <a:endParaRPr sz="2400">
              <a:solidFill>
                <a:srgbClr val="FFFFFF"/>
              </a:solidFill>
              <a:latin typeface="Comic Sans MS"/>
              <a:ea typeface="Comic Sans MS"/>
              <a:cs typeface="Comic Sans MS"/>
              <a:sym typeface="Comic Sans MS"/>
            </a:endParaRPr>
          </a:p>
          <a:p>
            <a:pPr lvl="0" rtl="0">
              <a:spcBef>
                <a:spcPts val="0"/>
              </a:spcBef>
              <a:buNone/>
            </a:pPr>
            <a:endParaRPr sz="2400">
              <a:solidFill>
                <a:srgbClr val="FFFFFF"/>
              </a:solidFill>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669</Words>
  <Application>Microsoft Office PowerPoint</Application>
  <PresentationFormat>On-screen Show (4:3)</PresentationFormat>
  <Paragraphs>100</Paragraphs>
  <Slides>7</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Comic Sans MS</vt:lpstr>
      <vt:lpstr>simple-light-2</vt:lpstr>
      <vt:lpstr>Office Theme</vt:lpstr>
      <vt:lpstr>Exploring Physics- Possible long answer questions</vt:lpstr>
      <vt:lpstr>6.5.1 How are x-rays generated?</vt:lpstr>
      <vt:lpstr>6.5.2 Explain how x-rays can be attenuated</vt:lpstr>
      <vt:lpstr>6.5.1 Explain how CAT scans work</vt:lpstr>
      <vt:lpstr>6.5.1 Explain how PET scans work</vt:lpstr>
      <vt:lpstr>6.5.1 Explain the difference between an A and B ultrasound scan </vt:lpstr>
      <vt:lpstr>6.5.1 Explain how blood flow speed can be measured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Physics- the experiments</dc:title>
  <cp:lastModifiedBy>mar-aam</cp:lastModifiedBy>
  <cp:revision>2</cp:revision>
  <dcterms:modified xsi:type="dcterms:W3CDTF">2018-05-18T08:41:09Z</dcterms:modified>
</cp:coreProperties>
</file>