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 id="2147483685" r:id="rId3"/>
    <p:sldMasterId id="2147483697" r:id="rId4"/>
    <p:sldMasterId id="2147483709" r:id="rId5"/>
  </p:sldMasterIdLst>
  <p:notesMasterIdLst>
    <p:notesMasterId r:id="rId100"/>
  </p:notesMasterIdLst>
  <p:sldIdLst>
    <p:sldId id="413" r:id="rId6"/>
    <p:sldId id="258" r:id="rId7"/>
    <p:sldId id="259" r:id="rId8"/>
    <p:sldId id="515" r:id="rId9"/>
    <p:sldId id="560" r:id="rId10"/>
    <p:sldId id="559" r:id="rId11"/>
    <p:sldId id="273" r:id="rId12"/>
    <p:sldId id="274" r:id="rId13"/>
    <p:sldId id="277" r:id="rId14"/>
    <p:sldId id="298" r:id="rId15"/>
    <p:sldId id="282" r:id="rId16"/>
    <p:sldId id="301" r:id="rId17"/>
    <p:sldId id="291" r:id="rId18"/>
    <p:sldId id="283" r:id="rId19"/>
    <p:sldId id="286" r:id="rId20"/>
    <p:sldId id="295" r:id="rId21"/>
    <p:sldId id="292" r:id="rId22"/>
    <p:sldId id="296" r:id="rId23"/>
    <p:sldId id="297" r:id="rId24"/>
    <p:sldId id="293" r:id="rId25"/>
    <p:sldId id="516" r:id="rId26"/>
    <p:sldId id="517" r:id="rId27"/>
    <p:sldId id="518"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85" r:id="rId42"/>
    <p:sldId id="275" r:id="rId43"/>
    <p:sldId id="519" r:id="rId44"/>
    <p:sldId id="278" r:id="rId45"/>
    <p:sldId id="279" r:id="rId46"/>
    <p:sldId id="280" r:id="rId47"/>
    <p:sldId id="281" r:id="rId48"/>
    <p:sldId id="521" r:id="rId49"/>
    <p:sldId id="522" r:id="rId50"/>
    <p:sldId id="523" r:id="rId51"/>
    <p:sldId id="524" r:id="rId52"/>
    <p:sldId id="299" r:id="rId53"/>
    <p:sldId id="300" r:id="rId54"/>
    <p:sldId id="308" r:id="rId55"/>
    <p:sldId id="312" r:id="rId56"/>
    <p:sldId id="307" r:id="rId57"/>
    <p:sldId id="302" r:id="rId58"/>
    <p:sldId id="303" r:id="rId59"/>
    <p:sldId id="304" r:id="rId60"/>
    <p:sldId id="305" r:id="rId61"/>
    <p:sldId id="306" r:id="rId62"/>
    <p:sldId id="309" r:id="rId63"/>
    <p:sldId id="525" r:id="rId64"/>
    <p:sldId id="526" r:id="rId65"/>
    <p:sldId id="527" r:id="rId66"/>
    <p:sldId id="528" r:id="rId67"/>
    <p:sldId id="529" r:id="rId68"/>
    <p:sldId id="530" r:id="rId69"/>
    <p:sldId id="531" r:id="rId70"/>
    <p:sldId id="532" r:id="rId71"/>
    <p:sldId id="533" r:id="rId72"/>
    <p:sldId id="534" r:id="rId73"/>
    <p:sldId id="535" r:id="rId74"/>
    <p:sldId id="536" r:id="rId75"/>
    <p:sldId id="537" r:id="rId76"/>
    <p:sldId id="540" r:id="rId77"/>
    <p:sldId id="558" r:id="rId78"/>
    <p:sldId id="542" r:id="rId79"/>
    <p:sldId id="543" r:id="rId80"/>
    <p:sldId id="544" r:id="rId81"/>
    <p:sldId id="546" r:id="rId82"/>
    <p:sldId id="548" r:id="rId83"/>
    <p:sldId id="549" r:id="rId84"/>
    <p:sldId id="550" r:id="rId85"/>
    <p:sldId id="552" r:id="rId86"/>
    <p:sldId id="553" r:id="rId87"/>
    <p:sldId id="554" r:id="rId88"/>
    <p:sldId id="555" r:id="rId89"/>
    <p:sldId id="556" r:id="rId90"/>
    <p:sldId id="557" r:id="rId91"/>
    <p:sldId id="276" r:id="rId92"/>
    <p:sldId id="569" r:id="rId93"/>
    <p:sldId id="565" r:id="rId94"/>
    <p:sldId id="561" r:id="rId95"/>
    <p:sldId id="562" r:id="rId96"/>
    <p:sldId id="570" r:id="rId97"/>
    <p:sldId id="571" r:id="rId98"/>
    <p:sldId id="573" r:id="rId9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FF66"/>
    <a:srgbClr val="FF54EA"/>
    <a:srgbClr val="27FFFB"/>
    <a:srgbClr val="6AFF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DDAD35-562B-481E-9329-226689345B15}">
  <a:tblStyle styleId="{5DDDAD35-562B-481E-9329-226689345B15}" styleName="Table_0"/>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00" autoAdjust="0"/>
  </p:normalViewPr>
  <p:slideViewPr>
    <p:cSldViewPr snapToGrid="0" snapToObjects="1">
      <p:cViewPr varScale="1">
        <p:scale>
          <a:sx n="133" d="100"/>
          <a:sy n="133" d="100"/>
        </p:scale>
        <p:origin x="264"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GB" sz="1200" b="0" i="0" u="none" strike="noStrike" cap="none">
                <a:solidFill>
                  <a:schemeClr val="dk1"/>
                </a:solidFill>
                <a:latin typeface="Calibri"/>
                <a:ea typeface="Calibri"/>
                <a:cs typeface="Calibri"/>
                <a:sym typeface="Calibri"/>
              </a:rPr>
              <a:t>‹#›</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81563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youtube.com/watch?v=3tCMd1ytvW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=fT5Me0ElOE8</a:t>
            </a:r>
          </a:p>
          <a:p>
            <a:pPr lvl="0" rtl="0">
              <a:spcBef>
                <a:spcPts val="0"/>
              </a:spcBef>
              <a:buNone/>
            </a:pPr>
            <a:endParaRPr dirty="0"/>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34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a:t>1L = 3.85 x 10^26 W</a:t>
            </a:r>
            <a:endParaRPr dirty="0"/>
          </a:p>
        </p:txBody>
      </p:sp>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722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382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895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973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1760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57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3131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78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236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726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191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72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011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3015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8102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13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8791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875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8759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05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59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382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dirty="0"/>
              <a:t>Produced</a:t>
            </a:r>
            <a:r>
              <a:rPr lang="en-GB" baseline="0" dirty="0"/>
              <a:t> in labs</a:t>
            </a:r>
            <a:endParaRPr dirty="0"/>
          </a:p>
        </p:txBody>
      </p:sp>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828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dirty="0"/>
              <a:t>Stars</a:t>
            </a:r>
            <a:endParaRPr dirty="0"/>
          </a:p>
        </p:txBody>
      </p:sp>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2115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r>
              <a:rPr lang="en-GB"/>
              <a:t>Planks constant= 6.63 x 10^-34 Js</a:t>
            </a:r>
          </a:p>
          <a:p>
            <a:pPr lvl="0" rtl="0">
              <a:spcBef>
                <a:spcPts val="0"/>
              </a:spcBef>
              <a:buNone/>
            </a:pPr>
            <a:r>
              <a:rPr lang="en-GB"/>
              <a:t>1J = 6.242 x 10^18 eV </a:t>
            </a:r>
          </a:p>
        </p:txBody>
      </p:sp>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6396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4742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56" name="Shape 3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863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a:t>Energy changes are 2.89, 2.21 and 1.85. X is correct.</a:t>
            </a:r>
          </a:p>
        </p:txBody>
      </p:sp>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586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653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a:t>Give out prepare for learning and get to complete first task</a:t>
            </a:r>
          </a:p>
        </p:txBody>
      </p:sp>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709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6357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6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Buzzfeed</a:t>
            </a:r>
            <a:endParaRPr lang="en-US" dirty="0"/>
          </a:p>
          <a:p>
            <a:r>
              <a:rPr lang="en-US" dirty="0"/>
              <a:t>https://</a:t>
            </a:r>
            <a:r>
              <a:rPr lang="en-US" dirty="0" err="1"/>
              <a:t>www.youtube.com</a:t>
            </a:r>
            <a:r>
              <a:rPr lang="en-US" dirty="0"/>
              <a:t>/</a:t>
            </a:r>
            <a:r>
              <a:rPr lang="en-US" dirty="0" err="1"/>
              <a:t>watch?v</a:t>
            </a:r>
            <a:r>
              <a:rPr lang="en-US" dirty="0"/>
              <a:t>=1Eh5BpSnBBw</a:t>
            </a:r>
          </a:p>
          <a:p>
            <a:endParaRPr lang="en-US" dirty="0"/>
          </a:p>
          <a:p>
            <a:r>
              <a:rPr lang="en-US" dirty="0"/>
              <a:t>Morgan</a:t>
            </a:r>
            <a:r>
              <a:rPr lang="en-US" baseline="0" dirty="0"/>
              <a:t> freeman</a:t>
            </a:r>
            <a:endParaRPr lang="en-US" dirty="0"/>
          </a:p>
          <a:p>
            <a:r>
              <a:rPr lang="en-US" dirty="0"/>
              <a:t>https://</a:t>
            </a:r>
            <a:r>
              <a:rPr lang="en-US" dirty="0" err="1"/>
              <a:t>www.youtube.com</a:t>
            </a:r>
            <a:r>
              <a:rPr lang="en-US" dirty="0"/>
              <a:t>/</a:t>
            </a:r>
            <a:r>
              <a:rPr lang="en-US" dirty="0" err="1"/>
              <a:t>watch?v</a:t>
            </a:r>
            <a:r>
              <a:rPr lang="en-US" dirty="0"/>
              <a:t>=qxXf7AJZ73A</a:t>
            </a:r>
          </a:p>
          <a:p>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69576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581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lang="en-GB" dirty="0"/>
          </a:p>
        </p:txBody>
      </p:sp>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574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a:t>String wave reflected off tied down end</a:t>
            </a:r>
          </a:p>
          <a:p>
            <a:pPr lvl="0" rtl="0">
              <a:spcBef>
                <a:spcPts val="0"/>
              </a:spcBef>
              <a:buNone/>
            </a:pPr>
            <a:r>
              <a:rPr lang="en-GB"/>
              <a:t>Air pipe- wave reflected off closed end</a:t>
            </a:r>
          </a:p>
        </p:txBody>
      </p:sp>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480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a:t>String wave reflected off tied down end</a:t>
            </a:r>
          </a:p>
          <a:p>
            <a:pPr lvl="0" rtl="0">
              <a:spcBef>
                <a:spcPts val="0"/>
              </a:spcBef>
              <a:buNone/>
            </a:pPr>
            <a:r>
              <a:rPr lang="en-GB"/>
              <a:t>Air pipe- wave reflected off closed end</a:t>
            </a:r>
          </a:p>
        </p:txBody>
      </p:sp>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689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a:t>String wave reflected off tied down end</a:t>
            </a:r>
          </a:p>
          <a:p>
            <a:pPr lvl="0" rtl="0">
              <a:spcBef>
                <a:spcPts val="0"/>
              </a:spcBef>
              <a:buNone/>
            </a:pPr>
            <a:r>
              <a:rPr lang="en-GB"/>
              <a:t>Air pipe- wave reflected off closed end</a:t>
            </a:r>
          </a:p>
        </p:txBody>
      </p:sp>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686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a:t>String wave reflected off tied down end</a:t>
            </a:r>
          </a:p>
          <a:p>
            <a:pPr lvl="0" rtl="0">
              <a:spcBef>
                <a:spcPts val="0"/>
              </a:spcBef>
              <a:buNone/>
            </a:pPr>
            <a:r>
              <a:rPr lang="en-GB"/>
              <a:t>Air pipe- wave reflected off closed end</a:t>
            </a:r>
          </a:p>
        </p:txBody>
      </p:sp>
      <p:sp>
        <p:nvSpPr>
          <p:cNvPr id="302" name="Shape 3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510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426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775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594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30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1447836" y="4342705"/>
            <a:ext cx="11582684" cy="4114142"/>
          </a:xfrm>
          <a:prstGeom prst="rect">
            <a:avLst/>
          </a:prstGeom>
        </p:spPr>
        <p:txBody>
          <a:bodyPr lIns="132703" tIns="132703" rIns="132703" bIns="132703" anchor="t" anchorCtr="0">
            <a:noAutofit/>
          </a:bodyPr>
          <a:lstStyle/>
          <a:p>
            <a:endParaRPr/>
          </a:p>
        </p:txBody>
      </p:sp>
      <p:sp>
        <p:nvSpPr>
          <p:cNvPr id="195" name="Shape 195"/>
          <p:cNvSpPr>
            <a:spLocks noGrp="1" noRot="1" noChangeAspect="1"/>
          </p:cNvSpPr>
          <p:nvPr>
            <p:ph type="sldImg" idx="2"/>
          </p:nvPr>
        </p:nvSpPr>
        <p:spPr>
          <a:xfrm>
            <a:off x="4191000" y="685800"/>
            <a:ext cx="6094413"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4285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188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1593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a:t>
            </a:r>
            <a:r>
              <a:rPr lang="en-US" dirty="0" err="1"/>
              <a:t>bosSsgzgenA</a:t>
            </a:r>
            <a:r>
              <a:rPr lang="en-US" dirty="0"/>
              <a:t> </a:t>
            </a:r>
          </a:p>
          <a:p>
            <a:pPr lvl="0" rtl="0">
              <a:spcBef>
                <a:spcPts val="0"/>
              </a:spcBef>
              <a:buNone/>
            </a:pPr>
            <a:endParaRPr dirty="0"/>
          </a:p>
        </p:txBody>
      </p:sp>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970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a:t>
            </a:r>
            <a:r>
              <a:rPr lang="en-US" dirty="0" err="1"/>
              <a:t>bosSsgzgenA</a:t>
            </a:r>
            <a:r>
              <a:rPr lang="en-US" dirty="0"/>
              <a:t> </a:t>
            </a:r>
          </a:p>
          <a:p>
            <a:pPr lvl="0" rtl="0">
              <a:spcBef>
                <a:spcPts val="0"/>
              </a:spcBef>
              <a:buNone/>
            </a:pPr>
            <a:endParaRPr dirty="0"/>
          </a:p>
        </p:txBody>
      </p:sp>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8299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8972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12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08022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6339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75273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51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5156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091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392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84989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431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541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7145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898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2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8971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835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GB"/>
              <a:t>Gas and radiation pressure equal in main phase </a:t>
            </a:r>
          </a:p>
        </p:txBody>
      </p:sp>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1194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5882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2576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3446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66773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2022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a:hlinkClick r:id="rId3"/>
              </a:rPr>
              <a:t>https://www.youtube.com/watch?v=3tCMd1ytvWg</a:t>
            </a:r>
            <a:r>
              <a:rPr lang="en-GB" dirty="0"/>
              <a:t> </a:t>
            </a:r>
            <a:endParaRPr dirty="0"/>
          </a:p>
        </p:txBody>
      </p:sp>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4901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6284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793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4392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07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9593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15109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91648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0625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58853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50154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889590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16600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4962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6016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79292" y="4714399"/>
            <a:ext cx="5434329" cy="4466272"/>
          </a:xfrm>
          <a:prstGeom prst="rect">
            <a:avLst/>
          </a:prstGeom>
          <a:noFill/>
          <a:ln>
            <a:noFill/>
          </a:ln>
        </p:spPr>
        <p:txBody>
          <a:bodyPr lIns="91388" tIns="91388" rIns="91388" bIns="91388" anchor="ctr" anchorCtr="0">
            <a:noAutofit/>
          </a:bodyPr>
          <a:lstStyle/>
          <a:p>
            <a:pPr defTabSz="457017">
              <a:defRPr/>
            </a:pPr>
            <a:r>
              <a:rPr lang="en-GB" dirty="0"/>
              <a:t>https://www.youtube.com/watch?v=wNDGgL73ihY</a:t>
            </a:r>
          </a:p>
          <a:p>
            <a:pPr defTabSz="457017">
              <a:defRPr/>
            </a:pPr>
            <a:endParaRPr lang="en-GB" dirty="0"/>
          </a:p>
          <a:p>
            <a:endParaRPr dirty="0"/>
          </a:p>
        </p:txBody>
      </p:sp>
      <p:sp>
        <p:nvSpPr>
          <p:cNvPr id="258" name="Shape 258"/>
          <p:cNvSpPr>
            <a:spLocks noGrp="1" noRot="1" noChangeAspect="1"/>
          </p:cNvSpPr>
          <p:nvPr>
            <p:ph type="sldImg" idx="2"/>
          </p:nvPr>
        </p:nvSpPr>
        <p:spPr>
          <a:xfrm>
            <a:off x="88900" y="744538"/>
            <a:ext cx="6615113"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8744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3627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03992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96387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5187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53347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GB" dirty="0"/>
              <a:t>https://www.youtube.com/watch?v=tXkBfkeJJ5c</a:t>
            </a:r>
          </a:p>
          <a:p>
            <a:pPr lvl="0">
              <a:spcBef>
                <a:spcPts val="0"/>
              </a:spcBef>
              <a:buNone/>
            </a:pPr>
            <a:endParaRPr lang="en-GB" dirty="0"/>
          </a:p>
          <a:p>
            <a:pPr lvl="0">
              <a:spcBef>
                <a:spcPts val="0"/>
              </a:spcBef>
              <a:buNone/>
            </a:pPr>
            <a:r>
              <a:rPr lang="en-GB" dirty="0"/>
              <a:t>https://www.youtube.com/watch?v=QAa2O_8wBUQ</a:t>
            </a:r>
          </a:p>
          <a:p>
            <a:pPr lvl="0">
              <a:spcBef>
                <a:spcPts val="0"/>
              </a:spcBef>
              <a:buNone/>
            </a:pPr>
            <a:endParaRPr lang="en-GB" dirty="0"/>
          </a:p>
          <a:p>
            <a:pPr lvl="0">
              <a:spcBef>
                <a:spcPts val="0"/>
              </a:spcBef>
              <a:buNone/>
            </a:pPr>
            <a:endParaRPr dirty="0"/>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05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8" name="Shape 18"/>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9" name="Shape 19"/>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0" name="Shape 20"/>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omic Sans MS"/>
                <a:ea typeface="Comic Sans MS"/>
                <a:cs typeface="Comic Sans MS"/>
                <a:sym typeface="Comic Sans MS"/>
              </a:rPr>
              <a:t>‹#›</a:t>
            </a:fld>
            <a:endParaRPr lang="en-GB" sz="1200" b="0" i="0" u="none" strike="noStrike" cap="none">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874764" y="-1217414"/>
            <a:ext cx="3394472"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5" name="Shape 75"/>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6" name="Shape 76"/>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7" name="Shape 77"/>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78" y="1371600"/>
            <a:ext cx="4388644"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272778" y="-609600"/>
            <a:ext cx="4388644"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81" name="Shape 81"/>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2" name="Shape 82"/>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3" name="Shape 83"/>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7" name="Shape 77"/>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8" name="Shape 78"/>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9" name="Shape 79"/>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0" name="Shape 80"/>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omic Sans MS"/>
                <a:ea typeface="Comic Sans MS"/>
                <a:cs typeface="Comic Sans MS"/>
                <a:sym typeface="Comic Sans MS"/>
              </a:rPr>
              <a:t>‹#›</a:t>
            </a:fld>
            <a:endParaRPr lang="en-GB" sz="1200" b="0" i="0" u="none" strike="noStrike" cap="none">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693896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685800" y="1597819"/>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 name="Shape 83"/>
          <p:cNvSpPr txBox="1">
            <a:spLocks noGrp="1"/>
          </p:cNvSpPr>
          <p:nvPr>
            <p:ph type="subTitle" idx="1"/>
          </p:nvPr>
        </p:nvSpPr>
        <p:spPr>
          <a:xfrm>
            <a:off x="1371605" y="2914650"/>
            <a:ext cx="6400799" cy="131445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omic Sans MS"/>
                <a:ea typeface="Comic Sans MS"/>
                <a:cs typeface="Comic Sans MS"/>
                <a:sym typeface="Comic Sans MS"/>
              </a:defRPr>
            </a:lvl1pPr>
            <a:lvl2pPr marL="457200" marR="0" lvl="1" indent="0" algn="ctr" rtl="0">
              <a:spcBef>
                <a:spcPts val="560"/>
              </a:spcBef>
              <a:buClr>
                <a:srgbClr val="888888"/>
              </a:buClr>
              <a:buFont typeface="Arial"/>
              <a:buNone/>
              <a:defRPr sz="2800" b="0" i="0" u="none" strike="noStrike" cap="none">
                <a:solidFill>
                  <a:srgbClr val="888888"/>
                </a:solidFill>
                <a:latin typeface="Comic Sans MS"/>
                <a:ea typeface="Comic Sans MS"/>
                <a:cs typeface="Comic Sans MS"/>
                <a:sym typeface="Comic Sans MS"/>
              </a:defRPr>
            </a:lvl2pPr>
            <a:lvl3pPr marL="914400" marR="0" lvl="2" indent="0" algn="ctr"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3pPr>
            <a:lvl4pPr marL="1371600" marR="0" lvl="3"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4pPr>
            <a:lvl5pPr marL="1828800" marR="0" lvl="4"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5pPr>
            <a:lvl6pPr marL="2286000" marR="0" lvl="5"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6pPr>
            <a:lvl7pPr marL="2743200" marR="0" lvl="6"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7pPr>
            <a:lvl8pPr marL="3200400" marR="0" lvl="7"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8pPr>
            <a:lvl9pPr marL="3657600" marR="0" lvl="8"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9pPr>
          </a:lstStyle>
          <a:p>
            <a:endParaRPr/>
          </a:p>
        </p:txBody>
      </p:sp>
      <p:sp>
        <p:nvSpPr>
          <p:cNvPr id="84" name="Shape 84"/>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5" name="Shape 85"/>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86" name="Shape 86"/>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omic Sans MS"/>
                <a:ea typeface="Comic Sans MS"/>
                <a:cs typeface="Comic Sans MS"/>
                <a:sym typeface="Comic Sans MS"/>
              </a:rPr>
              <a:t>‹#›</a:t>
            </a:fld>
            <a:endParaRPr lang="en-GB" sz="1200" b="0" i="0" u="none" strike="noStrike" cap="none">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538913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722312" y="3305176"/>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4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body" idx="1"/>
          </p:nvPr>
        </p:nvSpPr>
        <p:spPr>
          <a:xfrm>
            <a:off x="722312" y="2180035"/>
            <a:ext cx="7772400" cy="112514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1pPr>
            <a:lvl2pPr marL="457200" marR="0" lvl="1" indent="0" algn="l" rtl="0">
              <a:spcBef>
                <a:spcPts val="360"/>
              </a:spcBef>
              <a:buClr>
                <a:srgbClr val="888888"/>
              </a:buClr>
              <a:buFont typeface="Arial"/>
              <a:buNone/>
              <a:defRPr sz="1800" b="0" i="0" u="none" strike="noStrike" cap="none">
                <a:solidFill>
                  <a:srgbClr val="888888"/>
                </a:solidFill>
                <a:latin typeface="Comic Sans MS"/>
                <a:ea typeface="Comic Sans MS"/>
                <a:cs typeface="Comic Sans MS"/>
                <a:sym typeface="Comic Sans MS"/>
              </a:defRPr>
            </a:lvl2pPr>
            <a:lvl3pPr marL="914400" marR="0" lvl="2" indent="0" algn="l" rtl="0">
              <a:spcBef>
                <a:spcPts val="320"/>
              </a:spcBef>
              <a:buClr>
                <a:srgbClr val="888888"/>
              </a:buClr>
              <a:buFont typeface="Arial"/>
              <a:buNone/>
              <a:defRPr sz="1600" b="0" i="0" u="none" strike="noStrike" cap="none">
                <a:solidFill>
                  <a:srgbClr val="888888"/>
                </a:solidFill>
                <a:latin typeface="Comic Sans MS"/>
                <a:ea typeface="Comic Sans MS"/>
                <a:cs typeface="Comic Sans MS"/>
                <a:sym typeface="Comic Sans MS"/>
              </a:defRPr>
            </a:lvl3pPr>
            <a:lvl4pPr marL="1371600" marR="0" lvl="3"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4pPr>
            <a:lvl5pPr marL="1828800" marR="0" lvl="4"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5pPr>
            <a:lvl6pPr marL="2286000" marR="0" lvl="5"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6pPr>
            <a:lvl7pPr marL="2743200" marR="0" lvl="6"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7pPr>
            <a:lvl8pPr marL="3200400" marR="0" lvl="7"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8pPr>
            <a:lvl9pPr marL="3657600" marR="0" lvl="8"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9pPr>
          </a:lstStyle>
          <a:p>
            <a:endParaRPr/>
          </a:p>
        </p:txBody>
      </p:sp>
      <p:sp>
        <p:nvSpPr>
          <p:cNvPr id="90" name="Shape 90"/>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91" name="Shape 91"/>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92" name="Shape 92"/>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733208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5" name="Shape 95"/>
          <p:cNvSpPr txBox="1">
            <a:spLocks noGrp="1"/>
          </p:cNvSpPr>
          <p:nvPr>
            <p:ph type="body" idx="1"/>
          </p:nvPr>
        </p:nvSpPr>
        <p:spPr>
          <a:xfrm>
            <a:off x="457201" y="1200151"/>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9pPr>
          </a:lstStyle>
          <a:p>
            <a:endParaRPr/>
          </a:p>
        </p:txBody>
      </p:sp>
      <p:sp>
        <p:nvSpPr>
          <p:cNvPr id="96" name="Shape 96"/>
          <p:cNvSpPr txBox="1">
            <a:spLocks noGrp="1"/>
          </p:cNvSpPr>
          <p:nvPr>
            <p:ph type="body" idx="2"/>
          </p:nvPr>
        </p:nvSpPr>
        <p:spPr>
          <a:xfrm>
            <a:off x="4648202" y="1200151"/>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9pPr>
          </a:lstStyle>
          <a:p>
            <a:endParaRPr/>
          </a:p>
        </p:txBody>
      </p:sp>
      <p:sp>
        <p:nvSpPr>
          <p:cNvPr id="97" name="Shape 97"/>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98" name="Shape 98"/>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99" name="Shape 99"/>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04592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2" name="Shape 102"/>
          <p:cNvSpPr txBox="1">
            <a:spLocks noGrp="1"/>
          </p:cNvSpPr>
          <p:nvPr>
            <p:ph type="body" idx="1"/>
          </p:nvPr>
        </p:nvSpPr>
        <p:spPr>
          <a:xfrm>
            <a:off x="457205" y="1151335"/>
            <a:ext cx="4040187" cy="47982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1pPr>
            <a:lvl2pPr marL="457200" marR="0" lvl="1" indent="0" algn="l" rtl="0">
              <a:spcBef>
                <a:spcPts val="400"/>
              </a:spcBef>
              <a:buClr>
                <a:schemeClr val="dk1"/>
              </a:buClr>
              <a:buFont typeface="Arial"/>
              <a:buNone/>
              <a:defRPr sz="2000" b="1" i="0" u="none" strike="noStrike" cap="none">
                <a:solidFill>
                  <a:schemeClr val="dk1"/>
                </a:solidFill>
                <a:latin typeface="Comic Sans MS"/>
                <a:ea typeface="Comic Sans MS"/>
                <a:cs typeface="Comic Sans MS"/>
                <a:sym typeface="Comic Sans MS"/>
              </a:defRPr>
            </a:lvl2pPr>
            <a:lvl3pPr marL="914400" marR="0" lvl="2"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3pPr>
            <a:lvl4pPr marL="1371600" marR="0" lvl="3"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4pPr>
            <a:lvl5pPr marL="1828800" marR="0" lvl="4"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5pPr>
            <a:lvl6pPr marL="2286000" marR="0" lvl="5"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6pPr>
            <a:lvl7pPr marL="2743200" marR="0" lvl="6"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7pPr>
            <a:lvl8pPr marL="3200400" marR="0" lvl="7"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8pPr>
            <a:lvl9pPr marL="3657600" marR="0" lvl="8"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103" name="Shape 103"/>
          <p:cNvSpPr txBox="1">
            <a:spLocks noGrp="1"/>
          </p:cNvSpPr>
          <p:nvPr>
            <p:ph type="body" idx="2"/>
          </p:nvPr>
        </p:nvSpPr>
        <p:spPr>
          <a:xfrm>
            <a:off x="457205" y="1631157"/>
            <a:ext cx="4040187"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9pPr>
          </a:lstStyle>
          <a:p>
            <a:endParaRPr/>
          </a:p>
        </p:txBody>
      </p:sp>
      <p:sp>
        <p:nvSpPr>
          <p:cNvPr id="104" name="Shape 104"/>
          <p:cNvSpPr txBox="1">
            <a:spLocks noGrp="1"/>
          </p:cNvSpPr>
          <p:nvPr>
            <p:ph type="body" idx="3"/>
          </p:nvPr>
        </p:nvSpPr>
        <p:spPr>
          <a:xfrm>
            <a:off x="4645025" y="1151335"/>
            <a:ext cx="4041774" cy="47982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1pPr>
            <a:lvl2pPr marL="457200" marR="0" lvl="1" indent="0" algn="l" rtl="0">
              <a:spcBef>
                <a:spcPts val="400"/>
              </a:spcBef>
              <a:buClr>
                <a:schemeClr val="dk1"/>
              </a:buClr>
              <a:buFont typeface="Arial"/>
              <a:buNone/>
              <a:defRPr sz="2000" b="1" i="0" u="none" strike="noStrike" cap="none">
                <a:solidFill>
                  <a:schemeClr val="dk1"/>
                </a:solidFill>
                <a:latin typeface="Comic Sans MS"/>
                <a:ea typeface="Comic Sans MS"/>
                <a:cs typeface="Comic Sans MS"/>
                <a:sym typeface="Comic Sans MS"/>
              </a:defRPr>
            </a:lvl2pPr>
            <a:lvl3pPr marL="914400" marR="0" lvl="2"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3pPr>
            <a:lvl4pPr marL="1371600" marR="0" lvl="3"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4pPr>
            <a:lvl5pPr marL="1828800" marR="0" lvl="4"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5pPr>
            <a:lvl6pPr marL="2286000" marR="0" lvl="5"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6pPr>
            <a:lvl7pPr marL="2743200" marR="0" lvl="6"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7pPr>
            <a:lvl8pPr marL="3200400" marR="0" lvl="7"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8pPr>
            <a:lvl9pPr marL="3657600" marR="0" lvl="8"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105" name="Shape 105"/>
          <p:cNvSpPr txBox="1">
            <a:spLocks noGrp="1"/>
          </p:cNvSpPr>
          <p:nvPr>
            <p:ph type="body" idx="4"/>
          </p:nvPr>
        </p:nvSpPr>
        <p:spPr>
          <a:xfrm>
            <a:off x="4645025" y="1631157"/>
            <a:ext cx="4041774"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9pPr>
          </a:lstStyle>
          <a:p>
            <a:endParaRPr/>
          </a:p>
        </p:txBody>
      </p:sp>
      <p:sp>
        <p:nvSpPr>
          <p:cNvPr id="106" name="Shape 106"/>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7" name="Shape 107"/>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8" name="Shape 108"/>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606940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2" name="Shape 112"/>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3" name="Shape 113"/>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1850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4"/>
        <p:cNvGrpSpPr/>
        <p:nvPr/>
      </p:nvGrpSpPr>
      <p:grpSpPr>
        <a:xfrm>
          <a:off x="0" y="0"/>
          <a:ext cx="0" cy="0"/>
          <a:chOff x="0" y="0"/>
          <a:chExt cx="0" cy="0"/>
        </a:xfrm>
      </p:grpSpPr>
      <p:sp>
        <p:nvSpPr>
          <p:cNvPr id="115" name="Shape 115"/>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6" name="Shape 116"/>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17" name="Shape 117"/>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27376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5" y="204790"/>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1" name="Shape 121"/>
          <p:cNvSpPr txBox="1">
            <a:spLocks noGrp="1"/>
          </p:cNvSpPr>
          <p:nvPr>
            <p:ph type="body" idx="2"/>
          </p:nvPr>
        </p:nvSpPr>
        <p:spPr>
          <a:xfrm>
            <a:off x="457205" y="1076328"/>
            <a:ext cx="3008313" cy="3518297"/>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omic Sans MS"/>
                <a:ea typeface="Comic Sans MS"/>
                <a:cs typeface="Comic Sans MS"/>
                <a:sym typeface="Comic Sans MS"/>
              </a:defRPr>
            </a:lvl1pPr>
            <a:lvl2pPr marL="457200" marR="0" lvl="1"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2pPr>
            <a:lvl3pPr marL="914400" marR="0" lvl="2" indent="0" algn="l" rtl="0">
              <a:spcBef>
                <a:spcPts val="200"/>
              </a:spcBef>
              <a:buClr>
                <a:schemeClr val="dk1"/>
              </a:buClr>
              <a:buFont typeface="Arial"/>
              <a:buNone/>
              <a:defRPr sz="1000" b="0" i="0" u="none" strike="noStrike" cap="none">
                <a:solidFill>
                  <a:schemeClr val="dk1"/>
                </a:solidFill>
                <a:latin typeface="Comic Sans MS"/>
                <a:ea typeface="Comic Sans MS"/>
                <a:cs typeface="Comic Sans MS"/>
                <a:sym typeface="Comic Sans MS"/>
              </a:defRPr>
            </a:lvl3pPr>
            <a:lvl4pPr marL="1371600" marR="0" lvl="3"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4pPr>
            <a:lvl5pPr marL="1828800" marR="0" lvl="4"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5pPr>
            <a:lvl6pPr marL="2286000" marR="0" lvl="5"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6pPr>
            <a:lvl7pPr marL="2743200" marR="0" lvl="6"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7pPr>
            <a:lvl8pPr marL="3200400" marR="0" lvl="7"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8pPr>
            <a:lvl9pPr marL="3657600" marR="0" lvl="8"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9pPr>
          </a:lstStyle>
          <a:p>
            <a:endParaRPr/>
          </a:p>
        </p:txBody>
      </p:sp>
      <p:sp>
        <p:nvSpPr>
          <p:cNvPr id="122" name="Shape 122"/>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23" name="Shape 123"/>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24" name="Shape 124"/>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88545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685800" y="1597819"/>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subTitle" idx="1"/>
          </p:nvPr>
        </p:nvSpPr>
        <p:spPr>
          <a:xfrm>
            <a:off x="1371601" y="2914650"/>
            <a:ext cx="6400799" cy="131445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omic Sans MS"/>
                <a:ea typeface="Comic Sans MS"/>
                <a:cs typeface="Comic Sans MS"/>
                <a:sym typeface="Comic Sans MS"/>
              </a:defRPr>
            </a:lvl1pPr>
            <a:lvl2pPr marL="457200" marR="0" lvl="1" indent="0" algn="ctr" rtl="0">
              <a:spcBef>
                <a:spcPts val="560"/>
              </a:spcBef>
              <a:buClr>
                <a:srgbClr val="888888"/>
              </a:buClr>
              <a:buFont typeface="Arial"/>
              <a:buNone/>
              <a:defRPr sz="2800" b="0" i="0" u="none" strike="noStrike" cap="none">
                <a:solidFill>
                  <a:srgbClr val="888888"/>
                </a:solidFill>
                <a:latin typeface="Comic Sans MS"/>
                <a:ea typeface="Comic Sans MS"/>
                <a:cs typeface="Comic Sans MS"/>
                <a:sym typeface="Comic Sans MS"/>
              </a:defRPr>
            </a:lvl2pPr>
            <a:lvl3pPr marL="914400" marR="0" lvl="2" indent="0" algn="ctr"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3pPr>
            <a:lvl4pPr marL="1371600" marR="0" lvl="3"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4pPr>
            <a:lvl5pPr marL="1828800" marR="0" lvl="4"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5pPr>
            <a:lvl6pPr marL="2286000" marR="0" lvl="5"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6pPr>
            <a:lvl7pPr marL="2743200" marR="0" lvl="6"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7pPr>
            <a:lvl8pPr marL="3200400" marR="0" lvl="7"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8pPr>
            <a:lvl9pPr marL="3657600" marR="0" lvl="8" indent="0" algn="ctr"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9pPr>
          </a:lstStyle>
          <a:p>
            <a:endParaRPr/>
          </a:p>
        </p:txBody>
      </p:sp>
      <p:sp>
        <p:nvSpPr>
          <p:cNvPr id="24" name="Shape 24"/>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5" name="Shape 25"/>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26" name="Shape 26"/>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792293" y="3600452"/>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7" name="Shape 127"/>
          <p:cNvSpPr>
            <a:spLocks noGrp="1"/>
          </p:cNvSpPr>
          <p:nvPr>
            <p:ph type="pic" idx="2"/>
          </p:nvPr>
        </p:nvSpPr>
        <p:spPr>
          <a:xfrm>
            <a:off x="1792293" y="459581"/>
            <a:ext cx="5486399" cy="30861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1pPr>
            <a:lvl2pPr marL="457200" marR="0" lvl="1" indent="0" algn="l" rtl="0">
              <a:spcBef>
                <a:spcPts val="560"/>
              </a:spcBef>
              <a:buClr>
                <a:schemeClr val="dk1"/>
              </a:buClr>
              <a:buFont typeface="Arial"/>
              <a:buNone/>
              <a:defRPr sz="2800" b="0" i="0" u="none" strike="noStrike" cap="none">
                <a:solidFill>
                  <a:schemeClr val="dk1"/>
                </a:solidFill>
                <a:latin typeface="Comic Sans MS"/>
                <a:ea typeface="Comic Sans MS"/>
                <a:cs typeface="Comic Sans MS"/>
                <a:sym typeface="Comic Sans MS"/>
              </a:defRPr>
            </a:lvl2pPr>
            <a:lvl3pPr marL="914400" marR="0" lvl="2" indent="0" algn="l" rtl="0">
              <a:spcBef>
                <a:spcPts val="480"/>
              </a:spcBef>
              <a:buClr>
                <a:schemeClr val="dk1"/>
              </a:buClr>
              <a:buFont typeface="Arial"/>
              <a:buNone/>
              <a:defRPr sz="2400" b="0" i="0" u="none" strike="noStrike" cap="none">
                <a:solidFill>
                  <a:schemeClr val="dk1"/>
                </a:solidFill>
                <a:latin typeface="Comic Sans MS"/>
                <a:ea typeface="Comic Sans MS"/>
                <a:cs typeface="Comic Sans MS"/>
                <a:sym typeface="Comic Sans MS"/>
              </a:defRPr>
            </a:lvl3pPr>
            <a:lvl4pPr marL="1371600" marR="0" lvl="3"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4pPr>
            <a:lvl5pPr marL="1828800" marR="0" lvl="4"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5pPr>
            <a:lvl6pPr marL="2286000" marR="0" lvl="5"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6pPr>
            <a:lvl7pPr marL="2743200" marR="0" lvl="6"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7pPr>
            <a:lvl8pPr marL="3200400" marR="0" lvl="7"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8pPr>
            <a:lvl9pPr marL="3657600" marR="0" lvl="8"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9pPr>
          </a:lstStyle>
          <a:p>
            <a:endParaRPr/>
          </a:p>
        </p:txBody>
      </p:sp>
      <p:sp>
        <p:nvSpPr>
          <p:cNvPr id="128" name="Shape 128"/>
          <p:cNvSpPr txBox="1">
            <a:spLocks noGrp="1"/>
          </p:cNvSpPr>
          <p:nvPr>
            <p:ph type="body" idx="1"/>
          </p:nvPr>
        </p:nvSpPr>
        <p:spPr>
          <a:xfrm>
            <a:off x="1792293" y="4025505"/>
            <a:ext cx="5486399" cy="60364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omic Sans MS"/>
                <a:ea typeface="Comic Sans MS"/>
                <a:cs typeface="Comic Sans MS"/>
                <a:sym typeface="Comic Sans MS"/>
              </a:defRPr>
            </a:lvl1pPr>
            <a:lvl2pPr marL="457200" marR="0" lvl="1"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2pPr>
            <a:lvl3pPr marL="914400" marR="0" lvl="2" indent="0" algn="l" rtl="0">
              <a:spcBef>
                <a:spcPts val="200"/>
              </a:spcBef>
              <a:buClr>
                <a:schemeClr val="dk1"/>
              </a:buClr>
              <a:buFont typeface="Arial"/>
              <a:buNone/>
              <a:defRPr sz="1000" b="0" i="0" u="none" strike="noStrike" cap="none">
                <a:solidFill>
                  <a:schemeClr val="dk1"/>
                </a:solidFill>
                <a:latin typeface="Comic Sans MS"/>
                <a:ea typeface="Comic Sans MS"/>
                <a:cs typeface="Comic Sans MS"/>
                <a:sym typeface="Comic Sans MS"/>
              </a:defRPr>
            </a:lvl3pPr>
            <a:lvl4pPr marL="1371600" marR="0" lvl="3"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4pPr>
            <a:lvl5pPr marL="1828800" marR="0" lvl="4"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5pPr>
            <a:lvl6pPr marL="2286000" marR="0" lvl="5"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6pPr>
            <a:lvl7pPr marL="2743200" marR="0" lvl="6"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7pPr>
            <a:lvl8pPr marL="3200400" marR="0" lvl="7"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8pPr>
            <a:lvl9pPr marL="3657600" marR="0" lvl="8"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9pPr>
          </a:lstStyle>
          <a:p>
            <a:endParaRPr/>
          </a:p>
        </p:txBody>
      </p:sp>
      <p:sp>
        <p:nvSpPr>
          <p:cNvPr id="129" name="Shape 129"/>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0" name="Shape 130"/>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1" name="Shape 131"/>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016588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rot="5400000">
            <a:off x="2874766" y="-1217414"/>
            <a:ext cx="3394472"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35" name="Shape 135"/>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6" name="Shape 136"/>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7" name="Shape 137"/>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52085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rot="5400000">
            <a:off x="5463780" y="1371600"/>
            <a:ext cx="4388644"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0" name="Shape 140"/>
          <p:cNvSpPr txBox="1">
            <a:spLocks noGrp="1"/>
          </p:cNvSpPr>
          <p:nvPr>
            <p:ph type="body" idx="1"/>
          </p:nvPr>
        </p:nvSpPr>
        <p:spPr>
          <a:xfrm rot="5400000">
            <a:off x="1272780" y="-609598"/>
            <a:ext cx="4388644"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41" name="Shape 141"/>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2" name="Shape 142"/>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3" name="Shape 143"/>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513312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7" name="Shape 77"/>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78" name="Shape 78"/>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9" name="Shape 79"/>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0" name="Shape 80"/>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053223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685800" y="1597819"/>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3" name="Shape 83"/>
          <p:cNvSpPr txBox="1">
            <a:spLocks noGrp="1"/>
          </p:cNvSpPr>
          <p:nvPr>
            <p:ph type="subTitle" idx="1"/>
          </p:nvPr>
        </p:nvSpPr>
        <p:spPr>
          <a:xfrm>
            <a:off x="1371603" y="2914650"/>
            <a:ext cx="6400799" cy="1314450"/>
          </a:xfrm>
          <a:prstGeom prst="rect">
            <a:avLst/>
          </a:prstGeom>
          <a:noFill/>
          <a:ln>
            <a:noFill/>
          </a:ln>
        </p:spPr>
        <p:txBody>
          <a:bodyPr lIns="91425" tIns="91425" rIns="91425" bIns="91425" anchor="t" anchorCtr="0"/>
          <a:lstStyle>
            <a:lvl1pPr marL="0" marR="0" lvl="0" indent="0" algn="ctr"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1pPr>
            <a:lvl2pPr marL="342900" marR="0" lvl="1" indent="0" algn="ctr" rtl="0">
              <a:spcBef>
                <a:spcPts val="420"/>
              </a:spcBef>
              <a:buClr>
                <a:srgbClr val="888888"/>
              </a:buClr>
              <a:buFont typeface="Arial"/>
              <a:buNone/>
              <a:defRPr sz="2100" b="0" i="0" u="none" strike="noStrike" cap="none">
                <a:solidFill>
                  <a:srgbClr val="888888"/>
                </a:solidFill>
                <a:latin typeface="Comic Sans MS"/>
                <a:ea typeface="Comic Sans MS"/>
                <a:cs typeface="Comic Sans MS"/>
                <a:sym typeface="Comic Sans MS"/>
              </a:defRPr>
            </a:lvl2pPr>
            <a:lvl3pPr marL="685800" marR="0" lvl="2" indent="0" algn="ctr" rtl="0">
              <a:spcBef>
                <a:spcPts val="360"/>
              </a:spcBef>
              <a:buClr>
                <a:srgbClr val="888888"/>
              </a:buClr>
              <a:buFont typeface="Arial"/>
              <a:buNone/>
              <a:defRPr sz="1800" b="0" i="0" u="none" strike="noStrike" cap="none">
                <a:solidFill>
                  <a:srgbClr val="888888"/>
                </a:solidFill>
                <a:latin typeface="Comic Sans MS"/>
                <a:ea typeface="Comic Sans MS"/>
                <a:cs typeface="Comic Sans MS"/>
                <a:sym typeface="Comic Sans MS"/>
              </a:defRPr>
            </a:lvl3pPr>
            <a:lvl4pPr marL="1028700" marR="0" lvl="3"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4pPr>
            <a:lvl5pPr marL="1371600" marR="0" lvl="4"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5pPr>
            <a:lvl6pPr marL="1714500" marR="0" lvl="5"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6pPr>
            <a:lvl7pPr marL="2057400" marR="0" lvl="6"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7pPr>
            <a:lvl8pPr marL="2400300" marR="0" lvl="7"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8pPr>
            <a:lvl9pPr marL="2743200" marR="0" lvl="8"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9pPr>
          </a:lstStyle>
          <a:p>
            <a:endParaRPr/>
          </a:p>
        </p:txBody>
      </p:sp>
      <p:sp>
        <p:nvSpPr>
          <p:cNvPr id="84" name="Shape 84"/>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5" name="Shape 85"/>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6" name="Shape 86"/>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896829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722312" y="3305176"/>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3000" b="1"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9" name="Shape 89"/>
          <p:cNvSpPr txBox="1">
            <a:spLocks noGrp="1"/>
          </p:cNvSpPr>
          <p:nvPr>
            <p:ph type="body" idx="1"/>
          </p:nvPr>
        </p:nvSpPr>
        <p:spPr>
          <a:xfrm>
            <a:off x="722312" y="2180035"/>
            <a:ext cx="7772400" cy="1125140"/>
          </a:xfrm>
          <a:prstGeom prst="rect">
            <a:avLst/>
          </a:prstGeom>
          <a:noFill/>
          <a:ln>
            <a:noFill/>
          </a:ln>
        </p:spPr>
        <p:txBody>
          <a:bodyPr lIns="91425" tIns="91425" rIns="91425" bIns="91425" anchor="b" anchorCtr="0"/>
          <a:lstStyle>
            <a:lvl1pPr marL="0" marR="0" lvl="0" indent="0" algn="l"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1pPr>
            <a:lvl2pPr marL="342900" marR="0" lvl="1" indent="0" algn="l" rtl="0">
              <a:spcBef>
                <a:spcPts val="270"/>
              </a:spcBef>
              <a:buClr>
                <a:srgbClr val="888888"/>
              </a:buClr>
              <a:buFont typeface="Arial"/>
              <a:buNone/>
              <a:defRPr sz="1350" b="0" i="0" u="none" strike="noStrike" cap="none">
                <a:solidFill>
                  <a:srgbClr val="888888"/>
                </a:solidFill>
                <a:latin typeface="Comic Sans MS"/>
                <a:ea typeface="Comic Sans MS"/>
                <a:cs typeface="Comic Sans MS"/>
                <a:sym typeface="Comic Sans MS"/>
              </a:defRPr>
            </a:lvl2pPr>
            <a:lvl3pPr marL="685800" marR="0" lvl="2" indent="0" algn="l" rtl="0">
              <a:spcBef>
                <a:spcPts val="240"/>
              </a:spcBef>
              <a:buClr>
                <a:srgbClr val="888888"/>
              </a:buClr>
              <a:buFont typeface="Arial"/>
              <a:buNone/>
              <a:defRPr sz="1200" b="0" i="0" u="none" strike="noStrike" cap="none">
                <a:solidFill>
                  <a:srgbClr val="888888"/>
                </a:solidFill>
                <a:latin typeface="Comic Sans MS"/>
                <a:ea typeface="Comic Sans MS"/>
                <a:cs typeface="Comic Sans MS"/>
                <a:sym typeface="Comic Sans MS"/>
              </a:defRPr>
            </a:lvl3pPr>
            <a:lvl4pPr marL="1028700" marR="0" lvl="3"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4pPr>
            <a:lvl5pPr marL="1371600" marR="0" lvl="4"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5pPr>
            <a:lvl6pPr marL="1714500" marR="0" lvl="5"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6pPr>
            <a:lvl7pPr marL="2057400" marR="0" lvl="6"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7pPr>
            <a:lvl8pPr marL="2400300" marR="0" lvl="7"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8pPr>
            <a:lvl9pPr marL="2743200" marR="0" lvl="8"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9pPr>
          </a:lstStyle>
          <a:p>
            <a:endParaRPr/>
          </a:p>
        </p:txBody>
      </p:sp>
      <p:sp>
        <p:nvSpPr>
          <p:cNvPr id="90" name="Shape 90"/>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1" name="Shape 91"/>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2" name="Shape 92"/>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38641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95" name="Shape 95"/>
          <p:cNvSpPr txBox="1">
            <a:spLocks noGrp="1"/>
          </p:cNvSpPr>
          <p:nvPr>
            <p:ph type="body" idx="1"/>
          </p:nvPr>
        </p:nvSpPr>
        <p:spPr>
          <a:xfrm>
            <a:off x="457201" y="1200151"/>
            <a:ext cx="4038599" cy="3394472"/>
          </a:xfrm>
          <a:prstGeom prst="rect">
            <a:avLst/>
          </a:prstGeom>
          <a:noFill/>
          <a:ln>
            <a:noFill/>
          </a:ln>
        </p:spPr>
        <p:txBody>
          <a:bodyPr lIns="91425" tIns="91425" rIns="91425" bIns="91425" anchor="t" anchorCtr="0"/>
          <a:lstStyle>
            <a:lvl1pPr marL="257175" marR="0" lvl="0" indent="-123825"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1pPr>
            <a:lvl2pPr marL="557213" marR="0" lvl="1" indent="-100013"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2pPr>
            <a:lvl3pPr marL="857250" marR="0" lvl="2"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3pPr>
            <a:lvl4pPr marL="1200150" marR="0" lvl="3"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9pPr>
          </a:lstStyle>
          <a:p>
            <a:endParaRPr/>
          </a:p>
        </p:txBody>
      </p:sp>
      <p:sp>
        <p:nvSpPr>
          <p:cNvPr id="96" name="Shape 96"/>
          <p:cNvSpPr txBox="1">
            <a:spLocks noGrp="1"/>
          </p:cNvSpPr>
          <p:nvPr>
            <p:ph type="body" idx="2"/>
          </p:nvPr>
        </p:nvSpPr>
        <p:spPr>
          <a:xfrm>
            <a:off x="4648202" y="1200151"/>
            <a:ext cx="4038599" cy="3394472"/>
          </a:xfrm>
          <a:prstGeom prst="rect">
            <a:avLst/>
          </a:prstGeom>
          <a:noFill/>
          <a:ln>
            <a:noFill/>
          </a:ln>
        </p:spPr>
        <p:txBody>
          <a:bodyPr lIns="91425" tIns="91425" rIns="91425" bIns="91425" anchor="t" anchorCtr="0"/>
          <a:lstStyle>
            <a:lvl1pPr marL="257175" marR="0" lvl="0" indent="-123825"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1pPr>
            <a:lvl2pPr marL="557213" marR="0" lvl="1" indent="-100013"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2pPr>
            <a:lvl3pPr marL="857250" marR="0" lvl="2"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3pPr>
            <a:lvl4pPr marL="1200150" marR="0" lvl="3"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9pPr>
          </a:lstStyle>
          <a:p>
            <a:endParaRPr/>
          </a:p>
        </p:txBody>
      </p:sp>
      <p:sp>
        <p:nvSpPr>
          <p:cNvPr id="97" name="Shape 97"/>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8" name="Shape 98"/>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9" name="Shape 99"/>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511889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02" name="Shape 102"/>
          <p:cNvSpPr txBox="1">
            <a:spLocks noGrp="1"/>
          </p:cNvSpPr>
          <p:nvPr>
            <p:ph type="body" idx="1"/>
          </p:nvPr>
        </p:nvSpPr>
        <p:spPr>
          <a:xfrm>
            <a:off x="457203" y="1151335"/>
            <a:ext cx="4040187" cy="479822"/>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1pPr>
            <a:lvl2pPr marL="342900" marR="0" lvl="1" indent="0" algn="l" rtl="0">
              <a:spcBef>
                <a:spcPts val="300"/>
              </a:spcBef>
              <a:buClr>
                <a:schemeClr val="dk1"/>
              </a:buClr>
              <a:buFont typeface="Arial"/>
              <a:buNone/>
              <a:defRPr sz="1500" b="1" i="0" u="none" strike="noStrike" cap="none">
                <a:solidFill>
                  <a:schemeClr val="dk1"/>
                </a:solidFill>
                <a:latin typeface="Comic Sans MS"/>
                <a:ea typeface="Comic Sans MS"/>
                <a:cs typeface="Comic Sans MS"/>
                <a:sym typeface="Comic Sans MS"/>
              </a:defRPr>
            </a:lvl2pPr>
            <a:lvl3pPr marL="685800" marR="0" lvl="2" indent="0" algn="l" rtl="0">
              <a:spcBef>
                <a:spcPts val="270"/>
              </a:spcBef>
              <a:buClr>
                <a:schemeClr val="dk1"/>
              </a:buClr>
              <a:buFont typeface="Arial"/>
              <a:buNone/>
              <a:defRPr sz="1350" b="1" i="0" u="none" strike="noStrike" cap="none">
                <a:solidFill>
                  <a:schemeClr val="dk1"/>
                </a:solidFill>
                <a:latin typeface="Comic Sans MS"/>
                <a:ea typeface="Comic Sans MS"/>
                <a:cs typeface="Comic Sans MS"/>
                <a:sym typeface="Comic Sans MS"/>
              </a:defRPr>
            </a:lvl3pPr>
            <a:lvl4pPr marL="1028700" marR="0" lvl="3"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4pPr>
            <a:lvl5pPr marL="1371600" marR="0" lvl="4"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5pPr>
            <a:lvl6pPr marL="1714500" marR="0" lvl="5"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6pPr>
            <a:lvl7pPr marL="2057400" marR="0" lvl="6"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7pPr>
            <a:lvl8pPr marL="2400300" marR="0" lvl="7"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8pPr>
            <a:lvl9pPr marL="2743200" marR="0" lvl="8"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9pPr>
          </a:lstStyle>
          <a:p>
            <a:endParaRPr/>
          </a:p>
        </p:txBody>
      </p:sp>
      <p:sp>
        <p:nvSpPr>
          <p:cNvPr id="103" name="Shape 103"/>
          <p:cNvSpPr txBox="1">
            <a:spLocks noGrp="1"/>
          </p:cNvSpPr>
          <p:nvPr>
            <p:ph type="body" idx="2"/>
          </p:nvPr>
        </p:nvSpPr>
        <p:spPr>
          <a:xfrm>
            <a:off x="457203" y="1631157"/>
            <a:ext cx="4040187" cy="2963465"/>
          </a:xfrm>
          <a:prstGeom prst="rect">
            <a:avLst/>
          </a:prstGeom>
          <a:noFill/>
          <a:ln>
            <a:noFill/>
          </a:ln>
        </p:spPr>
        <p:txBody>
          <a:bodyPr lIns="91425" tIns="91425" rIns="91425" bIns="91425" anchor="t" anchorCtr="0"/>
          <a:lstStyle>
            <a:lvl1pPr marL="257175" marR="0" lvl="0" indent="-142875"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1pPr>
            <a:lvl2pPr marL="557213" marR="0" lvl="1" indent="-119063"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2pPr>
            <a:lvl3pPr marL="857250" marR="0" lvl="2"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3pPr>
            <a:lvl4pPr marL="1200150" marR="0" lvl="3"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4pPr>
            <a:lvl5pPr marL="1543050" marR="0" lvl="4"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9pPr>
          </a:lstStyle>
          <a:p>
            <a:endParaRPr/>
          </a:p>
        </p:txBody>
      </p:sp>
      <p:sp>
        <p:nvSpPr>
          <p:cNvPr id="104" name="Shape 104"/>
          <p:cNvSpPr txBox="1">
            <a:spLocks noGrp="1"/>
          </p:cNvSpPr>
          <p:nvPr>
            <p:ph type="body" idx="3"/>
          </p:nvPr>
        </p:nvSpPr>
        <p:spPr>
          <a:xfrm>
            <a:off x="4645025" y="1151335"/>
            <a:ext cx="4041774" cy="479822"/>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1pPr>
            <a:lvl2pPr marL="342900" marR="0" lvl="1" indent="0" algn="l" rtl="0">
              <a:spcBef>
                <a:spcPts val="300"/>
              </a:spcBef>
              <a:buClr>
                <a:schemeClr val="dk1"/>
              </a:buClr>
              <a:buFont typeface="Arial"/>
              <a:buNone/>
              <a:defRPr sz="1500" b="1" i="0" u="none" strike="noStrike" cap="none">
                <a:solidFill>
                  <a:schemeClr val="dk1"/>
                </a:solidFill>
                <a:latin typeface="Comic Sans MS"/>
                <a:ea typeface="Comic Sans MS"/>
                <a:cs typeface="Comic Sans MS"/>
                <a:sym typeface="Comic Sans MS"/>
              </a:defRPr>
            </a:lvl2pPr>
            <a:lvl3pPr marL="685800" marR="0" lvl="2" indent="0" algn="l" rtl="0">
              <a:spcBef>
                <a:spcPts val="270"/>
              </a:spcBef>
              <a:buClr>
                <a:schemeClr val="dk1"/>
              </a:buClr>
              <a:buFont typeface="Arial"/>
              <a:buNone/>
              <a:defRPr sz="1350" b="1" i="0" u="none" strike="noStrike" cap="none">
                <a:solidFill>
                  <a:schemeClr val="dk1"/>
                </a:solidFill>
                <a:latin typeface="Comic Sans MS"/>
                <a:ea typeface="Comic Sans MS"/>
                <a:cs typeface="Comic Sans MS"/>
                <a:sym typeface="Comic Sans MS"/>
              </a:defRPr>
            </a:lvl3pPr>
            <a:lvl4pPr marL="1028700" marR="0" lvl="3"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4pPr>
            <a:lvl5pPr marL="1371600" marR="0" lvl="4"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5pPr>
            <a:lvl6pPr marL="1714500" marR="0" lvl="5"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6pPr>
            <a:lvl7pPr marL="2057400" marR="0" lvl="6"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7pPr>
            <a:lvl8pPr marL="2400300" marR="0" lvl="7"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8pPr>
            <a:lvl9pPr marL="2743200" marR="0" lvl="8"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9pPr>
          </a:lstStyle>
          <a:p>
            <a:endParaRPr/>
          </a:p>
        </p:txBody>
      </p:sp>
      <p:sp>
        <p:nvSpPr>
          <p:cNvPr id="105" name="Shape 105"/>
          <p:cNvSpPr txBox="1">
            <a:spLocks noGrp="1"/>
          </p:cNvSpPr>
          <p:nvPr>
            <p:ph type="body" idx="4"/>
          </p:nvPr>
        </p:nvSpPr>
        <p:spPr>
          <a:xfrm>
            <a:off x="4645025" y="1631157"/>
            <a:ext cx="4041774" cy="2963465"/>
          </a:xfrm>
          <a:prstGeom prst="rect">
            <a:avLst/>
          </a:prstGeom>
          <a:noFill/>
          <a:ln>
            <a:noFill/>
          </a:ln>
        </p:spPr>
        <p:txBody>
          <a:bodyPr lIns="91425" tIns="91425" rIns="91425" bIns="91425" anchor="t" anchorCtr="0"/>
          <a:lstStyle>
            <a:lvl1pPr marL="257175" marR="0" lvl="0" indent="-142875"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1pPr>
            <a:lvl2pPr marL="557213" marR="0" lvl="1" indent="-119063"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2pPr>
            <a:lvl3pPr marL="857250" marR="0" lvl="2"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3pPr>
            <a:lvl4pPr marL="1200150" marR="0" lvl="3"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4pPr>
            <a:lvl5pPr marL="1543050" marR="0" lvl="4"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9pPr>
          </a:lstStyle>
          <a:p>
            <a:endParaRPr/>
          </a:p>
        </p:txBody>
      </p:sp>
      <p:sp>
        <p:nvSpPr>
          <p:cNvPr id="106" name="Shape 106"/>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07" name="Shape 107"/>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08" name="Shape 108"/>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883478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11" name="Shape 111"/>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2" name="Shape 112"/>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3" name="Shape 113"/>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154084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4"/>
        <p:cNvGrpSpPr/>
        <p:nvPr/>
      </p:nvGrpSpPr>
      <p:grpSpPr>
        <a:xfrm>
          <a:off x="0" y="0"/>
          <a:ext cx="0" cy="0"/>
          <a:chOff x="0" y="0"/>
          <a:chExt cx="0" cy="0"/>
        </a:xfrm>
      </p:grpSpPr>
      <p:sp>
        <p:nvSpPr>
          <p:cNvPr id="115" name="Shape 115"/>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6" name="Shape 116"/>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7" name="Shape 117"/>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21384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3305176"/>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4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180035"/>
            <a:ext cx="7772400" cy="112514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omic Sans MS"/>
                <a:ea typeface="Comic Sans MS"/>
                <a:cs typeface="Comic Sans MS"/>
                <a:sym typeface="Comic Sans MS"/>
              </a:defRPr>
            </a:lvl1pPr>
            <a:lvl2pPr marL="457200" marR="0" lvl="1" indent="0" algn="l" rtl="0">
              <a:spcBef>
                <a:spcPts val="360"/>
              </a:spcBef>
              <a:buClr>
                <a:srgbClr val="888888"/>
              </a:buClr>
              <a:buFont typeface="Arial"/>
              <a:buNone/>
              <a:defRPr sz="1800" b="0" i="0" u="none" strike="noStrike" cap="none">
                <a:solidFill>
                  <a:srgbClr val="888888"/>
                </a:solidFill>
                <a:latin typeface="Comic Sans MS"/>
                <a:ea typeface="Comic Sans MS"/>
                <a:cs typeface="Comic Sans MS"/>
                <a:sym typeface="Comic Sans MS"/>
              </a:defRPr>
            </a:lvl2pPr>
            <a:lvl3pPr marL="914400" marR="0" lvl="2" indent="0" algn="l" rtl="0">
              <a:spcBef>
                <a:spcPts val="320"/>
              </a:spcBef>
              <a:buClr>
                <a:srgbClr val="888888"/>
              </a:buClr>
              <a:buFont typeface="Arial"/>
              <a:buNone/>
              <a:defRPr sz="1600" b="0" i="0" u="none" strike="noStrike" cap="none">
                <a:solidFill>
                  <a:srgbClr val="888888"/>
                </a:solidFill>
                <a:latin typeface="Comic Sans MS"/>
                <a:ea typeface="Comic Sans MS"/>
                <a:cs typeface="Comic Sans MS"/>
                <a:sym typeface="Comic Sans MS"/>
              </a:defRPr>
            </a:lvl3pPr>
            <a:lvl4pPr marL="1371600" marR="0" lvl="3"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4pPr>
            <a:lvl5pPr marL="1828800" marR="0" lvl="4"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5pPr>
            <a:lvl6pPr marL="2286000" marR="0" lvl="5"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6pPr>
            <a:lvl7pPr marL="2743200" marR="0" lvl="6"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7pPr>
            <a:lvl8pPr marL="3200400" marR="0" lvl="7"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8pPr>
            <a:lvl9pPr marL="3657600" marR="0" lvl="8" indent="0" algn="l" rtl="0">
              <a:spcBef>
                <a:spcPts val="280"/>
              </a:spcBef>
              <a:buClr>
                <a:srgbClr val="888888"/>
              </a:buClr>
              <a:buFont typeface="Arial"/>
              <a:buNone/>
              <a:defRPr sz="1400" b="0" i="0" u="none" strike="noStrike" cap="none">
                <a:solidFill>
                  <a:srgbClr val="888888"/>
                </a:solidFill>
                <a:latin typeface="Comic Sans MS"/>
                <a:ea typeface="Comic Sans MS"/>
                <a:cs typeface="Comic Sans MS"/>
                <a:sym typeface="Comic Sans MS"/>
              </a:defRPr>
            </a:lvl9pPr>
          </a:lstStyle>
          <a:p>
            <a:endParaRPr/>
          </a:p>
        </p:txBody>
      </p:sp>
      <p:sp>
        <p:nvSpPr>
          <p:cNvPr id="30" name="Shape 30"/>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1" name="Shape 31"/>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2" name="Shape 32"/>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3" y="204789"/>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1500" b="1"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0" name="Shape 120"/>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21" name="Shape 121"/>
          <p:cNvSpPr txBox="1">
            <a:spLocks noGrp="1"/>
          </p:cNvSpPr>
          <p:nvPr>
            <p:ph type="body" idx="2"/>
          </p:nvPr>
        </p:nvSpPr>
        <p:spPr>
          <a:xfrm>
            <a:off x="457203" y="1076327"/>
            <a:ext cx="3008313" cy="3518297"/>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050" b="0" i="0" u="none" strike="noStrike" cap="none">
                <a:solidFill>
                  <a:schemeClr val="dk1"/>
                </a:solidFill>
                <a:latin typeface="Comic Sans MS"/>
                <a:ea typeface="Comic Sans MS"/>
                <a:cs typeface="Comic Sans MS"/>
                <a:sym typeface="Comic Sans MS"/>
              </a:defRPr>
            </a:lvl1pPr>
            <a:lvl2pPr marL="342900" marR="0" lvl="1"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2pPr>
            <a:lvl3pPr marL="685800" marR="0" lvl="2" indent="0" algn="l" rtl="0">
              <a:spcBef>
                <a:spcPts val="150"/>
              </a:spcBef>
              <a:buClr>
                <a:schemeClr val="dk1"/>
              </a:buClr>
              <a:buFont typeface="Arial"/>
              <a:buNone/>
              <a:defRPr sz="750" b="0" i="0" u="none" strike="noStrike" cap="none">
                <a:solidFill>
                  <a:schemeClr val="dk1"/>
                </a:solidFill>
                <a:latin typeface="Comic Sans MS"/>
                <a:ea typeface="Comic Sans MS"/>
                <a:cs typeface="Comic Sans MS"/>
                <a:sym typeface="Comic Sans MS"/>
              </a:defRPr>
            </a:lvl3pPr>
            <a:lvl4pPr marL="1028700" marR="0" lvl="3"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4pPr>
            <a:lvl5pPr marL="1371600" marR="0" lvl="4"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5pPr>
            <a:lvl6pPr marL="1714500" marR="0" lvl="5"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6pPr>
            <a:lvl7pPr marL="2057400" marR="0" lvl="6"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7pPr>
            <a:lvl8pPr marL="2400300" marR="0" lvl="7"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8pPr>
            <a:lvl9pPr marL="2743200" marR="0" lvl="8"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9pPr>
          </a:lstStyle>
          <a:p>
            <a:endParaRPr/>
          </a:p>
        </p:txBody>
      </p:sp>
      <p:sp>
        <p:nvSpPr>
          <p:cNvPr id="122" name="Shape 122"/>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23" name="Shape 123"/>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24" name="Shape 124"/>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76791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792291" y="3600451"/>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1500" b="1"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7" name="Shape 127"/>
          <p:cNvSpPr>
            <a:spLocks noGrp="1"/>
          </p:cNvSpPr>
          <p:nvPr>
            <p:ph type="pic" idx="2"/>
          </p:nvPr>
        </p:nvSpPr>
        <p:spPr>
          <a:xfrm>
            <a:off x="1792291" y="459581"/>
            <a:ext cx="5486399" cy="3086100"/>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Comic Sans MS"/>
                <a:ea typeface="Comic Sans MS"/>
                <a:cs typeface="Comic Sans MS"/>
                <a:sym typeface="Comic Sans MS"/>
              </a:defRPr>
            </a:lvl1pPr>
            <a:lvl2pPr marL="342900" marR="0" lvl="1" indent="0" algn="l" rtl="0">
              <a:spcBef>
                <a:spcPts val="420"/>
              </a:spcBef>
              <a:buClr>
                <a:schemeClr val="dk1"/>
              </a:buClr>
              <a:buFont typeface="Arial"/>
              <a:buNone/>
              <a:defRPr sz="2100" b="0" i="0" u="none" strike="noStrike" cap="none">
                <a:solidFill>
                  <a:schemeClr val="dk1"/>
                </a:solidFill>
                <a:latin typeface="Comic Sans MS"/>
                <a:ea typeface="Comic Sans MS"/>
                <a:cs typeface="Comic Sans MS"/>
                <a:sym typeface="Comic Sans MS"/>
              </a:defRPr>
            </a:lvl2pPr>
            <a:lvl3pPr marL="685800" marR="0" lvl="2" indent="0" algn="l" rtl="0">
              <a:spcBef>
                <a:spcPts val="360"/>
              </a:spcBef>
              <a:buClr>
                <a:schemeClr val="dk1"/>
              </a:buClr>
              <a:buFont typeface="Arial"/>
              <a:buNone/>
              <a:defRPr sz="1800" b="0" i="0" u="none" strike="noStrike" cap="none">
                <a:solidFill>
                  <a:schemeClr val="dk1"/>
                </a:solidFill>
                <a:latin typeface="Comic Sans MS"/>
                <a:ea typeface="Comic Sans MS"/>
                <a:cs typeface="Comic Sans MS"/>
                <a:sym typeface="Comic Sans MS"/>
              </a:defRPr>
            </a:lvl3pPr>
            <a:lvl4pPr marL="1028700" marR="0" lvl="3"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4pPr>
            <a:lvl5pPr marL="1371600" marR="0" lvl="4"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5pPr>
            <a:lvl6pPr marL="1714500" marR="0" lvl="5"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6pPr>
            <a:lvl7pPr marL="2057400" marR="0" lvl="6"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7pPr>
            <a:lvl8pPr marL="2400300" marR="0" lvl="7"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8pPr>
            <a:lvl9pPr marL="2743200" marR="0" lvl="8"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9pPr>
          </a:lstStyle>
          <a:p>
            <a:endParaRPr/>
          </a:p>
        </p:txBody>
      </p:sp>
      <p:sp>
        <p:nvSpPr>
          <p:cNvPr id="128" name="Shape 128"/>
          <p:cNvSpPr txBox="1">
            <a:spLocks noGrp="1"/>
          </p:cNvSpPr>
          <p:nvPr>
            <p:ph type="body" idx="1"/>
          </p:nvPr>
        </p:nvSpPr>
        <p:spPr>
          <a:xfrm>
            <a:off x="1792291" y="4025504"/>
            <a:ext cx="5486399" cy="603646"/>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050" b="0" i="0" u="none" strike="noStrike" cap="none">
                <a:solidFill>
                  <a:schemeClr val="dk1"/>
                </a:solidFill>
                <a:latin typeface="Comic Sans MS"/>
                <a:ea typeface="Comic Sans MS"/>
                <a:cs typeface="Comic Sans MS"/>
                <a:sym typeface="Comic Sans MS"/>
              </a:defRPr>
            </a:lvl1pPr>
            <a:lvl2pPr marL="342900" marR="0" lvl="1"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2pPr>
            <a:lvl3pPr marL="685800" marR="0" lvl="2" indent="0" algn="l" rtl="0">
              <a:spcBef>
                <a:spcPts val="150"/>
              </a:spcBef>
              <a:buClr>
                <a:schemeClr val="dk1"/>
              </a:buClr>
              <a:buFont typeface="Arial"/>
              <a:buNone/>
              <a:defRPr sz="750" b="0" i="0" u="none" strike="noStrike" cap="none">
                <a:solidFill>
                  <a:schemeClr val="dk1"/>
                </a:solidFill>
                <a:latin typeface="Comic Sans MS"/>
                <a:ea typeface="Comic Sans MS"/>
                <a:cs typeface="Comic Sans MS"/>
                <a:sym typeface="Comic Sans MS"/>
              </a:defRPr>
            </a:lvl3pPr>
            <a:lvl4pPr marL="1028700" marR="0" lvl="3"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4pPr>
            <a:lvl5pPr marL="1371600" marR="0" lvl="4"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5pPr>
            <a:lvl6pPr marL="1714500" marR="0" lvl="5"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6pPr>
            <a:lvl7pPr marL="2057400" marR="0" lvl="6"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7pPr>
            <a:lvl8pPr marL="2400300" marR="0" lvl="7"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8pPr>
            <a:lvl9pPr marL="2743200" marR="0" lvl="8"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9pPr>
          </a:lstStyle>
          <a:p>
            <a:endParaRPr/>
          </a:p>
        </p:txBody>
      </p:sp>
      <p:sp>
        <p:nvSpPr>
          <p:cNvPr id="129" name="Shape 129"/>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0" name="Shape 130"/>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1" name="Shape 131"/>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9693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34" name="Shape 134"/>
          <p:cNvSpPr txBox="1">
            <a:spLocks noGrp="1"/>
          </p:cNvSpPr>
          <p:nvPr>
            <p:ph type="body" idx="1"/>
          </p:nvPr>
        </p:nvSpPr>
        <p:spPr>
          <a:xfrm rot="5400000">
            <a:off x="2874765" y="-1217414"/>
            <a:ext cx="3394472" cy="8229600"/>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35" name="Shape 135"/>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6" name="Shape 136"/>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7" name="Shape 137"/>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64533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rot="5400000">
            <a:off x="5463779" y="1371600"/>
            <a:ext cx="4388644"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40" name="Shape 140"/>
          <p:cNvSpPr txBox="1">
            <a:spLocks noGrp="1"/>
          </p:cNvSpPr>
          <p:nvPr>
            <p:ph type="body" idx="1"/>
          </p:nvPr>
        </p:nvSpPr>
        <p:spPr>
          <a:xfrm rot="5400000">
            <a:off x="1272779" y="-609599"/>
            <a:ext cx="4388644" cy="6019799"/>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41" name="Shape 141"/>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42" name="Shape 142"/>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43" name="Shape 143"/>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726065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77" name="Shape 77"/>
          <p:cNvSpPr txBox="1">
            <a:spLocks noGrp="1"/>
          </p:cNvSpPr>
          <p:nvPr>
            <p:ph type="body" idx="1"/>
          </p:nvPr>
        </p:nvSpPr>
        <p:spPr>
          <a:xfrm>
            <a:off x="457200" y="1200150"/>
            <a:ext cx="8229600" cy="3394575"/>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78" name="Shape 78"/>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9" name="Shape 79"/>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0" name="Shape 80"/>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671380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685800" y="1597819"/>
            <a:ext cx="7772400" cy="110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83" name="Shape 83"/>
          <p:cNvSpPr txBox="1">
            <a:spLocks noGrp="1"/>
          </p:cNvSpPr>
          <p:nvPr>
            <p:ph type="subTitle" idx="1"/>
          </p:nvPr>
        </p:nvSpPr>
        <p:spPr>
          <a:xfrm>
            <a:off x="1371600" y="2914650"/>
            <a:ext cx="6400800" cy="1314450"/>
          </a:xfrm>
          <a:prstGeom prst="rect">
            <a:avLst/>
          </a:prstGeom>
          <a:noFill/>
          <a:ln>
            <a:noFill/>
          </a:ln>
        </p:spPr>
        <p:txBody>
          <a:bodyPr lIns="91425" tIns="91425" rIns="91425" bIns="91425" anchor="t" anchorCtr="0"/>
          <a:lstStyle>
            <a:lvl1pPr marL="0" marR="0" lvl="0" indent="0" algn="ctr"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1pPr>
            <a:lvl2pPr marL="342900" marR="0" lvl="1" indent="0" algn="ctr" rtl="0">
              <a:spcBef>
                <a:spcPts val="420"/>
              </a:spcBef>
              <a:buClr>
                <a:srgbClr val="888888"/>
              </a:buClr>
              <a:buFont typeface="Arial"/>
              <a:buNone/>
              <a:defRPr sz="2100" b="0" i="0" u="none" strike="noStrike" cap="none">
                <a:solidFill>
                  <a:srgbClr val="888888"/>
                </a:solidFill>
                <a:latin typeface="Comic Sans MS"/>
                <a:ea typeface="Comic Sans MS"/>
                <a:cs typeface="Comic Sans MS"/>
                <a:sym typeface="Comic Sans MS"/>
              </a:defRPr>
            </a:lvl2pPr>
            <a:lvl3pPr marL="685800" marR="0" lvl="2" indent="0" algn="ctr" rtl="0">
              <a:spcBef>
                <a:spcPts val="360"/>
              </a:spcBef>
              <a:buClr>
                <a:srgbClr val="888888"/>
              </a:buClr>
              <a:buFont typeface="Arial"/>
              <a:buNone/>
              <a:defRPr sz="1800" b="0" i="0" u="none" strike="noStrike" cap="none">
                <a:solidFill>
                  <a:srgbClr val="888888"/>
                </a:solidFill>
                <a:latin typeface="Comic Sans MS"/>
                <a:ea typeface="Comic Sans MS"/>
                <a:cs typeface="Comic Sans MS"/>
                <a:sym typeface="Comic Sans MS"/>
              </a:defRPr>
            </a:lvl3pPr>
            <a:lvl4pPr marL="1028700" marR="0" lvl="3"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4pPr>
            <a:lvl5pPr marL="1371600" marR="0" lvl="4"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5pPr>
            <a:lvl6pPr marL="1714500" marR="0" lvl="5"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6pPr>
            <a:lvl7pPr marL="2057400" marR="0" lvl="6"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7pPr>
            <a:lvl8pPr marL="2400300" marR="0" lvl="7"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8pPr>
            <a:lvl9pPr marL="2743200" marR="0" lvl="8"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9pPr>
          </a:lstStyle>
          <a:p>
            <a:endParaRPr/>
          </a:p>
        </p:txBody>
      </p:sp>
      <p:sp>
        <p:nvSpPr>
          <p:cNvPr id="84" name="Shape 84"/>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5" name="Shape 85"/>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6" name="Shape 86"/>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95643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722312" y="3305175"/>
            <a:ext cx="7772400" cy="10215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3000" b="1"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89" name="Shape 89"/>
          <p:cNvSpPr txBox="1">
            <a:spLocks noGrp="1"/>
          </p:cNvSpPr>
          <p:nvPr>
            <p:ph type="body" idx="1"/>
          </p:nvPr>
        </p:nvSpPr>
        <p:spPr>
          <a:xfrm>
            <a:off x="722312" y="2180035"/>
            <a:ext cx="7772400" cy="1125225"/>
          </a:xfrm>
          <a:prstGeom prst="rect">
            <a:avLst/>
          </a:prstGeom>
          <a:noFill/>
          <a:ln>
            <a:noFill/>
          </a:ln>
        </p:spPr>
        <p:txBody>
          <a:bodyPr lIns="91425" tIns="91425" rIns="91425" bIns="91425" anchor="b" anchorCtr="0"/>
          <a:lstStyle>
            <a:lvl1pPr marL="0" marR="0" lvl="0" indent="0" algn="l"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1pPr>
            <a:lvl2pPr marL="342900" marR="0" lvl="1" indent="0" algn="l" rtl="0">
              <a:spcBef>
                <a:spcPts val="270"/>
              </a:spcBef>
              <a:buClr>
                <a:srgbClr val="888888"/>
              </a:buClr>
              <a:buFont typeface="Arial"/>
              <a:buNone/>
              <a:defRPr sz="1350" b="0" i="0" u="none" strike="noStrike" cap="none">
                <a:solidFill>
                  <a:srgbClr val="888888"/>
                </a:solidFill>
                <a:latin typeface="Comic Sans MS"/>
                <a:ea typeface="Comic Sans MS"/>
                <a:cs typeface="Comic Sans MS"/>
                <a:sym typeface="Comic Sans MS"/>
              </a:defRPr>
            </a:lvl2pPr>
            <a:lvl3pPr marL="685800" marR="0" lvl="2" indent="0" algn="l" rtl="0">
              <a:spcBef>
                <a:spcPts val="240"/>
              </a:spcBef>
              <a:buClr>
                <a:srgbClr val="888888"/>
              </a:buClr>
              <a:buFont typeface="Arial"/>
              <a:buNone/>
              <a:defRPr sz="1200" b="0" i="0" u="none" strike="noStrike" cap="none">
                <a:solidFill>
                  <a:srgbClr val="888888"/>
                </a:solidFill>
                <a:latin typeface="Comic Sans MS"/>
                <a:ea typeface="Comic Sans MS"/>
                <a:cs typeface="Comic Sans MS"/>
                <a:sym typeface="Comic Sans MS"/>
              </a:defRPr>
            </a:lvl3pPr>
            <a:lvl4pPr marL="1028700" marR="0" lvl="3"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4pPr>
            <a:lvl5pPr marL="1371600" marR="0" lvl="4"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5pPr>
            <a:lvl6pPr marL="1714500" marR="0" lvl="5"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6pPr>
            <a:lvl7pPr marL="2057400" marR="0" lvl="6"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7pPr>
            <a:lvl8pPr marL="2400300" marR="0" lvl="7"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8pPr>
            <a:lvl9pPr marL="2743200" marR="0" lvl="8"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9pPr>
          </a:lstStyle>
          <a:p>
            <a:endParaRPr/>
          </a:p>
        </p:txBody>
      </p:sp>
      <p:sp>
        <p:nvSpPr>
          <p:cNvPr id="90" name="Shape 90"/>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1" name="Shape 91"/>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2" name="Shape 92"/>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790400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95" name="Shape 95"/>
          <p:cNvSpPr txBox="1">
            <a:spLocks noGrp="1"/>
          </p:cNvSpPr>
          <p:nvPr>
            <p:ph type="body" idx="1"/>
          </p:nvPr>
        </p:nvSpPr>
        <p:spPr>
          <a:xfrm>
            <a:off x="457200" y="1200150"/>
            <a:ext cx="4038600" cy="3394575"/>
          </a:xfrm>
          <a:prstGeom prst="rect">
            <a:avLst/>
          </a:prstGeom>
          <a:noFill/>
          <a:ln>
            <a:noFill/>
          </a:ln>
        </p:spPr>
        <p:txBody>
          <a:bodyPr lIns="91425" tIns="91425" rIns="91425" bIns="91425" anchor="t" anchorCtr="0"/>
          <a:lstStyle>
            <a:lvl1pPr marL="257175" marR="0" lvl="0" indent="-123825"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1pPr>
            <a:lvl2pPr marL="557213" marR="0" lvl="1" indent="-100013"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2pPr>
            <a:lvl3pPr marL="857250" marR="0" lvl="2"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3pPr>
            <a:lvl4pPr marL="1200150" marR="0" lvl="3"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9pPr>
          </a:lstStyle>
          <a:p>
            <a:endParaRPr/>
          </a:p>
        </p:txBody>
      </p:sp>
      <p:sp>
        <p:nvSpPr>
          <p:cNvPr id="96" name="Shape 96"/>
          <p:cNvSpPr txBox="1">
            <a:spLocks noGrp="1"/>
          </p:cNvSpPr>
          <p:nvPr>
            <p:ph type="body" idx="2"/>
          </p:nvPr>
        </p:nvSpPr>
        <p:spPr>
          <a:xfrm>
            <a:off x="4648200" y="1200150"/>
            <a:ext cx="4038600" cy="3394575"/>
          </a:xfrm>
          <a:prstGeom prst="rect">
            <a:avLst/>
          </a:prstGeom>
          <a:noFill/>
          <a:ln>
            <a:noFill/>
          </a:ln>
        </p:spPr>
        <p:txBody>
          <a:bodyPr lIns="91425" tIns="91425" rIns="91425" bIns="91425" anchor="t" anchorCtr="0"/>
          <a:lstStyle>
            <a:lvl1pPr marL="257175" marR="0" lvl="0" indent="-123825"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1pPr>
            <a:lvl2pPr marL="557213" marR="0" lvl="1" indent="-100013"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2pPr>
            <a:lvl3pPr marL="857250" marR="0" lvl="2"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3pPr>
            <a:lvl4pPr marL="1200150" marR="0" lvl="3"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9pPr>
          </a:lstStyle>
          <a:p>
            <a:endParaRPr/>
          </a:p>
        </p:txBody>
      </p:sp>
      <p:sp>
        <p:nvSpPr>
          <p:cNvPr id="97" name="Shape 97"/>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8" name="Shape 98"/>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9" name="Shape 99"/>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6545483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102" name="Shape 102"/>
          <p:cNvSpPr txBox="1">
            <a:spLocks noGrp="1"/>
          </p:cNvSpPr>
          <p:nvPr>
            <p:ph type="body" idx="1"/>
          </p:nvPr>
        </p:nvSpPr>
        <p:spPr>
          <a:xfrm>
            <a:off x="457200" y="1151335"/>
            <a:ext cx="4040100" cy="479924"/>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1pPr>
            <a:lvl2pPr marL="342900" marR="0" lvl="1" indent="0" algn="l" rtl="0">
              <a:spcBef>
                <a:spcPts val="300"/>
              </a:spcBef>
              <a:buClr>
                <a:schemeClr val="dk1"/>
              </a:buClr>
              <a:buFont typeface="Arial"/>
              <a:buNone/>
              <a:defRPr sz="1500" b="1" i="0" u="none" strike="noStrike" cap="none">
                <a:solidFill>
                  <a:schemeClr val="dk1"/>
                </a:solidFill>
                <a:latin typeface="Comic Sans MS"/>
                <a:ea typeface="Comic Sans MS"/>
                <a:cs typeface="Comic Sans MS"/>
                <a:sym typeface="Comic Sans MS"/>
              </a:defRPr>
            </a:lvl2pPr>
            <a:lvl3pPr marL="685800" marR="0" lvl="2" indent="0" algn="l" rtl="0">
              <a:spcBef>
                <a:spcPts val="270"/>
              </a:spcBef>
              <a:buClr>
                <a:schemeClr val="dk1"/>
              </a:buClr>
              <a:buFont typeface="Arial"/>
              <a:buNone/>
              <a:defRPr sz="1350" b="1" i="0" u="none" strike="noStrike" cap="none">
                <a:solidFill>
                  <a:schemeClr val="dk1"/>
                </a:solidFill>
                <a:latin typeface="Comic Sans MS"/>
                <a:ea typeface="Comic Sans MS"/>
                <a:cs typeface="Comic Sans MS"/>
                <a:sym typeface="Comic Sans MS"/>
              </a:defRPr>
            </a:lvl3pPr>
            <a:lvl4pPr marL="1028700" marR="0" lvl="3"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4pPr>
            <a:lvl5pPr marL="1371600" marR="0" lvl="4"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5pPr>
            <a:lvl6pPr marL="1714500" marR="0" lvl="5"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6pPr>
            <a:lvl7pPr marL="2057400" marR="0" lvl="6"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7pPr>
            <a:lvl8pPr marL="2400300" marR="0" lvl="7"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8pPr>
            <a:lvl9pPr marL="2743200" marR="0" lvl="8"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9pPr>
          </a:lstStyle>
          <a:p>
            <a:endParaRPr/>
          </a:p>
        </p:txBody>
      </p:sp>
      <p:sp>
        <p:nvSpPr>
          <p:cNvPr id="103" name="Shape 103"/>
          <p:cNvSpPr txBox="1">
            <a:spLocks noGrp="1"/>
          </p:cNvSpPr>
          <p:nvPr>
            <p:ph type="body" idx="2"/>
          </p:nvPr>
        </p:nvSpPr>
        <p:spPr>
          <a:xfrm>
            <a:off x="457200" y="1631156"/>
            <a:ext cx="4040100" cy="2963475"/>
          </a:xfrm>
          <a:prstGeom prst="rect">
            <a:avLst/>
          </a:prstGeom>
          <a:noFill/>
          <a:ln>
            <a:noFill/>
          </a:ln>
        </p:spPr>
        <p:txBody>
          <a:bodyPr lIns="91425" tIns="91425" rIns="91425" bIns="91425" anchor="t" anchorCtr="0"/>
          <a:lstStyle>
            <a:lvl1pPr marL="257175" marR="0" lvl="0" indent="-142875"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1pPr>
            <a:lvl2pPr marL="557213" marR="0" lvl="1" indent="-119063"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2pPr>
            <a:lvl3pPr marL="857250" marR="0" lvl="2"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3pPr>
            <a:lvl4pPr marL="1200150" marR="0" lvl="3"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4pPr>
            <a:lvl5pPr marL="1543050" marR="0" lvl="4"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9pPr>
          </a:lstStyle>
          <a:p>
            <a:endParaRPr/>
          </a:p>
        </p:txBody>
      </p:sp>
      <p:sp>
        <p:nvSpPr>
          <p:cNvPr id="104" name="Shape 104"/>
          <p:cNvSpPr txBox="1">
            <a:spLocks noGrp="1"/>
          </p:cNvSpPr>
          <p:nvPr>
            <p:ph type="body" idx="3"/>
          </p:nvPr>
        </p:nvSpPr>
        <p:spPr>
          <a:xfrm>
            <a:off x="4645025" y="1151335"/>
            <a:ext cx="4041900" cy="479924"/>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1pPr>
            <a:lvl2pPr marL="342900" marR="0" lvl="1" indent="0" algn="l" rtl="0">
              <a:spcBef>
                <a:spcPts val="300"/>
              </a:spcBef>
              <a:buClr>
                <a:schemeClr val="dk1"/>
              </a:buClr>
              <a:buFont typeface="Arial"/>
              <a:buNone/>
              <a:defRPr sz="1500" b="1" i="0" u="none" strike="noStrike" cap="none">
                <a:solidFill>
                  <a:schemeClr val="dk1"/>
                </a:solidFill>
                <a:latin typeface="Comic Sans MS"/>
                <a:ea typeface="Comic Sans MS"/>
                <a:cs typeface="Comic Sans MS"/>
                <a:sym typeface="Comic Sans MS"/>
              </a:defRPr>
            </a:lvl2pPr>
            <a:lvl3pPr marL="685800" marR="0" lvl="2" indent="0" algn="l" rtl="0">
              <a:spcBef>
                <a:spcPts val="270"/>
              </a:spcBef>
              <a:buClr>
                <a:schemeClr val="dk1"/>
              </a:buClr>
              <a:buFont typeface="Arial"/>
              <a:buNone/>
              <a:defRPr sz="1350" b="1" i="0" u="none" strike="noStrike" cap="none">
                <a:solidFill>
                  <a:schemeClr val="dk1"/>
                </a:solidFill>
                <a:latin typeface="Comic Sans MS"/>
                <a:ea typeface="Comic Sans MS"/>
                <a:cs typeface="Comic Sans MS"/>
                <a:sym typeface="Comic Sans MS"/>
              </a:defRPr>
            </a:lvl3pPr>
            <a:lvl4pPr marL="1028700" marR="0" lvl="3"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4pPr>
            <a:lvl5pPr marL="1371600" marR="0" lvl="4"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5pPr>
            <a:lvl6pPr marL="1714500" marR="0" lvl="5"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6pPr>
            <a:lvl7pPr marL="2057400" marR="0" lvl="6"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7pPr>
            <a:lvl8pPr marL="2400300" marR="0" lvl="7"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8pPr>
            <a:lvl9pPr marL="2743200" marR="0" lvl="8"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9pPr>
          </a:lstStyle>
          <a:p>
            <a:endParaRPr/>
          </a:p>
        </p:txBody>
      </p:sp>
      <p:sp>
        <p:nvSpPr>
          <p:cNvPr id="105" name="Shape 105"/>
          <p:cNvSpPr txBox="1">
            <a:spLocks noGrp="1"/>
          </p:cNvSpPr>
          <p:nvPr>
            <p:ph type="body" idx="4"/>
          </p:nvPr>
        </p:nvSpPr>
        <p:spPr>
          <a:xfrm>
            <a:off x="4645025" y="1631156"/>
            <a:ext cx="4041900" cy="2963475"/>
          </a:xfrm>
          <a:prstGeom prst="rect">
            <a:avLst/>
          </a:prstGeom>
          <a:noFill/>
          <a:ln>
            <a:noFill/>
          </a:ln>
        </p:spPr>
        <p:txBody>
          <a:bodyPr lIns="91425" tIns="91425" rIns="91425" bIns="91425" anchor="t" anchorCtr="0"/>
          <a:lstStyle>
            <a:lvl1pPr marL="257175" marR="0" lvl="0" indent="-142875"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1pPr>
            <a:lvl2pPr marL="557213" marR="0" lvl="1" indent="-119063"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2pPr>
            <a:lvl3pPr marL="857250" marR="0" lvl="2"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3pPr>
            <a:lvl4pPr marL="1200150" marR="0" lvl="3"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4pPr>
            <a:lvl5pPr marL="1543050" marR="0" lvl="4"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9pPr>
          </a:lstStyle>
          <a:p>
            <a:endParaRPr/>
          </a:p>
        </p:txBody>
      </p:sp>
      <p:sp>
        <p:nvSpPr>
          <p:cNvPr id="106" name="Shape 106"/>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07" name="Shape 107"/>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08" name="Shape 108"/>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526188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111" name="Shape 111"/>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2" name="Shape 112"/>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3" name="Shape 113"/>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10362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1" y="1200151"/>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9pPr>
          </a:lstStyle>
          <a:p>
            <a:endParaRPr/>
          </a:p>
        </p:txBody>
      </p:sp>
      <p:sp>
        <p:nvSpPr>
          <p:cNvPr id="36" name="Shape 36"/>
          <p:cNvSpPr txBox="1">
            <a:spLocks noGrp="1"/>
          </p:cNvSpPr>
          <p:nvPr>
            <p:ph type="body" idx="2"/>
          </p:nvPr>
        </p:nvSpPr>
        <p:spPr>
          <a:xfrm>
            <a:off x="4648201" y="1200151"/>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9pPr>
          </a:lstStyle>
          <a:p>
            <a:endParaRPr/>
          </a:p>
        </p:txBody>
      </p:sp>
      <p:sp>
        <p:nvSpPr>
          <p:cNvPr id="37" name="Shape 37"/>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8" name="Shape 38"/>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9" name="Shape 39"/>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4"/>
        <p:cNvGrpSpPr/>
        <p:nvPr/>
      </p:nvGrpSpPr>
      <p:grpSpPr>
        <a:xfrm>
          <a:off x="0" y="0"/>
          <a:ext cx="0" cy="0"/>
          <a:chOff x="0" y="0"/>
          <a:chExt cx="0" cy="0"/>
        </a:xfrm>
      </p:grpSpPr>
      <p:sp>
        <p:nvSpPr>
          <p:cNvPr id="115" name="Shape 115"/>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6" name="Shape 116"/>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7" name="Shape 117"/>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788059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204788"/>
            <a:ext cx="3008400" cy="871425"/>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1500" b="1"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120" name="Shape 120"/>
          <p:cNvSpPr txBox="1">
            <a:spLocks noGrp="1"/>
          </p:cNvSpPr>
          <p:nvPr>
            <p:ph type="body" idx="1"/>
          </p:nvPr>
        </p:nvSpPr>
        <p:spPr>
          <a:xfrm>
            <a:off x="3575050" y="204788"/>
            <a:ext cx="5111700" cy="4389750"/>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21" name="Shape 121"/>
          <p:cNvSpPr txBox="1">
            <a:spLocks noGrp="1"/>
          </p:cNvSpPr>
          <p:nvPr>
            <p:ph type="body" idx="2"/>
          </p:nvPr>
        </p:nvSpPr>
        <p:spPr>
          <a:xfrm>
            <a:off x="457200" y="1076325"/>
            <a:ext cx="3008400" cy="3518325"/>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050" b="0" i="0" u="none" strike="noStrike" cap="none">
                <a:solidFill>
                  <a:schemeClr val="dk1"/>
                </a:solidFill>
                <a:latin typeface="Comic Sans MS"/>
                <a:ea typeface="Comic Sans MS"/>
                <a:cs typeface="Comic Sans MS"/>
                <a:sym typeface="Comic Sans MS"/>
              </a:defRPr>
            </a:lvl1pPr>
            <a:lvl2pPr marL="342900" marR="0" lvl="1"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2pPr>
            <a:lvl3pPr marL="685800" marR="0" lvl="2" indent="0" algn="l" rtl="0">
              <a:spcBef>
                <a:spcPts val="150"/>
              </a:spcBef>
              <a:buClr>
                <a:schemeClr val="dk1"/>
              </a:buClr>
              <a:buFont typeface="Arial"/>
              <a:buNone/>
              <a:defRPr sz="750" b="0" i="0" u="none" strike="noStrike" cap="none">
                <a:solidFill>
                  <a:schemeClr val="dk1"/>
                </a:solidFill>
                <a:latin typeface="Comic Sans MS"/>
                <a:ea typeface="Comic Sans MS"/>
                <a:cs typeface="Comic Sans MS"/>
                <a:sym typeface="Comic Sans MS"/>
              </a:defRPr>
            </a:lvl3pPr>
            <a:lvl4pPr marL="1028700" marR="0" lvl="3"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4pPr>
            <a:lvl5pPr marL="1371600" marR="0" lvl="4"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5pPr>
            <a:lvl6pPr marL="1714500" marR="0" lvl="5"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6pPr>
            <a:lvl7pPr marL="2057400" marR="0" lvl="6"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7pPr>
            <a:lvl8pPr marL="2400300" marR="0" lvl="7"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8pPr>
            <a:lvl9pPr marL="2743200" marR="0" lvl="8"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9pPr>
          </a:lstStyle>
          <a:p>
            <a:endParaRPr/>
          </a:p>
        </p:txBody>
      </p:sp>
      <p:sp>
        <p:nvSpPr>
          <p:cNvPr id="122" name="Shape 122"/>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23" name="Shape 123"/>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24" name="Shape 124"/>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65680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792288" y="3600450"/>
            <a:ext cx="5486400" cy="425025"/>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1500" b="1"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127" name="Shape 127"/>
          <p:cNvSpPr>
            <a:spLocks noGrp="1"/>
          </p:cNvSpPr>
          <p:nvPr>
            <p:ph type="pic" idx="2"/>
          </p:nvPr>
        </p:nvSpPr>
        <p:spPr>
          <a:xfrm>
            <a:off x="1792288" y="459581"/>
            <a:ext cx="5486400" cy="3086100"/>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Comic Sans MS"/>
                <a:ea typeface="Comic Sans MS"/>
                <a:cs typeface="Comic Sans MS"/>
                <a:sym typeface="Comic Sans MS"/>
              </a:defRPr>
            </a:lvl1pPr>
            <a:lvl2pPr marL="342900" marR="0" lvl="1" indent="0" algn="l" rtl="0">
              <a:spcBef>
                <a:spcPts val="420"/>
              </a:spcBef>
              <a:buClr>
                <a:schemeClr val="dk1"/>
              </a:buClr>
              <a:buFont typeface="Arial"/>
              <a:buNone/>
              <a:defRPr sz="2100" b="0" i="0" u="none" strike="noStrike" cap="none">
                <a:solidFill>
                  <a:schemeClr val="dk1"/>
                </a:solidFill>
                <a:latin typeface="Comic Sans MS"/>
                <a:ea typeface="Comic Sans MS"/>
                <a:cs typeface="Comic Sans MS"/>
                <a:sym typeface="Comic Sans MS"/>
              </a:defRPr>
            </a:lvl2pPr>
            <a:lvl3pPr marL="685800" marR="0" lvl="2" indent="0" algn="l" rtl="0">
              <a:spcBef>
                <a:spcPts val="360"/>
              </a:spcBef>
              <a:buClr>
                <a:schemeClr val="dk1"/>
              </a:buClr>
              <a:buFont typeface="Arial"/>
              <a:buNone/>
              <a:defRPr sz="1800" b="0" i="0" u="none" strike="noStrike" cap="none">
                <a:solidFill>
                  <a:schemeClr val="dk1"/>
                </a:solidFill>
                <a:latin typeface="Comic Sans MS"/>
                <a:ea typeface="Comic Sans MS"/>
                <a:cs typeface="Comic Sans MS"/>
                <a:sym typeface="Comic Sans MS"/>
              </a:defRPr>
            </a:lvl3pPr>
            <a:lvl4pPr marL="1028700" marR="0" lvl="3"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4pPr>
            <a:lvl5pPr marL="1371600" marR="0" lvl="4"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5pPr>
            <a:lvl6pPr marL="1714500" marR="0" lvl="5"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6pPr>
            <a:lvl7pPr marL="2057400" marR="0" lvl="6"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7pPr>
            <a:lvl8pPr marL="2400300" marR="0" lvl="7"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8pPr>
            <a:lvl9pPr marL="2743200" marR="0" lvl="8"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9pPr>
          </a:lstStyle>
          <a:p>
            <a:endParaRPr/>
          </a:p>
        </p:txBody>
      </p:sp>
      <p:sp>
        <p:nvSpPr>
          <p:cNvPr id="128" name="Shape 128"/>
          <p:cNvSpPr txBox="1">
            <a:spLocks noGrp="1"/>
          </p:cNvSpPr>
          <p:nvPr>
            <p:ph type="body" idx="1"/>
          </p:nvPr>
        </p:nvSpPr>
        <p:spPr>
          <a:xfrm>
            <a:off x="1792288" y="4025503"/>
            <a:ext cx="5486400" cy="603675"/>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050" b="0" i="0" u="none" strike="noStrike" cap="none">
                <a:solidFill>
                  <a:schemeClr val="dk1"/>
                </a:solidFill>
                <a:latin typeface="Comic Sans MS"/>
                <a:ea typeface="Comic Sans MS"/>
                <a:cs typeface="Comic Sans MS"/>
                <a:sym typeface="Comic Sans MS"/>
              </a:defRPr>
            </a:lvl1pPr>
            <a:lvl2pPr marL="342900" marR="0" lvl="1"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2pPr>
            <a:lvl3pPr marL="685800" marR="0" lvl="2" indent="0" algn="l" rtl="0">
              <a:spcBef>
                <a:spcPts val="150"/>
              </a:spcBef>
              <a:buClr>
                <a:schemeClr val="dk1"/>
              </a:buClr>
              <a:buFont typeface="Arial"/>
              <a:buNone/>
              <a:defRPr sz="750" b="0" i="0" u="none" strike="noStrike" cap="none">
                <a:solidFill>
                  <a:schemeClr val="dk1"/>
                </a:solidFill>
                <a:latin typeface="Comic Sans MS"/>
                <a:ea typeface="Comic Sans MS"/>
                <a:cs typeface="Comic Sans MS"/>
                <a:sym typeface="Comic Sans MS"/>
              </a:defRPr>
            </a:lvl3pPr>
            <a:lvl4pPr marL="1028700" marR="0" lvl="3"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4pPr>
            <a:lvl5pPr marL="1371600" marR="0" lvl="4"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5pPr>
            <a:lvl6pPr marL="1714500" marR="0" lvl="5"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6pPr>
            <a:lvl7pPr marL="2057400" marR="0" lvl="6"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7pPr>
            <a:lvl8pPr marL="2400300" marR="0" lvl="7"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8pPr>
            <a:lvl9pPr marL="2743200" marR="0" lvl="8"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9pPr>
          </a:lstStyle>
          <a:p>
            <a:endParaRPr/>
          </a:p>
        </p:txBody>
      </p:sp>
      <p:sp>
        <p:nvSpPr>
          <p:cNvPr id="129" name="Shape 129"/>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0" name="Shape 130"/>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1" name="Shape 131"/>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253840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134" name="Shape 134"/>
          <p:cNvSpPr txBox="1">
            <a:spLocks noGrp="1"/>
          </p:cNvSpPr>
          <p:nvPr>
            <p:ph type="body" idx="1"/>
          </p:nvPr>
        </p:nvSpPr>
        <p:spPr>
          <a:xfrm rot="5400000">
            <a:off x="2874713" y="-1217363"/>
            <a:ext cx="3394575" cy="8229600"/>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35" name="Shape 135"/>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6" name="Shape 136"/>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7" name="Shape 137"/>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488920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rot="5400000">
            <a:off x="5463788" y="1371590"/>
            <a:ext cx="43886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rtl="0">
              <a:spcBef>
                <a:spcPts val="0"/>
              </a:spcBef>
              <a:buNone/>
              <a:defRPr sz="1350"/>
            </a:lvl2pPr>
            <a:lvl3pPr lvl="2" indent="0" rtl="0">
              <a:spcBef>
                <a:spcPts val="0"/>
              </a:spcBef>
              <a:buNone/>
              <a:defRPr sz="1350"/>
            </a:lvl3pPr>
            <a:lvl4pPr lvl="3" indent="0" rtl="0">
              <a:spcBef>
                <a:spcPts val="0"/>
              </a:spcBef>
              <a:buNone/>
              <a:defRPr sz="1350"/>
            </a:lvl4pPr>
            <a:lvl5pPr lvl="4" indent="0" rtl="0">
              <a:spcBef>
                <a:spcPts val="0"/>
              </a:spcBef>
              <a:buNone/>
              <a:defRPr sz="1350"/>
            </a:lvl5pPr>
            <a:lvl6pPr lvl="5" indent="0" rtl="0">
              <a:spcBef>
                <a:spcPts val="0"/>
              </a:spcBef>
              <a:buNone/>
              <a:defRPr sz="1350"/>
            </a:lvl6pPr>
            <a:lvl7pPr lvl="6" indent="0" rtl="0">
              <a:spcBef>
                <a:spcPts val="0"/>
              </a:spcBef>
              <a:buNone/>
              <a:defRPr sz="1350"/>
            </a:lvl7pPr>
            <a:lvl8pPr lvl="7" indent="0" rtl="0">
              <a:spcBef>
                <a:spcPts val="0"/>
              </a:spcBef>
              <a:buNone/>
              <a:defRPr sz="1350"/>
            </a:lvl8pPr>
            <a:lvl9pPr lvl="8" indent="0" rtl="0">
              <a:spcBef>
                <a:spcPts val="0"/>
              </a:spcBef>
              <a:buNone/>
              <a:defRPr sz="1350"/>
            </a:lvl9pPr>
          </a:lstStyle>
          <a:p>
            <a:endParaRPr/>
          </a:p>
        </p:txBody>
      </p:sp>
      <p:sp>
        <p:nvSpPr>
          <p:cNvPr id="140" name="Shape 140"/>
          <p:cNvSpPr txBox="1">
            <a:spLocks noGrp="1"/>
          </p:cNvSpPr>
          <p:nvPr>
            <p:ph type="body" idx="1"/>
          </p:nvPr>
        </p:nvSpPr>
        <p:spPr>
          <a:xfrm rot="5400000">
            <a:off x="1272788" y="-609610"/>
            <a:ext cx="4388625" cy="6019800"/>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41" name="Shape 141"/>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42" name="Shape 142"/>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43" name="Shape 143"/>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957291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5"/>
        <p:cNvGrpSpPr/>
        <p:nvPr/>
      </p:nvGrpSpPr>
      <p:grpSpPr>
        <a:xfrm>
          <a:off x="0" y="0"/>
          <a:ext cx="0" cy="0"/>
          <a:chOff x="0" y="0"/>
          <a:chExt cx="0" cy="0"/>
        </a:xfrm>
      </p:grpSpPr>
      <p:sp>
        <p:nvSpPr>
          <p:cNvPr id="76" name="Shape 76"/>
          <p:cNvSpPr txBox="1">
            <a:spLocks noGrp="1"/>
          </p:cNvSpPr>
          <p:nvPr>
            <p:ph type="ctrTitle"/>
          </p:nvPr>
        </p:nvSpPr>
        <p:spPr>
          <a:xfrm>
            <a:off x="685800" y="1597819"/>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7" name="Shape 77"/>
          <p:cNvSpPr txBox="1">
            <a:spLocks noGrp="1"/>
          </p:cNvSpPr>
          <p:nvPr>
            <p:ph type="subTitle" idx="1"/>
          </p:nvPr>
        </p:nvSpPr>
        <p:spPr>
          <a:xfrm>
            <a:off x="1371601" y="2914650"/>
            <a:ext cx="6400799" cy="1314450"/>
          </a:xfrm>
          <a:prstGeom prst="rect">
            <a:avLst/>
          </a:prstGeom>
          <a:noFill/>
          <a:ln>
            <a:noFill/>
          </a:ln>
        </p:spPr>
        <p:txBody>
          <a:bodyPr lIns="91425" tIns="91425" rIns="91425" bIns="91425" anchor="t" anchorCtr="0"/>
          <a:lstStyle>
            <a:lvl1pPr marL="0" marR="0" lvl="0" indent="0" algn="ctr" rtl="0">
              <a:spcBef>
                <a:spcPts val="480"/>
              </a:spcBef>
              <a:buClr>
                <a:srgbClr val="888888"/>
              </a:buClr>
              <a:buFont typeface="Arial"/>
              <a:buNone/>
              <a:defRPr sz="2400" b="0" i="0" u="none" strike="noStrike" cap="none">
                <a:solidFill>
                  <a:srgbClr val="888888"/>
                </a:solidFill>
                <a:latin typeface="Comic Sans MS"/>
                <a:ea typeface="Comic Sans MS"/>
                <a:cs typeface="Comic Sans MS"/>
                <a:sym typeface="Comic Sans MS"/>
              </a:defRPr>
            </a:lvl1pPr>
            <a:lvl2pPr marL="342900" marR="0" lvl="1" indent="0" algn="ctr" rtl="0">
              <a:spcBef>
                <a:spcPts val="420"/>
              </a:spcBef>
              <a:buClr>
                <a:srgbClr val="888888"/>
              </a:buClr>
              <a:buFont typeface="Arial"/>
              <a:buNone/>
              <a:defRPr sz="2100" b="0" i="0" u="none" strike="noStrike" cap="none">
                <a:solidFill>
                  <a:srgbClr val="888888"/>
                </a:solidFill>
                <a:latin typeface="Comic Sans MS"/>
                <a:ea typeface="Comic Sans MS"/>
                <a:cs typeface="Comic Sans MS"/>
                <a:sym typeface="Comic Sans MS"/>
              </a:defRPr>
            </a:lvl2pPr>
            <a:lvl3pPr marL="685800" marR="0" lvl="2" indent="0" algn="ctr" rtl="0">
              <a:spcBef>
                <a:spcPts val="360"/>
              </a:spcBef>
              <a:buClr>
                <a:srgbClr val="888888"/>
              </a:buClr>
              <a:buFont typeface="Arial"/>
              <a:buNone/>
              <a:defRPr sz="1800" b="0" i="0" u="none" strike="noStrike" cap="none">
                <a:solidFill>
                  <a:srgbClr val="888888"/>
                </a:solidFill>
                <a:latin typeface="Comic Sans MS"/>
                <a:ea typeface="Comic Sans MS"/>
                <a:cs typeface="Comic Sans MS"/>
                <a:sym typeface="Comic Sans MS"/>
              </a:defRPr>
            </a:lvl3pPr>
            <a:lvl4pPr marL="1028700" marR="0" lvl="3"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4pPr>
            <a:lvl5pPr marL="1371600" marR="0" lvl="4"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5pPr>
            <a:lvl6pPr marL="1714500" marR="0" lvl="5"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6pPr>
            <a:lvl7pPr marL="2057400" marR="0" lvl="6"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7pPr>
            <a:lvl8pPr marL="2400300" marR="0" lvl="7"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8pPr>
            <a:lvl9pPr marL="2743200" marR="0" lvl="8" indent="0" algn="ctr"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9pPr>
          </a:lstStyle>
          <a:p>
            <a:endParaRPr/>
          </a:p>
        </p:txBody>
      </p:sp>
      <p:sp>
        <p:nvSpPr>
          <p:cNvPr id="78" name="Shape 78"/>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9" name="Shape 79"/>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0" name="Shape 80"/>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18313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3" name="Shape 83"/>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84" name="Shape 84"/>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5" name="Shape 85"/>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86" name="Shape 86"/>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746183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722312" y="3305176"/>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omic Sans MS"/>
              <a:buNone/>
              <a:defRPr sz="3000" b="1"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9" name="Shape 89"/>
          <p:cNvSpPr txBox="1">
            <a:spLocks noGrp="1"/>
          </p:cNvSpPr>
          <p:nvPr>
            <p:ph type="body" idx="1"/>
          </p:nvPr>
        </p:nvSpPr>
        <p:spPr>
          <a:xfrm>
            <a:off x="722312" y="2180035"/>
            <a:ext cx="7772400" cy="1125140"/>
          </a:xfrm>
          <a:prstGeom prst="rect">
            <a:avLst/>
          </a:prstGeom>
          <a:noFill/>
          <a:ln>
            <a:noFill/>
          </a:ln>
        </p:spPr>
        <p:txBody>
          <a:bodyPr lIns="91425" tIns="91425" rIns="91425" bIns="91425" anchor="b" anchorCtr="0"/>
          <a:lstStyle>
            <a:lvl1pPr marL="0" marR="0" lvl="0" indent="0" algn="l" rtl="0">
              <a:spcBef>
                <a:spcPts val="300"/>
              </a:spcBef>
              <a:buClr>
                <a:srgbClr val="888888"/>
              </a:buClr>
              <a:buFont typeface="Arial"/>
              <a:buNone/>
              <a:defRPr sz="1500" b="0" i="0" u="none" strike="noStrike" cap="none">
                <a:solidFill>
                  <a:srgbClr val="888888"/>
                </a:solidFill>
                <a:latin typeface="Comic Sans MS"/>
                <a:ea typeface="Comic Sans MS"/>
                <a:cs typeface="Comic Sans MS"/>
                <a:sym typeface="Comic Sans MS"/>
              </a:defRPr>
            </a:lvl1pPr>
            <a:lvl2pPr marL="342900" marR="0" lvl="1" indent="0" algn="l" rtl="0">
              <a:spcBef>
                <a:spcPts val="270"/>
              </a:spcBef>
              <a:buClr>
                <a:srgbClr val="888888"/>
              </a:buClr>
              <a:buFont typeface="Arial"/>
              <a:buNone/>
              <a:defRPr sz="1350" b="0" i="0" u="none" strike="noStrike" cap="none">
                <a:solidFill>
                  <a:srgbClr val="888888"/>
                </a:solidFill>
                <a:latin typeface="Comic Sans MS"/>
                <a:ea typeface="Comic Sans MS"/>
                <a:cs typeface="Comic Sans MS"/>
                <a:sym typeface="Comic Sans MS"/>
              </a:defRPr>
            </a:lvl2pPr>
            <a:lvl3pPr marL="685800" marR="0" lvl="2" indent="0" algn="l" rtl="0">
              <a:spcBef>
                <a:spcPts val="240"/>
              </a:spcBef>
              <a:buClr>
                <a:srgbClr val="888888"/>
              </a:buClr>
              <a:buFont typeface="Arial"/>
              <a:buNone/>
              <a:defRPr sz="1200" b="0" i="0" u="none" strike="noStrike" cap="none">
                <a:solidFill>
                  <a:srgbClr val="888888"/>
                </a:solidFill>
                <a:latin typeface="Comic Sans MS"/>
                <a:ea typeface="Comic Sans MS"/>
                <a:cs typeface="Comic Sans MS"/>
                <a:sym typeface="Comic Sans MS"/>
              </a:defRPr>
            </a:lvl3pPr>
            <a:lvl4pPr marL="1028700" marR="0" lvl="3"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4pPr>
            <a:lvl5pPr marL="1371600" marR="0" lvl="4"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5pPr>
            <a:lvl6pPr marL="1714500" marR="0" lvl="5"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6pPr>
            <a:lvl7pPr marL="2057400" marR="0" lvl="6"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7pPr>
            <a:lvl8pPr marL="2400300" marR="0" lvl="7"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8pPr>
            <a:lvl9pPr marL="2743200" marR="0" lvl="8" indent="0" algn="l" rtl="0">
              <a:spcBef>
                <a:spcPts val="210"/>
              </a:spcBef>
              <a:buClr>
                <a:srgbClr val="888888"/>
              </a:buClr>
              <a:buFont typeface="Arial"/>
              <a:buNone/>
              <a:defRPr sz="1050" b="0" i="0" u="none" strike="noStrike" cap="none">
                <a:solidFill>
                  <a:srgbClr val="888888"/>
                </a:solidFill>
                <a:latin typeface="Comic Sans MS"/>
                <a:ea typeface="Comic Sans MS"/>
                <a:cs typeface="Comic Sans MS"/>
                <a:sym typeface="Comic Sans MS"/>
              </a:defRPr>
            </a:lvl9pPr>
          </a:lstStyle>
          <a:p>
            <a:endParaRPr/>
          </a:p>
        </p:txBody>
      </p:sp>
      <p:sp>
        <p:nvSpPr>
          <p:cNvPr id="90" name="Shape 90"/>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1" name="Shape 91"/>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2" name="Shape 92"/>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683658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95" name="Shape 95"/>
          <p:cNvSpPr txBox="1">
            <a:spLocks noGrp="1"/>
          </p:cNvSpPr>
          <p:nvPr>
            <p:ph type="body" idx="1"/>
          </p:nvPr>
        </p:nvSpPr>
        <p:spPr>
          <a:xfrm>
            <a:off x="457201" y="1200151"/>
            <a:ext cx="4038599" cy="3394472"/>
          </a:xfrm>
          <a:prstGeom prst="rect">
            <a:avLst/>
          </a:prstGeom>
          <a:noFill/>
          <a:ln>
            <a:noFill/>
          </a:ln>
        </p:spPr>
        <p:txBody>
          <a:bodyPr lIns="91425" tIns="91425" rIns="91425" bIns="91425" anchor="t" anchorCtr="0"/>
          <a:lstStyle>
            <a:lvl1pPr marL="257175" marR="0" lvl="0" indent="-123825"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1pPr>
            <a:lvl2pPr marL="557213" marR="0" lvl="1" indent="-100013"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2pPr>
            <a:lvl3pPr marL="857250" marR="0" lvl="2"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3pPr>
            <a:lvl4pPr marL="1200150" marR="0" lvl="3"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9pPr>
          </a:lstStyle>
          <a:p>
            <a:endParaRPr/>
          </a:p>
        </p:txBody>
      </p:sp>
      <p:sp>
        <p:nvSpPr>
          <p:cNvPr id="96" name="Shape 96"/>
          <p:cNvSpPr txBox="1">
            <a:spLocks noGrp="1"/>
          </p:cNvSpPr>
          <p:nvPr>
            <p:ph type="body" idx="2"/>
          </p:nvPr>
        </p:nvSpPr>
        <p:spPr>
          <a:xfrm>
            <a:off x="4648201" y="1200151"/>
            <a:ext cx="4038599" cy="3394472"/>
          </a:xfrm>
          <a:prstGeom prst="rect">
            <a:avLst/>
          </a:prstGeom>
          <a:noFill/>
          <a:ln>
            <a:noFill/>
          </a:ln>
        </p:spPr>
        <p:txBody>
          <a:bodyPr lIns="91425" tIns="91425" rIns="91425" bIns="91425" anchor="t" anchorCtr="0"/>
          <a:lstStyle>
            <a:lvl1pPr marL="257175" marR="0" lvl="0" indent="-123825"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1pPr>
            <a:lvl2pPr marL="557213" marR="0" lvl="1" indent="-100013"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2pPr>
            <a:lvl3pPr marL="857250" marR="0" lvl="2"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3pPr>
            <a:lvl4pPr marL="1200150" marR="0" lvl="3"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5pPr>
            <a:lvl6pPr marL="1885950" marR="0" lvl="5"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6pPr>
            <a:lvl7pPr marL="2228850" marR="0" lvl="6"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7pPr>
            <a:lvl8pPr marL="2571750" marR="0" lvl="7"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8pPr>
            <a:lvl9pPr marL="2914650" marR="0" lvl="8"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9pPr>
          </a:lstStyle>
          <a:p>
            <a:endParaRPr/>
          </a:p>
        </p:txBody>
      </p:sp>
      <p:sp>
        <p:nvSpPr>
          <p:cNvPr id="97" name="Shape 97"/>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8" name="Shape 98"/>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99" name="Shape 99"/>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730423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02" name="Shape 102"/>
          <p:cNvSpPr txBox="1">
            <a:spLocks noGrp="1"/>
          </p:cNvSpPr>
          <p:nvPr>
            <p:ph type="body" idx="1"/>
          </p:nvPr>
        </p:nvSpPr>
        <p:spPr>
          <a:xfrm>
            <a:off x="457201" y="1151334"/>
            <a:ext cx="4040187" cy="479822"/>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1pPr>
            <a:lvl2pPr marL="342900" marR="0" lvl="1" indent="0" algn="l" rtl="0">
              <a:spcBef>
                <a:spcPts val="300"/>
              </a:spcBef>
              <a:buClr>
                <a:schemeClr val="dk1"/>
              </a:buClr>
              <a:buFont typeface="Arial"/>
              <a:buNone/>
              <a:defRPr sz="1500" b="1" i="0" u="none" strike="noStrike" cap="none">
                <a:solidFill>
                  <a:schemeClr val="dk1"/>
                </a:solidFill>
                <a:latin typeface="Comic Sans MS"/>
                <a:ea typeface="Comic Sans MS"/>
                <a:cs typeface="Comic Sans MS"/>
                <a:sym typeface="Comic Sans MS"/>
              </a:defRPr>
            </a:lvl2pPr>
            <a:lvl3pPr marL="685800" marR="0" lvl="2" indent="0" algn="l" rtl="0">
              <a:spcBef>
                <a:spcPts val="270"/>
              </a:spcBef>
              <a:buClr>
                <a:schemeClr val="dk1"/>
              </a:buClr>
              <a:buFont typeface="Arial"/>
              <a:buNone/>
              <a:defRPr sz="1350" b="1" i="0" u="none" strike="noStrike" cap="none">
                <a:solidFill>
                  <a:schemeClr val="dk1"/>
                </a:solidFill>
                <a:latin typeface="Comic Sans MS"/>
                <a:ea typeface="Comic Sans MS"/>
                <a:cs typeface="Comic Sans MS"/>
                <a:sym typeface="Comic Sans MS"/>
              </a:defRPr>
            </a:lvl3pPr>
            <a:lvl4pPr marL="1028700" marR="0" lvl="3"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4pPr>
            <a:lvl5pPr marL="1371600" marR="0" lvl="4"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5pPr>
            <a:lvl6pPr marL="1714500" marR="0" lvl="5"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6pPr>
            <a:lvl7pPr marL="2057400" marR="0" lvl="6"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7pPr>
            <a:lvl8pPr marL="2400300" marR="0" lvl="7"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8pPr>
            <a:lvl9pPr marL="2743200" marR="0" lvl="8"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9pPr>
          </a:lstStyle>
          <a:p>
            <a:endParaRPr/>
          </a:p>
        </p:txBody>
      </p:sp>
      <p:sp>
        <p:nvSpPr>
          <p:cNvPr id="103" name="Shape 103"/>
          <p:cNvSpPr txBox="1">
            <a:spLocks noGrp="1"/>
          </p:cNvSpPr>
          <p:nvPr>
            <p:ph type="body" idx="2"/>
          </p:nvPr>
        </p:nvSpPr>
        <p:spPr>
          <a:xfrm>
            <a:off x="457201" y="1631157"/>
            <a:ext cx="4040187" cy="2963465"/>
          </a:xfrm>
          <a:prstGeom prst="rect">
            <a:avLst/>
          </a:prstGeom>
          <a:noFill/>
          <a:ln>
            <a:noFill/>
          </a:ln>
        </p:spPr>
        <p:txBody>
          <a:bodyPr lIns="91425" tIns="91425" rIns="91425" bIns="91425" anchor="t" anchorCtr="0"/>
          <a:lstStyle>
            <a:lvl1pPr marL="257175" marR="0" lvl="0" indent="-142875"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1pPr>
            <a:lvl2pPr marL="557213" marR="0" lvl="1" indent="-119063"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2pPr>
            <a:lvl3pPr marL="857250" marR="0" lvl="2"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3pPr>
            <a:lvl4pPr marL="1200150" marR="0" lvl="3"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4pPr>
            <a:lvl5pPr marL="1543050" marR="0" lvl="4"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9pPr>
          </a:lstStyle>
          <a:p>
            <a:endParaRPr/>
          </a:p>
        </p:txBody>
      </p:sp>
      <p:sp>
        <p:nvSpPr>
          <p:cNvPr id="104" name="Shape 104"/>
          <p:cNvSpPr txBox="1">
            <a:spLocks noGrp="1"/>
          </p:cNvSpPr>
          <p:nvPr>
            <p:ph type="body" idx="3"/>
          </p:nvPr>
        </p:nvSpPr>
        <p:spPr>
          <a:xfrm>
            <a:off x="4645025" y="1151334"/>
            <a:ext cx="4041774" cy="479822"/>
          </a:xfrm>
          <a:prstGeom prst="rect">
            <a:avLst/>
          </a:prstGeom>
          <a:noFill/>
          <a:ln>
            <a:noFill/>
          </a:ln>
        </p:spPr>
        <p:txBody>
          <a:bodyPr lIns="91425" tIns="91425" rIns="91425" bIns="91425" anchor="b" anchorCtr="0"/>
          <a:lstStyle>
            <a:lvl1pPr marL="0" marR="0" lvl="0"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1pPr>
            <a:lvl2pPr marL="342900" marR="0" lvl="1" indent="0" algn="l" rtl="0">
              <a:spcBef>
                <a:spcPts val="300"/>
              </a:spcBef>
              <a:buClr>
                <a:schemeClr val="dk1"/>
              </a:buClr>
              <a:buFont typeface="Arial"/>
              <a:buNone/>
              <a:defRPr sz="1500" b="1" i="0" u="none" strike="noStrike" cap="none">
                <a:solidFill>
                  <a:schemeClr val="dk1"/>
                </a:solidFill>
                <a:latin typeface="Comic Sans MS"/>
                <a:ea typeface="Comic Sans MS"/>
                <a:cs typeface="Comic Sans MS"/>
                <a:sym typeface="Comic Sans MS"/>
              </a:defRPr>
            </a:lvl2pPr>
            <a:lvl3pPr marL="685800" marR="0" lvl="2" indent="0" algn="l" rtl="0">
              <a:spcBef>
                <a:spcPts val="270"/>
              </a:spcBef>
              <a:buClr>
                <a:schemeClr val="dk1"/>
              </a:buClr>
              <a:buFont typeface="Arial"/>
              <a:buNone/>
              <a:defRPr sz="1350" b="1" i="0" u="none" strike="noStrike" cap="none">
                <a:solidFill>
                  <a:schemeClr val="dk1"/>
                </a:solidFill>
                <a:latin typeface="Comic Sans MS"/>
                <a:ea typeface="Comic Sans MS"/>
                <a:cs typeface="Comic Sans MS"/>
                <a:sym typeface="Comic Sans MS"/>
              </a:defRPr>
            </a:lvl3pPr>
            <a:lvl4pPr marL="1028700" marR="0" lvl="3"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4pPr>
            <a:lvl5pPr marL="1371600" marR="0" lvl="4"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5pPr>
            <a:lvl6pPr marL="1714500" marR="0" lvl="5"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6pPr>
            <a:lvl7pPr marL="2057400" marR="0" lvl="6"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7pPr>
            <a:lvl8pPr marL="2400300" marR="0" lvl="7"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8pPr>
            <a:lvl9pPr marL="2743200" marR="0" lvl="8" indent="0" algn="l" rtl="0">
              <a:spcBef>
                <a:spcPts val="240"/>
              </a:spcBef>
              <a:buClr>
                <a:schemeClr val="dk1"/>
              </a:buClr>
              <a:buFont typeface="Arial"/>
              <a:buNone/>
              <a:defRPr sz="1200" b="1" i="0" u="none" strike="noStrike" cap="none">
                <a:solidFill>
                  <a:schemeClr val="dk1"/>
                </a:solidFill>
                <a:latin typeface="Comic Sans MS"/>
                <a:ea typeface="Comic Sans MS"/>
                <a:cs typeface="Comic Sans MS"/>
                <a:sym typeface="Comic Sans MS"/>
              </a:defRPr>
            </a:lvl9pPr>
          </a:lstStyle>
          <a:p>
            <a:endParaRPr/>
          </a:p>
        </p:txBody>
      </p:sp>
      <p:sp>
        <p:nvSpPr>
          <p:cNvPr id="105" name="Shape 105"/>
          <p:cNvSpPr txBox="1">
            <a:spLocks noGrp="1"/>
          </p:cNvSpPr>
          <p:nvPr>
            <p:ph type="body" idx="4"/>
          </p:nvPr>
        </p:nvSpPr>
        <p:spPr>
          <a:xfrm>
            <a:off x="4645025" y="1631157"/>
            <a:ext cx="4041774" cy="2963465"/>
          </a:xfrm>
          <a:prstGeom prst="rect">
            <a:avLst/>
          </a:prstGeom>
          <a:noFill/>
          <a:ln>
            <a:noFill/>
          </a:ln>
        </p:spPr>
        <p:txBody>
          <a:bodyPr lIns="91425" tIns="91425" rIns="91425" bIns="91425" anchor="t" anchorCtr="0"/>
          <a:lstStyle>
            <a:lvl1pPr marL="257175" marR="0" lvl="0" indent="-142875"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1pPr>
            <a:lvl2pPr marL="557213" marR="0" lvl="1" indent="-119063"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2pPr>
            <a:lvl3pPr marL="857250" marR="0" lvl="2" indent="-85725" algn="l" rtl="0">
              <a:spcBef>
                <a:spcPts val="270"/>
              </a:spcBef>
              <a:buClr>
                <a:schemeClr val="dk1"/>
              </a:buClr>
              <a:buSzPct val="100000"/>
              <a:buFont typeface="Arial"/>
              <a:buChar char="•"/>
              <a:defRPr sz="1350" b="0" i="0" u="none" strike="noStrike" cap="none">
                <a:solidFill>
                  <a:schemeClr val="dk1"/>
                </a:solidFill>
                <a:latin typeface="Comic Sans MS"/>
                <a:ea typeface="Comic Sans MS"/>
                <a:cs typeface="Comic Sans MS"/>
                <a:sym typeface="Comic Sans MS"/>
              </a:defRPr>
            </a:lvl3pPr>
            <a:lvl4pPr marL="1200150" marR="0" lvl="3"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4pPr>
            <a:lvl5pPr marL="1543050" marR="0" lvl="4"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5pPr>
            <a:lvl6pPr marL="1885950" marR="0" lvl="5"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6pPr>
            <a:lvl7pPr marL="2228850" marR="0" lvl="6"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7pPr>
            <a:lvl8pPr marL="2571750" marR="0" lvl="7"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8pPr>
            <a:lvl9pPr marL="2914650" marR="0" lvl="8" indent="-95250" algn="l" rtl="0">
              <a:spcBef>
                <a:spcPts val="240"/>
              </a:spcBef>
              <a:buClr>
                <a:schemeClr val="dk1"/>
              </a:buClr>
              <a:buSzPct val="100000"/>
              <a:buFont typeface="Arial"/>
              <a:buChar char="•"/>
              <a:defRPr sz="1200" b="0" i="0" u="none" strike="noStrike" cap="none">
                <a:solidFill>
                  <a:schemeClr val="dk1"/>
                </a:solidFill>
                <a:latin typeface="Comic Sans MS"/>
                <a:ea typeface="Comic Sans MS"/>
                <a:cs typeface="Comic Sans MS"/>
                <a:sym typeface="Comic Sans MS"/>
              </a:defRPr>
            </a:lvl9pPr>
          </a:lstStyle>
          <a:p>
            <a:endParaRPr/>
          </a:p>
        </p:txBody>
      </p:sp>
      <p:sp>
        <p:nvSpPr>
          <p:cNvPr id="106" name="Shape 106"/>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07" name="Shape 107"/>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08" name="Shape 108"/>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2093390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1" y="1151334"/>
            <a:ext cx="4040187" cy="47982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1pPr>
            <a:lvl2pPr marL="457200" marR="0" lvl="1" indent="0" algn="l" rtl="0">
              <a:spcBef>
                <a:spcPts val="400"/>
              </a:spcBef>
              <a:buClr>
                <a:schemeClr val="dk1"/>
              </a:buClr>
              <a:buFont typeface="Arial"/>
              <a:buNone/>
              <a:defRPr sz="2000" b="1" i="0" u="none" strike="noStrike" cap="none">
                <a:solidFill>
                  <a:schemeClr val="dk1"/>
                </a:solidFill>
                <a:latin typeface="Comic Sans MS"/>
                <a:ea typeface="Comic Sans MS"/>
                <a:cs typeface="Comic Sans MS"/>
                <a:sym typeface="Comic Sans MS"/>
              </a:defRPr>
            </a:lvl2pPr>
            <a:lvl3pPr marL="914400" marR="0" lvl="2"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3pPr>
            <a:lvl4pPr marL="1371600" marR="0" lvl="3"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4pPr>
            <a:lvl5pPr marL="1828800" marR="0" lvl="4"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5pPr>
            <a:lvl6pPr marL="2286000" marR="0" lvl="5"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6pPr>
            <a:lvl7pPr marL="2743200" marR="0" lvl="6"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7pPr>
            <a:lvl8pPr marL="3200400" marR="0" lvl="7"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8pPr>
            <a:lvl9pPr marL="3657600" marR="0" lvl="8"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43" name="Shape 43"/>
          <p:cNvSpPr txBox="1">
            <a:spLocks noGrp="1"/>
          </p:cNvSpPr>
          <p:nvPr>
            <p:ph type="body" idx="2"/>
          </p:nvPr>
        </p:nvSpPr>
        <p:spPr>
          <a:xfrm>
            <a:off x="457201" y="1631157"/>
            <a:ext cx="4040187"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9pPr>
          </a:lstStyle>
          <a:p>
            <a:endParaRPr/>
          </a:p>
        </p:txBody>
      </p:sp>
      <p:sp>
        <p:nvSpPr>
          <p:cNvPr id="44" name="Shape 44"/>
          <p:cNvSpPr txBox="1">
            <a:spLocks noGrp="1"/>
          </p:cNvSpPr>
          <p:nvPr>
            <p:ph type="body" idx="3"/>
          </p:nvPr>
        </p:nvSpPr>
        <p:spPr>
          <a:xfrm>
            <a:off x="4645025" y="1151334"/>
            <a:ext cx="4041774" cy="47982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omic Sans MS"/>
                <a:ea typeface="Comic Sans MS"/>
                <a:cs typeface="Comic Sans MS"/>
                <a:sym typeface="Comic Sans MS"/>
              </a:defRPr>
            </a:lvl1pPr>
            <a:lvl2pPr marL="457200" marR="0" lvl="1" indent="0" algn="l" rtl="0">
              <a:spcBef>
                <a:spcPts val="400"/>
              </a:spcBef>
              <a:buClr>
                <a:schemeClr val="dk1"/>
              </a:buClr>
              <a:buFont typeface="Arial"/>
              <a:buNone/>
              <a:defRPr sz="2000" b="1" i="0" u="none" strike="noStrike" cap="none">
                <a:solidFill>
                  <a:schemeClr val="dk1"/>
                </a:solidFill>
                <a:latin typeface="Comic Sans MS"/>
                <a:ea typeface="Comic Sans MS"/>
                <a:cs typeface="Comic Sans MS"/>
                <a:sym typeface="Comic Sans MS"/>
              </a:defRPr>
            </a:lvl2pPr>
            <a:lvl3pPr marL="914400" marR="0" lvl="2" indent="0" algn="l" rtl="0">
              <a:spcBef>
                <a:spcPts val="360"/>
              </a:spcBef>
              <a:buClr>
                <a:schemeClr val="dk1"/>
              </a:buClr>
              <a:buFont typeface="Arial"/>
              <a:buNone/>
              <a:defRPr sz="1800" b="1" i="0" u="none" strike="noStrike" cap="none">
                <a:solidFill>
                  <a:schemeClr val="dk1"/>
                </a:solidFill>
                <a:latin typeface="Comic Sans MS"/>
                <a:ea typeface="Comic Sans MS"/>
                <a:cs typeface="Comic Sans MS"/>
                <a:sym typeface="Comic Sans MS"/>
              </a:defRPr>
            </a:lvl3pPr>
            <a:lvl4pPr marL="1371600" marR="0" lvl="3"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4pPr>
            <a:lvl5pPr marL="1828800" marR="0" lvl="4"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5pPr>
            <a:lvl6pPr marL="2286000" marR="0" lvl="5"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6pPr>
            <a:lvl7pPr marL="2743200" marR="0" lvl="6"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7pPr>
            <a:lvl8pPr marL="3200400" marR="0" lvl="7"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8pPr>
            <a:lvl9pPr marL="3657600" marR="0" lvl="8" indent="0" algn="l" rtl="0">
              <a:spcBef>
                <a:spcPts val="320"/>
              </a:spcBef>
              <a:buClr>
                <a:schemeClr val="dk1"/>
              </a:buClr>
              <a:buFont typeface="Arial"/>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45" name="Shape 45"/>
          <p:cNvSpPr txBox="1">
            <a:spLocks noGrp="1"/>
          </p:cNvSpPr>
          <p:nvPr>
            <p:ph type="body" idx="4"/>
          </p:nvPr>
        </p:nvSpPr>
        <p:spPr>
          <a:xfrm>
            <a:off x="4645025" y="1631157"/>
            <a:ext cx="4041774"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omic Sans MS"/>
                <a:ea typeface="Comic Sans MS"/>
                <a:cs typeface="Comic Sans MS"/>
                <a:sym typeface="Comic Sans MS"/>
              </a:defRPr>
            </a:lvl9pPr>
          </a:lstStyle>
          <a:p>
            <a:endParaRPr/>
          </a:p>
        </p:txBody>
      </p:sp>
      <p:sp>
        <p:nvSpPr>
          <p:cNvPr id="46" name="Shape 46"/>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7" name="Shape 47"/>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8" name="Shape 48"/>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11" name="Shape 111"/>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2" name="Shape 112"/>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3" name="Shape 113"/>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744538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4"/>
        <p:cNvGrpSpPr/>
        <p:nvPr/>
      </p:nvGrpSpPr>
      <p:grpSpPr>
        <a:xfrm>
          <a:off x="0" y="0"/>
          <a:ext cx="0" cy="0"/>
          <a:chOff x="0" y="0"/>
          <a:chExt cx="0" cy="0"/>
        </a:xfrm>
      </p:grpSpPr>
      <p:sp>
        <p:nvSpPr>
          <p:cNvPr id="115" name="Shape 115"/>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6" name="Shape 116"/>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17" name="Shape 117"/>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9698005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1" y="204788"/>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1500" b="1"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0" name="Shape 120"/>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21" name="Shape 121"/>
          <p:cNvSpPr txBox="1">
            <a:spLocks noGrp="1"/>
          </p:cNvSpPr>
          <p:nvPr>
            <p:ph type="body" idx="2"/>
          </p:nvPr>
        </p:nvSpPr>
        <p:spPr>
          <a:xfrm>
            <a:off x="457201" y="1076326"/>
            <a:ext cx="3008313" cy="3518297"/>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050" b="0" i="0" u="none" strike="noStrike" cap="none">
                <a:solidFill>
                  <a:schemeClr val="dk1"/>
                </a:solidFill>
                <a:latin typeface="Comic Sans MS"/>
                <a:ea typeface="Comic Sans MS"/>
                <a:cs typeface="Comic Sans MS"/>
                <a:sym typeface="Comic Sans MS"/>
              </a:defRPr>
            </a:lvl1pPr>
            <a:lvl2pPr marL="342900" marR="0" lvl="1"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2pPr>
            <a:lvl3pPr marL="685800" marR="0" lvl="2" indent="0" algn="l" rtl="0">
              <a:spcBef>
                <a:spcPts val="150"/>
              </a:spcBef>
              <a:buClr>
                <a:schemeClr val="dk1"/>
              </a:buClr>
              <a:buFont typeface="Arial"/>
              <a:buNone/>
              <a:defRPr sz="750" b="0" i="0" u="none" strike="noStrike" cap="none">
                <a:solidFill>
                  <a:schemeClr val="dk1"/>
                </a:solidFill>
                <a:latin typeface="Comic Sans MS"/>
                <a:ea typeface="Comic Sans MS"/>
                <a:cs typeface="Comic Sans MS"/>
                <a:sym typeface="Comic Sans MS"/>
              </a:defRPr>
            </a:lvl3pPr>
            <a:lvl4pPr marL="1028700" marR="0" lvl="3"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4pPr>
            <a:lvl5pPr marL="1371600" marR="0" lvl="4"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5pPr>
            <a:lvl6pPr marL="1714500" marR="0" lvl="5"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6pPr>
            <a:lvl7pPr marL="2057400" marR="0" lvl="6"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7pPr>
            <a:lvl8pPr marL="2400300" marR="0" lvl="7"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8pPr>
            <a:lvl9pPr marL="2743200" marR="0" lvl="8"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9pPr>
          </a:lstStyle>
          <a:p>
            <a:endParaRPr/>
          </a:p>
        </p:txBody>
      </p:sp>
      <p:sp>
        <p:nvSpPr>
          <p:cNvPr id="122" name="Shape 122"/>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23" name="Shape 123"/>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24" name="Shape 124"/>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3601054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792289" y="3600450"/>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1500" b="1"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27" name="Shape 127"/>
          <p:cNvSpPr>
            <a:spLocks noGrp="1"/>
          </p:cNvSpPr>
          <p:nvPr>
            <p:ph type="pic" idx="2"/>
          </p:nvPr>
        </p:nvSpPr>
        <p:spPr>
          <a:xfrm>
            <a:off x="1792289" y="459581"/>
            <a:ext cx="5486399" cy="3086100"/>
          </a:xfrm>
          <a:prstGeom prst="rect">
            <a:avLst/>
          </a:prstGeom>
          <a:noFill/>
          <a:ln>
            <a:noFill/>
          </a:ln>
        </p:spPr>
        <p:txBody>
          <a:bodyPr lIns="91425" tIns="91425" rIns="91425" bIns="91425" anchor="t" anchorCtr="0"/>
          <a:lstStyle>
            <a:lvl1pPr marL="0" marR="0" lvl="0" indent="0" algn="l" rtl="0">
              <a:spcBef>
                <a:spcPts val="480"/>
              </a:spcBef>
              <a:buClr>
                <a:schemeClr val="dk1"/>
              </a:buClr>
              <a:buFont typeface="Arial"/>
              <a:buNone/>
              <a:defRPr sz="2400" b="0" i="0" u="none" strike="noStrike" cap="none">
                <a:solidFill>
                  <a:schemeClr val="dk1"/>
                </a:solidFill>
                <a:latin typeface="Comic Sans MS"/>
                <a:ea typeface="Comic Sans MS"/>
                <a:cs typeface="Comic Sans MS"/>
                <a:sym typeface="Comic Sans MS"/>
              </a:defRPr>
            </a:lvl1pPr>
            <a:lvl2pPr marL="342900" marR="0" lvl="1" indent="0" algn="l" rtl="0">
              <a:spcBef>
                <a:spcPts val="420"/>
              </a:spcBef>
              <a:buClr>
                <a:schemeClr val="dk1"/>
              </a:buClr>
              <a:buFont typeface="Arial"/>
              <a:buNone/>
              <a:defRPr sz="2100" b="0" i="0" u="none" strike="noStrike" cap="none">
                <a:solidFill>
                  <a:schemeClr val="dk1"/>
                </a:solidFill>
                <a:latin typeface="Comic Sans MS"/>
                <a:ea typeface="Comic Sans MS"/>
                <a:cs typeface="Comic Sans MS"/>
                <a:sym typeface="Comic Sans MS"/>
              </a:defRPr>
            </a:lvl2pPr>
            <a:lvl3pPr marL="685800" marR="0" lvl="2" indent="0" algn="l" rtl="0">
              <a:spcBef>
                <a:spcPts val="360"/>
              </a:spcBef>
              <a:buClr>
                <a:schemeClr val="dk1"/>
              </a:buClr>
              <a:buFont typeface="Arial"/>
              <a:buNone/>
              <a:defRPr sz="1800" b="0" i="0" u="none" strike="noStrike" cap="none">
                <a:solidFill>
                  <a:schemeClr val="dk1"/>
                </a:solidFill>
                <a:latin typeface="Comic Sans MS"/>
                <a:ea typeface="Comic Sans MS"/>
                <a:cs typeface="Comic Sans MS"/>
                <a:sym typeface="Comic Sans MS"/>
              </a:defRPr>
            </a:lvl3pPr>
            <a:lvl4pPr marL="1028700" marR="0" lvl="3"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4pPr>
            <a:lvl5pPr marL="1371600" marR="0" lvl="4"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5pPr>
            <a:lvl6pPr marL="1714500" marR="0" lvl="5"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6pPr>
            <a:lvl7pPr marL="2057400" marR="0" lvl="6"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7pPr>
            <a:lvl8pPr marL="2400300" marR="0" lvl="7"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8pPr>
            <a:lvl9pPr marL="2743200" marR="0" lvl="8" indent="0" algn="l" rtl="0">
              <a:spcBef>
                <a:spcPts val="300"/>
              </a:spcBef>
              <a:buClr>
                <a:schemeClr val="dk1"/>
              </a:buClr>
              <a:buFont typeface="Arial"/>
              <a:buNone/>
              <a:defRPr sz="1500" b="0" i="0" u="none" strike="noStrike" cap="none">
                <a:solidFill>
                  <a:schemeClr val="dk1"/>
                </a:solidFill>
                <a:latin typeface="Comic Sans MS"/>
                <a:ea typeface="Comic Sans MS"/>
                <a:cs typeface="Comic Sans MS"/>
                <a:sym typeface="Comic Sans MS"/>
              </a:defRPr>
            </a:lvl9pPr>
          </a:lstStyle>
          <a:p>
            <a:endParaRPr/>
          </a:p>
        </p:txBody>
      </p:sp>
      <p:sp>
        <p:nvSpPr>
          <p:cNvPr id="128" name="Shape 128"/>
          <p:cNvSpPr txBox="1">
            <a:spLocks noGrp="1"/>
          </p:cNvSpPr>
          <p:nvPr>
            <p:ph type="body" idx="1"/>
          </p:nvPr>
        </p:nvSpPr>
        <p:spPr>
          <a:xfrm>
            <a:off x="1792289" y="4025503"/>
            <a:ext cx="5486399" cy="603646"/>
          </a:xfrm>
          <a:prstGeom prst="rect">
            <a:avLst/>
          </a:prstGeom>
          <a:noFill/>
          <a:ln>
            <a:noFill/>
          </a:ln>
        </p:spPr>
        <p:txBody>
          <a:bodyPr lIns="91425" tIns="91425" rIns="91425" bIns="91425" anchor="t" anchorCtr="0"/>
          <a:lstStyle>
            <a:lvl1pPr marL="0" marR="0" lvl="0" indent="0" algn="l" rtl="0">
              <a:spcBef>
                <a:spcPts val="210"/>
              </a:spcBef>
              <a:buClr>
                <a:schemeClr val="dk1"/>
              </a:buClr>
              <a:buFont typeface="Arial"/>
              <a:buNone/>
              <a:defRPr sz="1050" b="0" i="0" u="none" strike="noStrike" cap="none">
                <a:solidFill>
                  <a:schemeClr val="dk1"/>
                </a:solidFill>
                <a:latin typeface="Comic Sans MS"/>
                <a:ea typeface="Comic Sans MS"/>
                <a:cs typeface="Comic Sans MS"/>
                <a:sym typeface="Comic Sans MS"/>
              </a:defRPr>
            </a:lvl1pPr>
            <a:lvl2pPr marL="342900" marR="0" lvl="1"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2pPr>
            <a:lvl3pPr marL="685800" marR="0" lvl="2" indent="0" algn="l" rtl="0">
              <a:spcBef>
                <a:spcPts val="150"/>
              </a:spcBef>
              <a:buClr>
                <a:schemeClr val="dk1"/>
              </a:buClr>
              <a:buFont typeface="Arial"/>
              <a:buNone/>
              <a:defRPr sz="750" b="0" i="0" u="none" strike="noStrike" cap="none">
                <a:solidFill>
                  <a:schemeClr val="dk1"/>
                </a:solidFill>
                <a:latin typeface="Comic Sans MS"/>
                <a:ea typeface="Comic Sans MS"/>
                <a:cs typeface="Comic Sans MS"/>
                <a:sym typeface="Comic Sans MS"/>
              </a:defRPr>
            </a:lvl3pPr>
            <a:lvl4pPr marL="1028700" marR="0" lvl="3"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4pPr>
            <a:lvl5pPr marL="1371600" marR="0" lvl="4"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5pPr>
            <a:lvl6pPr marL="1714500" marR="0" lvl="5"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6pPr>
            <a:lvl7pPr marL="2057400" marR="0" lvl="6"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7pPr>
            <a:lvl8pPr marL="2400300" marR="0" lvl="7"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8pPr>
            <a:lvl9pPr marL="2743200" marR="0" lvl="8" indent="0" algn="l" rtl="0">
              <a:spcBef>
                <a:spcPts val="135"/>
              </a:spcBef>
              <a:buClr>
                <a:schemeClr val="dk1"/>
              </a:buClr>
              <a:buFont typeface="Arial"/>
              <a:buNone/>
              <a:defRPr sz="675" b="0" i="0" u="none" strike="noStrike" cap="none">
                <a:solidFill>
                  <a:schemeClr val="dk1"/>
                </a:solidFill>
                <a:latin typeface="Comic Sans MS"/>
                <a:ea typeface="Comic Sans MS"/>
                <a:cs typeface="Comic Sans MS"/>
                <a:sym typeface="Comic Sans MS"/>
              </a:defRPr>
            </a:lvl9pPr>
          </a:lstStyle>
          <a:p>
            <a:endParaRPr/>
          </a:p>
        </p:txBody>
      </p:sp>
      <p:sp>
        <p:nvSpPr>
          <p:cNvPr id="129" name="Shape 129"/>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0" name="Shape 130"/>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1" name="Shape 131"/>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81909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34" name="Shape 134"/>
          <p:cNvSpPr txBox="1">
            <a:spLocks noGrp="1"/>
          </p:cNvSpPr>
          <p:nvPr>
            <p:ph type="body" idx="1"/>
          </p:nvPr>
        </p:nvSpPr>
        <p:spPr>
          <a:xfrm rot="5400000">
            <a:off x="2874764" y="-1217414"/>
            <a:ext cx="3394472" cy="8229600"/>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35" name="Shape 135"/>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6" name="Shape 136"/>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37" name="Shape 137"/>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8225004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rot="5400000">
            <a:off x="5463778" y="1371600"/>
            <a:ext cx="4388644"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3300" b="0" i="0" u="none" strike="noStrike" cap="none">
                <a:solidFill>
                  <a:schemeClr val="dk1"/>
                </a:solidFill>
                <a:latin typeface="Comic Sans MS"/>
                <a:ea typeface="Comic Sans MS"/>
                <a:cs typeface="Comic Sans MS"/>
                <a:sym typeface="Comic Sans MS"/>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40" name="Shape 140"/>
          <p:cNvSpPr txBox="1">
            <a:spLocks noGrp="1"/>
          </p:cNvSpPr>
          <p:nvPr>
            <p:ph type="body" idx="1"/>
          </p:nvPr>
        </p:nvSpPr>
        <p:spPr>
          <a:xfrm rot="5400000">
            <a:off x="1272778" y="-609600"/>
            <a:ext cx="4388644" cy="6019799"/>
          </a:xfrm>
          <a:prstGeom prst="rect">
            <a:avLst/>
          </a:prstGeom>
          <a:noFill/>
          <a:ln>
            <a:noFill/>
          </a:ln>
        </p:spPr>
        <p:txBody>
          <a:bodyPr lIns="91425" tIns="91425" rIns="91425" bIns="91425" anchor="t" anchorCtr="0"/>
          <a:lstStyle>
            <a:lvl1pPr marL="257175" marR="0" lvl="0" indent="-104775"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1pPr>
            <a:lvl2pPr marL="557213" marR="0" lvl="1" indent="-80963" algn="l" rtl="0">
              <a:spcBef>
                <a:spcPts val="420"/>
              </a:spcBef>
              <a:buClr>
                <a:schemeClr val="dk1"/>
              </a:buClr>
              <a:buSzPct val="100000"/>
              <a:buFont typeface="Arial"/>
              <a:buChar char="–"/>
              <a:defRPr sz="2100" b="0" i="0" u="none" strike="noStrike" cap="none">
                <a:solidFill>
                  <a:schemeClr val="dk1"/>
                </a:solidFill>
                <a:latin typeface="Comic Sans MS"/>
                <a:ea typeface="Comic Sans MS"/>
                <a:cs typeface="Comic Sans MS"/>
                <a:sym typeface="Comic Sans MS"/>
              </a:defRPr>
            </a:lvl2pPr>
            <a:lvl3pPr marL="857250" marR="0" lvl="2" indent="-57150" algn="l" rtl="0">
              <a:spcBef>
                <a:spcPts val="360"/>
              </a:spcBef>
              <a:buClr>
                <a:schemeClr val="dk1"/>
              </a:buClr>
              <a:buSzPct val="100000"/>
              <a:buFont typeface="Arial"/>
              <a:buChar char="•"/>
              <a:defRPr sz="1800" b="0" i="0" u="none" strike="noStrike" cap="none">
                <a:solidFill>
                  <a:schemeClr val="dk1"/>
                </a:solidFill>
                <a:latin typeface="Comic Sans MS"/>
                <a:ea typeface="Comic Sans MS"/>
                <a:cs typeface="Comic Sans MS"/>
                <a:sym typeface="Comic Sans MS"/>
              </a:defRPr>
            </a:lvl3pPr>
            <a:lvl4pPr marL="1200150" marR="0" lvl="3"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4pPr>
            <a:lvl5pPr marL="1543050" marR="0" lvl="4"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Comic Sans MS"/>
                <a:ea typeface="Comic Sans MS"/>
                <a:cs typeface="Comic Sans MS"/>
                <a:sym typeface="Comic Sans MS"/>
              </a:defRPr>
            </a:lvl9pPr>
          </a:lstStyle>
          <a:p>
            <a:endParaRPr/>
          </a:p>
        </p:txBody>
      </p:sp>
      <p:sp>
        <p:nvSpPr>
          <p:cNvPr id="141" name="Shape 141"/>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42" name="Shape 142"/>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143" name="Shape 143"/>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245654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2" name="Shape 52"/>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3" name="Shape 53"/>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6" name="Shape 56"/>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7" name="Shape 57"/>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1" y="204788"/>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04788"/>
            <a:ext cx="5111750" cy="438983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61" name="Shape 61"/>
          <p:cNvSpPr txBox="1">
            <a:spLocks noGrp="1"/>
          </p:cNvSpPr>
          <p:nvPr>
            <p:ph type="body" idx="2"/>
          </p:nvPr>
        </p:nvSpPr>
        <p:spPr>
          <a:xfrm>
            <a:off x="457201" y="1076326"/>
            <a:ext cx="3008313" cy="3518297"/>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omic Sans MS"/>
                <a:ea typeface="Comic Sans MS"/>
                <a:cs typeface="Comic Sans MS"/>
                <a:sym typeface="Comic Sans MS"/>
              </a:defRPr>
            </a:lvl1pPr>
            <a:lvl2pPr marL="457200" marR="0" lvl="1"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2pPr>
            <a:lvl3pPr marL="914400" marR="0" lvl="2" indent="0" algn="l" rtl="0">
              <a:spcBef>
                <a:spcPts val="200"/>
              </a:spcBef>
              <a:buClr>
                <a:schemeClr val="dk1"/>
              </a:buClr>
              <a:buFont typeface="Arial"/>
              <a:buNone/>
              <a:defRPr sz="1000" b="0" i="0" u="none" strike="noStrike" cap="none">
                <a:solidFill>
                  <a:schemeClr val="dk1"/>
                </a:solidFill>
                <a:latin typeface="Comic Sans MS"/>
                <a:ea typeface="Comic Sans MS"/>
                <a:cs typeface="Comic Sans MS"/>
                <a:sym typeface="Comic Sans MS"/>
              </a:defRPr>
            </a:lvl3pPr>
            <a:lvl4pPr marL="1371600" marR="0" lvl="3"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4pPr>
            <a:lvl5pPr marL="1828800" marR="0" lvl="4"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5pPr>
            <a:lvl6pPr marL="2286000" marR="0" lvl="5"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6pPr>
            <a:lvl7pPr marL="2743200" marR="0" lvl="6"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7pPr>
            <a:lvl8pPr marL="3200400" marR="0" lvl="7"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8pPr>
            <a:lvl9pPr marL="3657600" marR="0" lvl="8"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9pPr>
          </a:lstStyle>
          <a:p>
            <a:endParaRPr/>
          </a:p>
        </p:txBody>
      </p:sp>
      <p:sp>
        <p:nvSpPr>
          <p:cNvPr id="62" name="Shape 62"/>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63" name="Shape 63"/>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64" name="Shape 64"/>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9" y="3600450"/>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omic Sans MS"/>
              <a:buNone/>
              <a:defRPr sz="2000" b="1"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9" y="459581"/>
            <a:ext cx="5486399" cy="30861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omic Sans MS"/>
                <a:ea typeface="Comic Sans MS"/>
                <a:cs typeface="Comic Sans MS"/>
                <a:sym typeface="Comic Sans MS"/>
              </a:defRPr>
            </a:lvl1pPr>
            <a:lvl2pPr marL="457200" marR="0" lvl="1" indent="0" algn="l" rtl="0">
              <a:spcBef>
                <a:spcPts val="560"/>
              </a:spcBef>
              <a:buClr>
                <a:schemeClr val="dk1"/>
              </a:buClr>
              <a:buFont typeface="Arial"/>
              <a:buNone/>
              <a:defRPr sz="2800" b="0" i="0" u="none" strike="noStrike" cap="none">
                <a:solidFill>
                  <a:schemeClr val="dk1"/>
                </a:solidFill>
                <a:latin typeface="Comic Sans MS"/>
                <a:ea typeface="Comic Sans MS"/>
                <a:cs typeface="Comic Sans MS"/>
                <a:sym typeface="Comic Sans MS"/>
              </a:defRPr>
            </a:lvl2pPr>
            <a:lvl3pPr marL="914400" marR="0" lvl="2" indent="0" algn="l" rtl="0">
              <a:spcBef>
                <a:spcPts val="480"/>
              </a:spcBef>
              <a:buClr>
                <a:schemeClr val="dk1"/>
              </a:buClr>
              <a:buFont typeface="Arial"/>
              <a:buNone/>
              <a:defRPr sz="2400" b="0" i="0" u="none" strike="noStrike" cap="none">
                <a:solidFill>
                  <a:schemeClr val="dk1"/>
                </a:solidFill>
                <a:latin typeface="Comic Sans MS"/>
                <a:ea typeface="Comic Sans MS"/>
                <a:cs typeface="Comic Sans MS"/>
                <a:sym typeface="Comic Sans MS"/>
              </a:defRPr>
            </a:lvl3pPr>
            <a:lvl4pPr marL="1371600" marR="0" lvl="3"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4pPr>
            <a:lvl5pPr marL="1828800" marR="0" lvl="4"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5pPr>
            <a:lvl6pPr marL="2286000" marR="0" lvl="5"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6pPr>
            <a:lvl7pPr marL="2743200" marR="0" lvl="6"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7pPr>
            <a:lvl8pPr marL="3200400" marR="0" lvl="7"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8pPr>
            <a:lvl9pPr marL="3657600" marR="0" lvl="8" indent="0" algn="l" rtl="0">
              <a:spcBef>
                <a:spcPts val="400"/>
              </a:spcBef>
              <a:buClr>
                <a:schemeClr val="dk1"/>
              </a:buClr>
              <a:buFont typeface="Arial"/>
              <a:buNone/>
              <a:defRPr sz="2000" b="0" i="0" u="none" strike="noStrike" cap="none">
                <a:solidFill>
                  <a:schemeClr val="dk1"/>
                </a:solidFill>
                <a:latin typeface="Comic Sans MS"/>
                <a:ea typeface="Comic Sans MS"/>
                <a:cs typeface="Comic Sans MS"/>
                <a:sym typeface="Comic Sans MS"/>
              </a:defRPr>
            </a:lvl9pPr>
          </a:lstStyle>
          <a:p>
            <a:endParaRPr/>
          </a:p>
        </p:txBody>
      </p:sp>
      <p:sp>
        <p:nvSpPr>
          <p:cNvPr id="68" name="Shape 68"/>
          <p:cNvSpPr txBox="1">
            <a:spLocks noGrp="1"/>
          </p:cNvSpPr>
          <p:nvPr>
            <p:ph type="body" idx="1"/>
          </p:nvPr>
        </p:nvSpPr>
        <p:spPr>
          <a:xfrm>
            <a:off x="1792289" y="4025503"/>
            <a:ext cx="5486399" cy="60364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omic Sans MS"/>
                <a:ea typeface="Comic Sans MS"/>
                <a:cs typeface="Comic Sans MS"/>
                <a:sym typeface="Comic Sans MS"/>
              </a:defRPr>
            </a:lvl1pPr>
            <a:lvl2pPr marL="457200" marR="0" lvl="1" indent="0" algn="l" rtl="0">
              <a:spcBef>
                <a:spcPts val="240"/>
              </a:spcBef>
              <a:buClr>
                <a:schemeClr val="dk1"/>
              </a:buClr>
              <a:buFont typeface="Arial"/>
              <a:buNone/>
              <a:defRPr sz="1200" b="0" i="0" u="none" strike="noStrike" cap="none">
                <a:solidFill>
                  <a:schemeClr val="dk1"/>
                </a:solidFill>
                <a:latin typeface="Comic Sans MS"/>
                <a:ea typeface="Comic Sans MS"/>
                <a:cs typeface="Comic Sans MS"/>
                <a:sym typeface="Comic Sans MS"/>
              </a:defRPr>
            </a:lvl2pPr>
            <a:lvl3pPr marL="914400" marR="0" lvl="2" indent="0" algn="l" rtl="0">
              <a:spcBef>
                <a:spcPts val="200"/>
              </a:spcBef>
              <a:buClr>
                <a:schemeClr val="dk1"/>
              </a:buClr>
              <a:buFont typeface="Arial"/>
              <a:buNone/>
              <a:defRPr sz="1000" b="0" i="0" u="none" strike="noStrike" cap="none">
                <a:solidFill>
                  <a:schemeClr val="dk1"/>
                </a:solidFill>
                <a:latin typeface="Comic Sans MS"/>
                <a:ea typeface="Comic Sans MS"/>
                <a:cs typeface="Comic Sans MS"/>
                <a:sym typeface="Comic Sans MS"/>
              </a:defRPr>
            </a:lvl3pPr>
            <a:lvl4pPr marL="1371600" marR="0" lvl="3"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4pPr>
            <a:lvl5pPr marL="1828800" marR="0" lvl="4"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5pPr>
            <a:lvl6pPr marL="2286000" marR="0" lvl="5"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6pPr>
            <a:lvl7pPr marL="2743200" marR="0" lvl="6"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7pPr>
            <a:lvl8pPr marL="3200400" marR="0" lvl="7"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8pPr>
            <a:lvl9pPr marL="3657600" marR="0" lvl="8" indent="0" algn="l" rtl="0">
              <a:spcBef>
                <a:spcPts val="180"/>
              </a:spcBef>
              <a:buClr>
                <a:schemeClr val="dk1"/>
              </a:buClr>
              <a:buFont typeface="Arial"/>
              <a:buNone/>
              <a:defRPr sz="900" b="0" i="0" u="none" strike="noStrike" cap="none">
                <a:solidFill>
                  <a:schemeClr val="dk1"/>
                </a:solidFill>
                <a:latin typeface="Comic Sans MS"/>
                <a:ea typeface="Comic Sans MS"/>
                <a:cs typeface="Comic Sans MS"/>
                <a:sym typeface="Comic Sans MS"/>
              </a:defRPr>
            </a:lvl9pPr>
          </a:lstStyle>
          <a:p>
            <a:endParaRPr/>
          </a:p>
        </p:txBody>
      </p:sp>
      <p:sp>
        <p:nvSpPr>
          <p:cNvPr id="69" name="Shape 69"/>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0" name="Shape 70"/>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1" name="Shape 71"/>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a:solidFill>
                  <a:srgbClr val="888888"/>
                </a:solidFill>
                <a:latin typeface="Comic Sans MS"/>
                <a:ea typeface="Comic Sans MS"/>
                <a:cs typeface="Comic Sans MS"/>
                <a:sym typeface="Comic Sans MS"/>
              </a:rPr>
              <a:t>‹#›</a:t>
            </a:fld>
            <a:endParaRPr lang="en-GB" sz="1200">
              <a:solidFill>
                <a:srgbClr val="888888"/>
              </a:solidFill>
              <a:latin typeface="Comic Sans MS"/>
              <a:ea typeface="Comic Sans MS"/>
              <a:cs typeface="Comic Sans MS"/>
              <a:sym typeface="Comic Sans M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12" name="Shape 12"/>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3" name="Shape 13"/>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4" name="Shape 14"/>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omic Sans MS"/>
                <a:ea typeface="Comic Sans MS"/>
                <a:cs typeface="Comic Sans MS"/>
                <a:sym typeface="Comic Sans MS"/>
              </a:rPr>
              <a:t>‹#›</a:t>
            </a:fld>
            <a:endParaRPr lang="en-GB" sz="1200" b="0" i="0" u="none" strike="noStrike" cap="none">
              <a:solidFill>
                <a:srgbClr val="888888"/>
              </a:solidFill>
              <a:latin typeface="Comic Sans MS"/>
              <a:ea typeface="Comic Sans MS"/>
              <a:cs typeface="Comic Sans MS"/>
              <a:sym typeface="Comic Sans M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2" name="Shape 72"/>
          <p:cNvSpPr txBox="1">
            <a:spLocks noGrp="1"/>
          </p:cNvSpPr>
          <p:nvPr>
            <p:ph type="dt" idx="10"/>
          </p:nvPr>
        </p:nvSpPr>
        <p:spPr>
          <a:xfrm>
            <a:off x="457205"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3" name="Shape 73"/>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omic Sans MS"/>
                <a:ea typeface="Comic Sans MS"/>
                <a:cs typeface="Comic Sans MS"/>
                <a:sym typeface="Comic Sans MS"/>
              </a:defRPr>
            </a:lvl1pPr>
            <a:lvl2pPr marL="457200" marR="0" lvl="1" indent="0" algn="l" rtl="0">
              <a:spcBef>
                <a:spcPts val="0"/>
              </a:spcBef>
              <a:buNone/>
              <a:defRPr sz="1800" b="0" i="0" u="none" strike="noStrike" cap="none">
                <a:solidFill>
                  <a:schemeClr val="dk1"/>
                </a:solidFill>
                <a:latin typeface="Comic Sans MS"/>
                <a:ea typeface="Comic Sans MS"/>
                <a:cs typeface="Comic Sans MS"/>
                <a:sym typeface="Comic Sans MS"/>
              </a:defRPr>
            </a:lvl2pPr>
            <a:lvl3pPr marL="914400" marR="0" lvl="2" indent="0" algn="l" rtl="0">
              <a:spcBef>
                <a:spcPts val="0"/>
              </a:spcBef>
              <a:buNone/>
              <a:defRPr sz="1800" b="0" i="0" u="none" strike="noStrike" cap="none">
                <a:solidFill>
                  <a:schemeClr val="dk1"/>
                </a:solidFill>
                <a:latin typeface="Comic Sans MS"/>
                <a:ea typeface="Comic Sans MS"/>
                <a:cs typeface="Comic Sans MS"/>
                <a:sym typeface="Comic Sans MS"/>
              </a:defRPr>
            </a:lvl3pPr>
            <a:lvl4pPr marL="1371600" marR="0" lvl="3" indent="0" algn="l" rtl="0">
              <a:spcBef>
                <a:spcPts val="0"/>
              </a:spcBef>
              <a:buNone/>
              <a:defRPr sz="1800" b="0" i="0" u="none" strike="noStrike" cap="none">
                <a:solidFill>
                  <a:schemeClr val="dk1"/>
                </a:solidFill>
                <a:latin typeface="Comic Sans MS"/>
                <a:ea typeface="Comic Sans MS"/>
                <a:cs typeface="Comic Sans MS"/>
                <a:sym typeface="Comic Sans MS"/>
              </a:defRPr>
            </a:lvl4pPr>
            <a:lvl5pPr marL="1828800" marR="0" lvl="4" indent="0" algn="l" rtl="0">
              <a:spcBef>
                <a:spcPts val="0"/>
              </a:spcBef>
              <a:buNone/>
              <a:defRPr sz="1800" b="0" i="0" u="none" strike="noStrike" cap="none">
                <a:solidFill>
                  <a:schemeClr val="dk1"/>
                </a:solidFill>
                <a:latin typeface="Comic Sans MS"/>
                <a:ea typeface="Comic Sans MS"/>
                <a:cs typeface="Comic Sans MS"/>
                <a:sym typeface="Comic Sans MS"/>
              </a:defRPr>
            </a:lvl5pPr>
            <a:lvl6pPr marL="2286000" marR="0" lvl="5" indent="0" algn="l" rtl="0">
              <a:spcBef>
                <a:spcPts val="0"/>
              </a:spcBef>
              <a:buNone/>
              <a:defRPr sz="1800" b="0" i="0" u="none" strike="noStrike" cap="none">
                <a:solidFill>
                  <a:schemeClr val="dk1"/>
                </a:solidFill>
                <a:latin typeface="Comic Sans MS"/>
                <a:ea typeface="Comic Sans MS"/>
                <a:cs typeface="Comic Sans MS"/>
                <a:sym typeface="Comic Sans MS"/>
              </a:defRPr>
            </a:lvl6pPr>
            <a:lvl7pPr marL="2743200" marR="0" lvl="6" indent="0" algn="l" rtl="0">
              <a:spcBef>
                <a:spcPts val="0"/>
              </a:spcBef>
              <a:buNone/>
              <a:defRPr sz="1800" b="0" i="0" u="none" strike="noStrike" cap="none">
                <a:solidFill>
                  <a:schemeClr val="dk1"/>
                </a:solidFill>
                <a:latin typeface="Comic Sans MS"/>
                <a:ea typeface="Comic Sans MS"/>
                <a:cs typeface="Comic Sans MS"/>
                <a:sym typeface="Comic Sans MS"/>
              </a:defRPr>
            </a:lvl7pPr>
            <a:lvl8pPr marL="3200400" marR="0" lvl="7" indent="0" algn="l" rtl="0">
              <a:spcBef>
                <a:spcPts val="0"/>
              </a:spcBef>
              <a:buNone/>
              <a:defRPr sz="1800" b="0" i="0" u="none" strike="noStrike" cap="none">
                <a:solidFill>
                  <a:schemeClr val="dk1"/>
                </a:solidFill>
                <a:latin typeface="Comic Sans MS"/>
                <a:ea typeface="Comic Sans MS"/>
                <a:cs typeface="Comic Sans MS"/>
                <a:sym typeface="Comic Sans MS"/>
              </a:defRPr>
            </a:lvl8pPr>
            <a:lvl9pPr marL="3657600" marR="0" lvl="8" indent="0" algn="l" rtl="0">
              <a:spcBef>
                <a:spcPts val="0"/>
              </a:spcBef>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74" name="Shape 74"/>
          <p:cNvSpPr txBox="1">
            <a:spLocks noGrp="1"/>
          </p:cNvSpPr>
          <p:nvPr>
            <p:ph type="sldNum" idx="12"/>
          </p:nvPr>
        </p:nvSpPr>
        <p:spPr>
          <a:xfrm>
            <a:off x="6553205" y="4767264"/>
            <a:ext cx="2133599" cy="273844"/>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omic Sans MS"/>
                <a:ea typeface="Comic Sans MS"/>
                <a:cs typeface="Comic Sans MS"/>
                <a:sym typeface="Comic Sans MS"/>
              </a:rPr>
              <a:t>‹#›</a:t>
            </a:fld>
            <a:endParaRPr lang="en-GB" sz="1200" b="0" i="0" u="none" strike="noStrike" cap="none">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66498496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2" name="Shape 72"/>
          <p:cNvSpPr txBox="1">
            <a:spLocks noGrp="1"/>
          </p:cNvSpPr>
          <p:nvPr>
            <p:ph type="dt" idx="10"/>
          </p:nvPr>
        </p:nvSpPr>
        <p:spPr>
          <a:xfrm>
            <a:off x="457203" y="4767264"/>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3" name="Shape 73"/>
          <p:cNvSpPr txBox="1">
            <a:spLocks noGrp="1"/>
          </p:cNvSpPr>
          <p:nvPr>
            <p:ph type="ftr" idx="11"/>
          </p:nvPr>
        </p:nvSpPr>
        <p:spPr>
          <a:xfrm>
            <a:off x="3124200" y="4767264"/>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4" name="Shape 74"/>
          <p:cNvSpPr txBox="1">
            <a:spLocks noGrp="1"/>
          </p:cNvSpPr>
          <p:nvPr>
            <p:ph type="sldNum" idx="12"/>
          </p:nvPr>
        </p:nvSpPr>
        <p:spPr>
          <a:xfrm>
            <a:off x="6553203" y="4767264"/>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64466803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1" name="Shape 71"/>
          <p:cNvSpPr txBox="1">
            <a:spLocks noGrp="1"/>
          </p:cNvSpPr>
          <p:nvPr>
            <p:ph type="body" idx="1"/>
          </p:nvPr>
        </p:nvSpPr>
        <p:spPr>
          <a:xfrm>
            <a:off x="457200" y="1200150"/>
            <a:ext cx="8229600" cy="3394575"/>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2" name="Shape 72"/>
          <p:cNvSpPr txBox="1">
            <a:spLocks noGrp="1"/>
          </p:cNvSpPr>
          <p:nvPr>
            <p:ph type="dt" idx="10"/>
          </p:nvPr>
        </p:nvSpPr>
        <p:spPr>
          <a:xfrm>
            <a:off x="457200" y="4767263"/>
            <a:ext cx="2133600" cy="2738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3" name="Shape 73"/>
          <p:cNvSpPr txBox="1">
            <a:spLocks noGrp="1"/>
          </p:cNvSpPr>
          <p:nvPr>
            <p:ph type="ftr" idx="11"/>
          </p:nvPr>
        </p:nvSpPr>
        <p:spPr>
          <a:xfrm>
            <a:off x="3124200" y="4767263"/>
            <a:ext cx="2895600" cy="2738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4" name="Shape 74"/>
          <p:cNvSpPr txBox="1">
            <a:spLocks noGrp="1"/>
          </p:cNvSpPr>
          <p:nvPr>
            <p:ph type="sldNum" idx="12"/>
          </p:nvPr>
        </p:nvSpPr>
        <p:spPr>
          <a:xfrm>
            <a:off x="6553200" y="4767263"/>
            <a:ext cx="2133600" cy="2738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104850392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omic Sans MS"/>
              <a:buNone/>
              <a:defRPr sz="4400" b="0" i="0" u="none" strike="noStrike" cap="none">
                <a:solidFill>
                  <a:schemeClr val="dk1"/>
                </a:solidFill>
                <a:latin typeface="Comic Sans MS"/>
                <a:ea typeface="Comic Sans MS"/>
                <a:cs typeface="Comic Sans MS"/>
                <a:sym typeface="Comic Sans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txBox="1">
            <a:spLocks noGrp="1"/>
          </p:cNvSpPr>
          <p:nvPr>
            <p:ph type="body" idx="1"/>
          </p:nvPr>
        </p:nvSpPr>
        <p:spPr>
          <a:xfrm>
            <a:off x="457200" y="1200151"/>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endParaRPr/>
          </a:p>
        </p:txBody>
      </p:sp>
      <p:sp>
        <p:nvSpPr>
          <p:cNvPr id="72" name="Shape 72"/>
          <p:cNvSpPr txBox="1">
            <a:spLocks noGrp="1"/>
          </p:cNvSpPr>
          <p:nvPr>
            <p:ph type="dt" idx="10"/>
          </p:nvPr>
        </p:nvSpPr>
        <p:spPr>
          <a:xfrm>
            <a:off x="457201" y="4767263"/>
            <a:ext cx="2133599" cy="273844"/>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3" name="Shape 73"/>
          <p:cNvSpPr txBox="1">
            <a:spLocks noGrp="1"/>
          </p:cNvSpPr>
          <p:nvPr>
            <p:ph type="ftr" idx="11"/>
          </p:nvPr>
        </p:nvSpPr>
        <p:spPr>
          <a:xfrm>
            <a:off x="3124200" y="4767263"/>
            <a:ext cx="2895600" cy="273844"/>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omic Sans MS"/>
                <a:ea typeface="Comic Sans MS"/>
                <a:cs typeface="Comic Sans MS"/>
                <a:sym typeface="Comic Sans MS"/>
              </a:defRPr>
            </a:lvl1pPr>
            <a:lvl2pPr marL="342900" marR="0" lvl="1" indent="0" algn="l" rtl="0">
              <a:spcBef>
                <a:spcPts val="0"/>
              </a:spcBef>
              <a:buNone/>
              <a:defRPr sz="1350" b="0" i="0" u="none" strike="noStrike" cap="none">
                <a:solidFill>
                  <a:schemeClr val="dk1"/>
                </a:solidFill>
                <a:latin typeface="Comic Sans MS"/>
                <a:ea typeface="Comic Sans MS"/>
                <a:cs typeface="Comic Sans MS"/>
                <a:sym typeface="Comic Sans MS"/>
              </a:defRPr>
            </a:lvl2pPr>
            <a:lvl3pPr marL="685800" marR="0" lvl="2" indent="0" algn="l" rtl="0">
              <a:spcBef>
                <a:spcPts val="0"/>
              </a:spcBef>
              <a:buNone/>
              <a:defRPr sz="1350" b="0" i="0" u="none" strike="noStrike" cap="none">
                <a:solidFill>
                  <a:schemeClr val="dk1"/>
                </a:solidFill>
                <a:latin typeface="Comic Sans MS"/>
                <a:ea typeface="Comic Sans MS"/>
                <a:cs typeface="Comic Sans MS"/>
                <a:sym typeface="Comic Sans MS"/>
              </a:defRPr>
            </a:lvl3pPr>
            <a:lvl4pPr marL="1028700" marR="0" lvl="3" indent="0" algn="l" rtl="0">
              <a:spcBef>
                <a:spcPts val="0"/>
              </a:spcBef>
              <a:buNone/>
              <a:defRPr sz="1350" b="0" i="0" u="none" strike="noStrike" cap="none">
                <a:solidFill>
                  <a:schemeClr val="dk1"/>
                </a:solidFill>
                <a:latin typeface="Comic Sans MS"/>
                <a:ea typeface="Comic Sans MS"/>
                <a:cs typeface="Comic Sans MS"/>
                <a:sym typeface="Comic Sans MS"/>
              </a:defRPr>
            </a:lvl4pPr>
            <a:lvl5pPr marL="1371600" marR="0" lvl="4" indent="0" algn="l" rtl="0">
              <a:spcBef>
                <a:spcPts val="0"/>
              </a:spcBef>
              <a:buNone/>
              <a:defRPr sz="1350" b="0" i="0" u="none" strike="noStrike" cap="none">
                <a:solidFill>
                  <a:schemeClr val="dk1"/>
                </a:solidFill>
                <a:latin typeface="Comic Sans MS"/>
                <a:ea typeface="Comic Sans MS"/>
                <a:cs typeface="Comic Sans MS"/>
                <a:sym typeface="Comic Sans MS"/>
              </a:defRPr>
            </a:lvl5pPr>
            <a:lvl6pPr marL="1714500" marR="0" lvl="5" indent="0" algn="l" rtl="0">
              <a:spcBef>
                <a:spcPts val="0"/>
              </a:spcBef>
              <a:buNone/>
              <a:defRPr sz="1350" b="0" i="0" u="none" strike="noStrike" cap="none">
                <a:solidFill>
                  <a:schemeClr val="dk1"/>
                </a:solidFill>
                <a:latin typeface="Comic Sans MS"/>
                <a:ea typeface="Comic Sans MS"/>
                <a:cs typeface="Comic Sans MS"/>
                <a:sym typeface="Comic Sans MS"/>
              </a:defRPr>
            </a:lvl6pPr>
            <a:lvl7pPr marL="2057400" marR="0" lvl="6" indent="0" algn="l" rtl="0">
              <a:spcBef>
                <a:spcPts val="0"/>
              </a:spcBef>
              <a:buNone/>
              <a:defRPr sz="1350" b="0" i="0" u="none" strike="noStrike" cap="none">
                <a:solidFill>
                  <a:schemeClr val="dk1"/>
                </a:solidFill>
                <a:latin typeface="Comic Sans MS"/>
                <a:ea typeface="Comic Sans MS"/>
                <a:cs typeface="Comic Sans MS"/>
                <a:sym typeface="Comic Sans MS"/>
              </a:defRPr>
            </a:lvl7pPr>
            <a:lvl8pPr marL="2400300" marR="0" lvl="7" indent="0" algn="l" rtl="0">
              <a:spcBef>
                <a:spcPts val="0"/>
              </a:spcBef>
              <a:buNone/>
              <a:defRPr sz="1350" b="0" i="0" u="none" strike="noStrike" cap="none">
                <a:solidFill>
                  <a:schemeClr val="dk1"/>
                </a:solidFill>
                <a:latin typeface="Comic Sans MS"/>
                <a:ea typeface="Comic Sans MS"/>
                <a:cs typeface="Comic Sans MS"/>
                <a:sym typeface="Comic Sans MS"/>
              </a:defRPr>
            </a:lvl8pPr>
            <a:lvl9pPr marL="2743200" marR="0" lvl="8" indent="0" algn="l" rtl="0">
              <a:spcBef>
                <a:spcPts val="0"/>
              </a:spcBef>
              <a:buNone/>
              <a:defRPr sz="1350" b="0" i="0" u="none" strike="noStrike" cap="none">
                <a:solidFill>
                  <a:schemeClr val="dk1"/>
                </a:solidFill>
                <a:latin typeface="Comic Sans MS"/>
                <a:ea typeface="Comic Sans MS"/>
                <a:cs typeface="Comic Sans MS"/>
                <a:sym typeface="Comic Sans MS"/>
              </a:defRPr>
            </a:lvl9pPr>
          </a:lstStyle>
          <a:p>
            <a:endParaRPr/>
          </a:p>
        </p:txBody>
      </p:sp>
      <p:sp>
        <p:nvSpPr>
          <p:cNvPr id="74" name="Shape 74"/>
          <p:cNvSpPr txBox="1">
            <a:spLocks noGrp="1"/>
          </p:cNvSpPr>
          <p:nvPr>
            <p:ph type="sldNum" idx="12"/>
          </p:nvPr>
        </p:nvSpPr>
        <p:spPr>
          <a:xfrm>
            <a:off x="6553201" y="4767263"/>
            <a:ext cx="2133599" cy="273844"/>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GB" sz="900" smtClean="0">
                <a:solidFill>
                  <a:srgbClr val="888888"/>
                </a:solidFill>
                <a:latin typeface="Comic Sans MS"/>
                <a:ea typeface="Comic Sans MS"/>
                <a:cs typeface="Comic Sans MS"/>
                <a:sym typeface="Comic Sans MS"/>
              </a:rPr>
              <a:pPr algn="r">
                <a:buSzPct val="25000"/>
              </a:pPr>
              <a:t>‹#›</a:t>
            </a:fld>
            <a:endParaRPr lang="en-GB" sz="900">
              <a:solidFill>
                <a:srgbClr val="888888"/>
              </a:solidFill>
              <a:latin typeface="Comic Sans MS"/>
              <a:ea typeface="Comic Sans MS"/>
              <a:cs typeface="Comic Sans MS"/>
              <a:sym typeface="Comic Sans MS"/>
            </a:endParaRPr>
          </a:p>
        </p:txBody>
      </p:sp>
    </p:spTree>
    <p:extLst>
      <p:ext uri="{BB962C8B-B14F-4D97-AF65-F5344CB8AC3E}">
        <p14:creationId xmlns:p14="http://schemas.microsoft.com/office/powerpoint/2010/main" val="4009746308"/>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0.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39891"/>
          </a:xfrm>
          <a:prstGeom prst="rect">
            <a:avLst/>
          </a:prstGeom>
        </p:spPr>
      </p:pic>
      <p:sp>
        <p:nvSpPr>
          <p:cNvPr id="176" name="Shape 176" descr="data:image/jpeg;base64,/9j/4AAQSkZJRgABAQAAAQABAAD/2wCEAAkGBhQQEBUPEBQVFRQWFhUUFBQQFRcUFRUVFRQVFRcVFBYXHCYeFxklGRQVHy8gIycpLCwtFh4xNTAqNSYrLCkBCQoKDgwOGg8PGiwkHiIqLCwsLCwsLCwsKiwsKSkpLCwsLCwsLCwsLCwsLC8sLCksLCwsLCwsLCwsLCwsLCwsKf/AABEIAMIBAwMBIgACEQEDEQH/xAAcAAABBQEBAQAAAAAAAAAAAAAAAQIDBAYFBwj/xABCEAABAwIEAwUFBgQEBQUAAAABAAIRAyEEEjFBBQZREyJhcYEHMpGhsRRCUsHR8CNygvFDkqLhJDNic8IVFzSys//EABoBAAIDAQEAAAAAAAAAAAAAAAABAgQFAwb/xAAwEQACAgEEAQICCgIDAAAAAAAAAQIRAwQSITFBE1EycQUiYYGRobHB0fAUIzNC4f/aAAwDAQACEQMRAD8AWEQnQlhejMYZCSE+EQgBkIhPhEIAjhEJ8IhADIRCfCSEDGQiE+Eyq8NEn+5iY+STddjXPCCEQqnD8YagD4OVxytygECA4kkzabfkFdhcsWWOWO6J1zYZYpbZDIRCdCIXU5DIRCfCSEANhJCfCSEANhJCfCIQAyEQnQiEAMhEJ8JIQMbCSE+EQkAyEkJ8IhADIRCdCWEAMyBCkhCjYy3CIT8qWF0ORHCIT4Tarwxpc4gBoJJOgAuSfRJulY0rdCZf36wk02JG8ax1AOvkrFfGYepH2ao14Ek5XZssuJA8rmPJRQuGHJ62Pd1ZYzY1hybe6/AUUgWCoHAglwETfK7KYnb9R1UcLnNxvZVqjH4uhSpuc14w7mVXVHksb3g4Nysl3jByyeq6kJYJyluUu0w1EYLa4Kk1+YyEkKSEkKyVxkJlaiHtLHaEEHyKmhJCTVhdGb5e433zgjTDMhfDpJLy0xeYAFjoN1oYWJ4ifs/Ei7YltUeoh3zDluIVPSpQUoLwy1qJObU35QyEQqPGOPUsKB2hOYiWsaJcRpPQDxK5mE52pvPeY5g6yHR5gD6Su8s0IumzjHHKStI0MJITxcSNEQupAjhEJ5CzHGOeKdJ3ZUh2jtC4e4D4R7xnp8VCeSMFciUYuTpHepVi6p2bWzAJLp0I2iNbH0UsJvB8XROHYzEVKdOuWkhlSoGvNRxmcs6uEa9eqlhVdJmllUt3hlzWYoY3HZ5QyEQnwkhXSkMhEJ8JIQAyEQnwkhIY2EkJ8IhADIRCfCSEAJCE6EKIy9CMqkyoyrociOE17JBHUR8VNlSZUgMXy/zjia2KOHxlZ1S7mDOBLXstaAIBDSI0sFsIXmfNNA4fiD3tsSW1m+Zuf9bXL0rCYgVabarfde0OHk4Sqmldbsb8Ms6hXU/c899oVHLi2PbYupCfHK5wE+kfBbrhuJ7WjTq/iY13qRf5ysrz/wAPdUxGFbTEvqZqbR1OZhA/1FaXl/hVXDUBQrgZmklpaZaWOOYQfAlzfNpUcbrPKPuSmrwxl7F7KkhS5UmVXioRwjKpMqTKkB5/z/W/4ikwNOZrC4u2IcbAdYLT/mV7lXmQZDSxL8pbGR1S0tjST0j5+C6HO3DQ+h2w9+l3gRrlMBwnYb+i8wr4ySD0BB8fPxWVmnPFm3LyaOKMMmGmaHnXHNrYkOpOD2tphstvcOcTHX3guRhsSdGsLtul1BQxUaD7pk+uqlw1cNIc1xBBDrHQgyDHmqc5OcnIsxjGKSN3yxxipehicrcoa1gFzYaOcCRMECPAq/xXmqhhn9nULi6JORuaJ0BvqV5oOMva4uBlxmC68TuPFVsRi31qhe8lz3m8C5OgAA+EBWoaqcYV5OE9PBytdHf47zfVxZ7GiC2m4wGtu987OI/+o+a0XLHJTaOWtX71XUN+7TO3m75D5o5K5TdQ/wCIrAZ3DusI71OTqTs4jbaVrsqtYcTk/UydlbJkUfqQ6MRzxwqKtPEAwHfw36C7QS0kkwLSP6Qtbg64qU2vBBkA2Mid7+cqpzLgDWwr2t94APZae8w5reMSPVcrk3i/aA0iSTGYXc8jqHONgd4Hik5eln+yX6lqGJZtK2vig7+cfP4d/JGlhEJ8IhXjNGQkhRUcW1z3sBBLY08RPy/MKxCimn0NquxkJIT4VTifE2YdhqVD5AXJ8h+eyG0lbHFOTpDsVi2UgDUcGgmBmMSTsOqu42k1kNBl297aTI8PD+y83qYKvxOuXSGtbsZLGNNxlj3yRefpZbzB4Xs2NZmLi1obnf7xgRdUlLJmmpQdRX5l1xhgThkVy/QkhEJ0IhXikJCE6EKIHQypcqflS5VM5EeVJlUmVGVAHmvtLpEYmk+bGlA82vM+fvBPwvM7qHDqbacZ5qNG8Q8u0Pg4Lo+0/A5qVCruKhp6wIqNm5Ol2fNVv/aHGU6Jr1X0GUgM7nVKha1gBg97LB9NdpWRnlLHlk4+f/DTwxWTGr8GWbxh7sTQxGJcakODyDPuh4zAARFgdI0XqnFOa6LqlBuHf24e0lzwZc3vQ3PMQ6DebzJ3Xj/EAO0hhLmiQ1zhlJE65dr/AJLUchcPNSo5w0bGbpBm3nY/BV8cpuSceyxJQ2tS6PRhdGVLRoBogadE+FvK65MV1fBHCSFJlRlTEQVaIe0tcJBBBB3BsV4pxrAdliKlLTK4x5RI+UL3HKvKPaHgezxxftUax/wGQ/Nk+qo62NxTLellUmjNUzYQdCjshqJT8vROpjYrLo0Dt8p8mHGtNV7yymHZe6Jc4wCYmwFxe+q9B4Vyxh8LelTGb8bu8/4nT0hS8s8PFHCUmAfdDz5v7x+sei6cLZwYYwinXJmZcspNq+CPKkhSwkyqycCOF53xTDHA4vu2YSalImS1snvNDB7z5MX2IXo+Vc3j3BG4uiaZs4d6m/8AA8aHy2KranD6sOO10XNHqf8AHybvD4fy/v8AbG8N4wytTzg5SLOa6JBGvh+i4PNfHntPZUntb72czeIbA8JzWWTGIq4Wt2biab6cgkXhgvDRo7OdzqCoatQ13Zj7z5zZdNYEDwtqs7Jq5uGyXZp/4eNT9TH8Pdfh/PDOvydx0UapZVEh5AzgzEwAY3b5aL0eF5U3CinVLQ3vQCGiZuSMoiwNt/iu67m2plFJha24bnHedDwQ1wJtZwjdLT61QVS6Fk+jMmWpQ+RoeP8AMDMK2/eqES1gv/U6LhqyPD8NWx9bO4m1y/anESwD8LgbBTcJ4HUxb+1MhpLXOe6Te7ajBPvTA8BZbjAcOZQpinTEAfE2iXHc2XdKeqdy4j+pGThoFUHc359v74X3vmqTB4JtFgp0xDW6BSwpISQtFJJUjHbcnbGQiE+EQmAyEJ8ISA6cIyqSEZVM5kcIyqTKiEAZnn/DF+AqNYwvdmpkBoLiIeJcAL6T8V5TSfULQxzn5Bo1zjlH8rSYC98heZ8f4PTpYt4ddph4BJgB14MDwIWbrcb4n9xd0s/+p1OE8v4HHYdtKk1zajILiS0VXbe9BF76ggG0AGRo+BcmswTHvpPe8Pyzny2iYsBreDK5HLz6TDDGgGwgRpckAC5B74v4eC3GHY3K6CTLTJMRtre0loIPifFUcU9k0y9khvg0c2EZVIAjKvQGIRZUmVSwkhICF5ABJMACSToALklePcy8ZGOxJqgEMaAxgOuUEnMehMzC9krUA9pY4AtcC0g3BBsQfBeS16GH+0VBRYSwOIDS5wY2O7HV0kE67qlq29qSLWmq22cYUR/e6fTpfsLRkU2XOHpEiLFpI1uTeZFh6q+2rQqMAfhaYFwHUH9m8ERsSQTfcXWdTL+5G3oNGRuW4yiCNCIEEeifCo8u04w1NoOYAODSbEtD3BsjY5YsujlW5F2kzIkqbRHlSZVLCSFIiRwkhSQkhIZ597TsFDqNcanNTJAvaHN8d3LKYTBvkPaHz1yz8/8AYr0D2k4XNhA/8FRp0mcwLd/MLCcPc2IyMcdZeWt+pWJrVWR15PR/RSjkilLx8/2TLPZuBM03uBMkOZUyz/K0CfUrRcrcvMr5qtUEhpa0NMtBc3vXbAgC1hrNyuKwT/hjzYcw9MtVeg8uU4wtO0WJg5t3H8V1z0eOM8nPjk0PpScsGn+pxbrzfl+Uvx+0utphoAAAAsABAA6AJYUkJMq3jxpHCIUmVJCAI4RCfCIQSGQhSZUKIzp5UsJ+VEKVkCPKjKpMqMqdgR5VlOauXXPqfamhz2gNY9jLObHuuFiCCSRpYxda/KuTiuPnD4oU4plj6Uu7TEUqGQh7oP8AEN5BcLemirar/jO+n+M43CqAaQHUazWxIIaG6ZTGSxdcQYkaTqtvw/BQwtMhxkZSZLW/dYMtiALa6md7ZqvzQw94VsM2IJNCliMa52Xq5jKdPYT3yLLmV+eKVQ5Q/F1ryG5qWAo3cLDs89YiSLZtAsc1kallOAB0AHwEJcqWjRcxoa8NBFiKZeWDoGl/eIiLuunwt+MrimYc41JpkUIhSZUmVSsjRVxmIFKm6q6zWNLjabNE6brxTCV5eXHUkuMWAMzp5r0f2m8S7LB9kPerODP6W9530aPVeX4cLP1U7kol3TxpNmmrVQKBjWD8r/VR8O4k0gT0ufLe6l4NytWxzHFrhTYO7ncCZPQAR69FncXwupg65oYgEEXEXa4bOadx+7FVmpJXXB2TT4vk9H5Y4wxp7Ivblce5cWedR4SY9YWsheSYGtBBaYIIIPSNF6b/AOuU24YYuo4NZll382haBuZBACvaef1afgqZoc2ijxzmAUK1Og2M72ufBE2BgAefe+CucL4kKwOzm6jz0IXkHGuYX4vFNrv7kFoaG/cYHSPM3JJ6rd4XGGnUFYEXNwNC0m4/NVHqnHLd/VLK06eOvJscqTKpIQQtSzPoyXtGH/BeHa058PeXn2Ew0AQ5zTciQ862jUD4Bbr2qVy3CMaDGeqJG5DWud8jC8wotkhouSQL9SYWTrFun9xtfR+dYY243+RpqNImGlji7cmm1o+JZfzlbvlGvmw/ZnWmcm1hq3QkHUj00C84pct4gnKGidYztFr9T/0lajkmjXw+I7Os14ZUa5rXG7M7BngO0nLmtO65aVPHkT9y3r9XHUYNrjyuVzf7X+ZuYRCkypMq2zzZHCTKpcqSErAjypMqkhGVAxmVKnwhIZ1MqMqkyohFiKGMx4pkMgue73WNuTtPxVQ8UYCe2qNzD/CpPADf+7UEmf8AobfyNlNxrl5mKBl1Sm/KWCpReWOykyWmLOHgVgOaORTgaBxFCtVcGlgIsC0GQXuLYMTk00m87Z+ojmbbv6v2fuXcEsSSVfW92ajB85B2L+y1GtbmPdLTZhgZaTxBl0gycxu4Dy855n5kbi8acQxgyNAazPfO2mSZI2mTbouJW4hEgTM6yqDakFV3llKGxnb04qe5G5w3tALsuHpYenSDu697iajg0g5ststMROjZvquSXAGATPiLLk02AQR4GSrheTlI0+irqKXR33N9nrfJPFe3w2S+ajFNxJmRlDmkehj+laHKsX7LngsxAjR9OT45XW9I+a3GVbeCV41Zk5lU2RZUZVJlQWrtZyPKPaxi82Ko0fwUy4+b3H8mBZ3heCdWe2mwSXENHmbK7ztiu24jWdaGEUxF57MBpPxlar2Z8FnNinDTuM8yO8fQQP6is1r1MrLyezGjZ8O4e2hSZRZo0R5ncnzMlczm3lhuOoFlhUbLqTzs78JP4TofQ7LQZUZVoOKa2+Cmm07Pn9mJNMlj+65hLXB1iCDBEdZCh4jxh9VraZcezaSWtm2Z0S7zt+5K9C9onIr6rjjMK3M4/wDNpt950CM7BuY1Gtp6rI8q8lVcZWhzXMpNP8R7mlv9LZ1d9N1mThOMtiL8Zxa3C8o8l1Mc7OZZQBh1QjWNW051PjoPkvQ8Lyg6m8MDw6iIy557QAfdMCHedlpsJg20mNpU2hrGgNa0aABSZVbjpYbalyVnnndoihGVSZUharRwMH7VqkUKLetRx+DI/wDJYLhtUNcHETcES3TxF1tva0f/AI42/in/APNYWiC8tDdRb9+CzNQ/9jL2H4EbGlxj3ZA8+g6RutDwPHFz2sbOUuJOuoaRMabaryqpxJxcAPu211OhXqHs/fNEzczmPhYgD/U5Qxu5Ic+Is1MJMqkhELVsoEeVJCkhJlRYEcIhSZUmVKxjMqVPhCjYzqQiE+EQlYUMhMr4dr2uY8BzXAtcDoQRBHwU0IhFgfO/N/LjsDiX0Tds5qbjq5h90nx1B8WlcNe8e0jlb7ZhC9gmtSl7I1c37zPGwkeI8V4U2mSYAkmwA3PQLMyw2SL+Ke6J16HC6gwjcSR/DdUdSad8zWh2nS7v8pSYZ4Ih29l6lxfk544IzC02zWpNZVyjU1AS6oB4994HWAF5HTMuAAJJNhEnN0jrKjkx7WiWOe6z2r2eUGtwTWgNBMvc5v3i4kS6fvAtLfJoNpWnhZ/2f8HfhsCxlUQ9znVHNIgtzmQ103kACfONlo4WnjdRRQnzJkcLOc9cxnBYcGnHa1HZKea8Wlzo3gR6uC0+VeJe0PjwxOOdlM06I7JkaEi7yPN0iejQo5cm2PBLHDdI5vCeFPr1W0qYlzjA/U+AFz5L23hHC24agyg24aIJ6k3LvUkrKeyvgZbROMqDvVLUh0pg3P8AUR8G+K3cKGCO1WSyyt0R5UZVJCSFYs40R5UhClhJCNwqIsqQtUuVJlRYURZUmVS5UmVFjo859rtLuYd3/VVb8Qw/ksVwvD9xz9Ia90/ytLvyW79rNYZaDCD7z39BADRr6my4WB4Ya2GeAwU3mm/KxpLpGQloM3DrAf1LPzteoXcSewxmColzhuvZOWeywmFaar2Mzd7vuDbba+vxXkNHFlnugA9Y/VMfVLjJMnqdVHHNQdkpx38HseN56wlNriyoKjh9ynqfImB81Ly/zN9sc4NpPY0Ma7O7Qkn3dNYIPqvGMrgA6DE2cRaRtO69H5B4oTmYdqpB27rgGt+Yj0U5aqSa9rILBFpm7yohSZUmVXrKdEeVGVSQkhKx0NyoT4QlY6OlCWEqVQ3EqGwiE5CNwqGwuW3lbCit9pGHpdrObPlE5vxAaB3jErrIhK0+x1Q2FUZwai2r24o0hUP+IKbQ+TvmiZ8VdhCdioZCIT1wOdcDia2FLcFULKgOYhpyue0AyxrvunQ+MQhypAolX2gcxfY8I4MI7ap/DpibjNIdUjWAJv1heNcJ4Q/F4inhaeriAT+FurnHwDZKZWxFUksrBz6hJA7TM58zGUSZBnbxuNF63yDyC7APfXrPa6o9gaA2e4CQ50kjWQBboqt+rL7CzSxo12GwrabG02CGsaGtHRrRAHwCkhOhEK3ZWoZlRCfCSEWFDISQpISQjcFEcIhPhJCNwURwjKnwiEbgoxntL5fOJwoqMIBokvIJgFhAzAeNmx6rN8FB+0USJtWpA+RLr+XdXonMeGNTCVmNEnISB1ykOj/SsTyQ4uxbYvDXkz0y6/GFQ1CvJEu4X/rkdnifs2wldxeGvpuJk9i4Bs7nK4ED0hN4d7M8JRdmc11U7ds4Fo/paAD6ytdCIVvbHuitul1Zz8bwinWonDvY3syMuUAAN6Fo2I1CwPLvDH0KlenUIzsqBsge9q5rh5hwK9NhUH8GYa/2i+Yhsj7pLJyk+MH5BcNRj9SNI64Z7HyWoRCfCSFZ3HChmVJCkhJCNw9o2EJ8IS3D2l4FCbKWVx3E9o5CbKWU9wbRUqbKJRuFtHJU2USnuDaLCESiUbhbTn4jl+g+uzEuptNVhJa7xiJI0JGx1C6EIQi6HQiESkc6NVFzGoCpEhf80hqAbj1S9Rj2IVIhzwLkxoL9SYA+JTTVETIj9/qjew2ockTe3HXp89Ej6wESY/tKNwto6EijdimiSTEazbx3VLF8cpsFiCYJgmNpEmO7brHySeRLthtOgVUwvC6VJzn0qbWOd7xaIndOo8Ra5ubS2aDrFvncW8R1UeK4mGZCO8HH7pkxlJ7oGpt8ijenyOi2kKZ9pbsQbxa9/wBlMOMZu4C8XMdP1HxT3BRKkhVDxemZDXAkRMEWl2W/z/ZCceIsicw0nXZLevcNpYhC5Nfmai1gfmBkgAa7gHRQ4fmum6m15tm2JiLwBfc7eSXqx9w2nbQuA/myl3mE3gx/lJ/KPUIqc50BILhoCP0PRL1Ye49rO+hZd3tBoAxDvQAj6oR60Pce1muZUB06keoTamJa3UgeZjwXmL+YqnZloeSA4E9blxMEX1/JQDidSoB3nP0iTJJMwIO4VJ6r2R22pnqbsewNzFwjz8YVQ8wUhq4f7dfmvOH9q4Q8u3sNY1vO9gqeGp5pqOBECBe+oMeqi9VL2Hso9QxPMtFoJD2z030JXIr89gSxjQXXgm4gTq0b6DVYbvaC/wDMY7wkxJ3GUpmSzcxcH5jmAgwLX0jYf7qMtTIi0jXYfn6qHu7RjINwAYy2Fp3018Z8FfZz4zul4IuScneEbT0t9CsM+k3LMuEEtERqC79T8rKOngmERLyfvA+Ui7R+vqoLUT9wSR6IOfKInNIuA0CSTN5HpdcDF+0KpLsl2OnK4g2GkCAOk+qzv2fM7+Hr0cBFpm8ae98E9uCzBzrC2XXKNBEETtI03Teok1yx7LNZgvaG4iajBB92D9UUOepzPMk2yARAgd4eEnr0HmsXX4WT3mxBPWIuBcfop3NZeHNBbEh07xqCBPmeuifrT9yXp+5pK/O9Y1A9oAFwGHfYGSOs/BVcXzZiHvkxH4W2bfSZM6T8Vnq1VpdAF5uQII1kADW9/VSOLQ2AYcbEtMQTESBYnfUKDyT9xJI7uK5txBaGtBbENGkSDMyRM+NtNNVRp8UrwTncXSDrBuJMeEn5LmUwWyHzmHebEd+T7sRrqZGinDSbkgSYgWtcTM3tB9VGc5eWFJFkcbrZSwvcDEXc5xdY2N7EZo+IVerzBWe69QwSJkawLSkADp93oSe8Bbr5KCvgC4+8BGhk306zbzQp3w2Okyzh+OVrAOcIEC8wL2HTTTwClfxmsROdxgiBJkgXm/67rm0KGW7CTAu4ARaLxPlHWFYZmLy3LIIc4kjSBe3lOl7lRbafYttdlupx2q+ZeRnN4M96+h21kR1suWeLOBIM7XJg9Bf1+qsUy27AINyBmNyNA3cGB6QoMQDmI1i5B1t5x46pp32OrJqeNcRBec0ATM3kfo39hXKHEnN955LgDMTN7nynp4nqVn6L2sJB+9AjduwPxT3Yo0rz90RczHiddP3dTcX4I0dmvxiqWlrX5Y8bXBBG2o2SCpVgtdVdqC4AyJywIG5i0nRcX7QHtOW41LdIIMyLy6wMeRVj/wBQBBYDFyRuSS6ZN7CDuk91CLwxzmkwTE3Dj+9+igqY5zmkB/x1GmnT81XxTo1iTYzc6zttaE0MYYaAJ2v+iSGWc7oHUixmAdRbrca+CjOIcNRcW20y2iN5kp9fFgAAAkjUyTq6Yt8kj8SHk2iYgAkkWsPDSEkIr1XOMAj4E6C0DrdK6kXHraYOwmNDeZ9VC+tld7si2ngLT8FJw2uHGZOhEk7QZ9dfVdKpWNEtPDAgaaD3iQfghMOEb+L5gfmhK0S+47FdgDYpOvJJHdNo+7JmdDMIo8RFKQSx7ycrg/S2/dG/neUUcXTAkA903vLbgm430j43UrqjXiQBbS24MQemmi40dYxtcMr/AGjtM5M3gGA5puIgbfARaITX45rH5A14MnU2km4EbC4/VNq14rMacgJJAAHeEXcM2+w03Cnq46nlaDDS4BwLiYvaAdDEm/intIpLnnkp8TrwZaCe6J1gy4tjx3UVDElrHOaAYuSNxDRa06AeVuqKr6dRxy3JcGjLubgaCAL5lJSLQ1rC4iIsBYQYN9NP30lSqqIUrJKQJJOgMkgXOk6SJJ/NSMxUQCYA+8QSS3UF067Hrb4wuw7xJbOUx3rfECfxE2/RQ4/Dl7JcZMwXA6Xk5p+qikrHSXJ0Bjg6XkixgQLEXBIBE3Mj9VJmIOW/kABM3ERvvO65eGp5DDm5mwNyALSIy/S+uy6Iw/cs57HAC1spBEARM7dEpUhJWyOqTJyU23brYbWJMdFyqWFdmEjQBr8pkAxDR46hWsRUJdBLiRaGCfD3oteIjqqpBg90iDaZJ0kkEmdGjbp0K7RTSJytk9Ks1hnNJiAYl1x0Bj+wT6uIDqbmuO0hoMXJmemawt+ipdi53eDbQfAaXgbwSd7gKOq5zXBpbck96PQBvW2v8w6J7eSFNHSokAQIlsOEglpBA6nXS/gYi6Qd+Tdp00MtmJnwj4Sq+HzC5G223QgHa0/3TzTvE/CZzGcsea50LbfZOWhkva8zIvbcaDbSf2Ltbis/cJE92wBg6WvINr9VZpVWvGYHUkmIgACSDPhaVG/Bg+6AIMl42to2dTpNttolRTXkBuHfl92PBpNu8Ms9DrPom4XEdnUDmGWgAyXOd3SCxw89VHXwoDRLRJ1eXe7fbyIM/BK1nfLWZIuBvDi4iYiTY9beClSaEWqGODBme1j4ztIMt6AySRPvDToBdR1cW0wAMpNgAQQBpPeJOXvExtdIMCMuwMMu0mYNyDGhkqviCA4m0OyhsAhoGUO100cJt+KUlT4BNkmLLSGlkZhDj49Itc28dfC9WmDlcYGzR96xc5wPmI+ae5gLQYhkSBGsi4n96qxisK1zAQHBpdJ/laIaY6gQL21U7rgkUsUQYymDBJLrEEn3dSBe4+qMFSawjuDebiRbvPHkSfCyMTgz95pIPum2bxJcNdD8PUrh8NDcwM2FzeZJOWPn+7yvgXYlahILhqIAEGD0iLjTyuufiy6mcjmkP0JnTaIjW/Xdd1j3ODiGtncNEtlrhpBsJM/BMs8ipk+6fe/HBA+MjW3xRGVBSOPRa8CCDqdZg5bnUaXBXSwlPu6RtOlxuOth8ymEWl42MDeTrM72Iv1S4euzL6kQCDYgWiduqJcokkh5LX9J/FFtDcAfkoKuFECXE5dNCDfSBpvupKmEZeJabFwcdYgWAFtZk/krGHwjssNLXARbS0zcEfSNbIuuiVWcurhRJyvIGoAEgTeNULtGnJ/5TtTsDpbWUKXqD2onoCSJvOYGd7HXqm0Xfx2ne1/6XH6gIQqy7fy/kjE5XE3EVmX/AMM/M1ifmAunhB3XN27wjaM7hEeQHwQhdcnwo5nO4UO+8bZX28iY+g+CdSqmKlzaIv1LQfkhCm+39xJ/CW3vIaYJHeOnm4/VU6TySJJN6et9XBCFBdEX0dBzoDQLDMNPJXcPqRtrG26ELkyePsqNP8b+hx9REFRtM1Ks375F+kxHyCEKf8EpdlLDuPX7zv8Ay/RW6JzU25r3brf7rUIU5jj0SYzV/wD3APTvrnV3d9v87PoD9bpEJRITJMC8h7xJiQI8JIj5D4Kwz/mDzP1cPyHwQhKXZB+B7x3WnfM0TvBa2yfUaAyqQI7ztPRCFAI9jcGY0/Efoiq0GjJ1nXfV6EJPsGOxAhlIdQ+f8xVfEOIq027QLbe90SIU4/yTfTGzBt0Pyp2VjEOii4i0TEfyvQhNdoceyGmwfxbCwt4fuB8FNhN/5T8mhKhEugRSxgs075W38wJ+q5ou4E6hryJ6htikQusOiPk69ZosY3P/AJD6KrgnHvX0NvDvIQkuiXkqHEOn3nfEoQhdqRFn/9k="/>
          <p:cNvSpPr/>
          <p:nvPr/>
        </p:nvSpPr>
        <p:spPr>
          <a:xfrm>
            <a:off x="63500" y="-108347"/>
            <a:ext cx="304800" cy="228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7" name="Shape 177"/>
          <p:cNvSpPr txBox="1">
            <a:spLocks noGrp="1"/>
          </p:cNvSpPr>
          <p:nvPr>
            <p:ph type="title"/>
          </p:nvPr>
        </p:nvSpPr>
        <p:spPr>
          <a:xfrm>
            <a:off x="-17551" y="0"/>
            <a:ext cx="9144000" cy="638944"/>
          </a:xfrm>
          <a:prstGeom prst="rect">
            <a:avLst/>
          </a:prstGeom>
          <a:solidFill>
            <a:srgbClr val="1C4587"/>
          </a:solidFill>
          <a:ln w="9525" cap="flat" cmpd="sng">
            <a:solidFill>
              <a:srgbClr val="FFFFFF">
                <a:alpha val="0"/>
              </a:srgbClr>
            </a:solidFill>
            <a:prstDash val="solid"/>
            <a:round/>
            <a:headEnd type="none" w="med" len="med"/>
            <a:tailEnd type="none" w="med" len="med"/>
          </a:ln>
        </p:spPr>
        <p:txBody>
          <a:bodyPr lIns="91425" tIns="91425" rIns="91425" bIns="91425" anchor="t" anchorCtr="0">
            <a:noAutofit/>
          </a:bodyPr>
          <a:lstStyle/>
          <a:p>
            <a:pPr marL="0" marR="0" lvl="0" indent="0" rtl="0">
              <a:lnSpc>
                <a:spcPct val="100000"/>
              </a:lnSpc>
              <a:spcBef>
                <a:spcPts val="0"/>
              </a:spcBef>
              <a:spcAft>
                <a:spcPts val="0"/>
              </a:spcAft>
              <a:buClr>
                <a:schemeClr val="lt1"/>
              </a:buClr>
              <a:buSzPct val="25000"/>
              <a:buFont typeface="Comic Sans MS"/>
              <a:buNone/>
            </a:pPr>
            <a:r>
              <a:rPr lang="en-GB" sz="3800" b="1" dirty="0">
                <a:solidFill>
                  <a:srgbClr val="FFFFFF"/>
                </a:solidFill>
                <a:latin typeface="Comic Sans MS"/>
                <a:ea typeface="Comic Sans MS"/>
                <a:cs typeface="Comic Sans MS"/>
                <a:sym typeface="Comic Sans MS"/>
              </a:rPr>
              <a:t>Astrophysics</a:t>
            </a:r>
          </a:p>
        </p:txBody>
      </p:sp>
    </p:spTree>
    <p:extLst>
      <p:ext uri="{BB962C8B-B14F-4D97-AF65-F5344CB8AC3E}">
        <p14:creationId xmlns:p14="http://schemas.microsoft.com/office/powerpoint/2010/main" val="1434837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8696" y="1070144"/>
            <a:ext cx="3952796" cy="3937355"/>
          </a:xfrm>
          <a:prstGeom prst="rect">
            <a:avLst/>
          </a:prstGeom>
        </p:spPr>
      </p:pic>
      <p:sp>
        <p:nvSpPr>
          <p:cNvPr id="6" name="TextBox 5"/>
          <p:cNvSpPr txBox="1"/>
          <p:nvPr/>
        </p:nvSpPr>
        <p:spPr>
          <a:xfrm rot="16200000">
            <a:off x="-501926" y="2670081"/>
            <a:ext cx="1701209" cy="307777"/>
          </a:xfrm>
          <a:prstGeom prst="rect">
            <a:avLst/>
          </a:prstGeom>
          <a:noFill/>
        </p:spPr>
        <p:txBody>
          <a:bodyPr wrap="square" rtlCol="0">
            <a:spAutoFit/>
          </a:bodyPr>
          <a:lstStyle/>
          <a:p>
            <a:pPr lvl="0"/>
            <a:r>
              <a:rPr lang="en-US" dirty="0">
                <a:solidFill>
                  <a:schemeClr val="bg1"/>
                </a:solidFill>
              </a:rPr>
              <a:t>1= </a:t>
            </a:r>
            <a:r>
              <a:rPr lang="it-IT" dirty="0">
                <a:solidFill>
                  <a:schemeClr val="bg1"/>
                </a:solidFill>
              </a:rPr>
              <a:t>3.85 x 10</a:t>
            </a:r>
            <a:r>
              <a:rPr lang="it-IT" baseline="30000" dirty="0">
                <a:solidFill>
                  <a:schemeClr val="bg1"/>
                </a:solidFill>
              </a:rPr>
              <a:t>26</a:t>
            </a:r>
            <a:r>
              <a:rPr lang="it-IT" dirty="0">
                <a:solidFill>
                  <a:schemeClr val="bg1"/>
                </a:solidFill>
              </a:rPr>
              <a:t> W</a:t>
            </a:r>
          </a:p>
        </p:txBody>
      </p:sp>
      <p:sp>
        <p:nvSpPr>
          <p:cNvPr id="7" name="Shape 133"/>
          <p:cNvSpPr txBox="1"/>
          <p:nvPr/>
        </p:nvSpPr>
        <p:spPr>
          <a:xfrm>
            <a:off x="0" y="0"/>
            <a:ext cx="9144000" cy="565727"/>
          </a:xfrm>
          <a:prstGeom prst="rect">
            <a:avLst/>
          </a:prstGeom>
          <a:solidFill>
            <a:srgbClr val="CCFFCC"/>
          </a:solidFill>
          <a:ln>
            <a:noFill/>
          </a:ln>
        </p:spPr>
        <p:txBody>
          <a:bodyPr lIns="91425" tIns="45700" rIns="91425" bIns="45700" anchor="t" anchorCtr="0">
            <a:noAutofit/>
          </a:bodyPr>
          <a:lstStyle/>
          <a:p>
            <a:pPr lvl="0">
              <a:lnSpc>
                <a:spcPct val="90000"/>
              </a:lnSpc>
              <a:spcAft>
                <a:spcPts val="1120"/>
              </a:spcAft>
              <a:buSzPct val="25000"/>
            </a:pPr>
            <a:r>
              <a:rPr lang="en-GB" sz="1800" b="1" i="0" u="none" strike="noStrike" cap="none"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and explain features of a </a:t>
            </a:r>
            <a:r>
              <a:rPr lang="en-GB" sz="1800" dirty="0" err="1">
                <a:solidFill>
                  <a:schemeClr val="tx1"/>
                </a:solidFill>
                <a:latin typeface="Comic Sans MS"/>
                <a:ea typeface="Comic Sans MS"/>
                <a:cs typeface="Comic Sans MS"/>
                <a:sym typeface="Comic Sans MS"/>
              </a:rPr>
              <a:t>Hertzsprung</a:t>
            </a:r>
            <a:r>
              <a:rPr lang="en-GB" sz="1800" dirty="0">
                <a:solidFill>
                  <a:schemeClr val="tx1"/>
                </a:solidFill>
                <a:latin typeface="Comic Sans MS"/>
                <a:ea typeface="Comic Sans MS"/>
                <a:cs typeface="Comic Sans MS"/>
                <a:sym typeface="Comic Sans MS"/>
              </a:rPr>
              <a:t>-Russell diagram</a:t>
            </a:r>
          </a:p>
          <a:p>
            <a:pPr marL="0" marR="0" lvl="0" indent="0" algn="l" rtl="0">
              <a:spcBef>
                <a:spcPts val="0"/>
              </a:spcBef>
              <a:buSzPct val="25000"/>
              <a:buNone/>
            </a:pPr>
            <a:endParaRPr lang="en-GB" sz="1800" b="1" dirty="0">
              <a:solidFill>
                <a:srgbClr val="0000FF"/>
              </a:solidFill>
              <a:latin typeface="Comic Sans MS"/>
              <a:ea typeface="Comic Sans MS"/>
              <a:cs typeface="Comic Sans MS"/>
              <a:sym typeface="Comic Sans MS"/>
            </a:endParaRPr>
          </a:p>
        </p:txBody>
      </p:sp>
      <p:sp>
        <p:nvSpPr>
          <p:cNvPr id="2" name="TextBox 1"/>
          <p:cNvSpPr txBox="1"/>
          <p:nvPr/>
        </p:nvSpPr>
        <p:spPr>
          <a:xfrm>
            <a:off x="4708508" y="931143"/>
            <a:ext cx="3940472" cy="3785652"/>
          </a:xfrm>
          <a:prstGeom prst="rect">
            <a:avLst/>
          </a:prstGeom>
          <a:noFill/>
        </p:spPr>
        <p:txBody>
          <a:bodyPr wrap="square" rtlCol="0">
            <a:spAutoFit/>
          </a:bodyPr>
          <a:lstStyle/>
          <a:p>
            <a:endParaRPr lang="en-GB" sz="2000" dirty="0">
              <a:solidFill>
                <a:schemeClr val="bg1"/>
              </a:solidFill>
              <a:latin typeface="Comic Sans MS" panose="030F0702030302020204" pitchFamily="66" charset="0"/>
            </a:endParaRPr>
          </a:p>
          <a:p>
            <a:r>
              <a:rPr lang="en-GB" sz="2000" dirty="0">
                <a:solidFill>
                  <a:schemeClr val="bg1"/>
                </a:solidFill>
                <a:latin typeface="Comic Sans MS" panose="030F0702030302020204" pitchFamily="66" charset="0"/>
              </a:rPr>
              <a:t>How does a star evolve through the </a:t>
            </a:r>
            <a:r>
              <a:rPr lang="en-GB" sz="2000" dirty="0" err="1">
                <a:solidFill>
                  <a:schemeClr val="bg1"/>
                </a:solidFill>
                <a:latin typeface="Comic Sans MS" panose="030F0702030302020204" pitchFamily="66" charset="0"/>
              </a:rPr>
              <a:t>Hertzsprung</a:t>
            </a:r>
            <a:r>
              <a:rPr lang="en-GB" sz="2000" dirty="0">
                <a:solidFill>
                  <a:schemeClr val="bg1"/>
                </a:solidFill>
                <a:latin typeface="Comic Sans MS" panose="030F0702030302020204" pitchFamily="66" charset="0"/>
              </a:rPr>
              <a:t>-Russell diagram- what properties change?</a:t>
            </a:r>
          </a:p>
          <a:p>
            <a:endParaRPr lang="en-GB" sz="2000" dirty="0">
              <a:solidFill>
                <a:schemeClr val="bg1"/>
              </a:solidFill>
              <a:latin typeface="Comic Sans MS" panose="030F0702030302020204" pitchFamily="66" charset="0"/>
            </a:endParaRPr>
          </a:p>
          <a:p>
            <a:r>
              <a:rPr lang="en-GB" sz="2000" dirty="0">
                <a:solidFill>
                  <a:schemeClr val="bg1"/>
                </a:solidFill>
                <a:latin typeface="Comic Sans MS" panose="030F0702030302020204" pitchFamily="66" charset="0"/>
              </a:rPr>
              <a:t>What is the relationship between luminosity and surface temperature</a:t>
            </a:r>
          </a:p>
          <a:p>
            <a:endParaRPr lang="en-GB" sz="2000" dirty="0">
              <a:solidFill>
                <a:schemeClr val="bg1"/>
              </a:solidFill>
              <a:latin typeface="Comic Sans MS" panose="030F0702030302020204" pitchFamily="66" charset="0"/>
            </a:endParaRPr>
          </a:p>
          <a:p>
            <a:r>
              <a:rPr lang="en-GB" sz="2000" dirty="0">
                <a:solidFill>
                  <a:schemeClr val="bg1"/>
                </a:solidFill>
                <a:latin typeface="Comic Sans MS" panose="030F0702030302020204" pitchFamily="66" charset="0"/>
              </a:rPr>
              <a:t>Why are giants and </a:t>
            </a:r>
            <a:r>
              <a:rPr lang="en-GB" sz="2000" dirty="0" err="1">
                <a:solidFill>
                  <a:schemeClr val="bg1"/>
                </a:solidFill>
                <a:latin typeface="Comic Sans MS" panose="030F0702030302020204" pitchFamily="66" charset="0"/>
              </a:rPr>
              <a:t>supergiants</a:t>
            </a:r>
            <a:r>
              <a:rPr lang="en-GB" sz="2000" dirty="0">
                <a:solidFill>
                  <a:schemeClr val="bg1"/>
                </a:solidFill>
                <a:latin typeface="Comic Sans MS" panose="030F0702030302020204" pitchFamily="66" charset="0"/>
              </a:rPr>
              <a:t> so luminous?</a:t>
            </a:r>
          </a:p>
        </p:txBody>
      </p:sp>
      <p:sp>
        <p:nvSpPr>
          <p:cNvPr id="8" name="TextBox 7"/>
          <p:cNvSpPr txBox="1"/>
          <p:nvPr/>
        </p:nvSpPr>
        <p:spPr>
          <a:xfrm>
            <a:off x="283968" y="565727"/>
            <a:ext cx="4827462" cy="461665"/>
          </a:xfrm>
          <a:prstGeom prst="rect">
            <a:avLst/>
          </a:prstGeom>
          <a:noFill/>
        </p:spPr>
        <p:txBody>
          <a:bodyPr wrap="square" rtlCol="0">
            <a:spAutoFit/>
          </a:bodyPr>
          <a:lstStyle/>
          <a:p>
            <a:r>
              <a:rPr lang="en-GB" sz="2400" b="1" dirty="0" err="1">
                <a:solidFill>
                  <a:schemeClr val="bg1"/>
                </a:solidFill>
                <a:latin typeface="Comic Sans MS" panose="030F0702030302020204" pitchFamily="66" charset="0"/>
              </a:rPr>
              <a:t>Hertzsprung</a:t>
            </a:r>
            <a:r>
              <a:rPr lang="en-GB" sz="2400" b="1" dirty="0">
                <a:solidFill>
                  <a:schemeClr val="bg1"/>
                </a:solidFill>
                <a:latin typeface="Comic Sans MS" panose="030F0702030302020204" pitchFamily="66" charset="0"/>
              </a:rPr>
              <a:t>-Russell diagram</a:t>
            </a:r>
          </a:p>
        </p:txBody>
      </p:sp>
    </p:spTree>
    <p:extLst>
      <p:ext uri="{BB962C8B-B14F-4D97-AF65-F5344CB8AC3E}">
        <p14:creationId xmlns:p14="http://schemas.microsoft.com/office/powerpoint/2010/main" val="360560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Shape 135"/>
          <p:cNvSpPr txBox="1"/>
          <p:nvPr/>
        </p:nvSpPr>
        <p:spPr>
          <a:xfrm>
            <a:off x="138725" y="609870"/>
            <a:ext cx="7073700" cy="647325"/>
          </a:xfrm>
          <a:prstGeom prst="rect">
            <a:avLst/>
          </a:prstGeom>
          <a:noFill/>
          <a:ln>
            <a:noFill/>
          </a:ln>
        </p:spPr>
        <p:txBody>
          <a:bodyPr lIns="91425" tIns="91425" rIns="91425" bIns="91425" anchor="t" anchorCtr="0">
            <a:noAutofit/>
          </a:bodyPr>
          <a:lstStyle/>
          <a:p>
            <a:pPr lvl="0">
              <a:spcBef>
                <a:spcPts val="0"/>
              </a:spcBef>
              <a:buNone/>
            </a:pPr>
            <a:r>
              <a:rPr lang="en-GB" sz="3600" dirty="0">
                <a:solidFill>
                  <a:srgbClr val="FFFFFF"/>
                </a:solidFill>
                <a:latin typeface="Comic Sans MS"/>
                <a:ea typeface="Comic Sans MS"/>
                <a:cs typeface="Comic Sans MS"/>
                <a:sym typeface="Comic Sans MS"/>
              </a:rPr>
              <a:t>Colour-temperature relationship</a:t>
            </a:r>
          </a:p>
        </p:txBody>
      </p:sp>
      <p:sp>
        <p:nvSpPr>
          <p:cNvPr id="136" name="Shape 136"/>
          <p:cNvSpPr txBox="1"/>
          <p:nvPr/>
        </p:nvSpPr>
        <p:spPr>
          <a:xfrm>
            <a:off x="138725" y="1255935"/>
            <a:ext cx="8722800" cy="797625"/>
          </a:xfrm>
          <a:prstGeom prst="rect">
            <a:avLst/>
          </a:prstGeom>
          <a:noFill/>
          <a:ln>
            <a:noFill/>
          </a:ln>
        </p:spPr>
        <p:txBody>
          <a:bodyPr lIns="91425" tIns="91425" rIns="91425" bIns="91425" anchor="t" anchorCtr="0">
            <a:noAutofit/>
          </a:bodyPr>
          <a:lstStyle/>
          <a:p>
            <a:pPr lvl="0">
              <a:spcBef>
                <a:spcPts val="0"/>
              </a:spcBef>
              <a:buNone/>
            </a:pPr>
            <a:r>
              <a:rPr lang="en-GB" sz="2400" dirty="0">
                <a:solidFill>
                  <a:srgbClr val="FFFFFF"/>
                </a:solidFill>
                <a:latin typeface="Comic Sans MS"/>
                <a:ea typeface="Comic Sans MS"/>
                <a:cs typeface="Comic Sans MS"/>
                <a:sym typeface="Comic Sans MS"/>
              </a:rPr>
              <a:t>The wavelength, and therefore the colour, of electromagnetic radiation emitted by an object depends on its temperature.</a:t>
            </a:r>
          </a:p>
        </p:txBody>
      </p:sp>
      <p:pic>
        <p:nvPicPr>
          <p:cNvPr id="137" name="Shape 137"/>
          <p:cNvPicPr preferRelativeResize="0"/>
          <p:nvPr/>
        </p:nvPicPr>
        <p:blipFill rotWithShape="1">
          <a:blip r:embed="rId3">
            <a:alphaModFix/>
          </a:blip>
          <a:srcRect t="19436" b="18004"/>
          <a:stretch/>
        </p:blipFill>
        <p:spPr>
          <a:xfrm rot="554523">
            <a:off x="5163116" y="2906141"/>
            <a:ext cx="3463507" cy="1458772"/>
          </a:xfrm>
          <a:prstGeom prst="rect">
            <a:avLst/>
          </a:prstGeom>
          <a:noFill/>
          <a:ln>
            <a:noFill/>
          </a:ln>
        </p:spPr>
      </p:pic>
      <p:sp>
        <p:nvSpPr>
          <p:cNvPr id="138" name="Shape 138"/>
          <p:cNvSpPr txBox="1"/>
          <p:nvPr/>
        </p:nvSpPr>
        <p:spPr>
          <a:xfrm>
            <a:off x="138724" y="2515649"/>
            <a:ext cx="4837367" cy="2117925"/>
          </a:xfrm>
          <a:prstGeom prst="rect">
            <a:avLst/>
          </a:prstGeom>
          <a:noFill/>
          <a:ln>
            <a:noFill/>
          </a:ln>
        </p:spPr>
        <p:txBody>
          <a:bodyPr lIns="91425" tIns="91425" rIns="91425" bIns="91425" anchor="t" anchorCtr="0">
            <a:noAutofit/>
          </a:bodyPr>
          <a:lstStyle/>
          <a:p>
            <a:pPr lvl="0">
              <a:spcBef>
                <a:spcPts val="0"/>
              </a:spcBef>
              <a:buNone/>
            </a:pPr>
            <a:r>
              <a:rPr lang="en-GB" sz="2400" dirty="0">
                <a:solidFill>
                  <a:srgbClr val="FFFFFF"/>
                </a:solidFill>
                <a:latin typeface="Comic Sans MS"/>
                <a:ea typeface="Comic Sans MS"/>
                <a:cs typeface="Comic Sans MS"/>
                <a:sym typeface="Comic Sans MS"/>
              </a:rPr>
              <a:t>This can be seen on a grill, where lower temperatures glow a dull red colour, and higher temperatures are more orange.</a:t>
            </a:r>
          </a:p>
          <a:p>
            <a:pPr lvl="0" rtl="0">
              <a:spcBef>
                <a:spcPts val="0"/>
              </a:spcBef>
              <a:buNone/>
            </a:pPr>
            <a:r>
              <a:rPr lang="en-GB" sz="2400" dirty="0">
                <a:solidFill>
                  <a:srgbClr val="FFFFFF"/>
                </a:solidFill>
                <a:latin typeface="Comic Sans MS"/>
                <a:ea typeface="Comic Sans MS"/>
                <a:cs typeface="Comic Sans MS"/>
                <a:sym typeface="Comic Sans MS"/>
              </a:rPr>
              <a:t>White hot areas emit all wavelengths of visible light.</a:t>
            </a:r>
          </a:p>
        </p:txBody>
      </p:sp>
      <p:sp>
        <p:nvSpPr>
          <p:cNvPr id="7" name="Shape 276"/>
          <p:cNvSpPr txBox="1"/>
          <p:nvPr/>
        </p:nvSpPr>
        <p:spPr>
          <a:xfrm>
            <a:off x="0" y="2"/>
            <a:ext cx="9144000" cy="519693"/>
          </a:xfrm>
          <a:prstGeom prst="rect">
            <a:avLst/>
          </a:prstGeom>
          <a:solidFill>
            <a:srgbClr val="C6D9F1"/>
          </a:solidFill>
          <a:ln>
            <a:noFill/>
          </a:ln>
        </p:spPr>
        <p:txBody>
          <a:bodyPr lIns="91425" tIns="45700" rIns="91425" bIns="45700" anchor="t" anchorCtr="0">
            <a:noAutofit/>
          </a:bodyPr>
          <a:lstStyle/>
          <a:p>
            <a:pPr>
              <a:lnSpc>
                <a:spcPct val="90000"/>
              </a:lnSpc>
              <a:spcAft>
                <a:spcPts val="1120"/>
              </a:spcAft>
              <a:buClr>
                <a:schemeClr val="dk1"/>
              </a:buClr>
              <a:buSzPct val="25000"/>
            </a:pPr>
            <a:r>
              <a:rPr lang="en-GB" sz="1800"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1800" dirty="0">
              <a:latin typeface="Comic Sans MS"/>
              <a:ea typeface="Comic Sans MS"/>
              <a:cs typeface="Comic Sans MS"/>
              <a:sym typeface="Comic Sans MS"/>
            </a:endParaRP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18327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Shape 135"/>
          <p:cNvSpPr txBox="1"/>
          <p:nvPr/>
        </p:nvSpPr>
        <p:spPr>
          <a:xfrm>
            <a:off x="138725" y="609870"/>
            <a:ext cx="7073700" cy="647325"/>
          </a:xfrm>
          <a:prstGeom prst="rect">
            <a:avLst/>
          </a:prstGeom>
          <a:noFill/>
          <a:ln>
            <a:noFill/>
          </a:ln>
        </p:spPr>
        <p:txBody>
          <a:bodyPr lIns="91425" tIns="91425" rIns="91425" bIns="91425" anchor="t" anchorCtr="0">
            <a:noAutofit/>
          </a:bodyPr>
          <a:lstStyle/>
          <a:p>
            <a:pPr lvl="0">
              <a:spcBef>
                <a:spcPts val="0"/>
              </a:spcBef>
              <a:buNone/>
            </a:pPr>
            <a:r>
              <a:rPr lang="en-GB" sz="3600" dirty="0">
                <a:solidFill>
                  <a:srgbClr val="FFFFFF"/>
                </a:solidFill>
                <a:latin typeface="Comic Sans MS"/>
                <a:ea typeface="Comic Sans MS"/>
                <a:cs typeface="Comic Sans MS"/>
                <a:sym typeface="Comic Sans MS"/>
              </a:rPr>
              <a:t>Colour-temperature relationship</a:t>
            </a:r>
          </a:p>
        </p:txBody>
      </p:sp>
      <p:sp>
        <p:nvSpPr>
          <p:cNvPr id="7" name="Shape 276"/>
          <p:cNvSpPr txBox="1"/>
          <p:nvPr/>
        </p:nvSpPr>
        <p:spPr>
          <a:xfrm>
            <a:off x="0" y="2"/>
            <a:ext cx="9144000" cy="519693"/>
          </a:xfrm>
          <a:prstGeom prst="rect">
            <a:avLst/>
          </a:prstGeom>
          <a:solidFill>
            <a:srgbClr val="C6D9F1"/>
          </a:solidFill>
          <a:ln>
            <a:noFill/>
          </a:ln>
        </p:spPr>
        <p:txBody>
          <a:bodyPr lIns="91425" tIns="45700" rIns="91425" bIns="45700" anchor="t" anchorCtr="0">
            <a:noAutofit/>
          </a:bodyPr>
          <a:lstStyle/>
          <a:p>
            <a:pPr>
              <a:lnSpc>
                <a:spcPct val="90000"/>
              </a:lnSpc>
              <a:spcAft>
                <a:spcPts val="1120"/>
              </a:spcAft>
              <a:buClr>
                <a:schemeClr val="dk1"/>
              </a:buClr>
              <a:buSzPct val="25000"/>
            </a:pPr>
            <a:r>
              <a:rPr lang="en-GB" sz="1800"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1800" dirty="0">
              <a:latin typeface="Comic Sans MS"/>
              <a:ea typeface="Comic Sans MS"/>
              <a:cs typeface="Comic Sans MS"/>
              <a:sym typeface="Comic Sans MS"/>
            </a:endParaRP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639"/>
          <a:stretch/>
        </p:blipFill>
        <p:spPr>
          <a:xfrm>
            <a:off x="1113182" y="1347370"/>
            <a:ext cx="6983896" cy="3636940"/>
          </a:xfrm>
          <a:prstGeom prst="rect">
            <a:avLst/>
          </a:prstGeom>
        </p:spPr>
      </p:pic>
    </p:spTree>
    <p:extLst>
      <p:ext uri="{BB962C8B-B14F-4D97-AF65-F5344CB8AC3E}">
        <p14:creationId xmlns:p14="http://schemas.microsoft.com/office/powerpoint/2010/main" val="984659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Shape 135"/>
          <p:cNvSpPr txBox="1"/>
          <p:nvPr/>
        </p:nvSpPr>
        <p:spPr>
          <a:xfrm>
            <a:off x="115635" y="540600"/>
            <a:ext cx="7073700" cy="647325"/>
          </a:xfrm>
          <a:prstGeom prst="rect">
            <a:avLst/>
          </a:prstGeom>
          <a:noFill/>
          <a:ln>
            <a:noFill/>
          </a:ln>
        </p:spPr>
        <p:txBody>
          <a:bodyPr lIns="91425" tIns="91425" rIns="91425" bIns="91425" anchor="t" anchorCtr="0">
            <a:noAutofit/>
          </a:bodyPr>
          <a:lstStyle/>
          <a:p>
            <a:pPr lvl="0">
              <a:spcBef>
                <a:spcPts val="0"/>
              </a:spcBef>
              <a:buNone/>
            </a:pPr>
            <a:r>
              <a:rPr lang="en-GB" sz="3600" dirty="0">
                <a:solidFill>
                  <a:srgbClr val="FFFFFF"/>
                </a:solidFill>
                <a:latin typeface="Comic Sans MS"/>
                <a:ea typeface="Comic Sans MS"/>
                <a:cs typeface="Comic Sans MS"/>
                <a:sym typeface="Comic Sans MS"/>
              </a:rPr>
              <a:t>Black-body radiation</a:t>
            </a:r>
          </a:p>
        </p:txBody>
      </p:sp>
      <p:sp>
        <p:nvSpPr>
          <p:cNvPr id="136" name="Shape 136"/>
          <p:cNvSpPr txBox="1"/>
          <p:nvPr/>
        </p:nvSpPr>
        <p:spPr>
          <a:xfrm>
            <a:off x="138725" y="1221294"/>
            <a:ext cx="3599689" cy="2346247"/>
          </a:xfrm>
          <a:prstGeom prst="rect">
            <a:avLst/>
          </a:prstGeom>
          <a:noFill/>
          <a:ln>
            <a:noFill/>
          </a:ln>
        </p:spPr>
        <p:txBody>
          <a:bodyPr lIns="91425" tIns="91425" rIns="91425" bIns="91425" anchor="t" anchorCtr="0">
            <a:noAutofit/>
          </a:bodyPr>
          <a:lstStyle/>
          <a:p>
            <a:pPr lvl="0">
              <a:spcBef>
                <a:spcPts val="0"/>
              </a:spcBef>
              <a:buNone/>
            </a:pPr>
            <a:r>
              <a:rPr lang="en-GB" sz="2400" dirty="0">
                <a:solidFill>
                  <a:srgbClr val="FFFFFF"/>
                </a:solidFill>
                <a:latin typeface="Comic Sans MS"/>
                <a:ea typeface="Comic Sans MS"/>
                <a:cs typeface="Comic Sans MS"/>
                <a:sym typeface="Comic Sans MS"/>
              </a:rPr>
              <a:t>A black body is an idealised object that absorbs all electromagnetic radiation that shines into it and emits a characteristic distribution of wavelengths at a particular temperature</a:t>
            </a:r>
          </a:p>
        </p:txBody>
      </p:sp>
      <p:pic>
        <p:nvPicPr>
          <p:cNvPr id="7" name="Picture 6"/>
          <p:cNvPicPr>
            <a:picLocks noChangeAspect="1"/>
          </p:cNvPicPr>
          <p:nvPr/>
        </p:nvPicPr>
        <p:blipFill>
          <a:blip r:embed="rId3"/>
          <a:stretch>
            <a:fillRect/>
          </a:stretch>
        </p:blipFill>
        <p:spPr>
          <a:xfrm>
            <a:off x="3646051" y="1567657"/>
            <a:ext cx="5085395" cy="3302391"/>
          </a:xfrm>
          <a:prstGeom prst="rect">
            <a:avLst/>
          </a:prstGeom>
        </p:spPr>
      </p:pic>
      <p:sp>
        <p:nvSpPr>
          <p:cNvPr id="6" name="Shape 276"/>
          <p:cNvSpPr txBox="1"/>
          <p:nvPr/>
        </p:nvSpPr>
        <p:spPr>
          <a:xfrm>
            <a:off x="0" y="2"/>
            <a:ext cx="9144000" cy="519693"/>
          </a:xfrm>
          <a:prstGeom prst="rect">
            <a:avLst/>
          </a:prstGeom>
          <a:solidFill>
            <a:srgbClr val="C6D9F1"/>
          </a:solidFill>
          <a:ln>
            <a:noFill/>
          </a:ln>
        </p:spPr>
        <p:txBody>
          <a:bodyPr lIns="91425" tIns="45700" rIns="91425" bIns="45700" anchor="t" anchorCtr="0">
            <a:noAutofit/>
          </a:bodyPr>
          <a:lstStyle/>
          <a:p>
            <a:pPr>
              <a:lnSpc>
                <a:spcPct val="90000"/>
              </a:lnSpc>
              <a:spcAft>
                <a:spcPts val="1120"/>
              </a:spcAft>
              <a:buClr>
                <a:schemeClr val="dk1"/>
              </a:buClr>
              <a:buSzPct val="25000"/>
            </a:pPr>
            <a:r>
              <a:rPr lang="en-GB" sz="1800"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1800" dirty="0">
              <a:latin typeface="Comic Sans MS"/>
              <a:ea typeface="Comic Sans MS"/>
              <a:cs typeface="Comic Sans MS"/>
              <a:sym typeface="Comic Sans MS"/>
            </a:endParaRP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3434410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2546" y="571854"/>
            <a:ext cx="8208818" cy="4462942"/>
          </a:xfrm>
          <a:prstGeom prst="rect">
            <a:avLst/>
          </a:prstGeom>
        </p:spPr>
      </p:pic>
      <p:sp>
        <p:nvSpPr>
          <p:cNvPr id="4" name="Shape 276"/>
          <p:cNvSpPr txBox="1"/>
          <p:nvPr/>
        </p:nvSpPr>
        <p:spPr>
          <a:xfrm>
            <a:off x="0" y="2"/>
            <a:ext cx="9144000" cy="519693"/>
          </a:xfrm>
          <a:prstGeom prst="rect">
            <a:avLst/>
          </a:prstGeom>
          <a:solidFill>
            <a:srgbClr val="C6D9F1"/>
          </a:solidFill>
          <a:ln>
            <a:noFill/>
          </a:ln>
        </p:spPr>
        <p:txBody>
          <a:bodyPr lIns="91425" tIns="45700" rIns="91425" bIns="45700" anchor="t" anchorCtr="0">
            <a:noAutofit/>
          </a:bodyPr>
          <a:lstStyle/>
          <a:p>
            <a:pPr>
              <a:lnSpc>
                <a:spcPct val="90000"/>
              </a:lnSpc>
              <a:spcAft>
                <a:spcPts val="1120"/>
              </a:spcAft>
              <a:buClr>
                <a:schemeClr val="dk1"/>
              </a:buClr>
              <a:buSzPct val="25000"/>
            </a:pPr>
            <a:r>
              <a:rPr lang="en-GB" sz="1800"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1800" dirty="0">
              <a:latin typeface="Comic Sans MS"/>
              <a:ea typeface="Comic Sans MS"/>
              <a:cs typeface="Comic Sans MS"/>
              <a:sym typeface="Comic Sans MS"/>
            </a:endParaRP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343375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4" name="Shape 174"/>
          <p:cNvSpPr txBox="1"/>
          <p:nvPr/>
        </p:nvSpPr>
        <p:spPr>
          <a:xfrm>
            <a:off x="184925" y="676715"/>
            <a:ext cx="8599500" cy="339075"/>
          </a:xfrm>
          <a:prstGeom prst="rect">
            <a:avLst/>
          </a:prstGeom>
          <a:noFill/>
          <a:ln>
            <a:noFill/>
          </a:ln>
        </p:spPr>
        <p:txBody>
          <a:bodyPr lIns="91425" tIns="91425" rIns="91425" bIns="91425" anchor="t" anchorCtr="0">
            <a:noAutofit/>
          </a:bodyPr>
          <a:lstStyle/>
          <a:p>
            <a:pPr lvl="0" rtl="0">
              <a:spcBef>
                <a:spcPts val="0"/>
              </a:spcBef>
              <a:buNone/>
            </a:pPr>
            <a:r>
              <a:rPr lang="en-GB" sz="2200" dirty="0">
                <a:solidFill>
                  <a:srgbClr val="FFFFFF"/>
                </a:solidFill>
                <a:latin typeface="Comic Sans MS"/>
                <a:ea typeface="Comic Sans MS"/>
                <a:cs typeface="Comic Sans MS"/>
                <a:sym typeface="Comic Sans MS"/>
              </a:rPr>
              <a:t>The spectrum for any hot body is continuous in nature and has a peak that corresponds to a particular wavelength </a:t>
            </a:r>
          </a:p>
          <a:p>
            <a:pPr lvl="0" rtl="0">
              <a:spcBef>
                <a:spcPts val="0"/>
              </a:spcBef>
              <a:buNone/>
            </a:pPr>
            <a:endParaRPr lang="en-GB" sz="2200" dirty="0">
              <a:solidFill>
                <a:srgbClr val="FFFFFF"/>
              </a:solidFill>
              <a:latin typeface="Comic Sans MS"/>
              <a:ea typeface="Comic Sans MS"/>
              <a:cs typeface="Comic Sans MS"/>
              <a:sym typeface="Comic Sans MS"/>
            </a:endParaRPr>
          </a:p>
          <a:p>
            <a:pPr lvl="0" rtl="0">
              <a:spcBef>
                <a:spcPts val="0"/>
              </a:spcBef>
              <a:buNone/>
            </a:pPr>
            <a:endParaRPr lang="en-GB" sz="2200" dirty="0">
              <a:solidFill>
                <a:srgbClr val="FFFFFF"/>
              </a:solidFill>
              <a:latin typeface="Comic Sans MS"/>
              <a:ea typeface="Comic Sans MS"/>
              <a:cs typeface="Comic Sans MS"/>
              <a:sym typeface="Comic Sans MS"/>
            </a:endParaRPr>
          </a:p>
        </p:txBody>
      </p:sp>
      <p:sp>
        <p:nvSpPr>
          <p:cNvPr id="175" name="Shape 175"/>
          <p:cNvSpPr txBox="1"/>
          <p:nvPr/>
        </p:nvSpPr>
        <p:spPr>
          <a:xfrm>
            <a:off x="184925" y="1539006"/>
            <a:ext cx="8599500" cy="339075"/>
          </a:xfrm>
          <a:prstGeom prst="rect">
            <a:avLst/>
          </a:prstGeom>
          <a:noFill/>
          <a:ln>
            <a:noFill/>
          </a:ln>
        </p:spPr>
        <p:txBody>
          <a:bodyPr lIns="91425" tIns="91425" rIns="91425" bIns="91425" anchor="t" anchorCtr="0">
            <a:noAutofit/>
          </a:bodyPr>
          <a:lstStyle/>
          <a:p>
            <a:pPr lvl="0">
              <a:spcBef>
                <a:spcPts val="0"/>
              </a:spcBef>
              <a:buNone/>
            </a:pPr>
            <a:r>
              <a:rPr lang="en-GB" sz="2200" dirty="0">
                <a:solidFill>
                  <a:srgbClr val="FFFFFF"/>
                </a:solidFill>
                <a:latin typeface="Comic Sans MS"/>
                <a:ea typeface="Comic Sans MS"/>
                <a:cs typeface="Comic Sans MS"/>
                <a:sym typeface="Comic Sans MS"/>
              </a:rPr>
              <a:t>We call this wavelength 𝞴</a:t>
            </a:r>
            <a:r>
              <a:rPr lang="en-GB" sz="2200" baseline="-25000" dirty="0">
                <a:solidFill>
                  <a:srgbClr val="FFFFFF"/>
                </a:solidFill>
                <a:latin typeface="Comic Sans MS"/>
                <a:ea typeface="Comic Sans MS"/>
                <a:cs typeface="Comic Sans MS"/>
                <a:sym typeface="Comic Sans MS"/>
              </a:rPr>
              <a:t>max</a:t>
            </a:r>
            <a:r>
              <a:rPr lang="en-GB" sz="2200" dirty="0">
                <a:solidFill>
                  <a:srgbClr val="FFFFFF"/>
                </a:solidFill>
                <a:latin typeface="Comic Sans MS"/>
                <a:ea typeface="Comic Sans MS"/>
                <a:cs typeface="Comic Sans MS"/>
                <a:sym typeface="Comic Sans MS"/>
              </a:rPr>
              <a:t>. </a:t>
            </a:r>
          </a:p>
          <a:p>
            <a:pPr lvl="0">
              <a:spcBef>
                <a:spcPts val="0"/>
              </a:spcBef>
              <a:buNone/>
            </a:pPr>
            <a:r>
              <a:rPr lang="en-GB" sz="2200" dirty="0">
                <a:solidFill>
                  <a:srgbClr val="FFFFFF"/>
                </a:solidFill>
                <a:latin typeface="Comic Sans MS"/>
                <a:ea typeface="Comic Sans MS"/>
                <a:cs typeface="Comic Sans MS"/>
                <a:sym typeface="Comic Sans MS"/>
              </a:rPr>
              <a:t>Note this is NOT the maximum wavelength given off by the star, it is the wavelength that corresponds to the peak intensity.</a:t>
            </a:r>
            <a:endParaRPr sz="2200" dirty="0">
              <a:solidFill>
                <a:srgbClr val="FFFFFF"/>
              </a:solidFill>
              <a:latin typeface="Comic Sans MS"/>
              <a:ea typeface="Comic Sans MS"/>
              <a:cs typeface="Comic Sans MS"/>
              <a:sym typeface="Comic Sans MS"/>
            </a:endParaRPr>
          </a:p>
          <a:p>
            <a:pPr lvl="0">
              <a:spcBef>
                <a:spcPts val="0"/>
              </a:spcBef>
              <a:buNone/>
            </a:pPr>
            <a:r>
              <a:rPr lang="en-GB" sz="2200" dirty="0">
                <a:solidFill>
                  <a:srgbClr val="FFFFFF"/>
                </a:solidFill>
                <a:latin typeface="Comic Sans MS"/>
                <a:ea typeface="Comic Sans MS"/>
                <a:cs typeface="Comic Sans MS"/>
                <a:sym typeface="Comic Sans MS"/>
              </a:rPr>
              <a:t>The relationship between </a:t>
            </a:r>
            <a:r>
              <a:rPr lang="en-GB" sz="2200" dirty="0">
                <a:solidFill>
                  <a:schemeClr val="lt1"/>
                </a:solidFill>
                <a:latin typeface="Comic Sans MS"/>
                <a:ea typeface="Comic Sans MS"/>
                <a:cs typeface="Comic Sans MS"/>
                <a:sym typeface="Comic Sans MS"/>
              </a:rPr>
              <a:t>𝞴</a:t>
            </a:r>
            <a:r>
              <a:rPr lang="en-GB" sz="2200" baseline="-25000" dirty="0">
                <a:solidFill>
                  <a:schemeClr val="lt1"/>
                </a:solidFill>
                <a:latin typeface="Comic Sans MS"/>
                <a:ea typeface="Comic Sans MS"/>
                <a:cs typeface="Comic Sans MS"/>
                <a:sym typeface="Comic Sans MS"/>
              </a:rPr>
              <a:t>max </a:t>
            </a:r>
            <a:r>
              <a:rPr lang="en-GB" sz="2200" dirty="0">
                <a:solidFill>
                  <a:schemeClr val="lt1"/>
                </a:solidFill>
                <a:latin typeface="Comic Sans MS"/>
                <a:ea typeface="Comic Sans MS"/>
                <a:cs typeface="Comic Sans MS"/>
                <a:sym typeface="Comic Sans MS"/>
              </a:rPr>
              <a:t>and temperature is given by </a:t>
            </a:r>
            <a:r>
              <a:rPr lang="en-GB" sz="2200" dirty="0" err="1">
                <a:solidFill>
                  <a:schemeClr val="lt1"/>
                </a:solidFill>
                <a:latin typeface="Comic Sans MS"/>
                <a:ea typeface="Comic Sans MS"/>
                <a:cs typeface="Comic Sans MS"/>
                <a:sym typeface="Comic Sans MS"/>
              </a:rPr>
              <a:t>Wein’s</a:t>
            </a:r>
            <a:r>
              <a:rPr lang="en-GB" sz="2200" dirty="0">
                <a:solidFill>
                  <a:schemeClr val="lt1"/>
                </a:solidFill>
                <a:latin typeface="Comic Sans MS"/>
                <a:ea typeface="Comic Sans MS"/>
                <a:cs typeface="Comic Sans MS"/>
                <a:sym typeface="Comic Sans MS"/>
              </a:rPr>
              <a:t> displacement law:</a:t>
            </a:r>
          </a:p>
          <a:p>
            <a:pPr lvl="0">
              <a:spcBef>
                <a:spcPts val="0"/>
              </a:spcBef>
              <a:buNone/>
            </a:pPr>
            <a:endParaRPr sz="2200" dirty="0">
              <a:solidFill>
                <a:schemeClr val="lt1"/>
              </a:solidFill>
              <a:latin typeface="Comic Sans MS"/>
              <a:ea typeface="Comic Sans MS"/>
              <a:cs typeface="Comic Sans MS"/>
              <a:sym typeface="Comic Sans MS"/>
            </a:endParaRPr>
          </a:p>
          <a:p>
            <a:pPr lvl="0" algn="ctr" rtl="0">
              <a:spcBef>
                <a:spcPts val="0"/>
              </a:spcBef>
              <a:buNone/>
            </a:pPr>
            <a:r>
              <a:rPr lang="en-GB" sz="2200" dirty="0">
                <a:solidFill>
                  <a:srgbClr val="FFFF00"/>
                </a:solidFill>
                <a:latin typeface="Comic Sans MS"/>
                <a:ea typeface="Comic Sans MS"/>
                <a:cs typeface="Comic Sans MS"/>
                <a:sym typeface="Comic Sans MS"/>
              </a:rPr>
              <a:t>𝞴</a:t>
            </a:r>
            <a:r>
              <a:rPr lang="en-GB" sz="2200" baseline="-25000" dirty="0">
                <a:solidFill>
                  <a:srgbClr val="FFFF00"/>
                </a:solidFill>
                <a:latin typeface="Comic Sans MS"/>
                <a:ea typeface="Comic Sans MS"/>
                <a:cs typeface="Comic Sans MS"/>
                <a:sym typeface="Comic Sans MS"/>
              </a:rPr>
              <a:t>max </a:t>
            </a:r>
            <a:r>
              <a:rPr lang="en-GB" sz="2200" dirty="0">
                <a:solidFill>
                  <a:srgbClr val="FFFF00"/>
                </a:solidFill>
                <a:latin typeface="Comic Sans MS"/>
                <a:ea typeface="Comic Sans MS"/>
                <a:cs typeface="Comic Sans MS"/>
                <a:sym typeface="Comic Sans MS"/>
              </a:rPr>
              <a:t> ∝ 1/T</a:t>
            </a:r>
          </a:p>
          <a:p>
            <a:pPr lvl="0" rtl="0">
              <a:spcBef>
                <a:spcPts val="0"/>
              </a:spcBef>
              <a:buNone/>
            </a:pPr>
            <a:endParaRPr sz="2200" dirty="0">
              <a:solidFill>
                <a:srgbClr val="FFFF00"/>
              </a:solidFill>
              <a:latin typeface="Comic Sans MS"/>
              <a:ea typeface="Comic Sans MS"/>
              <a:cs typeface="Comic Sans MS"/>
              <a:sym typeface="Comic Sans MS"/>
            </a:endParaRPr>
          </a:p>
          <a:p>
            <a:pPr lvl="0" algn="ctr">
              <a:spcBef>
                <a:spcPts val="0"/>
              </a:spcBef>
              <a:buClr>
                <a:schemeClr val="dk1"/>
              </a:buClr>
              <a:buSzPct val="30555"/>
              <a:buFont typeface="Arial"/>
              <a:buNone/>
            </a:pPr>
            <a:r>
              <a:rPr lang="en-GB" sz="2200" dirty="0">
                <a:solidFill>
                  <a:srgbClr val="FFFF00"/>
                </a:solidFill>
                <a:latin typeface="Comic Sans MS"/>
                <a:ea typeface="Comic Sans MS"/>
                <a:cs typeface="Comic Sans MS"/>
                <a:sym typeface="Comic Sans MS"/>
              </a:rPr>
              <a:t>or 𝞴</a:t>
            </a:r>
            <a:r>
              <a:rPr lang="en-GB" sz="2200" baseline="-25000" dirty="0">
                <a:solidFill>
                  <a:srgbClr val="FFFF00"/>
                </a:solidFill>
                <a:latin typeface="Comic Sans MS"/>
                <a:ea typeface="Comic Sans MS"/>
                <a:cs typeface="Comic Sans MS"/>
                <a:sym typeface="Comic Sans MS"/>
              </a:rPr>
              <a:t>max </a:t>
            </a:r>
            <a:r>
              <a:rPr lang="en-GB" sz="2200" dirty="0">
                <a:solidFill>
                  <a:srgbClr val="FFFF00"/>
                </a:solidFill>
                <a:latin typeface="Comic Sans MS"/>
                <a:ea typeface="Comic Sans MS"/>
                <a:cs typeface="Comic Sans MS"/>
                <a:sym typeface="Comic Sans MS"/>
              </a:rPr>
              <a:t>T = constant (</a:t>
            </a:r>
            <a:r>
              <a:rPr lang="en-GB" sz="2200" dirty="0" err="1">
                <a:solidFill>
                  <a:srgbClr val="FFFF00"/>
                </a:solidFill>
                <a:latin typeface="Comic Sans MS"/>
                <a:ea typeface="Comic Sans MS"/>
                <a:cs typeface="Comic Sans MS"/>
                <a:sym typeface="Comic Sans MS"/>
              </a:rPr>
              <a:t>Wein’s</a:t>
            </a:r>
            <a:r>
              <a:rPr lang="en-GB" sz="2200" dirty="0">
                <a:solidFill>
                  <a:srgbClr val="FFFF00"/>
                </a:solidFill>
                <a:latin typeface="Comic Sans MS"/>
                <a:ea typeface="Comic Sans MS"/>
                <a:cs typeface="Comic Sans MS"/>
                <a:sym typeface="Comic Sans MS"/>
              </a:rPr>
              <a:t> constant: 2.89 x 10</a:t>
            </a:r>
            <a:r>
              <a:rPr lang="en-GB" sz="2200" baseline="30000" dirty="0">
                <a:solidFill>
                  <a:srgbClr val="FFFF00"/>
                </a:solidFill>
                <a:latin typeface="Comic Sans MS"/>
                <a:ea typeface="Comic Sans MS"/>
                <a:cs typeface="Comic Sans MS"/>
                <a:sym typeface="Comic Sans MS"/>
              </a:rPr>
              <a:t>-3</a:t>
            </a:r>
            <a:r>
              <a:rPr lang="en-GB" sz="2200" dirty="0">
                <a:solidFill>
                  <a:srgbClr val="FFFF00"/>
                </a:solidFill>
                <a:latin typeface="Comic Sans MS"/>
                <a:ea typeface="Comic Sans MS"/>
                <a:cs typeface="Comic Sans MS"/>
                <a:sym typeface="Comic Sans MS"/>
              </a:rPr>
              <a:t> m K)</a:t>
            </a:r>
          </a:p>
          <a:p>
            <a:pPr lvl="0">
              <a:spcBef>
                <a:spcPts val="0"/>
              </a:spcBef>
              <a:buNone/>
            </a:pPr>
            <a:endParaRPr sz="2200" dirty="0">
              <a:solidFill>
                <a:srgbClr val="FFFFFF"/>
              </a:solidFill>
              <a:latin typeface="Comic Sans MS"/>
              <a:ea typeface="Comic Sans MS"/>
              <a:cs typeface="Comic Sans MS"/>
              <a:sym typeface="Comic Sans MS"/>
            </a:endParaRPr>
          </a:p>
          <a:p>
            <a:pPr lvl="0" rtl="0">
              <a:spcBef>
                <a:spcPts val="0"/>
              </a:spcBef>
              <a:buNone/>
            </a:pPr>
            <a:r>
              <a:rPr lang="en-GB" sz="2200" dirty="0">
                <a:solidFill>
                  <a:srgbClr val="FFFFFF"/>
                </a:solidFill>
                <a:latin typeface="Comic Sans MS"/>
                <a:ea typeface="Comic Sans MS"/>
                <a:cs typeface="Comic Sans MS"/>
                <a:sym typeface="Comic Sans MS"/>
              </a:rPr>
              <a:t> </a:t>
            </a:r>
          </a:p>
        </p:txBody>
      </p:sp>
      <p:sp>
        <p:nvSpPr>
          <p:cNvPr id="5" name="Shape 276"/>
          <p:cNvSpPr txBox="1"/>
          <p:nvPr/>
        </p:nvSpPr>
        <p:spPr>
          <a:xfrm>
            <a:off x="0" y="2"/>
            <a:ext cx="9144000" cy="519693"/>
          </a:xfrm>
          <a:prstGeom prst="rect">
            <a:avLst/>
          </a:prstGeom>
          <a:solidFill>
            <a:srgbClr val="C6D9F1"/>
          </a:solidFill>
          <a:ln>
            <a:noFill/>
          </a:ln>
        </p:spPr>
        <p:txBody>
          <a:bodyPr lIns="91425" tIns="45700" rIns="91425" bIns="45700" anchor="t" anchorCtr="0">
            <a:noAutofit/>
          </a:bodyPr>
          <a:lstStyle/>
          <a:p>
            <a:pPr>
              <a:lnSpc>
                <a:spcPct val="90000"/>
              </a:lnSpc>
              <a:spcAft>
                <a:spcPts val="1120"/>
              </a:spcAft>
              <a:buClr>
                <a:schemeClr val="dk1"/>
              </a:buClr>
              <a:buSzPct val="25000"/>
            </a:pPr>
            <a:r>
              <a:rPr lang="en-GB" sz="1800"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1800" dirty="0">
              <a:latin typeface="Comic Sans MS"/>
              <a:ea typeface="Comic Sans MS"/>
              <a:cs typeface="Comic Sans MS"/>
              <a:sym typeface="Comic Sans MS"/>
            </a:endParaRP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315316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5" name="Shape 175"/>
          <p:cNvSpPr txBox="1"/>
          <p:nvPr/>
        </p:nvSpPr>
        <p:spPr>
          <a:xfrm>
            <a:off x="184925" y="580733"/>
            <a:ext cx="8599500" cy="339075"/>
          </a:xfrm>
          <a:prstGeom prst="rect">
            <a:avLst/>
          </a:prstGeom>
          <a:noFill/>
          <a:ln>
            <a:noFill/>
          </a:ln>
        </p:spPr>
        <p:txBody>
          <a:bodyPr lIns="91425" tIns="91425" rIns="91425" bIns="91425" anchor="t" anchorCtr="0">
            <a:noAutofit/>
          </a:bodyPr>
          <a:lstStyle/>
          <a:p>
            <a:pPr lvl="0" algn="ctr" rtl="0">
              <a:spcBef>
                <a:spcPts val="0"/>
              </a:spcBef>
              <a:buNone/>
            </a:pPr>
            <a:r>
              <a:rPr lang="en-GB" sz="2200" dirty="0">
                <a:solidFill>
                  <a:srgbClr val="FFFF00"/>
                </a:solidFill>
                <a:latin typeface="Comic Sans MS"/>
                <a:ea typeface="Comic Sans MS"/>
                <a:cs typeface="Comic Sans MS"/>
                <a:sym typeface="Comic Sans MS"/>
              </a:rPr>
              <a:t>𝞴</a:t>
            </a:r>
            <a:r>
              <a:rPr lang="en-GB" sz="2200" baseline="-25000" dirty="0">
                <a:solidFill>
                  <a:srgbClr val="FFFF00"/>
                </a:solidFill>
                <a:latin typeface="Comic Sans MS"/>
                <a:ea typeface="Comic Sans MS"/>
                <a:cs typeface="Comic Sans MS"/>
                <a:sym typeface="Comic Sans MS"/>
              </a:rPr>
              <a:t>max </a:t>
            </a:r>
            <a:r>
              <a:rPr lang="en-GB" sz="2200" dirty="0">
                <a:solidFill>
                  <a:srgbClr val="FFFF00"/>
                </a:solidFill>
                <a:latin typeface="Comic Sans MS"/>
                <a:ea typeface="Comic Sans MS"/>
                <a:cs typeface="Comic Sans MS"/>
                <a:sym typeface="Comic Sans MS"/>
              </a:rPr>
              <a:t> ∝ 1/T	or 𝞴</a:t>
            </a:r>
            <a:r>
              <a:rPr lang="en-GB" sz="2200" baseline="-25000" dirty="0">
                <a:solidFill>
                  <a:srgbClr val="FFFF00"/>
                </a:solidFill>
                <a:latin typeface="Comic Sans MS"/>
                <a:ea typeface="Comic Sans MS"/>
                <a:cs typeface="Comic Sans MS"/>
                <a:sym typeface="Comic Sans MS"/>
              </a:rPr>
              <a:t>max </a:t>
            </a:r>
            <a:r>
              <a:rPr lang="en-GB" sz="2200" dirty="0">
                <a:solidFill>
                  <a:srgbClr val="FFFF00"/>
                </a:solidFill>
                <a:latin typeface="Comic Sans MS"/>
                <a:ea typeface="Comic Sans MS"/>
                <a:cs typeface="Comic Sans MS"/>
                <a:sym typeface="Comic Sans MS"/>
              </a:rPr>
              <a:t>T = constant (2.89 x 10</a:t>
            </a:r>
            <a:r>
              <a:rPr lang="en-GB" sz="2200" baseline="30000" dirty="0">
                <a:solidFill>
                  <a:srgbClr val="FFFF00"/>
                </a:solidFill>
                <a:latin typeface="Comic Sans MS"/>
                <a:ea typeface="Comic Sans MS"/>
                <a:cs typeface="Comic Sans MS"/>
                <a:sym typeface="Comic Sans MS"/>
              </a:rPr>
              <a:t>-3</a:t>
            </a:r>
            <a:r>
              <a:rPr lang="en-GB" sz="2200" dirty="0">
                <a:solidFill>
                  <a:srgbClr val="FFFF00"/>
                </a:solidFill>
                <a:latin typeface="Comic Sans MS"/>
                <a:ea typeface="Comic Sans MS"/>
                <a:cs typeface="Comic Sans MS"/>
                <a:sym typeface="Comic Sans MS"/>
              </a:rPr>
              <a:t> m K)</a:t>
            </a:r>
          </a:p>
          <a:p>
            <a:pPr lvl="0">
              <a:spcBef>
                <a:spcPts val="0"/>
              </a:spcBef>
              <a:buNone/>
            </a:pPr>
            <a:endParaRPr sz="2200" dirty="0">
              <a:solidFill>
                <a:srgbClr val="FFFFFF"/>
              </a:solidFill>
              <a:latin typeface="Comic Sans MS"/>
              <a:ea typeface="Comic Sans MS"/>
              <a:cs typeface="Comic Sans MS"/>
              <a:sym typeface="Comic Sans MS"/>
            </a:endParaRPr>
          </a:p>
          <a:p>
            <a:pPr lvl="0" rtl="0">
              <a:spcBef>
                <a:spcPts val="0"/>
              </a:spcBef>
              <a:buNone/>
            </a:pPr>
            <a:r>
              <a:rPr lang="en-GB" sz="2200" dirty="0">
                <a:solidFill>
                  <a:srgbClr val="FFFFFF"/>
                </a:solidFill>
                <a:latin typeface="Comic Sans MS"/>
                <a:ea typeface="Comic Sans MS"/>
                <a:cs typeface="Comic Sans MS"/>
                <a:sym typeface="Comic Sans MS"/>
              </a:rPr>
              <a:t> </a:t>
            </a:r>
          </a:p>
        </p:txBody>
      </p:sp>
      <p:graphicFrame>
        <p:nvGraphicFramePr>
          <p:cNvPr id="2" name="Table 1"/>
          <p:cNvGraphicFramePr>
            <a:graphicFrameLocks noGrp="1"/>
          </p:cNvGraphicFramePr>
          <p:nvPr/>
        </p:nvGraphicFramePr>
        <p:xfrm>
          <a:off x="450270" y="1232477"/>
          <a:ext cx="8035638" cy="3570432"/>
        </p:xfrm>
        <a:graphic>
          <a:graphicData uri="http://schemas.openxmlformats.org/drawingml/2006/table">
            <a:tbl>
              <a:tblPr firstRow="1" bandRow="1"/>
              <a:tblGrid>
                <a:gridCol w="2678546">
                  <a:extLst>
                    <a:ext uri="{9D8B030D-6E8A-4147-A177-3AD203B41FA5}">
                      <a16:colId xmlns:a16="http://schemas.microsoft.com/office/drawing/2014/main" val="20000"/>
                    </a:ext>
                  </a:extLst>
                </a:gridCol>
                <a:gridCol w="2678546">
                  <a:extLst>
                    <a:ext uri="{9D8B030D-6E8A-4147-A177-3AD203B41FA5}">
                      <a16:colId xmlns:a16="http://schemas.microsoft.com/office/drawing/2014/main" val="20001"/>
                    </a:ext>
                  </a:extLst>
                </a:gridCol>
                <a:gridCol w="2678546">
                  <a:extLst>
                    <a:ext uri="{9D8B030D-6E8A-4147-A177-3AD203B41FA5}">
                      <a16:colId xmlns:a16="http://schemas.microsoft.com/office/drawing/2014/main" val="20002"/>
                    </a:ext>
                  </a:extLst>
                </a:gridCol>
              </a:tblGrid>
              <a:tr h="595072">
                <a:tc>
                  <a:txBody>
                    <a:bodyPr/>
                    <a:lstStyle/>
                    <a:p>
                      <a:r>
                        <a:rPr lang="en-US" sz="2400" b="1" dirty="0"/>
                        <a:t>Object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GB" sz="2400" b="1" dirty="0">
                          <a:solidFill>
                            <a:schemeClr val="tx1"/>
                          </a:solidFill>
                          <a:latin typeface="Comic Sans MS"/>
                          <a:ea typeface="Comic Sans MS"/>
                          <a:cs typeface="Comic Sans MS"/>
                          <a:sym typeface="Comic Sans MS"/>
                        </a:rPr>
                        <a:t>𝞴</a:t>
                      </a:r>
                      <a:r>
                        <a:rPr lang="en-GB" sz="2400" b="1" baseline="-25000" dirty="0">
                          <a:solidFill>
                            <a:schemeClr val="tx1"/>
                          </a:solidFill>
                          <a:latin typeface="Comic Sans MS"/>
                          <a:ea typeface="Comic Sans MS"/>
                          <a:cs typeface="Comic Sans MS"/>
                          <a:sym typeface="Comic Sans MS"/>
                        </a:rPr>
                        <a:t>max </a:t>
                      </a:r>
                      <a:r>
                        <a:rPr lang="en-GB" sz="2400" b="1" baseline="0" dirty="0">
                          <a:solidFill>
                            <a:schemeClr val="tx1"/>
                          </a:solidFill>
                          <a:latin typeface="Comic Sans MS"/>
                          <a:ea typeface="Comic Sans MS"/>
                          <a:cs typeface="Comic Sans MS"/>
                          <a:sym typeface="Comic Sans MS"/>
                        </a:rPr>
                        <a:t>(m)</a:t>
                      </a:r>
                      <a:endParaRPr lang="en-US" sz="2400" b="1"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1" dirty="0"/>
                        <a:t>T</a:t>
                      </a:r>
                      <a:r>
                        <a:rPr lang="en-US" sz="2400" b="1" baseline="0" dirty="0"/>
                        <a:t> (</a:t>
                      </a:r>
                      <a:r>
                        <a:rPr lang="en-US" sz="2400" b="1" dirty="0"/>
                        <a:t>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95072">
                <a:tc>
                  <a:txBody>
                    <a:bodyPr/>
                    <a:lstStyle/>
                    <a:p>
                      <a:r>
                        <a:rPr lang="en-US" sz="2000" dirty="0"/>
                        <a:t>A cow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9.4 x 10</a:t>
                      </a:r>
                      <a:r>
                        <a:rPr lang="en-US" sz="2000" baseline="30000" dirty="0"/>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310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95072">
                <a:tc>
                  <a:txBody>
                    <a:bodyPr/>
                    <a:lstStyle/>
                    <a:p>
                      <a:r>
                        <a:rPr lang="en-US" sz="2000" dirty="0"/>
                        <a:t>Wood fire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1.9 x 10</a:t>
                      </a:r>
                      <a:r>
                        <a:rPr lang="en-US" sz="2000" baseline="30000" dirty="0"/>
                        <a:t>-6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1500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5072">
                <a:tc>
                  <a:txBody>
                    <a:bodyPr/>
                    <a:lstStyle/>
                    <a:p>
                      <a:r>
                        <a:rPr lang="en-US" sz="2000" dirty="0"/>
                        <a:t>The sun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5 x 10</a:t>
                      </a:r>
                      <a:r>
                        <a:rPr lang="en-US" sz="2000" baseline="30000" dirty="0"/>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5800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95072">
                <a:tc>
                  <a:txBody>
                    <a:bodyPr/>
                    <a:lstStyle/>
                    <a:p>
                      <a:r>
                        <a:rPr lang="en-US" sz="2000" dirty="0"/>
                        <a:t>A white dwarf</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1.2 x 10</a:t>
                      </a:r>
                      <a:r>
                        <a:rPr lang="en-US" sz="2000" baseline="30000" dirty="0"/>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25,000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95072">
                <a:tc>
                  <a:txBody>
                    <a:bodyPr/>
                    <a:lstStyle/>
                    <a:p>
                      <a:r>
                        <a:rPr lang="en-US" sz="2000" dirty="0"/>
                        <a:t>A red giant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8.5 x 10</a:t>
                      </a:r>
                      <a:r>
                        <a:rPr lang="en-US" sz="2000" baseline="30000" dirty="0"/>
                        <a:t>-7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000" dirty="0"/>
                        <a:t>3400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 name="Shape 276"/>
          <p:cNvSpPr txBox="1"/>
          <p:nvPr/>
        </p:nvSpPr>
        <p:spPr>
          <a:xfrm>
            <a:off x="0" y="2"/>
            <a:ext cx="9144000" cy="519693"/>
          </a:xfrm>
          <a:prstGeom prst="rect">
            <a:avLst/>
          </a:prstGeom>
          <a:solidFill>
            <a:srgbClr val="C6D9F1"/>
          </a:solidFill>
          <a:ln>
            <a:noFill/>
          </a:ln>
        </p:spPr>
        <p:txBody>
          <a:bodyPr lIns="91425" tIns="45700" rIns="91425" bIns="45700" anchor="t" anchorCtr="0">
            <a:noAutofit/>
          </a:bodyPr>
          <a:lstStyle/>
          <a:p>
            <a:pPr>
              <a:lnSpc>
                <a:spcPct val="90000"/>
              </a:lnSpc>
              <a:spcAft>
                <a:spcPts val="1120"/>
              </a:spcAft>
              <a:buClr>
                <a:schemeClr val="dk1"/>
              </a:buClr>
              <a:buSzPct val="25000"/>
            </a:pPr>
            <a:r>
              <a:rPr lang="en-GB" sz="1800" dirty="0">
                <a:latin typeface="Comic Sans MS"/>
                <a:ea typeface="Comic Sans MS"/>
                <a:cs typeface="Comic Sans MS"/>
                <a:sym typeface="Comic Sans MS"/>
              </a:rPr>
              <a:t>Learning Outcome: </a:t>
            </a:r>
            <a:r>
              <a:rPr lang="en-GB" sz="1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1800" dirty="0">
              <a:latin typeface="Comic Sans MS"/>
              <a:ea typeface="Comic Sans MS"/>
              <a:cs typeface="Comic Sans MS"/>
              <a:sym typeface="Comic Sans MS"/>
            </a:endParaRP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354586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Shape 181"/>
          <p:cNvSpPr txBox="1"/>
          <p:nvPr/>
        </p:nvSpPr>
        <p:spPr>
          <a:xfrm>
            <a:off x="1444331" y="207707"/>
            <a:ext cx="6164400" cy="499275"/>
          </a:xfrm>
          <a:prstGeom prst="rect">
            <a:avLst/>
          </a:prstGeom>
          <a:noFill/>
          <a:ln>
            <a:noFill/>
          </a:ln>
        </p:spPr>
        <p:txBody>
          <a:bodyPr lIns="91425" tIns="91425" rIns="91425" bIns="91425" anchor="t" anchorCtr="0">
            <a:noAutofit/>
          </a:bodyPr>
          <a:lstStyle/>
          <a:p>
            <a:pPr lvl="0" rtl="0">
              <a:spcBef>
                <a:spcPts val="0"/>
              </a:spcBef>
              <a:buNone/>
            </a:pPr>
            <a:r>
              <a:rPr lang="en-GB" sz="3600" dirty="0">
                <a:solidFill>
                  <a:srgbClr val="FFFFFF"/>
                </a:solidFill>
                <a:latin typeface="Comic Sans MS"/>
                <a:ea typeface="Comic Sans MS"/>
                <a:cs typeface="Comic Sans MS"/>
                <a:sym typeface="Comic Sans MS"/>
              </a:rPr>
              <a:t>Luminosity and Stefan’s law</a:t>
            </a:r>
          </a:p>
        </p:txBody>
      </p:sp>
      <p:sp>
        <p:nvSpPr>
          <p:cNvPr id="183" name="Shape 183"/>
          <p:cNvSpPr txBox="1"/>
          <p:nvPr/>
        </p:nvSpPr>
        <p:spPr>
          <a:xfrm>
            <a:off x="254195" y="888180"/>
            <a:ext cx="8599500" cy="339075"/>
          </a:xfrm>
          <a:prstGeom prst="rect">
            <a:avLst/>
          </a:prstGeom>
          <a:noFill/>
          <a:ln>
            <a:noFill/>
          </a:ln>
        </p:spPr>
        <p:txBody>
          <a:bodyPr lIns="91425" tIns="91425" rIns="91425" bIns="91425" anchor="t" anchorCtr="0">
            <a:noAutofit/>
          </a:bodyPr>
          <a:lstStyle/>
          <a:p>
            <a:pPr lvl="0" rtl="0">
              <a:spcBef>
                <a:spcPts val="0"/>
              </a:spcBef>
              <a:buNone/>
            </a:pPr>
            <a:r>
              <a:rPr lang="en-GB" sz="2400" dirty="0">
                <a:solidFill>
                  <a:srgbClr val="FFFFFF"/>
                </a:solidFill>
                <a:latin typeface="Comic Sans MS"/>
                <a:ea typeface="Comic Sans MS"/>
                <a:cs typeface="Comic Sans MS"/>
                <a:sym typeface="Comic Sans MS"/>
              </a:rPr>
              <a:t>The luminosity of a star is the total power that it emits. </a:t>
            </a:r>
          </a:p>
        </p:txBody>
      </p:sp>
      <p:sp>
        <p:nvSpPr>
          <p:cNvPr id="184" name="Shape 184"/>
          <p:cNvSpPr txBox="1"/>
          <p:nvPr/>
        </p:nvSpPr>
        <p:spPr>
          <a:xfrm>
            <a:off x="184925" y="1872094"/>
            <a:ext cx="8599500" cy="339075"/>
          </a:xfrm>
          <a:prstGeom prst="rect">
            <a:avLst/>
          </a:prstGeom>
          <a:noFill/>
          <a:ln>
            <a:noFill/>
          </a:ln>
        </p:spPr>
        <p:txBody>
          <a:bodyPr lIns="91425" tIns="91425" rIns="91425" bIns="91425" anchor="t" anchorCtr="0">
            <a:noAutofit/>
          </a:bodyPr>
          <a:lstStyle/>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endParaRPr sz="2400">
              <a:solidFill>
                <a:schemeClr val="lt1"/>
              </a:solidFill>
              <a:latin typeface="Comic Sans MS"/>
              <a:ea typeface="Comic Sans MS"/>
              <a:cs typeface="Comic Sans MS"/>
              <a:sym typeface="Comic Sans MS"/>
            </a:endParaRPr>
          </a:p>
          <a:p>
            <a:pPr lvl="0" algn="ctr" rtl="0">
              <a:spcBef>
                <a:spcPts val="0"/>
              </a:spcBef>
              <a:buNone/>
            </a:pPr>
            <a:endParaRPr sz="3600">
              <a:solidFill>
                <a:srgbClr val="FFFF00"/>
              </a:solidFill>
              <a:latin typeface="Comic Sans MS"/>
              <a:ea typeface="Comic Sans MS"/>
              <a:cs typeface="Comic Sans MS"/>
              <a:sym typeface="Comic Sans MS"/>
            </a:endParaRPr>
          </a:p>
          <a:p>
            <a:pPr lvl="0" rtl="0">
              <a:spcBef>
                <a:spcPts val="0"/>
              </a:spcBef>
              <a:buNone/>
            </a:pPr>
            <a:endParaRPr sz="2400">
              <a:solidFill>
                <a:srgbClr val="FFFFFF"/>
              </a:solidFill>
              <a:latin typeface="Comic Sans MS"/>
              <a:ea typeface="Comic Sans MS"/>
              <a:cs typeface="Comic Sans MS"/>
              <a:sym typeface="Comic Sans MS"/>
            </a:endParaRPr>
          </a:p>
          <a:p>
            <a:pPr lvl="0" rtl="0">
              <a:spcBef>
                <a:spcPts val="0"/>
              </a:spcBef>
              <a:buNone/>
            </a:pPr>
            <a:r>
              <a:rPr lang="en-GB" sz="2400">
                <a:solidFill>
                  <a:srgbClr val="FFFFFF"/>
                </a:solidFill>
                <a:latin typeface="Comic Sans MS"/>
                <a:ea typeface="Comic Sans MS"/>
                <a:cs typeface="Comic Sans MS"/>
                <a:sym typeface="Comic Sans MS"/>
              </a:rPr>
              <a:t> </a:t>
            </a:r>
          </a:p>
        </p:txBody>
      </p:sp>
      <p:pic>
        <p:nvPicPr>
          <p:cNvPr id="185" name="Shape 185"/>
          <p:cNvPicPr preferRelativeResize="0"/>
          <p:nvPr/>
        </p:nvPicPr>
        <p:blipFill>
          <a:blip r:embed="rId3">
            <a:alphaModFix/>
          </a:blip>
          <a:stretch>
            <a:fillRect/>
          </a:stretch>
        </p:blipFill>
        <p:spPr>
          <a:xfrm>
            <a:off x="139914" y="1728232"/>
            <a:ext cx="2516474" cy="2757515"/>
          </a:xfrm>
          <a:prstGeom prst="rect">
            <a:avLst/>
          </a:prstGeom>
          <a:noFill/>
          <a:ln>
            <a:noFill/>
          </a:ln>
        </p:spPr>
      </p:pic>
      <p:sp>
        <p:nvSpPr>
          <p:cNvPr id="186" name="Shape 186"/>
          <p:cNvSpPr txBox="1"/>
          <p:nvPr/>
        </p:nvSpPr>
        <p:spPr>
          <a:xfrm>
            <a:off x="2760293" y="1400702"/>
            <a:ext cx="6312882" cy="339075"/>
          </a:xfrm>
          <a:prstGeom prst="rect">
            <a:avLst/>
          </a:prstGeom>
          <a:noFill/>
          <a:ln>
            <a:noFill/>
          </a:ln>
        </p:spPr>
        <p:txBody>
          <a:bodyPr lIns="91425" tIns="91425" rIns="91425" bIns="91425" anchor="t" anchorCtr="0">
            <a:noAutofit/>
          </a:bodyPr>
          <a:lstStyle/>
          <a:p>
            <a:pPr lvl="0">
              <a:spcBef>
                <a:spcPts val="0"/>
              </a:spcBef>
              <a:buNone/>
            </a:pPr>
            <a:r>
              <a:rPr lang="en-GB" sz="2400" dirty="0">
                <a:solidFill>
                  <a:srgbClr val="FFFFFF"/>
                </a:solidFill>
                <a:latin typeface="Comic Sans MS"/>
                <a:ea typeface="Comic Sans MS"/>
                <a:cs typeface="Comic Sans MS"/>
                <a:sym typeface="Comic Sans MS"/>
              </a:rPr>
              <a:t>Luminosity is related to temperature and surface area, and is given by the equation:</a:t>
            </a:r>
            <a:endParaRPr sz="2400" dirty="0">
              <a:solidFill>
                <a:srgbClr val="FFFFFF"/>
              </a:solidFill>
              <a:latin typeface="Comic Sans MS"/>
              <a:ea typeface="Comic Sans MS"/>
              <a:cs typeface="Comic Sans MS"/>
              <a:sym typeface="Comic Sans MS"/>
            </a:endParaRPr>
          </a:p>
          <a:p>
            <a:pPr lvl="0">
              <a:spcBef>
                <a:spcPts val="0"/>
              </a:spcBef>
              <a:buNone/>
            </a:pPr>
            <a:r>
              <a:rPr lang="en-GB" sz="3600" dirty="0">
                <a:solidFill>
                  <a:srgbClr val="FFFFFF"/>
                </a:solidFill>
                <a:latin typeface="Comic Sans MS"/>
                <a:ea typeface="Comic Sans MS"/>
                <a:cs typeface="Comic Sans MS"/>
                <a:sym typeface="Comic Sans MS"/>
              </a:rPr>
              <a:t>         </a:t>
            </a:r>
            <a:r>
              <a:rPr lang="en-GB" sz="3600" dirty="0">
                <a:solidFill>
                  <a:srgbClr val="FFFF00"/>
                </a:solidFill>
                <a:latin typeface="Comic Sans MS"/>
                <a:ea typeface="Comic Sans MS"/>
                <a:cs typeface="Comic Sans MS"/>
                <a:sym typeface="Comic Sans MS"/>
              </a:rPr>
              <a:t>L = 4πr</a:t>
            </a:r>
            <a:r>
              <a:rPr lang="en-GB" sz="3600" baseline="30000" dirty="0">
                <a:solidFill>
                  <a:srgbClr val="FFFF00"/>
                </a:solidFill>
                <a:latin typeface="Comic Sans MS"/>
                <a:ea typeface="Comic Sans MS"/>
                <a:cs typeface="Comic Sans MS"/>
                <a:sym typeface="Comic Sans MS"/>
              </a:rPr>
              <a:t>2</a:t>
            </a:r>
            <a:r>
              <a:rPr lang="en-GB" sz="3600" dirty="0">
                <a:solidFill>
                  <a:srgbClr val="FFFF00"/>
                </a:solidFill>
                <a:latin typeface="Comic Sans MS"/>
                <a:ea typeface="Comic Sans MS"/>
                <a:cs typeface="Comic Sans MS"/>
                <a:sym typeface="Comic Sans MS"/>
              </a:rPr>
              <a:t>𝝈T</a:t>
            </a:r>
            <a:r>
              <a:rPr lang="en-GB" sz="3600" baseline="30000" dirty="0">
                <a:solidFill>
                  <a:srgbClr val="FFFF00"/>
                </a:solidFill>
                <a:latin typeface="Comic Sans MS"/>
                <a:ea typeface="Comic Sans MS"/>
                <a:cs typeface="Comic Sans MS"/>
                <a:sym typeface="Comic Sans MS"/>
              </a:rPr>
              <a:t>4</a:t>
            </a:r>
          </a:p>
          <a:p>
            <a:pPr lvl="0">
              <a:spcBef>
                <a:spcPts val="0"/>
              </a:spcBef>
              <a:buNone/>
            </a:pPr>
            <a:endParaRPr sz="2400" dirty="0">
              <a:solidFill>
                <a:srgbClr val="FFFFFF"/>
              </a:solidFill>
              <a:latin typeface="Comic Sans MS"/>
              <a:ea typeface="Comic Sans MS"/>
              <a:cs typeface="Comic Sans MS"/>
              <a:sym typeface="Comic Sans MS"/>
            </a:endParaRPr>
          </a:p>
          <a:p>
            <a:pPr lvl="0">
              <a:spcBef>
                <a:spcPts val="0"/>
              </a:spcBef>
              <a:buNone/>
            </a:pPr>
            <a:r>
              <a:rPr lang="en-GB" sz="2400" dirty="0">
                <a:solidFill>
                  <a:srgbClr val="FFFFFF"/>
                </a:solidFill>
                <a:latin typeface="Comic Sans MS"/>
                <a:ea typeface="Comic Sans MS"/>
                <a:cs typeface="Comic Sans MS"/>
                <a:sym typeface="Comic Sans MS"/>
              </a:rPr>
              <a:t>L is luminosity (W)</a:t>
            </a:r>
          </a:p>
          <a:p>
            <a:pPr lvl="0">
              <a:spcBef>
                <a:spcPts val="0"/>
              </a:spcBef>
              <a:buNone/>
            </a:pPr>
            <a:r>
              <a:rPr lang="en-GB" sz="2400" dirty="0">
                <a:solidFill>
                  <a:srgbClr val="FFFFFF"/>
                </a:solidFill>
                <a:latin typeface="Comic Sans MS"/>
                <a:ea typeface="Comic Sans MS"/>
                <a:cs typeface="Comic Sans MS"/>
                <a:sym typeface="Comic Sans MS"/>
              </a:rPr>
              <a:t>T is the star’s surface temperature (K)</a:t>
            </a:r>
          </a:p>
          <a:p>
            <a:pPr lvl="0">
              <a:spcBef>
                <a:spcPts val="0"/>
              </a:spcBef>
              <a:buNone/>
            </a:pPr>
            <a:r>
              <a:rPr lang="en-GB" sz="2400" dirty="0">
                <a:solidFill>
                  <a:srgbClr val="FFFFFF"/>
                </a:solidFill>
                <a:latin typeface="Comic Sans MS"/>
                <a:ea typeface="Comic Sans MS"/>
                <a:cs typeface="Comic Sans MS"/>
                <a:sym typeface="Comic Sans MS"/>
              </a:rPr>
              <a:t>r is the radius of the star (m)</a:t>
            </a:r>
          </a:p>
          <a:p>
            <a:pPr lvl="0">
              <a:spcBef>
                <a:spcPts val="0"/>
              </a:spcBef>
              <a:buClr>
                <a:schemeClr val="dk1"/>
              </a:buClr>
              <a:buSzPct val="45833"/>
              <a:buFont typeface="Arial"/>
              <a:buNone/>
            </a:pPr>
            <a:r>
              <a:rPr lang="en-GB" sz="2400" dirty="0">
                <a:solidFill>
                  <a:srgbClr val="FFFFFF"/>
                </a:solidFill>
                <a:latin typeface="Comic Sans MS"/>
                <a:ea typeface="Comic Sans MS"/>
                <a:cs typeface="Comic Sans MS"/>
                <a:sym typeface="Comic Sans MS"/>
              </a:rPr>
              <a:t>𝝈 is the Stefan constant and has a value of 5.67 x 10</a:t>
            </a:r>
            <a:r>
              <a:rPr lang="en-GB" sz="2400" baseline="30000" dirty="0">
                <a:solidFill>
                  <a:srgbClr val="FFFFFF"/>
                </a:solidFill>
                <a:latin typeface="Comic Sans MS"/>
                <a:ea typeface="Comic Sans MS"/>
                <a:cs typeface="Comic Sans MS"/>
                <a:sym typeface="Comic Sans MS"/>
              </a:rPr>
              <a:t>-8</a:t>
            </a:r>
            <a:r>
              <a:rPr lang="en-GB" sz="2400" dirty="0">
                <a:solidFill>
                  <a:srgbClr val="FFFFFF"/>
                </a:solidFill>
                <a:latin typeface="Comic Sans MS"/>
                <a:ea typeface="Comic Sans MS"/>
                <a:cs typeface="Comic Sans MS"/>
                <a:sym typeface="Comic Sans MS"/>
              </a:rPr>
              <a:t> W m</a:t>
            </a:r>
            <a:r>
              <a:rPr lang="en-GB" sz="2400" baseline="30000" dirty="0">
                <a:solidFill>
                  <a:srgbClr val="FFFFFF"/>
                </a:solidFill>
                <a:latin typeface="Comic Sans MS"/>
                <a:ea typeface="Comic Sans MS"/>
                <a:cs typeface="Comic Sans MS"/>
                <a:sym typeface="Comic Sans MS"/>
              </a:rPr>
              <a:t>-2</a:t>
            </a:r>
            <a:r>
              <a:rPr lang="en-GB" sz="2400" dirty="0">
                <a:solidFill>
                  <a:srgbClr val="FFFFFF"/>
                </a:solidFill>
                <a:latin typeface="Comic Sans MS"/>
                <a:ea typeface="Comic Sans MS"/>
                <a:cs typeface="Comic Sans MS"/>
                <a:sym typeface="Comic Sans MS"/>
              </a:rPr>
              <a:t>K</a:t>
            </a:r>
            <a:r>
              <a:rPr lang="en-GB" sz="2400" baseline="30000" dirty="0">
                <a:solidFill>
                  <a:srgbClr val="FFFFFF"/>
                </a:solidFill>
                <a:latin typeface="Comic Sans MS"/>
                <a:ea typeface="Comic Sans MS"/>
                <a:cs typeface="Comic Sans MS"/>
                <a:sym typeface="Comic Sans MS"/>
              </a:rPr>
              <a:t>-4</a:t>
            </a:r>
          </a:p>
          <a:p>
            <a:pPr lvl="0" rtl="0">
              <a:spcBef>
                <a:spcPts val="0"/>
              </a:spcBef>
              <a:buNone/>
            </a:pPr>
            <a:endParaRPr sz="2400" dirty="0">
              <a:solidFill>
                <a:srgbClr val="FFFFFF"/>
              </a:solidFill>
              <a:latin typeface="Comic Sans MS"/>
              <a:ea typeface="Comic Sans MS"/>
              <a:cs typeface="Comic Sans MS"/>
              <a:sym typeface="Comic Sans MS"/>
            </a:endParaRPr>
          </a:p>
        </p:txBody>
      </p:sp>
      <p:sp>
        <p:nvSpPr>
          <p:cNvPr id="8" name="Shape 276"/>
          <p:cNvSpPr txBox="1"/>
          <p:nvPr/>
        </p:nvSpPr>
        <p:spPr>
          <a:xfrm>
            <a:off x="0" y="2"/>
            <a:ext cx="9144000" cy="276975"/>
          </a:xfrm>
          <a:prstGeom prst="rect">
            <a:avLst/>
          </a:prstGeom>
          <a:solidFill>
            <a:schemeClr val="accent2">
              <a:lumMod val="20000"/>
              <a:lumOff val="80000"/>
            </a:schemeClr>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Explain luminosity of a star and Stefan’s law</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242640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4" name="Shape 184"/>
          <p:cNvSpPr txBox="1"/>
          <p:nvPr/>
        </p:nvSpPr>
        <p:spPr>
          <a:xfrm>
            <a:off x="184925" y="1872094"/>
            <a:ext cx="8599500" cy="339075"/>
          </a:xfrm>
          <a:prstGeom prst="rect">
            <a:avLst/>
          </a:prstGeom>
          <a:noFill/>
          <a:ln>
            <a:noFill/>
          </a:ln>
        </p:spPr>
        <p:txBody>
          <a:bodyPr lIns="91425" tIns="91425" rIns="91425" bIns="91425" anchor="t" anchorCtr="0">
            <a:noAutofit/>
          </a:bodyPr>
          <a:lstStyle/>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endParaRPr sz="2400">
              <a:solidFill>
                <a:schemeClr val="lt1"/>
              </a:solidFill>
              <a:latin typeface="Comic Sans MS"/>
              <a:ea typeface="Comic Sans MS"/>
              <a:cs typeface="Comic Sans MS"/>
              <a:sym typeface="Comic Sans MS"/>
            </a:endParaRPr>
          </a:p>
          <a:p>
            <a:pPr lvl="0" algn="ctr" rtl="0">
              <a:spcBef>
                <a:spcPts val="0"/>
              </a:spcBef>
              <a:buNone/>
            </a:pPr>
            <a:endParaRPr sz="3600">
              <a:solidFill>
                <a:srgbClr val="FFFF00"/>
              </a:solidFill>
              <a:latin typeface="Comic Sans MS"/>
              <a:ea typeface="Comic Sans MS"/>
              <a:cs typeface="Comic Sans MS"/>
              <a:sym typeface="Comic Sans MS"/>
            </a:endParaRPr>
          </a:p>
          <a:p>
            <a:pPr lvl="0" rtl="0">
              <a:spcBef>
                <a:spcPts val="0"/>
              </a:spcBef>
              <a:buNone/>
            </a:pPr>
            <a:endParaRPr sz="2400">
              <a:solidFill>
                <a:srgbClr val="FFFFFF"/>
              </a:solidFill>
              <a:latin typeface="Comic Sans MS"/>
              <a:ea typeface="Comic Sans MS"/>
              <a:cs typeface="Comic Sans MS"/>
              <a:sym typeface="Comic Sans MS"/>
            </a:endParaRPr>
          </a:p>
          <a:p>
            <a:pPr lvl="0" rtl="0">
              <a:spcBef>
                <a:spcPts val="0"/>
              </a:spcBef>
              <a:buNone/>
            </a:pPr>
            <a:r>
              <a:rPr lang="en-GB" sz="2400">
                <a:solidFill>
                  <a:srgbClr val="FFFFFF"/>
                </a:solidFill>
                <a:latin typeface="Comic Sans MS"/>
                <a:ea typeface="Comic Sans MS"/>
                <a:cs typeface="Comic Sans MS"/>
                <a:sym typeface="Comic Sans MS"/>
              </a:rPr>
              <a:t> </a:t>
            </a:r>
          </a:p>
        </p:txBody>
      </p:sp>
      <p:sp>
        <p:nvSpPr>
          <p:cNvPr id="186" name="Shape 186"/>
          <p:cNvSpPr txBox="1"/>
          <p:nvPr/>
        </p:nvSpPr>
        <p:spPr>
          <a:xfrm>
            <a:off x="184924" y="223073"/>
            <a:ext cx="8797439" cy="339075"/>
          </a:xfrm>
          <a:prstGeom prst="rect">
            <a:avLst/>
          </a:prstGeom>
          <a:noFill/>
          <a:ln>
            <a:noFill/>
          </a:ln>
        </p:spPr>
        <p:txBody>
          <a:bodyPr lIns="91425" tIns="91425" rIns="91425" bIns="91425" anchor="t" anchorCtr="0">
            <a:noAutofit/>
          </a:bodyPr>
          <a:lstStyle/>
          <a:p>
            <a:pPr lvl="0">
              <a:spcBef>
                <a:spcPts val="0"/>
              </a:spcBef>
              <a:buNone/>
            </a:pPr>
            <a:r>
              <a:rPr lang="en-GB" sz="2200" dirty="0">
                <a:solidFill>
                  <a:srgbClr val="FFFF00"/>
                </a:solidFill>
                <a:latin typeface="Comic Sans MS"/>
                <a:ea typeface="Comic Sans MS"/>
                <a:cs typeface="Comic Sans MS"/>
                <a:sym typeface="Comic Sans MS"/>
              </a:rPr>
              <a:t>L = 4πr</a:t>
            </a:r>
            <a:r>
              <a:rPr lang="en-GB" sz="2200" baseline="30000" dirty="0">
                <a:solidFill>
                  <a:srgbClr val="FFFF00"/>
                </a:solidFill>
                <a:latin typeface="Comic Sans MS"/>
                <a:ea typeface="Comic Sans MS"/>
                <a:cs typeface="Comic Sans MS"/>
                <a:sym typeface="Comic Sans MS"/>
              </a:rPr>
              <a:t>2</a:t>
            </a:r>
            <a:r>
              <a:rPr lang="en-GB" sz="2200" dirty="0">
                <a:solidFill>
                  <a:srgbClr val="FFFF00"/>
                </a:solidFill>
                <a:latin typeface="Comic Sans MS"/>
                <a:ea typeface="Comic Sans MS"/>
                <a:cs typeface="Comic Sans MS"/>
                <a:sym typeface="Comic Sans MS"/>
              </a:rPr>
              <a:t>𝝈T</a:t>
            </a:r>
            <a:r>
              <a:rPr lang="en-GB" sz="2200" baseline="30000" dirty="0">
                <a:solidFill>
                  <a:srgbClr val="FFFF00"/>
                </a:solidFill>
                <a:latin typeface="Comic Sans MS"/>
                <a:ea typeface="Comic Sans MS"/>
                <a:cs typeface="Comic Sans MS"/>
                <a:sym typeface="Comic Sans MS"/>
              </a:rPr>
              <a:t>4</a:t>
            </a:r>
            <a:endParaRPr sz="2200" dirty="0">
              <a:solidFill>
                <a:srgbClr val="FFFFFF"/>
              </a:solidFill>
              <a:latin typeface="Comic Sans MS"/>
              <a:ea typeface="Comic Sans MS"/>
              <a:cs typeface="Comic Sans MS"/>
              <a:sym typeface="Comic Sans MS"/>
            </a:endParaRPr>
          </a:p>
          <a:p>
            <a:pPr lvl="0">
              <a:spcBef>
                <a:spcPts val="0"/>
              </a:spcBef>
              <a:buNone/>
            </a:pPr>
            <a:r>
              <a:rPr lang="en-GB" sz="2200" dirty="0">
                <a:solidFill>
                  <a:srgbClr val="FFFFFF"/>
                </a:solidFill>
                <a:latin typeface="Comic Sans MS"/>
                <a:ea typeface="Comic Sans MS"/>
                <a:cs typeface="Comic Sans MS"/>
                <a:sym typeface="Comic Sans MS"/>
              </a:rPr>
              <a:t>L is luminosity (W), T is the star’s surface temperature (K)</a:t>
            </a:r>
          </a:p>
          <a:p>
            <a:pPr lvl="0">
              <a:spcBef>
                <a:spcPts val="0"/>
              </a:spcBef>
              <a:buNone/>
            </a:pPr>
            <a:r>
              <a:rPr lang="en-GB" sz="2200" dirty="0">
                <a:solidFill>
                  <a:srgbClr val="FFFFFF"/>
                </a:solidFill>
                <a:latin typeface="Comic Sans MS"/>
                <a:ea typeface="Comic Sans MS"/>
                <a:cs typeface="Comic Sans MS"/>
                <a:sym typeface="Comic Sans MS"/>
              </a:rPr>
              <a:t>r is radius (m), 𝝈 is the Stefan constant (5.67 x 10</a:t>
            </a:r>
            <a:r>
              <a:rPr lang="en-GB" sz="2200" baseline="30000" dirty="0">
                <a:solidFill>
                  <a:srgbClr val="FFFFFF"/>
                </a:solidFill>
                <a:latin typeface="Comic Sans MS"/>
                <a:ea typeface="Comic Sans MS"/>
                <a:cs typeface="Comic Sans MS"/>
                <a:sym typeface="Comic Sans MS"/>
              </a:rPr>
              <a:t>-8</a:t>
            </a:r>
            <a:r>
              <a:rPr lang="en-GB" sz="2200" dirty="0">
                <a:solidFill>
                  <a:srgbClr val="FFFFFF"/>
                </a:solidFill>
                <a:latin typeface="Comic Sans MS"/>
                <a:ea typeface="Comic Sans MS"/>
                <a:cs typeface="Comic Sans MS"/>
                <a:sym typeface="Comic Sans MS"/>
              </a:rPr>
              <a:t> W m</a:t>
            </a:r>
            <a:r>
              <a:rPr lang="en-GB" sz="2200" baseline="30000" dirty="0">
                <a:solidFill>
                  <a:srgbClr val="FFFFFF"/>
                </a:solidFill>
                <a:latin typeface="Comic Sans MS"/>
                <a:ea typeface="Comic Sans MS"/>
                <a:cs typeface="Comic Sans MS"/>
                <a:sym typeface="Comic Sans MS"/>
              </a:rPr>
              <a:t>-2</a:t>
            </a:r>
            <a:r>
              <a:rPr lang="en-GB" sz="2200" dirty="0">
                <a:solidFill>
                  <a:srgbClr val="FFFFFF"/>
                </a:solidFill>
                <a:latin typeface="Comic Sans MS"/>
                <a:ea typeface="Comic Sans MS"/>
                <a:cs typeface="Comic Sans MS"/>
                <a:sym typeface="Comic Sans MS"/>
              </a:rPr>
              <a:t>K</a:t>
            </a:r>
            <a:r>
              <a:rPr lang="en-GB" sz="2200" baseline="30000" dirty="0">
                <a:solidFill>
                  <a:srgbClr val="FFFFFF"/>
                </a:solidFill>
                <a:latin typeface="Comic Sans MS"/>
                <a:ea typeface="Comic Sans MS"/>
                <a:cs typeface="Comic Sans MS"/>
                <a:sym typeface="Comic Sans MS"/>
              </a:rPr>
              <a:t>-4</a:t>
            </a:r>
            <a:r>
              <a:rPr lang="en-GB" sz="2200" dirty="0">
                <a:solidFill>
                  <a:srgbClr val="FFFFFF"/>
                </a:solidFill>
                <a:latin typeface="Comic Sans MS"/>
                <a:ea typeface="Comic Sans MS"/>
                <a:cs typeface="Comic Sans MS"/>
                <a:sym typeface="Comic Sans MS"/>
              </a:rPr>
              <a:t>)</a:t>
            </a:r>
          </a:p>
          <a:p>
            <a:pPr lvl="0">
              <a:spcBef>
                <a:spcPts val="0"/>
              </a:spcBef>
              <a:buClr>
                <a:schemeClr val="dk1"/>
              </a:buClr>
              <a:buSzPct val="45833"/>
              <a:buFont typeface="Arial"/>
              <a:buNone/>
            </a:pPr>
            <a:endParaRPr lang="en-GB" sz="2200" dirty="0">
              <a:solidFill>
                <a:srgbClr val="FFFFFF"/>
              </a:solidFill>
              <a:latin typeface="Comic Sans MS"/>
              <a:ea typeface="Comic Sans MS"/>
              <a:cs typeface="Comic Sans MS"/>
              <a:sym typeface="Comic Sans MS"/>
            </a:endParaRPr>
          </a:p>
          <a:p>
            <a:pPr lvl="0">
              <a:spcBef>
                <a:spcPts val="0"/>
              </a:spcBef>
              <a:buClr>
                <a:schemeClr val="dk1"/>
              </a:buClr>
              <a:buSzPct val="45833"/>
              <a:buFont typeface="Arial"/>
              <a:buNone/>
            </a:pPr>
            <a:r>
              <a:rPr lang="en-GB" sz="2200" dirty="0">
                <a:solidFill>
                  <a:srgbClr val="FFFFFF"/>
                </a:solidFill>
                <a:latin typeface="Comic Sans MS"/>
                <a:ea typeface="Comic Sans MS"/>
                <a:cs typeface="Comic Sans MS"/>
                <a:sym typeface="Comic Sans MS"/>
              </a:rPr>
              <a:t>1) A star, Twinkle, has a radius of 1500 km and a surface temperature of 7200 K. What would be it’s luminosity?</a:t>
            </a:r>
          </a:p>
          <a:p>
            <a:pPr lvl="0">
              <a:spcBef>
                <a:spcPts val="0"/>
              </a:spcBef>
              <a:buClr>
                <a:schemeClr val="dk1"/>
              </a:buClr>
              <a:buSzPct val="45833"/>
              <a:buFont typeface="Arial"/>
              <a:buNone/>
            </a:pPr>
            <a:endParaRPr lang="en-GB" sz="2200" dirty="0">
              <a:solidFill>
                <a:srgbClr val="FFFFFF"/>
              </a:solidFill>
              <a:latin typeface="Comic Sans MS"/>
              <a:ea typeface="Comic Sans MS"/>
              <a:cs typeface="Comic Sans MS"/>
              <a:sym typeface="Comic Sans MS"/>
            </a:endParaRPr>
          </a:p>
          <a:p>
            <a:pPr lvl="0">
              <a:spcBef>
                <a:spcPts val="0"/>
              </a:spcBef>
              <a:buClr>
                <a:schemeClr val="dk1"/>
              </a:buClr>
              <a:buSzPct val="45833"/>
              <a:buFont typeface="Arial"/>
              <a:buNone/>
            </a:pPr>
            <a:r>
              <a:rPr lang="en-GB" sz="2200" dirty="0">
                <a:solidFill>
                  <a:srgbClr val="FFFFFF"/>
                </a:solidFill>
                <a:latin typeface="Comic Sans MS"/>
                <a:ea typeface="Comic Sans MS"/>
                <a:cs typeface="Comic Sans MS"/>
                <a:sym typeface="Comic Sans MS"/>
              </a:rPr>
              <a:t>2) If the surface temperature of Twinkle was doubled what would be the new luminosity?</a:t>
            </a:r>
          </a:p>
          <a:p>
            <a:pPr lvl="0">
              <a:spcBef>
                <a:spcPts val="0"/>
              </a:spcBef>
              <a:buClr>
                <a:schemeClr val="dk1"/>
              </a:buClr>
              <a:buSzPct val="45833"/>
              <a:buFont typeface="Arial"/>
              <a:buNone/>
            </a:pPr>
            <a:endParaRPr lang="en-GB" sz="2200" dirty="0">
              <a:solidFill>
                <a:srgbClr val="FFFFFF"/>
              </a:solidFill>
              <a:latin typeface="Comic Sans MS"/>
              <a:ea typeface="Comic Sans MS"/>
              <a:cs typeface="Comic Sans MS"/>
              <a:sym typeface="Comic Sans MS"/>
            </a:endParaRPr>
          </a:p>
          <a:p>
            <a:pPr lvl="0">
              <a:spcBef>
                <a:spcPts val="0"/>
              </a:spcBef>
              <a:buClr>
                <a:schemeClr val="dk1"/>
              </a:buClr>
              <a:buSzPct val="45833"/>
              <a:buFont typeface="Arial"/>
              <a:buNone/>
            </a:pPr>
            <a:r>
              <a:rPr lang="en-GB" sz="2200" dirty="0">
                <a:solidFill>
                  <a:srgbClr val="FFFFFF"/>
                </a:solidFill>
                <a:latin typeface="Comic Sans MS"/>
                <a:ea typeface="Comic Sans MS"/>
                <a:cs typeface="Comic Sans MS"/>
                <a:sym typeface="Comic Sans MS"/>
              </a:rPr>
              <a:t>3) A star, Bob, in the same galaxy,  has half the mass but the same density and three times the original surface temperature. Derive an expression for the luminosity of Bob in terms of the luminosity of Twinkle</a:t>
            </a:r>
          </a:p>
          <a:p>
            <a:pPr lvl="0" rtl="0">
              <a:spcBef>
                <a:spcPts val="0"/>
              </a:spcBef>
              <a:buNone/>
            </a:pPr>
            <a:endParaRPr sz="2200" dirty="0">
              <a:solidFill>
                <a:srgbClr val="FFFFFF"/>
              </a:solidFill>
              <a:latin typeface="Comic Sans MS"/>
              <a:ea typeface="Comic Sans MS"/>
              <a:cs typeface="Comic Sans MS"/>
              <a:sym typeface="Comic Sans MS"/>
            </a:endParaRPr>
          </a:p>
        </p:txBody>
      </p:sp>
      <p:sp>
        <p:nvSpPr>
          <p:cNvPr id="5" name="Shape 276"/>
          <p:cNvSpPr txBox="1"/>
          <p:nvPr/>
        </p:nvSpPr>
        <p:spPr>
          <a:xfrm>
            <a:off x="0" y="2"/>
            <a:ext cx="9144000" cy="276975"/>
          </a:xfrm>
          <a:prstGeom prst="rect">
            <a:avLst/>
          </a:prstGeom>
          <a:solidFill>
            <a:schemeClr val="accent2">
              <a:lumMod val="20000"/>
              <a:lumOff val="80000"/>
            </a:schemeClr>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Explain luminosity of a star and Stefan’s law</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264337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4" name="Shape 184"/>
          <p:cNvSpPr txBox="1"/>
          <p:nvPr/>
        </p:nvSpPr>
        <p:spPr>
          <a:xfrm>
            <a:off x="184925" y="1872094"/>
            <a:ext cx="8599500" cy="339075"/>
          </a:xfrm>
          <a:prstGeom prst="rect">
            <a:avLst/>
          </a:prstGeom>
          <a:noFill/>
          <a:ln>
            <a:noFill/>
          </a:ln>
        </p:spPr>
        <p:txBody>
          <a:bodyPr lIns="91425" tIns="91425" rIns="91425" bIns="91425" anchor="t" anchorCtr="0">
            <a:noAutofit/>
          </a:bodyPr>
          <a:lstStyle/>
          <a:p>
            <a:pPr lvl="0" rtl="0">
              <a:spcBef>
                <a:spcPts val="0"/>
              </a:spcBef>
              <a:buNone/>
            </a:pPr>
            <a:endParaRPr sz="2400">
              <a:solidFill>
                <a:schemeClr val="lt1"/>
              </a:solidFill>
              <a:latin typeface="Comic Sans MS"/>
              <a:ea typeface="Comic Sans MS"/>
              <a:cs typeface="Comic Sans MS"/>
              <a:sym typeface="Comic Sans MS"/>
            </a:endParaRPr>
          </a:p>
          <a:p>
            <a:pPr lvl="0" rtl="0">
              <a:spcBef>
                <a:spcPts val="0"/>
              </a:spcBef>
              <a:buNone/>
            </a:pPr>
            <a:endParaRPr sz="2400">
              <a:solidFill>
                <a:schemeClr val="lt1"/>
              </a:solidFill>
              <a:latin typeface="Comic Sans MS"/>
              <a:ea typeface="Comic Sans MS"/>
              <a:cs typeface="Comic Sans MS"/>
              <a:sym typeface="Comic Sans MS"/>
            </a:endParaRPr>
          </a:p>
          <a:p>
            <a:pPr lvl="0" algn="ctr" rtl="0">
              <a:spcBef>
                <a:spcPts val="0"/>
              </a:spcBef>
              <a:buNone/>
            </a:pPr>
            <a:endParaRPr sz="3600">
              <a:solidFill>
                <a:srgbClr val="FFFF00"/>
              </a:solidFill>
              <a:latin typeface="Comic Sans MS"/>
              <a:ea typeface="Comic Sans MS"/>
              <a:cs typeface="Comic Sans MS"/>
              <a:sym typeface="Comic Sans MS"/>
            </a:endParaRPr>
          </a:p>
          <a:p>
            <a:pPr lvl="0" rtl="0">
              <a:spcBef>
                <a:spcPts val="0"/>
              </a:spcBef>
              <a:buNone/>
            </a:pPr>
            <a:endParaRPr sz="2400">
              <a:solidFill>
                <a:srgbClr val="FFFFFF"/>
              </a:solidFill>
              <a:latin typeface="Comic Sans MS"/>
              <a:ea typeface="Comic Sans MS"/>
              <a:cs typeface="Comic Sans MS"/>
              <a:sym typeface="Comic Sans MS"/>
            </a:endParaRPr>
          </a:p>
          <a:p>
            <a:pPr lvl="0" rtl="0">
              <a:spcBef>
                <a:spcPts val="0"/>
              </a:spcBef>
              <a:buNone/>
            </a:pPr>
            <a:r>
              <a:rPr lang="en-GB" sz="2400">
                <a:solidFill>
                  <a:srgbClr val="FFFFFF"/>
                </a:solidFill>
                <a:latin typeface="Comic Sans MS"/>
                <a:ea typeface="Comic Sans MS"/>
                <a:cs typeface="Comic Sans MS"/>
                <a:sym typeface="Comic Sans MS"/>
              </a:rPr>
              <a:t> </a:t>
            </a:r>
          </a:p>
        </p:txBody>
      </p:sp>
      <p:sp>
        <p:nvSpPr>
          <p:cNvPr id="186" name="Shape 186"/>
          <p:cNvSpPr txBox="1"/>
          <p:nvPr/>
        </p:nvSpPr>
        <p:spPr>
          <a:xfrm>
            <a:off x="184924" y="223073"/>
            <a:ext cx="8797439" cy="339075"/>
          </a:xfrm>
          <a:prstGeom prst="rect">
            <a:avLst/>
          </a:prstGeom>
          <a:noFill/>
          <a:ln>
            <a:noFill/>
          </a:ln>
        </p:spPr>
        <p:txBody>
          <a:bodyPr lIns="91425" tIns="91425" rIns="91425" bIns="91425" anchor="t" anchorCtr="0">
            <a:noAutofit/>
          </a:bodyPr>
          <a:lstStyle/>
          <a:p>
            <a:pPr lvl="0">
              <a:spcBef>
                <a:spcPts val="0"/>
              </a:spcBef>
              <a:buNone/>
            </a:pPr>
            <a:r>
              <a:rPr lang="en-GB" sz="2200" dirty="0">
                <a:solidFill>
                  <a:srgbClr val="FFFF00"/>
                </a:solidFill>
                <a:latin typeface="Comic Sans MS"/>
                <a:ea typeface="Comic Sans MS"/>
                <a:cs typeface="Comic Sans MS"/>
                <a:sym typeface="Comic Sans MS"/>
              </a:rPr>
              <a:t>L = 4πr</a:t>
            </a:r>
            <a:r>
              <a:rPr lang="en-GB" sz="2200" baseline="30000" dirty="0">
                <a:solidFill>
                  <a:srgbClr val="FFFF00"/>
                </a:solidFill>
                <a:latin typeface="Comic Sans MS"/>
                <a:ea typeface="Comic Sans MS"/>
                <a:cs typeface="Comic Sans MS"/>
                <a:sym typeface="Comic Sans MS"/>
              </a:rPr>
              <a:t>2</a:t>
            </a:r>
            <a:r>
              <a:rPr lang="en-GB" sz="2200" dirty="0">
                <a:solidFill>
                  <a:srgbClr val="FFFF00"/>
                </a:solidFill>
                <a:latin typeface="Comic Sans MS"/>
                <a:ea typeface="Comic Sans MS"/>
                <a:cs typeface="Comic Sans MS"/>
                <a:sym typeface="Comic Sans MS"/>
              </a:rPr>
              <a:t>𝝈T</a:t>
            </a:r>
            <a:r>
              <a:rPr lang="en-GB" sz="2200" baseline="30000" dirty="0">
                <a:solidFill>
                  <a:srgbClr val="FFFF00"/>
                </a:solidFill>
                <a:latin typeface="Comic Sans MS"/>
                <a:ea typeface="Comic Sans MS"/>
                <a:cs typeface="Comic Sans MS"/>
                <a:sym typeface="Comic Sans MS"/>
              </a:rPr>
              <a:t>4</a:t>
            </a:r>
            <a:endParaRPr sz="2200" dirty="0">
              <a:solidFill>
                <a:srgbClr val="FFFFFF"/>
              </a:solidFill>
              <a:latin typeface="Comic Sans MS"/>
              <a:ea typeface="Comic Sans MS"/>
              <a:cs typeface="Comic Sans MS"/>
              <a:sym typeface="Comic Sans MS"/>
            </a:endParaRPr>
          </a:p>
          <a:p>
            <a:pPr lvl="0">
              <a:spcBef>
                <a:spcPts val="0"/>
              </a:spcBef>
              <a:buNone/>
            </a:pPr>
            <a:r>
              <a:rPr lang="en-GB" sz="2200" dirty="0">
                <a:solidFill>
                  <a:srgbClr val="FFFFFF"/>
                </a:solidFill>
                <a:latin typeface="Comic Sans MS"/>
                <a:ea typeface="Comic Sans MS"/>
                <a:cs typeface="Comic Sans MS"/>
                <a:sym typeface="Comic Sans MS"/>
              </a:rPr>
              <a:t>L is luminosity (W), T is the star’s surface temperature (K)</a:t>
            </a:r>
          </a:p>
          <a:p>
            <a:pPr lvl="0">
              <a:spcBef>
                <a:spcPts val="0"/>
              </a:spcBef>
              <a:buNone/>
            </a:pPr>
            <a:r>
              <a:rPr lang="en-GB" sz="2200" dirty="0">
                <a:solidFill>
                  <a:srgbClr val="FFFFFF"/>
                </a:solidFill>
                <a:latin typeface="Comic Sans MS"/>
                <a:ea typeface="Comic Sans MS"/>
                <a:cs typeface="Comic Sans MS"/>
                <a:sym typeface="Comic Sans MS"/>
              </a:rPr>
              <a:t>r is radius (m), 𝝈 is the Stefan constant (5.67 x 10</a:t>
            </a:r>
            <a:r>
              <a:rPr lang="en-GB" sz="2200" baseline="30000" dirty="0">
                <a:solidFill>
                  <a:srgbClr val="FFFFFF"/>
                </a:solidFill>
                <a:latin typeface="Comic Sans MS"/>
                <a:ea typeface="Comic Sans MS"/>
                <a:cs typeface="Comic Sans MS"/>
                <a:sym typeface="Comic Sans MS"/>
              </a:rPr>
              <a:t>-8</a:t>
            </a:r>
            <a:r>
              <a:rPr lang="en-GB" sz="2200" dirty="0">
                <a:solidFill>
                  <a:srgbClr val="FFFFFF"/>
                </a:solidFill>
                <a:latin typeface="Comic Sans MS"/>
                <a:ea typeface="Comic Sans MS"/>
                <a:cs typeface="Comic Sans MS"/>
                <a:sym typeface="Comic Sans MS"/>
              </a:rPr>
              <a:t> W m</a:t>
            </a:r>
            <a:r>
              <a:rPr lang="en-GB" sz="2200" baseline="30000" dirty="0">
                <a:solidFill>
                  <a:srgbClr val="FFFFFF"/>
                </a:solidFill>
                <a:latin typeface="Comic Sans MS"/>
                <a:ea typeface="Comic Sans MS"/>
                <a:cs typeface="Comic Sans MS"/>
                <a:sym typeface="Comic Sans MS"/>
              </a:rPr>
              <a:t>-2</a:t>
            </a:r>
            <a:r>
              <a:rPr lang="en-GB" sz="2200" dirty="0">
                <a:solidFill>
                  <a:srgbClr val="FFFFFF"/>
                </a:solidFill>
                <a:latin typeface="Comic Sans MS"/>
                <a:ea typeface="Comic Sans MS"/>
                <a:cs typeface="Comic Sans MS"/>
                <a:sym typeface="Comic Sans MS"/>
              </a:rPr>
              <a:t>K</a:t>
            </a:r>
            <a:r>
              <a:rPr lang="en-GB" sz="2200" baseline="30000" dirty="0">
                <a:solidFill>
                  <a:srgbClr val="FFFFFF"/>
                </a:solidFill>
                <a:latin typeface="Comic Sans MS"/>
                <a:ea typeface="Comic Sans MS"/>
                <a:cs typeface="Comic Sans MS"/>
                <a:sym typeface="Comic Sans MS"/>
              </a:rPr>
              <a:t>-4</a:t>
            </a:r>
            <a:r>
              <a:rPr lang="en-GB" sz="2200" dirty="0">
                <a:solidFill>
                  <a:srgbClr val="FFFFFF"/>
                </a:solidFill>
                <a:latin typeface="Comic Sans MS"/>
                <a:ea typeface="Comic Sans MS"/>
                <a:cs typeface="Comic Sans MS"/>
                <a:sym typeface="Comic Sans MS"/>
              </a:rPr>
              <a:t>)</a:t>
            </a:r>
          </a:p>
          <a:p>
            <a:pPr lvl="0">
              <a:spcBef>
                <a:spcPts val="0"/>
              </a:spcBef>
              <a:buClr>
                <a:schemeClr val="dk1"/>
              </a:buClr>
              <a:buSzPct val="45833"/>
              <a:buFont typeface="Arial"/>
              <a:buNone/>
            </a:pPr>
            <a:endParaRPr lang="en-GB" sz="2200" dirty="0">
              <a:solidFill>
                <a:srgbClr val="FFFFFF"/>
              </a:solidFill>
              <a:latin typeface="Comic Sans MS"/>
              <a:ea typeface="Comic Sans MS"/>
              <a:cs typeface="Comic Sans MS"/>
              <a:sym typeface="Comic Sans MS"/>
            </a:endParaRPr>
          </a:p>
          <a:p>
            <a:pPr lvl="0">
              <a:spcBef>
                <a:spcPts val="0"/>
              </a:spcBef>
              <a:buClr>
                <a:schemeClr val="dk1"/>
              </a:buClr>
              <a:buSzPct val="45833"/>
              <a:buFont typeface="Arial"/>
              <a:buNone/>
            </a:pPr>
            <a:r>
              <a:rPr lang="en-GB" sz="2200" dirty="0">
                <a:solidFill>
                  <a:srgbClr val="FFFFFF"/>
                </a:solidFill>
                <a:latin typeface="Comic Sans MS"/>
                <a:ea typeface="Comic Sans MS"/>
                <a:cs typeface="Comic Sans MS"/>
                <a:sym typeface="Comic Sans MS"/>
              </a:rPr>
              <a:t>1) A star, twinkle, has a radius of 1500 km and a surface temperature of 7200 K. What would be it’s luminosity? 4.3x10</a:t>
            </a:r>
            <a:r>
              <a:rPr lang="en-GB" sz="2200" baseline="30000" dirty="0">
                <a:solidFill>
                  <a:srgbClr val="FFFFFF"/>
                </a:solidFill>
                <a:latin typeface="Comic Sans MS"/>
                <a:ea typeface="Comic Sans MS"/>
                <a:cs typeface="Comic Sans MS"/>
                <a:sym typeface="Comic Sans MS"/>
              </a:rPr>
              <a:t>21</a:t>
            </a:r>
            <a:r>
              <a:rPr lang="en-GB" sz="2200" dirty="0">
                <a:solidFill>
                  <a:srgbClr val="FFFFFF"/>
                </a:solidFill>
                <a:latin typeface="Comic Sans MS"/>
                <a:ea typeface="Comic Sans MS"/>
                <a:cs typeface="Comic Sans MS"/>
                <a:sym typeface="Comic Sans MS"/>
              </a:rPr>
              <a:t>W</a:t>
            </a:r>
          </a:p>
          <a:p>
            <a:pPr lvl="0">
              <a:spcBef>
                <a:spcPts val="0"/>
              </a:spcBef>
              <a:buClr>
                <a:schemeClr val="dk1"/>
              </a:buClr>
              <a:buSzPct val="45833"/>
              <a:buFont typeface="Arial"/>
              <a:buNone/>
            </a:pPr>
            <a:endParaRPr lang="en-GB" sz="2200" dirty="0">
              <a:solidFill>
                <a:srgbClr val="FFFFFF"/>
              </a:solidFill>
              <a:latin typeface="Comic Sans MS"/>
              <a:ea typeface="Comic Sans MS"/>
              <a:cs typeface="Comic Sans MS"/>
              <a:sym typeface="Comic Sans MS"/>
            </a:endParaRPr>
          </a:p>
          <a:p>
            <a:pPr>
              <a:buClr>
                <a:schemeClr val="dk1"/>
              </a:buClr>
              <a:buSzPct val="45833"/>
            </a:pPr>
            <a:r>
              <a:rPr lang="en-GB" sz="2200" dirty="0">
                <a:solidFill>
                  <a:srgbClr val="FFFFFF"/>
                </a:solidFill>
                <a:latin typeface="Comic Sans MS"/>
                <a:ea typeface="Comic Sans MS"/>
                <a:cs typeface="Comic Sans MS"/>
                <a:sym typeface="Comic Sans MS"/>
              </a:rPr>
              <a:t>2) If the surface temperature of twinkle was doubled what would be the new luminosity? 6.9x10</a:t>
            </a:r>
            <a:r>
              <a:rPr lang="en-GB" sz="2200" baseline="30000" dirty="0">
                <a:solidFill>
                  <a:srgbClr val="FFFFFF"/>
                </a:solidFill>
                <a:latin typeface="Comic Sans MS"/>
                <a:ea typeface="Comic Sans MS"/>
                <a:cs typeface="Comic Sans MS"/>
                <a:sym typeface="Comic Sans MS"/>
              </a:rPr>
              <a:t>22</a:t>
            </a:r>
            <a:r>
              <a:rPr lang="en-GB" sz="2200" dirty="0">
                <a:solidFill>
                  <a:srgbClr val="FFFFFF"/>
                </a:solidFill>
                <a:latin typeface="Comic Sans MS"/>
                <a:ea typeface="Comic Sans MS"/>
                <a:cs typeface="Comic Sans MS"/>
                <a:sym typeface="Comic Sans MS"/>
              </a:rPr>
              <a:t>W</a:t>
            </a:r>
          </a:p>
          <a:p>
            <a:pPr lvl="0">
              <a:spcBef>
                <a:spcPts val="0"/>
              </a:spcBef>
              <a:buClr>
                <a:schemeClr val="dk1"/>
              </a:buClr>
              <a:buSzPct val="45833"/>
              <a:buFont typeface="Arial"/>
              <a:buNone/>
            </a:pPr>
            <a:endParaRPr lang="en-GB" sz="2200" dirty="0">
              <a:solidFill>
                <a:srgbClr val="FFFFFF"/>
              </a:solidFill>
              <a:latin typeface="Comic Sans MS"/>
              <a:ea typeface="Comic Sans MS"/>
              <a:cs typeface="Comic Sans MS"/>
              <a:sym typeface="Comic Sans MS"/>
            </a:endParaRPr>
          </a:p>
          <a:p>
            <a:pPr lvl="0">
              <a:spcBef>
                <a:spcPts val="0"/>
              </a:spcBef>
              <a:buClr>
                <a:schemeClr val="dk1"/>
              </a:buClr>
              <a:buSzPct val="45833"/>
              <a:buFont typeface="Arial"/>
              <a:buNone/>
            </a:pPr>
            <a:r>
              <a:rPr lang="en-GB" sz="2200" dirty="0">
                <a:solidFill>
                  <a:srgbClr val="FFFFFF"/>
                </a:solidFill>
                <a:latin typeface="Comic Sans MS"/>
                <a:ea typeface="Comic Sans MS"/>
                <a:cs typeface="Comic Sans MS"/>
                <a:sym typeface="Comic Sans MS"/>
              </a:rPr>
              <a:t>3) A star, bob, in the same galaxy,  has half the mass but the same density and three times the original surface temperature. Derive an expression for the luminosity of bob in terms of the luminosity of twinkle. </a:t>
            </a:r>
            <a:r>
              <a:rPr lang="en-GB" sz="2200" dirty="0" err="1">
                <a:solidFill>
                  <a:srgbClr val="FFFFFF"/>
                </a:solidFill>
                <a:latin typeface="Comic Sans MS"/>
                <a:ea typeface="Comic Sans MS"/>
                <a:cs typeface="Comic Sans MS"/>
                <a:sym typeface="Comic Sans MS"/>
              </a:rPr>
              <a:t>L</a:t>
            </a:r>
            <a:r>
              <a:rPr lang="en-GB" sz="2200" baseline="-25000" dirty="0" err="1">
                <a:solidFill>
                  <a:srgbClr val="FFFFFF"/>
                </a:solidFill>
                <a:latin typeface="Comic Sans MS"/>
                <a:ea typeface="Comic Sans MS"/>
                <a:cs typeface="Comic Sans MS"/>
                <a:sym typeface="Comic Sans MS"/>
              </a:rPr>
              <a:t>Bob</a:t>
            </a:r>
            <a:r>
              <a:rPr lang="en-GB" sz="2200" dirty="0">
                <a:solidFill>
                  <a:srgbClr val="FFFFFF"/>
                </a:solidFill>
                <a:latin typeface="Comic Sans MS"/>
                <a:ea typeface="Comic Sans MS"/>
                <a:cs typeface="Comic Sans MS"/>
                <a:sym typeface="Comic Sans MS"/>
              </a:rPr>
              <a:t> = 51 </a:t>
            </a:r>
            <a:r>
              <a:rPr lang="en-GB" sz="2200" dirty="0" err="1">
                <a:solidFill>
                  <a:srgbClr val="FFFFFF"/>
                </a:solidFill>
                <a:latin typeface="Comic Sans MS"/>
                <a:ea typeface="Comic Sans MS"/>
                <a:cs typeface="Comic Sans MS"/>
                <a:sym typeface="Comic Sans MS"/>
              </a:rPr>
              <a:t>L</a:t>
            </a:r>
            <a:r>
              <a:rPr lang="en-GB" sz="2200" baseline="-25000" dirty="0" err="1">
                <a:solidFill>
                  <a:srgbClr val="FFFFFF"/>
                </a:solidFill>
                <a:latin typeface="Comic Sans MS"/>
                <a:ea typeface="Comic Sans MS"/>
                <a:cs typeface="Comic Sans MS"/>
                <a:sym typeface="Comic Sans MS"/>
              </a:rPr>
              <a:t>Twinkle</a:t>
            </a:r>
            <a:r>
              <a:rPr lang="en-GB" sz="2200" dirty="0">
                <a:solidFill>
                  <a:srgbClr val="FFFFFF"/>
                </a:solidFill>
                <a:latin typeface="Comic Sans MS"/>
                <a:ea typeface="Comic Sans MS"/>
                <a:cs typeface="Comic Sans MS"/>
                <a:sym typeface="Comic Sans MS"/>
              </a:rPr>
              <a:t> </a:t>
            </a:r>
          </a:p>
          <a:p>
            <a:pPr lvl="0" rtl="0">
              <a:spcBef>
                <a:spcPts val="0"/>
              </a:spcBef>
              <a:buNone/>
            </a:pPr>
            <a:endParaRPr sz="2200" dirty="0">
              <a:solidFill>
                <a:srgbClr val="FFFFFF"/>
              </a:solidFill>
              <a:latin typeface="Comic Sans MS"/>
              <a:ea typeface="Comic Sans MS"/>
              <a:cs typeface="Comic Sans MS"/>
              <a:sym typeface="Comic Sans MS"/>
            </a:endParaRPr>
          </a:p>
        </p:txBody>
      </p:sp>
      <p:sp>
        <p:nvSpPr>
          <p:cNvPr id="5" name="Shape 276"/>
          <p:cNvSpPr txBox="1"/>
          <p:nvPr/>
        </p:nvSpPr>
        <p:spPr>
          <a:xfrm>
            <a:off x="0" y="2"/>
            <a:ext cx="9144000" cy="276975"/>
          </a:xfrm>
          <a:prstGeom prst="rect">
            <a:avLst/>
          </a:prstGeom>
          <a:solidFill>
            <a:schemeClr val="accent2">
              <a:lumMod val="20000"/>
              <a:lumOff val="80000"/>
            </a:schemeClr>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Explain luminosity of a star and Stefan’s law</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163558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4"/>
          <a:srcRect l="11865" r="13083"/>
          <a:stretch/>
        </p:blipFill>
        <p:spPr>
          <a:xfrm>
            <a:off x="0" y="0"/>
            <a:ext cx="9144000" cy="5143500"/>
          </a:xfrm>
          <a:prstGeom prst="rect">
            <a:avLst/>
          </a:prstGeom>
        </p:spPr>
      </p:pic>
      <p:graphicFrame>
        <p:nvGraphicFramePr>
          <p:cNvPr id="197" name="Shape 197"/>
          <p:cNvGraphicFramePr/>
          <p:nvPr>
            <p:extLst>
              <p:ext uri="{D42A27DB-BD31-4B8C-83A1-F6EECF244321}">
                <p14:modId xmlns:p14="http://schemas.microsoft.com/office/powerpoint/2010/main" val="3335740203"/>
              </p:ext>
            </p:extLst>
          </p:nvPr>
        </p:nvGraphicFramePr>
        <p:xfrm>
          <a:off x="873405" y="1418853"/>
          <a:ext cx="2082375" cy="2788968"/>
        </p:xfrm>
        <a:graphic>
          <a:graphicData uri="http://schemas.openxmlformats.org/drawingml/2006/table">
            <a:tbl>
              <a:tblPr firstRow="1" bandRow="1">
                <a:noFill/>
                <a:tableStyleId>{5DDDAD35-562B-481E-9329-226689345B15}</a:tableStyleId>
              </a:tblPr>
              <a:tblGrid>
                <a:gridCol w="2082375">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346500" y="253688"/>
            <a:ext cx="4826618" cy="648675"/>
          </a:xfrm>
          <a:prstGeom prst="rect">
            <a:avLst/>
          </a:prstGeom>
          <a:noFill/>
          <a:ln>
            <a:noFill/>
          </a:ln>
        </p:spPr>
        <p:txBody>
          <a:bodyPr lIns="91425" tIns="45700" rIns="91425" bIns="45700" anchor="ctr" anchorCtr="0">
            <a:noAutofit/>
          </a:bodyPr>
          <a:lstStyle/>
          <a:p>
            <a:pPr marL="0" marR="0" lvl="0" indent="0" algn="l" rtl="0">
              <a:spcBef>
                <a:spcPts val="0"/>
              </a:spcBef>
              <a:buClr>
                <a:srgbClr val="FFFF00"/>
              </a:buClr>
              <a:buSzPct val="25000"/>
              <a:buFont typeface="Comic Sans MS"/>
              <a:buNone/>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extLst>
              <p:ext uri="{D42A27DB-BD31-4B8C-83A1-F6EECF244321}">
                <p14:modId xmlns:p14="http://schemas.microsoft.com/office/powerpoint/2010/main" val="4131376786"/>
              </p:ext>
            </p:extLst>
          </p:nvPr>
        </p:nvGraphicFramePr>
        <p:xfrm>
          <a:off x="3461805" y="1395633"/>
          <a:ext cx="1973275" cy="1669810"/>
        </p:xfrm>
        <a:graphic>
          <a:graphicData uri="http://schemas.openxmlformats.org/drawingml/2006/table">
            <a:tbl>
              <a:tblPr firstRow="1" bandRow="1">
                <a:noFill/>
                <a:tableStyleId>{5DDDAD35-562B-481E-9329-226689345B15}</a:tableStyleId>
              </a:tblPr>
              <a:tblGrid>
                <a:gridCol w="1973275">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extLst>
              <p:ext uri="{D42A27DB-BD31-4B8C-83A1-F6EECF244321}">
                <p14:modId xmlns:p14="http://schemas.microsoft.com/office/powerpoint/2010/main" val="1917549240"/>
              </p:ext>
            </p:extLst>
          </p:nvPr>
        </p:nvGraphicFramePr>
        <p:xfrm>
          <a:off x="5941105" y="1395634"/>
          <a:ext cx="2227825" cy="3368995"/>
        </p:xfrm>
        <a:graphic>
          <a:graphicData uri="http://schemas.openxmlformats.org/drawingml/2006/table">
            <a:tbl>
              <a:tblPr firstRow="1" bandRow="1">
                <a:noFill/>
                <a:tableStyleId>{5DDDAD35-562B-481E-9329-226689345B15}</a:tableStyleId>
              </a:tblPr>
              <a:tblGrid>
                <a:gridCol w="2227825">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1. Universe structure</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1745">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3. Star’s radiation</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67038">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4. Wien and Stefan’s law</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5. Astronomical distances</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6. Doppler effect &amp; red shift</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7. CMBR and the cosmological principle</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11861">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11861">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2942204" y="1569827"/>
            <a:ext cx="5196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435085" y="1596502"/>
            <a:ext cx="519600" cy="225"/>
          </a:xfrm>
          <a:prstGeom prst="straightConnector1">
            <a:avLst/>
          </a:prstGeom>
          <a:noFill/>
          <a:ln w="38100" cap="flat" cmpd="sng">
            <a:solidFill>
              <a:srgbClr val="FFFFFF"/>
            </a:solidFill>
            <a:prstDash val="solid"/>
            <a:round/>
            <a:headEnd type="none" w="lg" len="lg"/>
            <a:tailEnd type="triangle" w="lg" len="lg"/>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6" name="Shape 336"/>
          <p:cNvSpPr txBox="1">
            <a:spLocks noGrp="1"/>
          </p:cNvSpPr>
          <p:nvPr>
            <p:ph type="body" idx="1"/>
          </p:nvPr>
        </p:nvSpPr>
        <p:spPr>
          <a:xfrm>
            <a:off x="97674" y="742670"/>
            <a:ext cx="9046325" cy="3791475"/>
          </a:xfrm>
          <a:prstGeom prst="rect">
            <a:avLst/>
          </a:prstGeom>
          <a:noFill/>
          <a:ln>
            <a:noFill/>
          </a:ln>
        </p:spPr>
        <p:txBody>
          <a:bodyPr lIns="91425" tIns="45700" rIns="91425" bIns="45700" anchor="t" anchorCtr="0">
            <a:noAutofit/>
          </a:bodyPr>
          <a:lstStyle/>
          <a:p>
            <a:pPr marL="0" marR="0" lvl="0" indent="0" algn="l" rtl="0">
              <a:lnSpc>
                <a:spcPct val="70000"/>
              </a:lnSpc>
              <a:spcBef>
                <a:spcPts val="496"/>
              </a:spcBef>
              <a:buClr>
                <a:schemeClr val="lt1"/>
              </a:buClr>
              <a:buSzPct val="25000"/>
              <a:buFont typeface="Arial"/>
              <a:buNone/>
            </a:pPr>
            <a:r>
              <a:rPr lang="en-GB" sz="2480" dirty="0">
                <a:solidFill>
                  <a:schemeClr val="lt1"/>
                </a:solidFill>
              </a:rPr>
              <a:t>The peak wavelength of radiation emitted by our sun is about 500 nm, its surface temperature is 5800 K, and its luminosity is 3.85 x 10</a:t>
            </a:r>
            <a:r>
              <a:rPr lang="en-GB" sz="2480" baseline="30000" dirty="0">
                <a:solidFill>
                  <a:schemeClr val="lt1"/>
                </a:solidFill>
              </a:rPr>
              <a:t>26</a:t>
            </a:r>
            <a:r>
              <a:rPr lang="en-GB" sz="2480" dirty="0">
                <a:solidFill>
                  <a:schemeClr val="lt1"/>
                </a:solidFill>
              </a:rPr>
              <a:t> W. The peak wavelength emitted by a nearby star with a luminosity 10 times our sun is 310 nm, what is the radius of this star?</a:t>
            </a:r>
          </a:p>
          <a:p>
            <a:pPr marL="0" marR="0" lvl="0" indent="0" algn="l" rtl="0">
              <a:lnSpc>
                <a:spcPct val="70000"/>
              </a:lnSpc>
              <a:spcBef>
                <a:spcPts val="496"/>
              </a:spcBef>
              <a:buClr>
                <a:schemeClr val="lt1"/>
              </a:buClr>
              <a:buSzPct val="25000"/>
              <a:buFont typeface="Arial"/>
              <a:buNone/>
            </a:pPr>
            <a:endParaRPr lang="en-GB" sz="2480" dirty="0">
              <a:solidFill>
                <a:schemeClr val="lt1"/>
              </a:solidFill>
            </a:endParaRPr>
          </a:p>
          <a:p>
            <a:pPr marL="0" marR="0" lvl="0" indent="0" algn="l" rtl="0">
              <a:lnSpc>
                <a:spcPct val="70000"/>
              </a:lnSpc>
              <a:spcBef>
                <a:spcPts val="496"/>
              </a:spcBef>
              <a:buClr>
                <a:schemeClr val="lt1"/>
              </a:buClr>
              <a:buSzPct val="25000"/>
              <a:buFont typeface="Arial"/>
              <a:buNone/>
            </a:pPr>
            <a:r>
              <a:rPr lang="en-GB" sz="2480" dirty="0">
                <a:solidFill>
                  <a:schemeClr val="lt1"/>
                </a:solidFill>
              </a:rPr>
              <a:t>840, 000 km</a:t>
            </a:r>
          </a:p>
        </p:txBody>
      </p:sp>
      <p:sp>
        <p:nvSpPr>
          <p:cNvPr id="4" name="Shape 276"/>
          <p:cNvSpPr txBox="1"/>
          <p:nvPr/>
        </p:nvSpPr>
        <p:spPr>
          <a:xfrm>
            <a:off x="0" y="2"/>
            <a:ext cx="9144000" cy="276975"/>
          </a:xfrm>
          <a:prstGeom prst="rect">
            <a:avLst/>
          </a:prstGeom>
          <a:solidFill>
            <a:schemeClr val="accent2">
              <a:lumMod val="20000"/>
              <a:lumOff val="80000"/>
            </a:schemeClr>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Explain luminosity of a star and Stefan’s law</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extLst>
      <p:ext uri="{BB962C8B-B14F-4D97-AF65-F5344CB8AC3E}">
        <p14:creationId xmlns:p14="http://schemas.microsoft.com/office/powerpoint/2010/main" val="65967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873409" y="1092279"/>
          <a:ext cx="2082375" cy="2788968"/>
        </p:xfrm>
        <a:graphic>
          <a:graphicData uri="http://schemas.openxmlformats.org/drawingml/2006/table">
            <a:tbl>
              <a:tblPr firstRow="1" bandRow="1">
                <a:noFill/>
              </a:tblPr>
              <a:tblGrid>
                <a:gridCol w="2082375">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346500" y="253688"/>
            <a:ext cx="4826618" cy="648675"/>
          </a:xfrm>
          <a:prstGeom prst="rect">
            <a:avLst/>
          </a:prstGeom>
          <a:noFill/>
          <a:ln>
            <a:noFill/>
          </a:ln>
        </p:spPr>
        <p:txBody>
          <a:bodyPr lIns="91425" tIns="45700" rIns="91425" bIns="45700" anchor="ctr" anchorCtr="0">
            <a:noAutofit/>
          </a:bodyPr>
          <a:lstStyle/>
          <a:p>
            <a:pPr marL="0" marR="0" lvl="0" indent="0" algn="l" rtl="0">
              <a:spcBef>
                <a:spcPts val="0"/>
              </a:spcBef>
              <a:buClr>
                <a:srgbClr val="FFFF00"/>
              </a:buClr>
              <a:buSzPct val="25000"/>
              <a:buFont typeface="Comic Sans MS"/>
              <a:buNone/>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461809" y="1069061"/>
          <a:ext cx="1973275" cy="1669810"/>
        </p:xfrm>
        <a:graphic>
          <a:graphicData uri="http://schemas.openxmlformats.org/drawingml/2006/table">
            <a:tbl>
              <a:tblPr firstRow="1" bandRow="1">
                <a:noFill/>
              </a:tblPr>
              <a:tblGrid>
                <a:gridCol w="1973275">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nvGraphicFramePr>
        <p:xfrm>
          <a:off x="5941105" y="1069062"/>
          <a:ext cx="2227825" cy="3470272"/>
        </p:xfrm>
        <a:graphic>
          <a:graphicData uri="http://schemas.openxmlformats.org/drawingml/2006/table">
            <a:tbl>
              <a:tblPr firstRow="1" bandRow="1">
                <a:noFill/>
              </a:tblPr>
              <a:tblGrid>
                <a:gridCol w="2227825">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8115">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cap="none" dirty="0">
                          <a:solidFill>
                            <a:srgbClr val="000000"/>
                          </a:solidFill>
                          <a:latin typeface="+mn-lt"/>
                          <a:ea typeface="Comic Sans MS"/>
                          <a:cs typeface="Comic Sans MS"/>
                          <a:sym typeface="Comic Sans MS"/>
                        </a:rPr>
                        <a:t>3. Wien and Stefan’s law</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48083">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1" dirty="0">
                          <a:solidFill>
                            <a:schemeClr val="bg1"/>
                          </a:solidFill>
                          <a:latin typeface="+mj-lt"/>
                          <a:ea typeface="Comic Sans MS"/>
                          <a:cs typeface="Comic Sans MS"/>
                          <a:sym typeface="Comic Sans MS"/>
                        </a:rPr>
                        <a:t>4. </a:t>
                      </a:r>
                      <a:r>
                        <a:rPr lang="en-GB" sz="1200" b="1" i="0" u="none" strike="noStrike" cap="none" dirty="0">
                          <a:solidFill>
                            <a:schemeClr val="bg1"/>
                          </a:solidFill>
                          <a:latin typeface="+mn-lt"/>
                          <a:ea typeface="Comic Sans MS"/>
                          <a:cs typeface="Comic Sans MS"/>
                          <a:sym typeface="Comic Sans MS"/>
                        </a:rPr>
                        <a:t>Star’s radiation</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393056">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5. Astronomical distances</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2798">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6. Doppler effect &amp; red shift</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7. CMBR and the cosmological principle</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87905">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2942204" y="1243253"/>
            <a:ext cx="5196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435085" y="1269929"/>
            <a:ext cx="5196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1153558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87725" y="87470"/>
            <a:ext cx="8949300" cy="1129771"/>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sz="4400" b="0" i="0" u="none" strike="noStrike" cap="none" dirty="0">
                <a:solidFill>
                  <a:schemeClr val="lt1"/>
                </a:solidFill>
                <a:latin typeface="Comic Sans MS"/>
                <a:ea typeface="Comic Sans MS"/>
                <a:cs typeface="Comic Sans MS"/>
                <a:sym typeface="Comic Sans MS"/>
              </a:rPr>
              <a:t> </a:t>
            </a:r>
            <a:r>
              <a:rPr lang="en-GB" b="1" dirty="0">
                <a:solidFill>
                  <a:srgbClr val="000000"/>
                </a:solidFill>
              </a:rPr>
              <a:t>How do we know what stars are made of?</a:t>
            </a:r>
          </a:p>
        </p:txBody>
      </p:sp>
      <p:grpSp>
        <p:nvGrpSpPr>
          <p:cNvPr id="166" name="Shape 166"/>
          <p:cNvGrpSpPr/>
          <p:nvPr/>
        </p:nvGrpSpPr>
        <p:grpSpPr>
          <a:xfrm>
            <a:off x="355020" y="1314304"/>
            <a:ext cx="8330680" cy="3630978"/>
            <a:chOff x="435644" y="8951"/>
            <a:chExt cx="7719311" cy="4723684"/>
          </a:xfrm>
        </p:grpSpPr>
        <p:sp>
          <p:nvSpPr>
            <p:cNvPr id="167" name="Shape 167"/>
            <p:cNvSpPr/>
            <p:nvPr/>
          </p:nvSpPr>
          <p:spPr>
            <a:xfrm>
              <a:off x="435655" y="8951"/>
              <a:ext cx="7719300" cy="1216307"/>
            </a:xfrm>
            <a:prstGeom prst="roundRect">
              <a:avLst>
                <a:gd name="adj" fmla="val 16667"/>
              </a:avLst>
            </a:prstGeom>
            <a:solidFill>
              <a:srgbClr val="00B050"/>
            </a:solidFill>
            <a:ln>
              <a:noFill/>
            </a:ln>
          </p:spPr>
          <p:txBody>
            <a:bodyPr lIns="91425" tIns="91425" rIns="91425" bIns="91425" anchor="ctr" anchorCtr="0">
              <a:noAutofit/>
            </a:bodyPr>
            <a:lstStyle/>
            <a:p>
              <a:pPr lvl="0">
                <a:spcBef>
                  <a:spcPts val="0"/>
                </a:spcBef>
                <a:buNone/>
              </a:pPr>
              <a:endParaRPr/>
            </a:p>
          </p:txBody>
        </p:sp>
        <p:sp>
          <p:nvSpPr>
            <p:cNvPr id="168" name="Shape 168"/>
            <p:cNvSpPr txBox="1"/>
            <p:nvPr/>
          </p:nvSpPr>
          <p:spPr>
            <a:xfrm>
              <a:off x="513105" y="62065"/>
              <a:ext cx="7564200" cy="1111554"/>
            </a:xfrm>
            <a:prstGeom prst="rect">
              <a:avLst/>
            </a:prstGeom>
            <a:solidFill>
              <a:srgbClr val="84FE72">
                <a:alpha val="98850"/>
              </a:srgbClr>
            </a:solidFill>
            <a:ln>
              <a:noFill/>
            </a:ln>
          </p:spPr>
          <p:txBody>
            <a:bodyPr lIns="230525" tIns="0" rIns="230525" bIns="0" anchor="ctr" anchorCtr="0">
              <a:noAutofit/>
            </a:bodyPr>
            <a:lstStyle/>
            <a:p>
              <a:pPr lvl="0" rtl="0">
                <a:lnSpc>
                  <a:spcPct val="90000"/>
                </a:lnSpc>
                <a:spcBef>
                  <a:spcPts val="0"/>
                </a:spcBef>
                <a:buClr>
                  <a:schemeClr val="dk1"/>
                </a:buClr>
                <a:buSzPct val="25000"/>
                <a:buFont typeface="Arial"/>
                <a:buNone/>
              </a:pPr>
              <a:r>
                <a:rPr lang="en-GB" sz="3200" dirty="0">
                  <a:latin typeface="Comic Sans MS"/>
                  <a:ea typeface="Comic Sans MS"/>
                  <a:cs typeface="Comic Sans MS"/>
                  <a:sym typeface="Comic Sans MS"/>
                </a:rPr>
                <a:t>Describe energy levels in atoms</a:t>
              </a:r>
            </a:p>
          </p:txBody>
        </p:sp>
        <p:sp>
          <p:nvSpPr>
            <p:cNvPr id="169" name="Shape 169"/>
            <p:cNvSpPr/>
            <p:nvPr/>
          </p:nvSpPr>
          <p:spPr>
            <a:xfrm>
              <a:off x="435655" y="1677529"/>
              <a:ext cx="7719300" cy="1322100"/>
            </a:xfrm>
            <a:prstGeom prst="roundRect">
              <a:avLst>
                <a:gd name="adj" fmla="val 16667"/>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70" name="Shape 170"/>
            <p:cNvSpPr txBox="1"/>
            <p:nvPr/>
          </p:nvSpPr>
          <p:spPr>
            <a:xfrm>
              <a:off x="516180" y="1723990"/>
              <a:ext cx="7564200" cy="1204200"/>
            </a:xfrm>
            <a:prstGeom prst="rect">
              <a:avLst/>
            </a:prstGeom>
            <a:solidFill>
              <a:srgbClr val="CFE2F3"/>
            </a:solidFill>
            <a:ln>
              <a:noFill/>
            </a:ln>
          </p:spPr>
          <p:txBody>
            <a:bodyPr lIns="230525" tIns="0" rIns="230525" bIns="0" anchor="ctr" anchorCtr="0">
              <a:noAutofit/>
            </a:bodyPr>
            <a:lstStyle/>
            <a:p>
              <a:pPr lvl="0">
                <a:buSzPct val="25000"/>
              </a:pPr>
              <a:r>
                <a:rPr lang="en-GB" sz="3200" dirty="0">
                  <a:solidFill>
                    <a:schemeClr val="dk1"/>
                  </a:solidFill>
                  <a:latin typeface="Comic Sans MS"/>
                  <a:ea typeface="Comic Sans MS"/>
                  <a:cs typeface="Comic Sans MS"/>
                  <a:sym typeface="Comic Sans MS"/>
                </a:rPr>
                <a:t>Apply energy levels to explain emission and absorption spectra</a:t>
              </a:r>
            </a:p>
          </p:txBody>
        </p:sp>
        <p:sp>
          <p:nvSpPr>
            <p:cNvPr id="171" name="Shape 171"/>
            <p:cNvSpPr/>
            <p:nvPr/>
          </p:nvSpPr>
          <p:spPr>
            <a:xfrm>
              <a:off x="435644" y="3410535"/>
              <a:ext cx="7719300" cy="1322100"/>
            </a:xfrm>
            <a:prstGeom prst="roundRect">
              <a:avLst>
                <a:gd name="adj" fmla="val 16667"/>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72" name="Shape 172"/>
            <p:cNvSpPr txBox="1"/>
            <p:nvPr/>
          </p:nvSpPr>
          <p:spPr>
            <a:xfrm>
              <a:off x="546352" y="3469497"/>
              <a:ext cx="7530900" cy="1204200"/>
            </a:xfrm>
            <a:prstGeom prst="rect">
              <a:avLst/>
            </a:prstGeom>
            <a:solidFill>
              <a:srgbClr val="EAD1DC"/>
            </a:solidFill>
            <a:ln>
              <a:noFill/>
            </a:ln>
          </p:spPr>
          <p:txBody>
            <a:bodyPr lIns="230525" tIns="0" rIns="230525" bIns="0" anchor="ctr" anchorCtr="0">
              <a:noAutofit/>
            </a:bodyPr>
            <a:lstStyle/>
            <a:p>
              <a:pPr lvl="0" rtl="0">
                <a:lnSpc>
                  <a:spcPct val="90000"/>
                </a:lnSpc>
                <a:spcBef>
                  <a:spcPts val="0"/>
                </a:spcBef>
                <a:buClr>
                  <a:schemeClr val="dk1"/>
                </a:buClr>
                <a:buSzPct val="25000"/>
                <a:buFont typeface="Arial"/>
                <a:buNone/>
              </a:pPr>
              <a:r>
                <a:rPr lang="en-GB" sz="3200" dirty="0">
                  <a:solidFill>
                    <a:schemeClr val="dk1"/>
                  </a:solidFill>
                  <a:latin typeface="Comic Sans MS"/>
                  <a:ea typeface="Comic Sans MS"/>
                  <a:cs typeface="Comic Sans MS"/>
                  <a:sym typeface="Comic Sans MS"/>
                </a:rPr>
                <a:t>Explain how elements can be detected from emission and absorption spectra</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p:nvPr/>
        </p:nvSpPr>
        <p:spPr>
          <a:xfrm>
            <a:off x="5942255" y="1210220"/>
            <a:ext cx="3159854" cy="3005775"/>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600"/>
          </a:p>
        </p:txBody>
      </p:sp>
      <p:sp>
        <p:nvSpPr>
          <p:cNvPr id="178" name="Shape 178"/>
          <p:cNvSpPr/>
          <p:nvPr/>
        </p:nvSpPr>
        <p:spPr>
          <a:xfrm>
            <a:off x="6101986" y="1565363"/>
            <a:ext cx="2897048"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600"/>
          </a:p>
        </p:txBody>
      </p:sp>
      <p:sp>
        <p:nvSpPr>
          <p:cNvPr id="179" name="Shape 179"/>
          <p:cNvSpPr/>
          <p:nvPr/>
        </p:nvSpPr>
        <p:spPr>
          <a:xfrm>
            <a:off x="6456218" y="1863356"/>
            <a:ext cx="2161892"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600"/>
          </a:p>
        </p:txBody>
      </p:sp>
      <p:sp>
        <p:nvSpPr>
          <p:cNvPr id="180" name="Shape 180"/>
          <p:cNvSpPr/>
          <p:nvPr/>
        </p:nvSpPr>
        <p:spPr>
          <a:xfrm>
            <a:off x="6739362" y="2127788"/>
            <a:ext cx="1497749"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600"/>
          </a:p>
        </p:txBody>
      </p:sp>
      <p:sp>
        <p:nvSpPr>
          <p:cNvPr id="181" name="Shape 181"/>
          <p:cNvSpPr txBox="1"/>
          <p:nvPr/>
        </p:nvSpPr>
        <p:spPr>
          <a:xfrm>
            <a:off x="0" y="0"/>
            <a:ext cx="9144000" cy="303300"/>
          </a:xfrm>
          <a:prstGeom prst="rect">
            <a:avLst/>
          </a:prstGeom>
          <a:solidFill>
            <a:srgbClr val="84FE72">
              <a:alpha val="98850"/>
            </a:srgbClr>
          </a:solidFill>
          <a:ln>
            <a:noFill/>
          </a:ln>
        </p:spPr>
        <p:txBody>
          <a:bodyPr lIns="91425" tIns="45700" rIns="91425" bIns="45700" anchor="t" anchorCtr="0">
            <a:noAutofit/>
          </a:bodyPr>
          <a:lstStyle/>
          <a:p>
            <a:pPr marL="0" marR="0" lvl="0" indent="0" algn="l" rtl="0">
              <a:spcBef>
                <a:spcPts val="0"/>
              </a:spcBef>
              <a:buSzPct val="25000"/>
              <a:buNone/>
            </a:pPr>
            <a:r>
              <a:rPr lang="en-GB" sz="1800" i="0" u="none" strike="noStrike" cap="none">
                <a:latin typeface="Comic Sans MS"/>
                <a:ea typeface="Comic Sans MS"/>
                <a:cs typeface="Comic Sans MS"/>
                <a:sym typeface="Comic Sans MS"/>
              </a:rPr>
              <a:t>Learning Outcome: </a:t>
            </a:r>
            <a:r>
              <a:rPr lang="en-GB" sz="1800">
                <a:latin typeface="Comic Sans MS"/>
                <a:ea typeface="Comic Sans MS"/>
                <a:cs typeface="Comic Sans MS"/>
                <a:sym typeface="Comic Sans MS"/>
              </a:rPr>
              <a:t>Describe energy levels in atoms</a:t>
            </a:r>
          </a:p>
        </p:txBody>
      </p:sp>
      <p:sp>
        <p:nvSpPr>
          <p:cNvPr id="182" name="Shape 182"/>
          <p:cNvSpPr txBox="1"/>
          <p:nvPr/>
        </p:nvSpPr>
        <p:spPr>
          <a:xfrm>
            <a:off x="116900" y="250376"/>
            <a:ext cx="5690284" cy="4327200"/>
          </a:xfrm>
          <a:prstGeom prst="rect">
            <a:avLst/>
          </a:prstGeom>
          <a:noFill/>
          <a:ln>
            <a:noFill/>
          </a:ln>
        </p:spPr>
        <p:txBody>
          <a:bodyPr lIns="91425" tIns="91425" rIns="91425" bIns="91425" anchor="t" anchorCtr="0">
            <a:noAutofit/>
          </a:bodyPr>
          <a:lstStyle/>
          <a:p>
            <a:pPr lvl="0">
              <a:spcBef>
                <a:spcPts val="0"/>
              </a:spcBef>
              <a:buNone/>
            </a:pPr>
            <a:r>
              <a:rPr lang="en-GB" sz="2200" b="1" dirty="0">
                <a:solidFill>
                  <a:srgbClr val="FFFFFF"/>
                </a:solidFill>
                <a:latin typeface="Comic Sans MS"/>
                <a:ea typeface="Comic Sans MS"/>
                <a:cs typeface="Comic Sans MS"/>
                <a:sym typeface="Comic Sans MS"/>
              </a:rPr>
              <a:t>Properties of electrons</a:t>
            </a:r>
          </a:p>
          <a:p>
            <a:pPr lvl="0">
              <a:spcBef>
                <a:spcPts val="0"/>
              </a:spcBef>
              <a:buNone/>
            </a:pPr>
            <a:endParaRPr sz="2200" dirty="0">
              <a:solidFill>
                <a:srgbClr val="FFFFFF"/>
              </a:solidFill>
              <a:latin typeface="Comic Sans MS"/>
              <a:ea typeface="Comic Sans MS"/>
              <a:cs typeface="Comic Sans MS"/>
              <a:sym typeface="Comic Sans MS"/>
            </a:endParaRPr>
          </a:p>
          <a:p>
            <a:pPr marL="457200" lvl="0" indent="-381000" rtl="0">
              <a:spcBef>
                <a:spcPts val="0"/>
              </a:spcBef>
              <a:buClr>
                <a:srgbClr val="FFFFFF"/>
              </a:buClr>
              <a:buSzPct val="100000"/>
              <a:buFont typeface="Comic Sans MS"/>
              <a:buChar char="-"/>
            </a:pPr>
            <a:r>
              <a:rPr lang="en-GB" sz="2200" dirty="0">
                <a:solidFill>
                  <a:srgbClr val="FFFFFF"/>
                </a:solidFill>
                <a:latin typeface="Comic Sans MS"/>
                <a:ea typeface="Comic Sans MS"/>
                <a:cs typeface="Comic Sans MS"/>
                <a:sym typeface="Comic Sans MS"/>
              </a:rPr>
              <a:t>Orbit the nucleus of an atom</a:t>
            </a:r>
          </a:p>
          <a:p>
            <a:pPr marL="457200" lvl="0" indent="-381000" rtl="0">
              <a:spcBef>
                <a:spcPts val="0"/>
              </a:spcBef>
              <a:buClr>
                <a:srgbClr val="FFFFFF"/>
              </a:buClr>
              <a:buSzPct val="100000"/>
              <a:buFont typeface="Comic Sans MS"/>
              <a:buChar char="-"/>
            </a:pPr>
            <a:r>
              <a:rPr lang="en-GB" sz="2200" dirty="0">
                <a:solidFill>
                  <a:srgbClr val="FFFFFF"/>
                </a:solidFill>
                <a:latin typeface="Comic Sans MS"/>
                <a:ea typeface="Comic Sans MS"/>
                <a:cs typeface="Comic Sans MS"/>
                <a:sym typeface="Comic Sans MS"/>
              </a:rPr>
              <a:t>Can occupy certain orbits- associated with quantised energies- energy levels</a:t>
            </a:r>
          </a:p>
          <a:p>
            <a:pPr lvl="0" rtl="0">
              <a:spcBef>
                <a:spcPts val="0"/>
              </a:spcBef>
              <a:buNone/>
            </a:pPr>
            <a:endParaRPr sz="2200" dirty="0">
              <a:solidFill>
                <a:srgbClr val="FFFFFF"/>
              </a:solidFill>
              <a:latin typeface="Comic Sans MS"/>
              <a:ea typeface="Comic Sans MS"/>
              <a:cs typeface="Comic Sans MS"/>
              <a:sym typeface="Comic Sans MS"/>
            </a:endParaRPr>
          </a:p>
          <a:p>
            <a:pPr lvl="0" rtl="0">
              <a:spcBef>
                <a:spcPts val="0"/>
              </a:spcBef>
              <a:buNone/>
            </a:pPr>
            <a:r>
              <a:rPr lang="en-GB" sz="2200" dirty="0">
                <a:solidFill>
                  <a:srgbClr val="FFFFFF"/>
                </a:solidFill>
                <a:latin typeface="Comic Sans MS"/>
                <a:ea typeface="Comic Sans MS"/>
                <a:cs typeface="Comic Sans MS"/>
                <a:sym typeface="Comic Sans MS"/>
              </a:rPr>
              <a:t>The energy levels are </a:t>
            </a:r>
            <a:r>
              <a:rPr lang="en-GB" sz="2200" dirty="0">
                <a:solidFill>
                  <a:srgbClr val="FFFF00"/>
                </a:solidFill>
                <a:latin typeface="Comic Sans MS"/>
                <a:ea typeface="Comic Sans MS"/>
                <a:cs typeface="Comic Sans MS"/>
                <a:sym typeface="Comic Sans MS"/>
              </a:rPr>
              <a:t>negative</a:t>
            </a:r>
            <a:r>
              <a:rPr lang="en-GB" sz="2200" dirty="0">
                <a:solidFill>
                  <a:srgbClr val="FFFFFF"/>
                </a:solidFill>
                <a:latin typeface="Comic Sans MS"/>
                <a:ea typeface="Comic Sans MS"/>
                <a:cs typeface="Comic Sans MS"/>
                <a:sym typeface="Comic Sans MS"/>
              </a:rPr>
              <a:t> because energy is required for electrons to </a:t>
            </a:r>
            <a:r>
              <a:rPr lang="en-GB" sz="2200" dirty="0">
                <a:solidFill>
                  <a:srgbClr val="FFFF00"/>
                </a:solidFill>
                <a:latin typeface="Comic Sans MS"/>
                <a:ea typeface="Comic Sans MS"/>
                <a:cs typeface="Comic Sans MS"/>
                <a:sym typeface="Comic Sans MS"/>
              </a:rPr>
              <a:t>move away</a:t>
            </a:r>
            <a:r>
              <a:rPr lang="en-GB" sz="2200" dirty="0">
                <a:solidFill>
                  <a:srgbClr val="FFFFFF"/>
                </a:solidFill>
                <a:latin typeface="Comic Sans MS"/>
                <a:ea typeface="Comic Sans MS"/>
                <a:cs typeface="Comic Sans MS"/>
                <a:sym typeface="Comic Sans MS"/>
              </a:rPr>
              <a:t> from the nucleus. </a:t>
            </a:r>
          </a:p>
          <a:p>
            <a:pPr lvl="0" rtl="0">
              <a:spcBef>
                <a:spcPts val="0"/>
              </a:spcBef>
              <a:buNone/>
            </a:pPr>
            <a:r>
              <a:rPr lang="en-GB" sz="2200" dirty="0">
                <a:solidFill>
                  <a:srgbClr val="FFFFFF"/>
                </a:solidFill>
                <a:latin typeface="Comic Sans MS"/>
                <a:ea typeface="Comic Sans MS"/>
                <a:cs typeface="Comic Sans MS"/>
                <a:sym typeface="Comic Sans MS"/>
              </a:rPr>
              <a:t>An electron energy is </a:t>
            </a:r>
            <a:r>
              <a:rPr lang="en-GB" sz="2200" dirty="0">
                <a:solidFill>
                  <a:srgbClr val="FFFF00"/>
                </a:solidFill>
                <a:latin typeface="Comic Sans MS"/>
                <a:ea typeface="Comic Sans MS"/>
                <a:cs typeface="Comic Sans MS"/>
                <a:sym typeface="Comic Sans MS"/>
              </a:rPr>
              <a:t>0</a:t>
            </a:r>
            <a:r>
              <a:rPr lang="en-GB" sz="2200" dirty="0">
                <a:solidFill>
                  <a:srgbClr val="FFFFFF"/>
                </a:solidFill>
                <a:latin typeface="Comic Sans MS"/>
                <a:ea typeface="Comic Sans MS"/>
                <a:cs typeface="Comic Sans MS"/>
                <a:sym typeface="Comic Sans MS"/>
              </a:rPr>
              <a:t> at a </a:t>
            </a:r>
            <a:r>
              <a:rPr lang="en-GB" sz="2200" dirty="0">
                <a:solidFill>
                  <a:srgbClr val="FFFF00"/>
                </a:solidFill>
                <a:latin typeface="Comic Sans MS"/>
                <a:ea typeface="Comic Sans MS"/>
                <a:cs typeface="Comic Sans MS"/>
                <a:sym typeface="Comic Sans MS"/>
              </a:rPr>
              <a:t>very long distance </a:t>
            </a:r>
            <a:r>
              <a:rPr lang="en-GB" sz="2200" dirty="0">
                <a:solidFill>
                  <a:srgbClr val="FFFFFF"/>
                </a:solidFill>
                <a:latin typeface="Comic Sans MS"/>
                <a:ea typeface="Comic Sans MS"/>
                <a:cs typeface="Comic Sans MS"/>
                <a:sym typeface="Comic Sans MS"/>
              </a:rPr>
              <a:t>from the atom. </a:t>
            </a:r>
          </a:p>
          <a:p>
            <a:pPr lvl="0" rtl="0">
              <a:spcBef>
                <a:spcPts val="0"/>
              </a:spcBef>
              <a:buNone/>
            </a:pPr>
            <a:r>
              <a:rPr lang="en-GB" sz="2200" dirty="0">
                <a:solidFill>
                  <a:srgbClr val="FFFFFF"/>
                </a:solidFill>
                <a:latin typeface="Comic Sans MS"/>
                <a:ea typeface="Comic Sans MS"/>
                <a:cs typeface="Comic Sans MS"/>
                <a:sym typeface="Comic Sans MS"/>
              </a:rPr>
              <a:t>To completely escape an atom of hydrogen (ionisation), an electron requires -13.6 </a:t>
            </a:r>
            <a:r>
              <a:rPr lang="en-GB" sz="2200" dirty="0" err="1">
                <a:solidFill>
                  <a:srgbClr val="FFFFFF"/>
                </a:solidFill>
                <a:latin typeface="Comic Sans MS"/>
                <a:ea typeface="Comic Sans MS"/>
                <a:cs typeface="Comic Sans MS"/>
                <a:sym typeface="Comic Sans MS"/>
              </a:rPr>
              <a:t>eV</a:t>
            </a:r>
            <a:endParaRPr lang="en-GB" sz="2200" dirty="0">
              <a:solidFill>
                <a:srgbClr val="FFFFFF"/>
              </a:solidFill>
              <a:latin typeface="Comic Sans MS"/>
              <a:ea typeface="Comic Sans MS"/>
              <a:cs typeface="Comic Sans MS"/>
              <a:sym typeface="Comic Sans MS"/>
            </a:endParaRPr>
          </a:p>
          <a:p>
            <a:pPr marL="457200" lvl="0" indent="-381000">
              <a:spcBef>
                <a:spcPts val="0"/>
              </a:spcBef>
              <a:buFont typeface="Comic Sans MS"/>
              <a:buChar char="-"/>
            </a:pPr>
            <a:endParaRPr sz="2200" dirty="0">
              <a:latin typeface="Comic Sans MS"/>
              <a:ea typeface="Comic Sans MS"/>
              <a:cs typeface="Comic Sans MS"/>
              <a:sym typeface="Comic Sans MS"/>
            </a:endParaRPr>
          </a:p>
        </p:txBody>
      </p:sp>
      <p:sp>
        <p:nvSpPr>
          <p:cNvPr id="183" name="Shape 183"/>
          <p:cNvSpPr/>
          <p:nvPr/>
        </p:nvSpPr>
        <p:spPr>
          <a:xfrm>
            <a:off x="7390582" y="2638406"/>
            <a:ext cx="216808"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600"/>
          </a:p>
        </p:txBody>
      </p:sp>
      <p:sp>
        <p:nvSpPr>
          <p:cNvPr id="184" name="Shape 184"/>
          <p:cNvSpPr/>
          <p:nvPr/>
        </p:nvSpPr>
        <p:spPr>
          <a:xfrm>
            <a:off x="7069098" y="2366326"/>
            <a:ext cx="892786"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600"/>
          </a:p>
        </p:txBody>
      </p:sp>
      <p:sp>
        <p:nvSpPr>
          <p:cNvPr id="185" name="Shape 185"/>
          <p:cNvSpPr txBox="1"/>
          <p:nvPr/>
        </p:nvSpPr>
        <p:spPr>
          <a:xfrm>
            <a:off x="7687820" y="1435725"/>
            <a:ext cx="61949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GB" sz="1600">
                <a:latin typeface="Comic Sans MS"/>
                <a:ea typeface="Comic Sans MS"/>
                <a:cs typeface="Comic Sans MS"/>
                <a:sym typeface="Comic Sans MS"/>
              </a:rPr>
              <a:t>n =4</a:t>
            </a:r>
          </a:p>
        </p:txBody>
      </p:sp>
      <p:sp>
        <p:nvSpPr>
          <p:cNvPr id="186" name="Shape 186"/>
          <p:cNvSpPr txBox="1"/>
          <p:nvPr/>
        </p:nvSpPr>
        <p:spPr>
          <a:xfrm>
            <a:off x="6849620" y="1721475"/>
            <a:ext cx="61949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n =3</a:t>
            </a:r>
          </a:p>
        </p:txBody>
      </p:sp>
      <p:sp>
        <p:nvSpPr>
          <p:cNvPr id="187" name="Shape 187"/>
          <p:cNvSpPr txBox="1"/>
          <p:nvPr/>
        </p:nvSpPr>
        <p:spPr>
          <a:xfrm>
            <a:off x="7594070" y="2024775"/>
            <a:ext cx="61949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n =2</a:t>
            </a:r>
          </a:p>
        </p:txBody>
      </p:sp>
      <p:sp>
        <p:nvSpPr>
          <p:cNvPr id="188" name="Shape 188"/>
          <p:cNvSpPr txBox="1"/>
          <p:nvPr/>
        </p:nvSpPr>
        <p:spPr>
          <a:xfrm>
            <a:off x="6849620" y="2335106"/>
            <a:ext cx="61949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n =1</a:t>
            </a:r>
          </a:p>
        </p:txBody>
      </p:sp>
      <p:sp>
        <p:nvSpPr>
          <p:cNvPr id="189" name="Shape 189"/>
          <p:cNvSpPr txBox="1"/>
          <p:nvPr/>
        </p:nvSpPr>
        <p:spPr>
          <a:xfrm>
            <a:off x="6456706" y="2955469"/>
            <a:ext cx="1018405"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-13.6 eV</a:t>
            </a:r>
          </a:p>
        </p:txBody>
      </p:sp>
      <p:sp>
        <p:nvSpPr>
          <p:cNvPr id="190" name="Shape 190"/>
          <p:cNvSpPr txBox="1"/>
          <p:nvPr/>
        </p:nvSpPr>
        <p:spPr>
          <a:xfrm>
            <a:off x="7733806" y="3118500"/>
            <a:ext cx="1018405"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-3.41 eV</a:t>
            </a:r>
          </a:p>
        </p:txBody>
      </p:sp>
      <p:sp>
        <p:nvSpPr>
          <p:cNvPr id="191" name="Shape 191"/>
          <p:cNvSpPr txBox="1"/>
          <p:nvPr/>
        </p:nvSpPr>
        <p:spPr>
          <a:xfrm>
            <a:off x="6324406" y="3450075"/>
            <a:ext cx="1018405"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-1.51 eV</a:t>
            </a:r>
          </a:p>
        </p:txBody>
      </p:sp>
      <p:sp>
        <p:nvSpPr>
          <p:cNvPr id="192" name="Shape 192"/>
          <p:cNvSpPr txBox="1"/>
          <p:nvPr/>
        </p:nvSpPr>
        <p:spPr>
          <a:xfrm>
            <a:off x="7640056" y="3700163"/>
            <a:ext cx="1018405"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600">
                <a:latin typeface="Comic Sans MS"/>
                <a:ea typeface="Comic Sans MS"/>
                <a:cs typeface="Comic Sans MS"/>
                <a:sym typeface="Comic Sans MS"/>
              </a:rPr>
              <a:t>-0.85 eV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animEffect transition="in" filter="fade">
                                      <p:cBhvr>
                                        <p:cTn id="7" dur="1000"/>
                                        <p:tgtEl>
                                          <p:spTgt spid="1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xEl>
                                              <p:pRg st="1" end="1"/>
                                            </p:txEl>
                                          </p:spTgt>
                                        </p:tgtEl>
                                        <p:attrNameLst>
                                          <p:attrName>style.visibility</p:attrName>
                                        </p:attrNameLst>
                                      </p:cBhvr>
                                      <p:to>
                                        <p:strVal val="visible"/>
                                      </p:to>
                                    </p:set>
                                    <p:animEffect transition="in" filter="fade">
                                      <p:cBhvr>
                                        <p:cTn id="12" dur="1000"/>
                                        <p:tgtEl>
                                          <p:spTgt spid="1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2">
                                            <p:txEl>
                                              <p:pRg st="2" end="2"/>
                                            </p:txEl>
                                          </p:spTgt>
                                        </p:tgtEl>
                                        <p:attrNameLst>
                                          <p:attrName>style.visibility</p:attrName>
                                        </p:attrNameLst>
                                      </p:cBhvr>
                                      <p:to>
                                        <p:strVal val="visible"/>
                                      </p:to>
                                    </p:set>
                                    <p:animEffect transition="in" filter="fade">
                                      <p:cBhvr>
                                        <p:cTn id="17" dur="1000"/>
                                        <p:tgtEl>
                                          <p:spTgt spid="1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2">
                                            <p:txEl>
                                              <p:pRg st="3" end="3"/>
                                            </p:txEl>
                                          </p:spTgt>
                                        </p:tgtEl>
                                        <p:attrNameLst>
                                          <p:attrName>style.visibility</p:attrName>
                                        </p:attrNameLst>
                                      </p:cBhvr>
                                      <p:to>
                                        <p:strVal val="visible"/>
                                      </p:to>
                                    </p:set>
                                    <p:animEffect transition="in" filter="fade">
                                      <p:cBhvr>
                                        <p:cTn id="22" dur="1000"/>
                                        <p:tgtEl>
                                          <p:spTgt spid="1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2">
                                            <p:txEl>
                                              <p:pRg st="4" end="4"/>
                                            </p:txEl>
                                          </p:spTgt>
                                        </p:tgtEl>
                                        <p:attrNameLst>
                                          <p:attrName>style.visibility</p:attrName>
                                        </p:attrNameLst>
                                      </p:cBhvr>
                                      <p:to>
                                        <p:strVal val="visible"/>
                                      </p:to>
                                    </p:set>
                                    <p:animEffect transition="in" filter="fade">
                                      <p:cBhvr>
                                        <p:cTn id="27" dur="1000"/>
                                        <p:tgtEl>
                                          <p:spTgt spid="1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2">
                                            <p:txEl>
                                              <p:pRg st="5" end="5"/>
                                            </p:txEl>
                                          </p:spTgt>
                                        </p:tgtEl>
                                        <p:attrNameLst>
                                          <p:attrName>style.visibility</p:attrName>
                                        </p:attrNameLst>
                                      </p:cBhvr>
                                      <p:to>
                                        <p:strVal val="visible"/>
                                      </p:to>
                                    </p:set>
                                    <p:animEffect transition="in" filter="fade">
                                      <p:cBhvr>
                                        <p:cTn id="32" dur="1000"/>
                                        <p:tgtEl>
                                          <p:spTgt spid="18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2">
                                            <p:txEl>
                                              <p:pRg st="6" end="6"/>
                                            </p:txEl>
                                          </p:spTgt>
                                        </p:tgtEl>
                                        <p:attrNameLst>
                                          <p:attrName>style.visibility</p:attrName>
                                        </p:attrNameLst>
                                      </p:cBhvr>
                                      <p:to>
                                        <p:strVal val="visible"/>
                                      </p:to>
                                    </p:set>
                                    <p:animEffect transition="in" filter="fade">
                                      <p:cBhvr>
                                        <p:cTn id="37" dur="1000"/>
                                        <p:tgtEl>
                                          <p:spTgt spid="18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2">
                                            <p:txEl>
                                              <p:pRg st="7" end="7"/>
                                            </p:txEl>
                                          </p:spTgt>
                                        </p:tgtEl>
                                        <p:attrNameLst>
                                          <p:attrName>style.visibility</p:attrName>
                                        </p:attrNameLst>
                                      </p:cBhvr>
                                      <p:to>
                                        <p:strVal val="visible"/>
                                      </p:to>
                                    </p:set>
                                    <p:animEffect transition="in" filter="fade">
                                      <p:cBhvr>
                                        <p:cTn id="42" dur="1000"/>
                                        <p:tgtEl>
                                          <p:spTgt spid="18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2">
                                            <p:txEl>
                                              <p:pRg st="8" end="8"/>
                                            </p:txEl>
                                          </p:spTgt>
                                        </p:tgtEl>
                                        <p:attrNameLst>
                                          <p:attrName>style.visibility</p:attrName>
                                        </p:attrNameLst>
                                      </p:cBhvr>
                                      <p:to>
                                        <p:strVal val="visible"/>
                                      </p:to>
                                    </p:set>
                                    <p:animEffect transition="in" filter="fade">
                                      <p:cBhvr>
                                        <p:cTn id="47" dur="1000"/>
                                        <p:tgtEl>
                                          <p:spTgt spid="18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Shape 198"/>
          <p:cNvSpPr txBox="1"/>
          <p:nvPr/>
        </p:nvSpPr>
        <p:spPr>
          <a:xfrm>
            <a:off x="13229" y="470120"/>
            <a:ext cx="5490247" cy="4327200"/>
          </a:xfrm>
          <a:prstGeom prst="rect">
            <a:avLst/>
          </a:prstGeom>
          <a:noFill/>
          <a:ln>
            <a:noFill/>
          </a:ln>
        </p:spPr>
        <p:txBody>
          <a:bodyPr lIns="91425" tIns="91425" rIns="91425" bIns="91425" anchor="t" anchorCtr="0">
            <a:noAutofit/>
          </a:bodyPr>
          <a:lstStyle/>
          <a:p>
            <a:pPr lvl="0">
              <a:spcBef>
                <a:spcPts val="0"/>
              </a:spcBef>
              <a:buNone/>
            </a:pPr>
            <a:r>
              <a:rPr lang="en-GB" sz="2200" b="1" dirty="0">
                <a:solidFill>
                  <a:srgbClr val="FFFFFF"/>
                </a:solidFill>
                <a:latin typeface="Comic Sans MS"/>
                <a:ea typeface="Comic Sans MS"/>
                <a:cs typeface="Comic Sans MS"/>
                <a:sym typeface="Comic Sans MS"/>
              </a:rPr>
              <a:t>What happens when electrons move?</a:t>
            </a:r>
          </a:p>
          <a:p>
            <a:pPr lvl="0">
              <a:spcBef>
                <a:spcPts val="0"/>
              </a:spcBef>
              <a:buNone/>
            </a:pPr>
            <a:endParaRPr sz="2200" dirty="0">
              <a:solidFill>
                <a:srgbClr val="FFFFFF"/>
              </a:solidFill>
              <a:latin typeface="Comic Sans MS"/>
              <a:ea typeface="Comic Sans MS"/>
              <a:cs typeface="Comic Sans MS"/>
              <a:sym typeface="Comic Sans MS"/>
            </a:endParaRPr>
          </a:p>
          <a:p>
            <a:pPr lvl="0">
              <a:spcBef>
                <a:spcPts val="0"/>
              </a:spcBef>
              <a:buNone/>
            </a:pPr>
            <a:r>
              <a:rPr lang="en-GB" sz="2200" dirty="0">
                <a:solidFill>
                  <a:srgbClr val="FFFFFF"/>
                </a:solidFill>
                <a:latin typeface="Comic Sans MS"/>
                <a:ea typeface="Comic Sans MS"/>
                <a:cs typeface="Comic Sans MS"/>
                <a:sym typeface="Comic Sans MS"/>
              </a:rPr>
              <a:t>For an electron to go up energy levels they need to be given (absorbed) the exact amount of energy required. </a:t>
            </a:r>
          </a:p>
          <a:p>
            <a:pPr lvl="0">
              <a:spcBef>
                <a:spcPts val="0"/>
              </a:spcBef>
              <a:buNone/>
            </a:pPr>
            <a:r>
              <a:rPr lang="en-GB" sz="2200" dirty="0">
                <a:solidFill>
                  <a:srgbClr val="FFFFFF"/>
                </a:solidFill>
                <a:latin typeface="Comic Sans MS"/>
                <a:ea typeface="Comic Sans MS"/>
                <a:cs typeface="Comic Sans MS"/>
                <a:sym typeface="Comic Sans MS"/>
              </a:rPr>
              <a:t>e.g.  To go from 1 to 2 requires 10.19 </a:t>
            </a:r>
            <a:r>
              <a:rPr lang="en-GB" sz="2200" dirty="0" err="1">
                <a:solidFill>
                  <a:srgbClr val="FFFFFF"/>
                </a:solidFill>
                <a:latin typeface="Comic Sans MS"/>
                <a:ea typeface="Comic Sans MS"/>
                <a:cs typeface="Comic Sans MS"/>
                <a:sym typeface="Comic Sans MS"/>
              </a:rPr>
              <a:t>eV</a:t>
            </a:r>
            <a:endParaRPr lang="en-GB" sz="2200" dirty="0">
              <a:solidFill>
                <a:srgbClr val="FFFFFF"/>
              </a:solidFill>
              <a:latin typeface="Comic Sans MS"/>
              <a:ea typeface="Comic Sans MS"/>
              <a:cs typeface="Comic Sans MS"/>
              <a:sym typeface="Comic Sans MS"/>
            </a:endParaRPr>
          </a:p>
          <a:p>
            <a:pPr lvl="0">
              <a:spcBef>
                <a:spcPts val="0"/>
              </a:spcBef>
              <a:buNone/>
            </a:pPr>
            <a:endParaRPr sz="2200" dirty="0">
              <a:solidFill>
                <a:srgbClr val="FFFFFF"/>
              </a:solidFill>
              <a:latin typeface="Comic Sans MS"/>
              <a:ea typeface="Comic Sans MS"/>
              <a:cs typeface="Comic Sans MS"/>
              <a:sym typeface="Comic Sans MS"/>
            </a:endParaRPr>
          </a:p>
          <a:p>
            <a:pPr lvl="0" rtl="0">
              <a:spcBef>
                <a:spcPts val="0"/>
              </a:spcBef>
              <a:buNone/>
            </a:pPr>
            <a:r>
              <a:rPr lang="en-GB" sz="2200" dirty="0">
                <a:solidFill>
                  <a:srgbClr val="FFFFFF"/>
                </a:solidFill>
                <a:latin typeface="Comic Sans MS"/>
                <a:ea typeface="Comic Sans MS"/>
                <a:cs typeface="Comic Sans MS"/>
                <a:sym typeface="Comic Sans MS"/>
              </a:rPr>
              <a:t>If an electron drops down an energy level energy is emitted of the exact difference in the energy levels </a:t>
            </a:r>
          </a:p>
          <a:p>
            <a:pPr lvl="0" rtl="0">
              <a:spcBef>
                <a:spcPts val="0"/>
              </a:spcBef>
              <a:buNone/>
            </a:pPr>
            <a:r>
              <a:rPr lang="en-GB" sz="2200" dirty="0">
                <a:solidFill>
                  <a:srgbClr val="FFFFFF"/>
                </a:solidFill>
                <a:latin typeface="Comic Sans MS"/>
                <a:ea typeface="Comic Sans MS"/>
                <a:cs typeface="Comic Sans MS"/>
                <a:sym typeface="Comic Sans MS"/>
              </a:rPr>
              <a:t>E.g. dropping from 4 to 3 would give out 0.66 </a:t>
            </a:r>
            <a:r>
              <a:rPr lang="en-GB" sz="2200" dirty="0" err="1">
                <a:solidFill>
                  <a:srgbClr val="FFFFFF"/>
                </a:solidFill>
                <a:latin typeface="Comic Sans MS"/>
                <a:ea typeface="Comic Sans MS"/>
                <a:cs typeface="Comic Sans MS"/>
                <a:sym typeface="Comic Sans MS"/>
              </a:rPr>
              <a:t>eV</a:t>
            </a:r>
            <a:endParaRPr lang="en-GB" sz="2200" dirty="0">
              <a:solidFill>
                <a:srgbClr val="FFFFFF"/>
              </a:solidFill>
              <a:latin typeface="Comic Sans MS"/>
              <a:ea typeface="Comic Sans MS"/>
              <a:cs typeface="Comic Sans MS"/>
              <a:sym typeface="Comic Sans MS"/>
            </a:endParaRPr>
          </a:p>
          <a:p>
            <a:pPr lvl="0" rtl="0">
              <a:spcBef>
                <a:spcPts val="0"/>
              </a:spcBef>
              <a:buNone/>
            </a:pPr>
            <a:endParaRPr sz="2200" dirty="0">
              <a:solidFill>
                <a:srgbClr val="FFFFFF"/>
              </a:solidFill>
              <a:latin typeface="Comic Sans MS"/>
              <a:ea typeface="Comic Sans MS"/>
              <a:cs typeface="Comic Sans MS"/>
              <a:sym typeface="Comic Sans MS"/>
            </a:endParaRPr>
          </a:p>
          <a:p>
            <a:pPr lvl="0" rtl="0">
              <a:spcBef>
                <a:spcPts val="0"/>
              </a:spcBef>
              <a:buNone/>
            </a:pPr>
            <a:endParaRPr sz="2200" dirty="0">
              <a:solidFill>
                <a:srgbClr val="FFFFFF"/>
              </a:solidFill>
              <a:latin typeface="Comic Sans MS"/>
              <a:ea typeface="Comic Sans MS"/>
              <a:cs typeface="Comic Sans MS"/>
              <a:sym typeface="Comic Sans MS"/>
            </a:endParaRPr>
          </a:p>
        </p:txBody>
      </p:sp>
      <p:sp>
        <p:nvSpPr>
          <p:cNvPr id="199" name="Shape 199"/>
          <p:cNvSpPr/>
          <p:nvPr/>
        </p:nvSpPr>
        <p:spPr>
          <a:xfrm>
            <a:off x="5498642" y="1210220"/>
            <a:ext cx="3524100" cy="3005775"/>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0" name="Shape 200"/>
          <p:cNvSpPr/>
          <p:nvPr/>
        </p:nvSpPr>
        <p:spPr>
          <a:xfrm>
            <a:off x="5688667" y="1565363"/>
            <a:ext cx="3231000"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1" name="Shape 201"/>
          <p:cNvSpPr/>
          <p:nvPr/>
        </p:nvSpPr>
        <p:spPr>
          <a:xfrm>
            <a:off x="6127642" y="1863356"/>
            <a:ext cx="2411100"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2" name="Shape 202"/>
          <p:cNvSpPr/>
          <p:nvPr/>
        </p:nvSpPr>
        <p:spPr>
          <a:xfrm>
            <a:off x="6487342" y="2127788"/>
            <a:ext cx="1670400"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3" name="Shape 203"/>
          <p:cNvSpPr/>
          <p:nvPr/>
        </p:nvSpPr>
        <p:spPr>
          <a:xfrm>
            <a:off x="7153942" y="2638406"/>
            <a:ext cx="241800"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4" name="Shape 204"/>
          <p:cNvSpPr/>
          <p:nvPr/>
        </p:nvSpPr>
        <p:spPr>
          <a:xfrm>
            <a:off x="6780992" y="2366326"/>
            <a:ext cx="995700"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5" name="Shape 205"/>
          <p:cNvSpPr txBox="1"/>
          <p:nvPr/>
        </p:nvSpPr>
        <p:spPr>
          <a:xfrm>
            <a:off x="7537042" y="1396032"/>
            <a:ext cx="690900" cy="427631"/>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E =4</a:t>
            </a:r>
          </a:p>
        </p:txBody>
      </p:sp>
      <p:sp>
        <p:nvSpPr>
          <p:cNvPr id="206" name="Shape 206"/>
          <p:cNvSpPr txBox="1"/>
          <p:nvPr/>
        </p:nvSpPr>
        <p:spPr>
          <a:xfrm>
            <a:off x="6645930" y="1695013"/>
            <a:ext cx="690900" cy="406313"/>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207" name="Shape 207"/>
          <p:cNvSpPr txBox="1"/>
          <p:nvPr/>
        </p:nvSpPr>
        <p:spPr>
          <a:xfrm>
            <a:off x="7482976" y="2024775"/>
            <a:ext cx="690900" cy="34155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E =2</a:t>
            </a:r>
          </a:p>
        </p:txBody>
      </p:sp>
      <p:sp>
        <p:nvSpPr>
          <p:cNvPr id="208" name="Shape 208"/>
          <p:cNvSpPr txBox="1"/>
          <p:nvPr/>
        </p:nvSpPr>
        <p:spPr>
          <a:xfrm>
            <a:off x="6645930" y="2229258"/>
            <a:ext cx="690900" cy="403684"/>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E =1</a:t>
            </a:r>
          </a:p>
        </p:txBody>
      </p:sp>
      <p:sp>
        <p:nvSpPr>
          <p:cNvPr id="209" name="Shape 209"/>
          <p:cNvSpPr txBox="1"/>
          <p:nvPr/>
        </p:nvSpPr>
        <p:spPr>
          <a:xfrm>
            <a:off x="6259942" y="2832807"/>
            <a:ext cx="1135800" cy="425963"/>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-13.6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210" name="Shape 210"/>
          <p:cNvSpPr txBox="1"/>
          <p:nvPr/>
        </p:nvSpPr>
        <p:spPr>
          <a:xfrm>
            <a:off x="7537042" y="2955470"/>
            <a:ext cx="1135800" cy="466331"/>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-3.41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211" name="Shape 211"/>
          <p:cNvSpPr txBox="1"/>
          <p:nvPr/>
        </p:nvSpPr>
        <p:spPr>
          <a:xfrm>
            <a:off x="6127642" y="3347064"/>
            <a:ext cx="1135800" cy="406312"/>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-1.51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212" name="Shape 212"/>
          <p:cNvSpPr txBox="1"/>
          <p:nvPr/>
        </p:nvSpPr>
        <p:spPr>
          <a:xfrm>
            <a:off x="7443292" y="3575831"/>
            <a:ext cx="1135800" cy="427632"/>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-0.85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18" name="Shape 181"/>
          <p:cNvSpPr txBox="1"/>
          <p:nvPr/>
        </p:nvSpPr>
        <p:spPr>
          <a:xfrm>
            <a:off x="0" y="0"/>
            <a:ext cx="9144000" cy="303300"/>
          </a:xfrm>
          <a:prstGeom prst="rect">
            <a:avLst/>
          </a:prstGeom>
          <a:solidFill>
            <a:srgbClr val="84FE72">
              <a:alpha val="98850"/>
            </a:srgbClr>
          </a:solidFill>
          <a:ln>
            <a:noFill/>
          </a:ln>
        </p:spPr>
        <p:txBody>
          <a:bodyPr lIns="91425" tIns="45700" rIns="91425" bIns="45700" anchor="t" anchorCtr="0">
            <a:noAutofit/>
          </a:bodyPr>
          <a:lstStyle/>
          <a:p>
            <a:pPr marL="0" marR="0" lvl="0" indent="0" algn="l" rtl="0">
              <a:spcBef>
                <a:spcPts val="0"/>
              </a:spcBef>
              <a:buSzPct val="25000"/>
              <a:buNone/>
            </a:pPr>
            <a:r>
              <a:rPr lang="en-GB" sz="1800" i="0" u="none" strike="noStrike" cap="none">
                <a:latin typeface="Comic Sans MS"/>
                <a:ea typeface="Comic Sans MS"/>
                <a:cs typeface="Comic Sans MS"/>
                <a:sym typeface="Comic Sans MS"/>
              </a:rPr>
              <a:t>Learning Outcome: </a:t>
            </a:r>
            <a:r>
              <a:rPr lang="en-GB" sz="1800">
                <a:latin typeface="Comic Sans MS"/>
                <a:ea typeface="Comic Sans MS"/>
                <a:cs typeface="Comic Sans MS"/>
                <a:sym typeface="Comic Sans MS"/>
              </a:rPr>
              <a:t>Describe energy levels in atoms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Shape 218"/>
          <p:cNvSpPr/>
          <p:nvPr/>
        </p:nvSpPr>
        <p:spPr>
          <a:xfrm>
            <a:off x="5237250" y="1495970"/>
            <a:ext cx="3524100" cy="3005775"/>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9" name="Shape 219"/>
          <p:cNvSpPr/>
          <p:nvPr/>
        </p:nvSpPr>
        <p:spPr>
          <a:xfrm>
            <a:off x="5427275" y="1851113"/>
            <a:ext cx="3231000"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20" name="Shape 220"/>
          <p:cNvSpPr/>
          <p:nvPr/>
        </p:nvSpPr>
        <p:spPr>
          <a:xfrm>
            <a:off x="5866250" y="2149106"/>
            <a:ext cx="2411100"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21" name="Shape 221"/>
          <p:cNvSpPr/>
          <p:nvPr/>
        </p:nvSpPr>
        <p:spPr>
          <a:xfrm>
            <a:off x="6225950" y="2413538"/>
            <a:ext cx="1670400"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22" name="Shape 222"/>
          <p:cNvSpPr/>
          <p:nvPr/>
        </p:nvSpPr>
        <p:spPr>
          <a:xfrm>
            <a:off x="6892550" y="2924156"/>
            <a:ext cx="241800"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3" name="Shape 223"/>
          <p:cNvSpPr/>
          <p:nvPr/>
        </p:nvSpPr>
        <p:spPr>
          <a:xfrm>
            <a:off x="6519600" y="2652076"/>
            <a:ext cx="995700"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4" name="Shape 224"/>
          <p:cNvSpPr txBox="1"/>
          <p:nvPr/>
        </p:nvSpPr>
        <p:spPr>
          <a:xfrm>
            <a:off x="7275650" y="1721475"/>
            <a:ext cx="6909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=4</a:t>
            </a:r>
          </a:p>
        </p:txBody>
      </p:sp>
      <p:sp>
        <p:nvSpPr>
          <p:cNvPr id="225" name="Shape 225"/>
          <p:cNvSpPr txBox="1"/>
          <p:nvPr/>
        </p:nvSpPr>
        <p:spPr>
          <a:xfrm>
            <a:off x="6437450" y="2007225"/>
            <a:ext cx="6909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226" name="Shape 226"/>
          <p:cNvSpPr txBox="1"/>
          <p:nvPr/>
        </p:nvSpPr>
        <p:spPr>
          <a:xfrm>
            <a:off x="7181900" y="2310525"/>
            <a:ext cx="6909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227" name="Shape 227"/>
          <p:cNvSpPr txBox="1"/>
          <p:nvPr/>
        </p:nvSpPr>
        <p:spPr>
          <a:xfrm>
            <a:off x="6437450" y="2620856"/>
            <a:ext cx="6909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228" name="Shape 228"/>
          <p:cNvSpPr txBox="1"/>
          <p:nvPr/>
        </p:nvSpPr>
        <p:spPr>
          <a:xfrm>
            <a:off x="5998550" y="3118557"/>
            <a:ext cx="1135800" cy="425963"/>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-13.6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229" name="Shape 229"/>
          <p:cNvSpPr txBox="1"/>
          <p:nvPr/>
        </p:nvSpPr>
        <p:spPr>
          <a:xfrm>
            <a:off x="7275650" y="3294486"/>
            <a:ext cx="1135800" cy="413064"/>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-3.41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230" name="Shape 230"/>
          <p:cNvSpPr txBox="1"/>
          <p:nvPr/>
        </p:nvSpPr>
        <p:spPr>
          <a:xfrm>
            <a:off x="5866250" y="3735826"/>
            <a:ext cx="1135800" cy="429188"/>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-1.51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sp>
        <p:nvSpPr>
          <p:cNvPr id="231" name="Shape 231"/>
          <p:cNvSpPr txBox="1"/>
          <p:nvPr/>
        </p:nvSpPr>
        <p:spPr>
          <a:xfrm>
            <a:off x="7181900" y="3985914"/>
            <a:ext cx="1135800" cy="419966"/>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-0.85 </a:t>
            </a:r>
            <a:r>
              <a:rPr lang="en-GB" sz="1800" dirty="0" err="1">
                <a:latin typeface="Comic Sans MS"/>
                <a:ea typeface="Comic Sans MS"/>
                <a:cs typeface="Comic Sans MS"/>
                <a:sym typeface="Comic Sans MS"/>
              </a:rPr>
              <a:t>eV</a:t>
            </a:r>
            <a:endParaRPr lang="en-GB" sz="1800" dirty="0">
              <a:latin typeface="Comic Sans MS"/>
              <a:ea typeface="Comic Sans MS"/>
              <a:cs typeface="Comic Sans MS"/>
              <a:sym typeface="Comic Sans MS"/>
            </a:endParaRPr>
          </a:p>
        </p:txBody>
      </p:sp>
      <p:graphicFrame>
        <p:nvGraphicFramePr>
          <p:cNvPr id="232" name="Shape 232"/>
          <p:cNvGraphicFramePr/>
          <p:nvPr/>
        </p:nvGraphicFramePr>
        <p:xfrm>
          <a:off x="291450" y="1232990"/>
          <a:ext cx="4768750" cy="3628800"/>
        </p:xfrm>
        <a:graphic>
          <a:graphicData uri="http://schemas.openxmlformats.org/drawingml/2006/table">
            <a:tbl>
              <a:tblPr>
                <a:noFill/>
              </a:tblPr>
              <a:tblGrid>
                <a:gridCol w="2384375">
                  <a:extLst>
                    <a:ext uri="{9D8B030D-6E8A-4147-A177-3AD203B41FA5}">
                      <a16:colId xmlns:a16="http://schemas.microsoft.com/office/drawing/2014/main" val="20000"/>
                    </a:ext>
                  </a:extLst>
                </a:gridCol>
                <a:gridCol w="2384375">
                  <a:extLst>
                    <a:ext uri="{9D8B030D-6E8A-4147-A177-3AD203B41FA5}">
                      <a16:colId xmlns:a16="http://schemas.microsoft.com/office/drawing/2014/main" val="20001"/>
                    </a:ext>
                  </a:extLst>
                </a:gridCol>
              </a:tblGrid>
              <a:tr h="604800">
                <a:tc>
                  <a:txBody>
                    <a:bodyPr/>
                    <a:lstStyle/>
                    <a:p>
                      <a:pPr lvl="0">
                        <a:spcBef>
                          <a:spcPts val="0"/>
                        </a:spcBef>
                        <a:buNone/>
                      </a:pPr>
                      <a:r>
                        <a:rPr lang="en-GB" sz="1500">
                          <a:latin typeface="Comic Sans MS"/>
                          <a:ea typeface="Comic Sans MS"/>
                          <a:cs typeface="Comic Sans MS"/>
                          <a:sym typeface="Comic Sans MS"/>
                        </a:rPr>
                        <a:t>An electron drops from E4 to E2</a:t>
                      </a:r>
                    </a:p>
                  </a:txBody>
                  <a:tcPr marL="91425" marR="91425" marT="68569" marB="68569">
                    <a:solidFill>
                      <a:srgbClr val="FFFFFF"/>
                    </a:solidFill>
                  </a:tcPr>
                </a:tc>
                <a:tc>
                  <a:txBody>
                    <a:bodyPr/>
                    <a:lstStyle/>
                    <a:p>
                      <a:pPr lvl="0">
                        <a:spcBef>
                          <a:spcPts val="0"/>
                        </a:spcBef>
                        <a:buNone/>
                      </a:pPr>
                      <a:endParaRPr sz="1800">
                        <a:latin typeface="Comic Sans MS"/>
                        <a:ea typeface="Comic Sans MS"/>
                        <a:cs typeface="Comic Sans MS"/>
                        <a:sym typeface="Comic Sans MS"/>
                      </a:endParaRPr>
                    </a:p>
                  </a:txBody>
                  <a:tcPr marL="91425" marR="91425" marT="68569" marB="68569">
                    <a:solidFill>
                      <a:srgbClr val="FFFFFF"/>
                    </a:solidFill>
                  </a:tcPr>
                </a:tc>
                <a:extLst>
                  <a:ext uri="{0D108BD9-81ED-4DB2-BD59-A6C34878D82A}">
                    <a16:rowId xmlns:a16="http://schemas.microsoft.com/office/drawing/2014/main" val="10000"/>
                  </a:ext>
                </a:extLst>
              </a:tr>
              <a:tr h="604800">
                <a:tc>
                  <a:txBody>
                    <a:bodyPr/>
                    <a:lstStyle/>
                    <a:p>
                      <a:pPr lvl="0">
                        <a:spcBef>
                          <a:spcPts val="0"/>
                        </a:spcBef>
                        <a:buClr>
                          <a:schemeClr val="dk1"/>
                        </a:buClr>
                        <a:buSzPct val="55000"/>
                        <a:buFont typeface="Arial"/>
                        <a:buNone/>
                      </a:pPr>
                      <a:r>
                        <a:rPr lang="en-GB" sz="1500">
                          <a:latin typeface="Comic Sans MS"/>
                          <a:ea typeface="Comic Sans MS"/>
                          <a:cs typeface="Comic Sans MS"/>
                          <a:sym typeface="Comic Sans MS"/>
                        </a:rPr>
                        <a:t>An electron rises from E2 to E3</a:t>
                      </a:r>
                    </a:p>
                  </a:txBody>
                  <a:tcPr marL="91425" marR="91425" marT="68569" marB="68569">
                    <a:solidFill>
                      <a:srgbClr val="FFFFFF"/>
                    </a:solidFill>
                  </a:tcPr>
                </a:tc>
                <a:tc>
                  <a:txBody>
                    <a:bodyPr/>
                    <a:lstStyle/>
                    <a:p>
                      <a:pPr lvl="0">
                        <a:spcBef>
                          <a:spcPts val="0"/>
                        </a:spcBef>
                        <a:buNone/>
                      </a:pPr>
                      <a:endParaRPr sz="1800">
                        <a:latin typeface="Comic Sans MS"/>
                        <a:ea typeface="Comic Sans MS"/>
                        <a:cs typeface="Comic Sans MS"/>
                        <a:sym typeface="Comic Sans MS"/>
                      </a:endParaRPr>
                    </a:p>
                  </a:txBody>
                  <a:tcPr marL="91425" marR="91425" marT="68569" marB="68569">
                    <a:solidFill>
                      <a:srgbClr val="FFFFFF"/>
                    </a:solidFill>
                  </a:tcPr>
                </a:tc>
                <a:extLst>
                  <a:ext uri="{0D108BD9-81ED-4DB2-BD59-A6C34878D82A}">
                    <a16:rowId xmlns:a16="http://schemas.microsoft.com/office/drawing/2014/main" val="10001"/>
                  </a:ext>
                </a:extLst>
              </a:tr>
              <a:tr h="604800">
                <a:tc>
                  <a:txBody>
                    <a:bodyPr/>
                    <a:lstStyle/>
                    <a:p>
                      <a:pPr lvl="0">
                        <a:spcBef>
                          <a:spcPts val="0"/>
                        </a:spcBef>
                        <a:buClr>
                          <a:schemeClr val="dk1"/>
                        </a:buClr>
                        <a:buSzPct val="55000"/>
                        <a:buFont typeface="Arial"/>
                        <a:buNone/>
                      </a:pPr>
                      <a:r>
                        <a:rPr lang="en-GB" sz="1500">
                          <a:latin typeface="Comic Sans MS"/>
                          <a:ea typeface="Comic Sans MS"/>
                          <a:cs typeface="Comic Sans MS"/>
                          <a:sym typeface="Comic Sans MS"/>
                        </a:rPr>
                        <a:t>An electron drops from E4 to E1</a:t>
                      </a:r>
                    </a:p>
                  </a:txBody>
                  <a:tcPr marL="91425" marR="91425" marT="68569" marB="68569">
                    <a:solidFill>
                      <a:srgbClr val="FFFFFF"/>
                    </a:solidFill>
                  </a:tcPr>
                </a:tc>
                <a:tc>
                  <a:txBody>
                    <a:bodyPr/>
                    <a:lstStyle/>
                    <a:p>
                      <a:pPr lvl="0">
                        <a:spcBef>
                          <a:spcPts val="0"/>
                        </a:spcBef>
                        <a:buNone/>
                      </a:pPr>
                      <a:endParaRPr sz="1800">
                        <a:latin typeface="Comic Sans MS"/>
                        <a:ea typeface="Comic Sans MS"/>
                        <a:cs typeface="Comic Sans MS"/>
                        <a:sym typeface="Comic Sans MS"/>
                      </a:endParaRPr>
                    </a:p>
                  </a:txBody>
                  <a:tcPr marL="91425" marR="91425" marT="68569" marB="68569">
                    <a:solidFill>
                      <a:srgbClr val="FFFFFF"/>
                    </a:solidFill>
                  </a:tcPr>
                </a:tc>
                <a:extLst>
                  <a:ext uri="{0D108BD9-81ED-4DB2-BD59-A6C34878D82A}">
                    <a16:rowId xmlns:a16="http://schemas.microsoft.com/office/drawing/2014/main" val="10002"/>
                  </a:ext>
                </a:extLst>
              </a:tr>
              <a:tr h="604800">
                <a:tc>
                  <a:txBody>
                    <a:bodyPr/>
                    <a:lstStyle/>
                    <a:p>
                      <a:pPr lvl="0">
                        <a:spcBef>
                          <a:spcPts val="0"/>
                        </a:spcBef>
                        <a:buClr>
                          <a:schemeClr val="dk1"/>
                        </a:buClr>
                        <a:buSzPct val="55000"/>
                        <a:buFont typeface="Arial"/>
                        <a:buNone/>
                      </a:pPr>
                      <a:r>
                        <a:rPr lang="en-GB" sz="1500">
                          <a:latin typeface="Comic Sans MS"/>
                          <a:ea typeface="Comic Sans MS"/>
                          <a:cs typeface="Comic Sans MS"/>
                          <a:sym typeface="Comic Sans MS"/>
                        </a:rPr>
                        <a:t>An electron rises from E1 to E3</a:t>
                      </a:r>
                    </a:p>
                  </a:txBody>
                  <a:tcPr marL="91425" marR="91425" marT="68569" marB="68569">
                    <a:solidFill>
                      <a:srgbClr val="FFFFFF"/>
                    </a:solidFill>
                  </a:tcPr>
                </a:tc>
                <a:tc>
                  <a:txBody>
                    <a:bodyPr/>
                    <a:lstStyle/>
                    <a:p>
                      <a:pPr lvl="0">
                        <a:spcBef>
                          <a:spcPts val="0"/>
                        </a:spcBef>
                        <a:buNone/>
                      </a:pPr>
                      <a:endParaRPr sz="1800">
                        <a:latin typeface="Comic Sans MS"/>
                        <a:ea typeface="Comic Sans MS"/>
                        <a:cs typeface="Comic Sans MS"/>
                        <a:sym typeface="Comic Sans MS"/>
                      </a:endParaRPr>
                    </a:p>
                  </a:txBody>
                  <a:tcPr marL="91425" marR="91425" marT="68569" marB="68569">
                    <a:solidFill>
                      <a:srgbClr val="FFFFFF"/>
                    </a:solidFill>
                  </a:tcPr>
                </a:tc>
                <a:extLst>
                  <a:ext uri="{0D108BD9-81ED-4DB2-BD59-A6C34878D82A}">
                    <a16:rowId xmlns:a16="http://schemas.microsoft.com/office/drawing/2014/main" val="10003"/>
                  </a:ext>
                </a:extLst>
              </a:tr>
              <a:tr h="604800">
                <a:tc>
                  <a:txBody>
                    <a:bodyPr/>
                    <a:lstStyle/>
                    <a:p>
                      <a:pPr lvl="0" rtl="0">
                        <a:spcBef>
                          <a:spcPts val="0"/>
                        </a:spcBef>
                        <a:buNone/>
                      </a:pPr>
                      <a:r>
                        <a:rPr lang="en-GB" sz="1500">
                          <a:latin typeface="Comic Sans MS"/>
                          <a:ea typeface="Comic Sans MS"/>
                          <a:cs typeface="Comic Sans MS"/>
                          <a:sym typeface="Comic Sans MS"/>
                        </a:rPr>
                        <a:t>An electron rises from E1 to E4</a:t>
                      </a:r>
                    </a:p>
                  </a:txBody>
                  <a:tcPr marL="91425" marR="91425" marT="68569" marB="68569">
                    <a:solidFill>
                      <a:srgbClr val="FFFFFF"/>
                    </a:solidFill>
                  </a:tcPr>
                </a:tc>
                <a:tc>
                  <a:txBody>
                    <a:bodyPr/>
                    <a:lstStyle/>
                    <a:p>
                      <a:pPr lvl="0" rtl="0">
                        <a:spcBef>
                          <a:spcPts val="0"/>
                        </a:spcBef>
                        <a:buNone/>
                      </a:pPr>
                      <a:endParaRPr sz="1800">
                        <a:latin typeface="Comic Sans MS"/>
                        <a:ea typeface="Comic Sans MS"/>
                        <a:cs typeface="Comic Sans MS"/>
                        <a:sym typeface="Comic Sans MS"/>
                      </a:endParaRPr>
                    </a:p>
                  </a:txBody>
                  <a:tcPr marL="91425" marR="91425" marT="68569" marB="68569">
                    <a:solidFill>
                      <a:srgbClr val="FFFFFF"/>
                    </a:solidFill>
                  </a:tcPr>
                </a:tc>
                <a:extLst>
                  <a:ext uri="{0D108BD9-81ED-4DB2-BD59-A6C34878D82A}">
                    <a16:rowId xmlns:a16="http://schemas.microsoft.com/office/drawing/2014/main" val="10004"/>
                  </a:ext>
                </a:extLst>
              </a:tr>
              <a:tr h="604800">
                <a:tc>
                  <a:txBody>
                    <a:bodyPr/>
                    <a:lstStyle/>
                    <a:p>
                      <a:pPr lvl="0" rtl="0">
                        <a:spcBef>
                          <a:spcPts val="0"/>
                        </a:spcBef>
                        <a:buNone/>
                      </a:pPr>
                      <a:r>
                        <a:rPr lang="en-GB" sz="1500">
                          <a:latin typeface="Comic Sans MS"/>
                          <a:ea typeface="Comic Sans MS"/>
                          <a:cs typeface="Comic Sans MS"/>
                          <a:sym typeface="Comic Sans MS"/>
                        </a:rPr>
                        <a:t>An electron drops from E3 to E2</a:t>
                      </a:r>
                    </a:p>
                  </a:txBody>
                  <a:tcPr marL="91425" marR="91425" marT="68569" marB="68569">
                    <a:solidFill>
                      <a:srgbClr val="FFFFFF"/>
                    </a:solidFill>
                  </a:tcPr>
                </a:tc>
                <a:tc>
                  <a:txBody>
                    <a:bodyPr/>
                    <a:lstStyle/>
                    <a:p>
                      <a:pPr lvl="0" rtl="0">
                        <a:spcBef>
                          <a:spcPts val="0"/>
                        </a:spcBef>
                        <a:buNone/>
                      </a:pPr>
                      <a:endParaRPr sz="1800">
                        <a:latin typeface="Comic Sans MS"/>
                        <a:ea typeface="Comic Sans MS"/>
                        <a:cs typeface="Comic Sans MS"/>
                        <a:sym typeface="Comic Sans MS"/>
                      </a:endParaRPr>
                    </a:p>
                  </a:txBody>
                  <a:tcPr marL="91425" marR="91425" marT="68569" marB="68569">
                    <a:solidFill>
                      <a:srgbClr val="FFFFFF"/>
                    </a:solidFill>
                  </a:tcPr>
                </a:tc>
                <a:extLst>
                  <a:ext uri="{0D108BD9-81ED-4DB2-BD59-A6C34878D82A}">
                    <a16:rowId xmlns:a16="http://schemas.microsoft.com/office/drawing/2014/main" val="10005"/>
                  </a:ext>
                </a:extLst>
              </a:tr>
            </a:tbl>
          </a:graphicData>
        </a:graphic>
      </p:graphicFrame>
      <p:sp>
        <p:nvSpPr>
          <p:cNvPr id="233" name="Shape 233"/>
          <p:cNvSpPr txBox="1"/>
          <p:nvPr/>
        </p:nvSpPr>
        <p:spPr>
          <a:xfrm>
            <a:off x="395900" y="249379"/>
            <a:ext cx="8338500" cy="636525"/>
          </a:xfrm>
          <a:prstGeom prst="rect">
            <a:avLst/>
          </a:prstGeom>
          <a:noFill/>
          <a:ln>
            <a:noFill/>
          </a:ln>
        </p:spPr>
        <p:txBody>
          <a:bodyPr lIns="91425" tIns="91425" rIns="91425" bIns="91425" anchor="t" anchorCtr="0">
            <a:noAutofit/>
          </a:bodyPr>
          <a:lstStyle/>
          <a:p>
            <a:pPr lvl="0" rtl="0">
              <a:spcBef>
                <a:spcPts val="0"/>
              </a:spcBef>
              <a:buNone/>
            </a:pPr>
            <a:r>
              <a:rPr lang="en-GB" sz="2400" dirty="0">
                <a:solidFill>
                  <a:srgbClr val="00FFFF"/>
                </a:solidFill>
                <a:latin typeface="Comic Sans MS"/>
                <a:ea typeface="Comic Sans MS"/>
                <a:cs typeface="Comic Sans MS"/>
                <a:sym typeface="Comic Sans MS"/>
              </a:rPr>
              <a:t>Calculate the energy changes to the electron for the following energy transitions in a hydrogen atom:</a:t>
            </a:r>
          </a:p>
        </p:txBody>
      </p:sp>
      <p:sp>
        <p:nvSpPr>
          <p:cNvPr id="19" name="Shape 181"/>
          <p:cNvSpPr txBox="1"/>
          <p:nvPr/>
        </p:nvSpPr>
        <p:spPr>
          <a:xfrm>
            <a:off x="0" y="0"/>
            <a:ext cx="9144000" cy="303300"/>
          </a:xfrm>
          <a:prstGeom prst="rect">
            <a:avLst/>
          </a:prstGeom>
          <a:solidFill>
            <a:srgbClr val="84FE72">
              <a:alpha val="98850"/>
            </a:srgbClr>
          </a:solidFill>
          <a:ln>
            <a:noFill/>
          </a:ln>
        </p:spPr>
        <p:txBody>
          <a:bodyPr lIns="91425" tIns="45700" rIns="91425" bIns="45700" anchor="t" anchorCtr="0">
            <a:noAutofit/>
          </a:bodyPr>
          <a:lstStyle/>
          <a:p>
            <a:pPr marL="0" marR="0" lvl="0" indent="0" algn="l" rtl="0">
              <a:spcBef>
                <a:spcPts val="0"/>
              </a:spcBef>
              <a:buSzPct val="25000"/>
              <a:buNone/>
            </a:pPr>
            <a:r>
              <a:rPr lang="en-GB" sz="1800" i="0" u="none" strike="noStrike" cap="none">
                <a:latin typeface="Comic Sans MS"/>
                <a:ea typeface="Comic Sans MS"/>
                <a:cs typeface="Comic Sans MS"/>
                <a:sym typeface="Comic Sans MS"/>
              </a:rPr>
              <a:t>Learning Outcome: </a:t>
            </a:r>
            <a:r>
              <a:rPr lang="en-GB" sz="1800">
                <a:latin typeface="Comic Sans MS"/>
                <a:ea typeface="Comic Sans MS"/>
                <a:cs typeface="Comic Sans MS"/>
                <a:sym typeface="Comic Sans MS"/>
              </a:rPr>
              <a:t>Describe energy levels in atoms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Shape 239"/>
          <p:cNvSpPr/>
          <p:nvPr/>
        </p:nvSpPr>
        <p:spPr>
          <a:xfrm>
            <a:off x="5237250" y="1495970"/>
            <a:ext cx="3524100" cy="3005775"/>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0" name="Shape 240"/>
          <p:cNvSpPr/>
          <p:nvPr/>
        </p:nvSpPr>
        <p:spPr>
          <a:xfrm>
            <a:off x="5427275" y="1851113"/>
            <a:ext cx="3231000"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41" name="Shape 241"/>
          <p:cNvSpPr/>
          <p:nvPr/>
        </p:nvSpPr>
        <p:spPr>
          <a:xfrm>
            <a:off x="5866250" y="2149106"/>
            <a:ext cx="2411100"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42" name="Shape 242"/>
          <p:cNvSpPr/>
          <p:nvPr/>
        </p:nvSpPr>
        <p:spPr>
          <a:xfrm>
            <a:off x="6225950" y="2413538"/>
            <a:ext cx="1670400"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43" name="Shape 243"/>
          <p:cNvSpPr/>
          <p:nvPr/>
        </p:nvSpPr>
        <p:spPr>
          <a:xfrm>
            <a:off x="6892550" y="2924156"/>
            <a:ext cx="241800"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4" name="Shape 244"/>
          <p:cNvSpPr/>
          <p:nvPr/>
        </p:nvSpPr>
        <p:spPr>
          <a:xfrm>
            <a:off x="6519600" y="2652076"/>
            <a:ext cx="995700"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5" name="Shape 245"/>
          <p:cNvSpPr txBox="1"/>
          <p:nvPr/>
        </p:nvSpPr>
        <p:spPr>
          <a:xfrm>
            <a:off x="7275650" y="1721475"/>
            <a:ext cx="6909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=4</a:t>
            </a:r>
          </a:p>
        </p:txBody>
      </p:sp>
      <p:sp>
        <p:nvSpPr>
          <p:cNvPr id="246" name="Shape 246"/>
          <p:cNvSpPr txBox="1"/>
          <p:nvPr/>
        </p:nvSpPr>
        <p:spPr>
          <a:xfrm>
            <a:off x="6437450" y="2007225"/>
            <a:ext cx="6909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247" name="Shape 247"/>
          <p:cNvSpPr txBox="1"/>
          <p:nvPr/>
        </p:nvSpPr>
        <p:spPr>
          <a:xfrm>
            <a:off x="7181900" y="2310525"/>
            <a:ext cx="6909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248" name="Shape 248"/>
          <p:cNvSpPr txBox="1"/>
          <p:nvPr/>
        </p:nvSpPr>
        <p:spPr>
          <a:xfrm>
            <a:off x="6437450" y="2620856"/>
            <a:ext cx="6909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249" name="Shape 249"/>
          <p:cNvSpPr txBox="1"/>
          <p:nvPr/>
        </p:nvSpPr>
        <p:spPr>
          <a:xfrm>
            <a:off x="5998550" y="3241219"/>
            <a:ext cx="11358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-13.6 eV</a:t>
            </a:r>
          </a:p>
        </p:txBody>
      </p:sp>
      <p:sp>
        <p:nvSpPr>
          <p:cNvPr id="250" name="Shape 250"/>
          <p:cNvSpPr txBox="1"/>
          <p:nvPr/>
        </p:nvSpPr>
        <p:spPr>
          <a:xfrm>
            <a:off x="7275650" y="3404250"/>
            <a:ext cx="11358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-3.41 eV</a:t>
            </a:r>
          </a:p>
        </p:txBody>
      </p:sp>
      <p:sp>
        <p:nvSpPr>
          <p:cNvPr id="251" name="Shape 251"/>
          <p:cNvSpPr txBox="1"/>
          <p:nvPr/>
        </p:nvSpPr>
        <p:spPr>
          <a:xfrm>
            <a:off x="5866250" y="3735825"/>
            <a:ext cx="11358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-1.51 eV</a:t>
            </a:r>
          </a:p>
        </p:txBody>
      </p:sp>
      <p:sp>
        <p:nvSpPr>
          <p:cNvPr id="252" name="Shape 252"/>
          <p:cNvSpPr txBox="1"/>
          <p:nvPr/>
        </p:nvSpPr>
        <p:spPr>
          <a:xfrm>
            <a:off x="7181900" y="3985913"/>
            <a:ext cx="11358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-0.85 eV</a:t>
            </a:r>
          </a:p>
        </p:txBody>
      </p:sp>
      <p:graphicFrame>
        <p:nvGraphicFramePr>
          <p:cNvPr id="253" name="Shape 253"/>
          <p:cNvGraphicFramePr/>
          <p:nvPr/>
        </p:nvGraphicFramePr>
        <p:xfrm>
          <a:off x="291450" y="1232990"/>
          <a:ext cx="4768750" cy="3628800"/>
        </p:xfrm>
        <a:graphic>
          <a:graphicData uri="http://schemas.openxmlformats.org/drawingml/2006/table">
            <a:tbl>
              <a:tblPr>
                <a:noFill/>
              </a:tblPr>
              <a:tblGrid>
                <a:gridCol w="2384375">
                  <a:extLst>
                    <a:ext uri="{9D8B030D-6E8A-4147-A177-3AD203B41FA5}">
                      <a16:colId xmlns:a16="http://schemas.microsoft.com/office/drawing/2014/main" val="20000"/>
                    </a:ext>
                  </a:extLst>
                </a:gridCol>
                <a:gridCol w="2384375">
                  <a:extLst>
                    <a:ext uri="{9D8B030D-6E8A-4147-A177-3AD203B41FA5}">
                      <a16:colId xmlns:a16="http://schemas.microsoft.com/office/drawing/2014/main" val="20001"/>
                    </a:ext>
                  </a:extLst>
                </a:gridCol>
              </a:tblGrid>
              <a:tr h="604800">
                <a:tc>
                  <a:txBody>
                    <a:bodyPr/>
                    <a:lstStyle/>
                    <a:p>
                      <a:pPr lvl="0" rtl="0">
                        <a:spcBef>
                          <a:spcPts val="0"/>
                        </a:spcBef>
                        <a:buNone/>
                      </a:pPr>
                      <a:r>
                        <a:rPr lang="en-GB" sz="1500" dirty="0">
                          <a:latin typeface="Comic Sans MS"/>
                          <a:ea typeface="Comic Sans MS"/>
                          <a:cs typeface="Comic Sans MS"/>
                          <a:sym typeface="Comic Sans MS"/>
                        </a:rPr>
                        <a:t>An electron drops from E4 to E2</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rtl="0">
                        <a:spcBef>
                          <a:spcPts val="0"/>
                        </a:spcBef>
                        <a:buNone/>
                      </a:pPr>
                      <a:r>
                        <a:rPr lang="en-GB" sz="1800" dirty="0">
                          <a:latin typeface="Comic Sans MS"/>
                          <a:ea typeface="Comic Sans MS"/>
                          <a:cs typeface="Comic Sans MS"/>
                          <a:sym typeface="Comic Sans MS"/>
                        </a:rPr>
                        <a:t>2.56 eV</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04800">
                <a:tc>
                  <a:txBody>
                    <a:bodyPr/>
                    <a:lstStyle/>
                    <a:p>
                      <a:pPr lvl="0" rtl="0">
                        <a:spcBef>
                          <a:spcPts val="0"/>
                        </a:spcBef>
                        <a:buNone/>
                      </a:pPr>
                      <a:r>
                        <a:rPr lang="en-GB" sz="1500">
                          <a:latin typeface="Comic Sans MS"/>
                          <a:ea typeface="Comic Sans MS"/>
                          <a:cs typeface="Comic Sans MS"/>
                          <a:sym typeface="Comic Sans MS"/>
                        </a:rPr>
                        <a:t>An electron rises from E2 to E3</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9EAD3"/>
                    </a:solidFill>
                  </a:tcPr>
                </a:tc>
                <a:tc>
                  <a:txBody>
                    <a:bodyPr/>
                    <a:lstStyle/>
                    <a:p>
                      <a:pPr lvl="0" rtl="0">
                        <a:spcBef>
                          <a:spcPts val="0"/>
                        </a:spcBef>
                        <a:buNone/>
                      </a:pPr>
                      <a:r>
                        <a:rPr lang="en-GB" sz="1800">
                          <a:latin typeface="Comic Sans MS"/>
                          <a:ea typeface="Comic Sans MS"/>
                          <a:cs typeface="Comic Sans MS"/>
                          <a:sym typeface="Comic Sans MS"/>
                        </a:rPr>
                        <a:t>1.9 eV</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10001"/>
                  </a:ext>
                </a:extLst>
              </a:tr>
              <a:tr h="604800">
                <a:tc>
                  <a:txBody>
                    <a:bodyPr/>
                    <a:lstStyle/>
                    <a:p>
                      <a:pPr lvl="0" rtl="0">
                        <a:spcBef>
                          <a:spcPts val="0"/>
                        </a:spcBef>
                        <a:buNone/>
                      </a:pPr>
                      <a:r>
                        <a:rPr lang="en-GB" sz="1500">
                          <a:latin typeface="Comic Sans MS"/>
                          <a:ea typeface="Comic Sans MS"/>
                          <a:cs typeface="Comic Sans MS"/>
                          <a:sym typeface="Comic Sans MS"/>
                        </a:rPr>
                        <a:t>An electron drops from E4 to E1</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C9DAF8"/>
                    </a:solidFill>
                  </a:tcPr>
                </a:tc>
                <a:tc>
                  <a:txBody>
                    <a:bodyPr/>
                    <a:lstStyle/>
                    <a:p>
                      <a:pPr lvl="0" rtl="0">
                        <a:spcBef>
                          <a:spcPts val="0"/>
                        </a:spcBef>
                        <a:buNone/>
                      </a:pPr>
                      <a:r>
                        <a:rPr lang="en-GB" sz="1800" dirty="0">
                          <a:latin typeface="Comic Sans MS"/>
                          <a:ea typeface="Comic Sans MS"/>
                          <a:cs typeface="Comic Sans MS"/>
                          <a:sym typeface="Comic Sans MS"/>
                        </a:rPr>
                        <a:t>12.75 eV</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10002"/>
                  </a:ext>
                </a:extLst>
              </a:tr>
              <a:tr h="604800">
                <a:tc>
                  <a:txBody>
                    <a:bodyPr/>
                    <a:lstStyle/>
                    <a:p>
                      <a:pPr lvl="0" rtl="0">
                        <a:spcBef>
                          <a:spcPts val="0"/>
                        </a:spcBef>
                        <a:buNone/>
                      </a:pPr>
                      <a:r>
                        <a:rPr lang="en-GB" sz="1500">
                          <a:latin typeface="Comic Sans MS"/>
                          <a:ea typeface="Comic Sans MS"/>
                          <a:cs typeface="Comic Sans MS"/>
                          <a:sym typeface="Comic Sans MS"/>
                        </a:rPr>
                        <a:t>An electron rises from E1 to E3</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rtl="0">
                        <a:spcBef>
                          <a:spcPts val="0"/>
                        </a:spcBef>
                        <a:buNone/>
                      </a:pPr>
                      <a:r>
                        <a:rPr lang="en-GB" sz="1800">
                          <a:latin typeface="Comic Sans MS"/>
                          <a:ea typeface="Comic Sans MS"/>
                          <a:cs typeface="Comic Sans MS"/>
                          <a:sym typeface="Comic Sans MS"/>
                        </a:rPr>
                        <a:t>12.09 eV</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04800">
                <a:tc>
                  <a:txBody>
                    <a:bodyPr/>
                    <a:lstStyle/>
                    <a:p>
                      <a:pPr lvl="0" rtl="0">
                        <a:spcBef>
                          <a:spcPts val="0"/>
                        </a:spcBef>
                        <a:buNone/>
                      </a:pPr>
                      <a:r>
                        <a:rPr lang="en-GB" sz="1500">
                          <a:latin typeface="Comic Sans MS"/>
                          <a:ea typeface="Comic Sans MS"/>
                          <a:cs typeface="Comic Sans MS"/>
                          <a:sym typeface="Comic Sans MS"/>
                        </a:rPr>
                        <a:t>An electron rises from E1 to E4</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C9DAF8"/>
                    </a:solidFill>
                  </a:tcPr>
                </a:tc>
                <a:tc>
                  <a:txBody>
                    <a:bodyPr/>
                    <a:lstStyle/>
                    <a:p>
                      <a:pPr lvl="0" rtl="0">
                        <a:spcBef>
                          <a:spcPts val="0"/>
                        </a:spcBef>
                        <a:buNone/>
                      </a:pPr>
                      <a:r>
                        <a:rPr lang="en-GB" sz="1800">
                          <a:latin typeface="Comic Sans MS"/>
                          <a:ea typeface="Comic Sans MS"/>
                          <a:cs typeface="Comic Sans MS"/>
                          <a:sym typeface="Comic Sans MS"/>
                        </a:rPr>
                        <a:t>12.75 eV</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10004"/>
                  </a:ext>
                </a:extLst>
              </a:tr>
              <a:tr h="604800">
                <a:tc>
                  <a:txBody>
                    <a:bodyPr/>
                    <a:lstStyle/>
                    <a:p>
                      <a:pPr lvl="0" rtl="0">
                        <a:spcBef>
                          <a:spcPts val="0"/>
                        </a:spcBef>
                        <a:buNone/>
                      </a:pPr>
                      <a:r>
                        <a:rPr lang="en-GB" sz="1500">
                          <a:latin typeface="Comic Sans MS"/>
                          <a:ea typeface="Comic Sans MS"/>
                          <a:cs typeface="Comic Sans MS"/>
                          <a:sym typeface="Comic Sans MS"/>
                        </a:rPr>
                        <a:t>An electron drops from E3 to E2</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9EAD3"/>
                    </a:solidFill>
                  </a:tcPr>
                </a:tc>
                <a:tc>
                  <a:txBody>
                    <a:bodyPr/>
                    <a:lstStyle/>
                    <a:p>
                      <a:pPr lvl="0" rtl="0">
                        <a:spcBef>
                          <a:spcPts val="0"/>
                        </a:spcBef>
                        <a:buNone/>
                      </a:pPr>
                      <a:r>
                        <a:rPr lang="en-GB" sz="1800" dirty="0">
                          <a:latin typeface="Comic Sans MS"/>
                          <a:ea typeface="Comic Sans MS"/>
                          <a:cs typeface="Comic Sans MS"/>
                          <a:sym typeface="Comic Sans MS"/>
                        </a:rPr>
                        <a:t>1.9 eV</a:t>
                      </a:r>
                    </a:p>
                  </a:txBody>
                  <a:tcPr marL="91425" marR="91425" marT="68569" marB="68569">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10005"/>
                  </a:ext>
                </a:extLst>
              </a:tr>
            </a:tbl>
          </a:graphicData>
        </a:graphic>
      </p:graphicFrame>
      <p:sp>
        <p:nvSpPr>
          <p:cNvPr id="254" name="Shape 254"/>
          <p:cNvSpPr txBox="1"/>
          <p:nvPr/>
        </p:nvSpPr>
        <p:spPr>
          <a:xfrm>
            <a:off x="395900" y="275840"/>
            <a:ext cx="8338500" cy="636525"/>
          </a:xfrm>
          <a:prstGeom prst="rect">
            <a:avLst/>
          </a:prstGeom>
          <a:noFill/>
          <a:ln>
            <a:noFill/>
          </a:ln>
        </p:spPr>
        <p:txBody>
          <a:bodyPr lIns="91425" tIns="91425" rIns="91425" bIns="91425" anchor="t" anchorCtr="0">
            <a:noAutofit/>
          </a:bodyPr>
          <a:lstStyle/>
          <a:p>
            <a:pPr lvl="0" rtl="0">
              <a:spcBef>
                <a:spcPts val="0"/>
              </a:spcBef>
              <a:buNone/>
            </a:pPr>
            <a:r>
              <a:rPr lang="en-GB" sz="2400" dirty="0">
                <a:solidFill>
                  <a:srgbClr val="00FFFF"/>
                </a:solidFill>
                <a:latin typeface="Comic Sans MS"/>
                <a:ea typeface="Comic Sans MS"/>
                <a:cs typeface="Comic Sans MS"/>
                <a:sym typeface="Comic Sans MS"/>
              </a:rPr>
              <a:t>Calculate the energy changes to the electron for the following energy transitions in a hydrogen atom:</a:t>
            </a:r>
          </a:p>
        </p:txBody>
      </p:sp>
      <p:sp>
        <p:nvSpPr>
          <p:cNvPr id="19" name="Shape 181"/>
          <p:cNvSpPr txBox="1"/>
          <p:nvPr/>
        </p:nvSpPr>
        <p:spPr>
          <a:xfrm>
            <a:off x="0" y="0"/>
            <a:ext cx="9144000" cy="303300"/>
          </a:xfrm>
          <a:prstGeom prst="rect">
            <a:avLst/>
          </a:prstGeom>
          <a:solidFill>
            <a:srgbClr val="84FE72">
              <a:alpha val="98850"/>
            </a:srgbClr>
          </a:solidFill>
          <a:ln>
            <a:noFill/>
          </a:ln>
        </p:spPr>
        <p:txBody>
          <a:bodyPr lIns="91425" tIns="45700" rIns="91425" bIns="45700" anchor="t" anchorCtr="0">
            <a:noAutofit/>
          </a:bodyPr>
          <a:lstStyle/>
          <a:p>
            <a:pPr marL="0" marR="0" lvl="0" indent="0" algn="l" rtl="0">
              <a:spcBef>
                <a:spcPts val="0"/>
              </a:spcBef>
              <a:buSzPct val="25000"/>
              <a:buNone/>
            </a:pPr>
            <a:r>
              <a:rPr lang="en-GB" sz="1800" i="0" u="none" strike="noStrike" cap="none">
                <a:latin typeface="Comic Sans MS"/>
                <a:ea typeface="Comic Sans MS"/>
                <a:cs typeface="Comic Sans MS"/>
                <a:sym typeface="Comic Sans MS"/>
              </a:rPr>
              <a:t>Learning Outcome: </a:t>
            </a:r>
            <a:r>
              <a:rPr lang="en-GB" sz="1800">
                <a:latin typeface="Comic Sans MS"/>
                <a:ea typeface="Comic Sans MS"/>
                <a:cs typeface="Comic Sans MS"/>
                <a:sym typeface="Comic Sans MS"/>
              </a:rPr>
              <a:t>Describe energy levels in atoms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0" y="1"/>
            <a:ext cx="9144000" cy="276999"/>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rtl="0">
              <a:spcBef>
                <a:spcPts val="0"/>
              </a:spcBef>
              <a:buSzPct val="25000"/>
              <a:buNone/>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Apply energy levels to explain emission and absorption spectra</a:t>
            </a:r>
          </a:p>
          <a:p>
            <a:pPr marL="0" marR="0" lvl="0" indent="0" algn="l" rtl="0">
              <a:spcBef>
                <a:spcPts val="0"/>
              </a:spcBef>
              <a:buNone/>
            </a:pPr>
            <a:endParaRPr sz="1800" dirty="0">
              <a:latin typeface="Comic Sans MS"/>
              <a:ea typeface="Comic Sans MS"/>
              <a:cs typeface="Comic Sans MS"/>
              <a:sym typeface="Comic Sans MS"/>
            </a:endParaRPr>
          </a:p>
        </p:txBody>
      </p:sp>
      <p:sp>
        <p:nvSpPr>
          <p:cNvPr id="260" name="Shape 260"/>
          <p:cNvSpPr txBox="1">
            <a:spLocks noGrp="1"/>
          </p:cNvSpPr>
          <p:nvPr>
            <p:ph type="body" idx="1"/>
          </p:nvPr>
        </p:nvSpPr>
        <p:spPr>
          <a:xfrm>
            <a:off x="152400" y="1005575"/>
            <a:ext cx="8964600" cy="1620225"/>
          </a:xfrm>
          <a:prstGeom prst="rect">
            <a:avLst/>
          </a:prstGeom>
          <a:solidFill>
            <a:schemeClr val="dk1">
              <a:alpha val="71764"/>
            </a:schemeClr>
          </a:solid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a:solidFill>
                  <a:schemeClr val="lt1"/>
                </a:solidFill>
              </a:rPr>
              <a:t>Normal electromagnetic radiation will form a continuous spectrum of radiation at different wavelengths</a:t>
            </a:r>
          </a:p>
        </p:txBody>
      </p:sp>
      <p:pic>
        <p:nvPicPr>
          <p:cNvPr id="261" name="Shape 261"/>
          <p:cNvPicPr preferRelativeResize="0"/>
          <p:nvPr/>
        </p:nvPicPr>
        <p:blipFill>
          <a:blip r:embed="rId3">
            <a:alphaModFix/>
          </a:blip>
          <a:stretch>
            <a:fillRect/>
          </a:stretch>
        </p:blipFill>
        <p:spPr>
          <a:xfrm>
            <a:off x="1039802" y="2138600"/>
            <a:ext cx="7189774" cy="2370075"/>
          </a:xfrm>
          <a:prstGeom prst="rect">
            <a:avLst/>
          </a:prstGeom>
          <a:noFill/>
          <a:ln>
            <a:noFill/>
          </a:ln>
        </p:spPr>
      </p:pic>
      <p:sp>
        <p:nvSpPr>
          <p:cNvPr id="262" name="Shape 262"/>
          <p:cNvSpPr txBox="1">
            <a:spLocks noGrp="1"/>
          </p:cNvSpPr>
          <p:nvPr>
            <p:ph type="title"/>
          </p:nvPr>
        </p:nvSpPr>
        <p:spPr>
          <a:xfrm>
            <a:off x="291300" y="315365"/>
            <a:ext cx="8686800" cy="65182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a:solidFill>
                  <a:schemeClr val="lt1"/>
                </a:solidFill>
              </a:rPr>
              <a:t>Emission and absorption spectra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291300" y="315365"/>
            <a:ext cx="8686800" cy="65182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a:solidFill>
                  <a:schemeClr val="lt1"/>
                </a:solidFill>
              </a:rPr>
              <a:t>Emission and absorption spectra</a:t>
            </a:r>
          </a:p>
        </p:txBody>
      </p:sp>
      <p:sp>
        <p:nvSpPr>
          <p:cNvPr id="269" name="Shape 269"/>
          <p:cNvSpPr txBox="1">
            <a:spLocks noGrp="1"/>
          </p:cNvSpPr>
          <p:nvPr>
            <p:ph type="body" idx="1"/>
          </p:nvPr>
        </p:nvSpPr>
        <p:spPr>
          <a:xfrm>
            <a:off x="152400" y="1005575"/>
            <a:ext cx="8964600" cy="1620225"/>
          </a:xfrm>
          <a:prstGeom prst="rect">
            <a:avLst/>
          </a:prstGeom>
          <a:solidFill>
            <a:schemeClr val="dk1">
              <a:alpha val="71760"/>
            </a:schemeClr>
          </a:solid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a:solidFill>
                  <a:schemeClr val="lt1"/>
                </a:solidFill>
              </a:rPr>
              <a:t>Electrons </a:t>
            </a:r>
            <a:r>
              <a:rPr lang="en-GB" sz="2480">
                <a:solidFill>
                  <a:srgbClr val="FFFF00"/>
                </a:solidFill>
              </a:rPr>
              <a:t>absorb energy</a:t>
            </a:r>
            <a:r>
              <a:rPr lang="en-GB" sz="2480">
                <a:solidFill>
                  <a:schemeClr val="lt1"/>
                </a:solidFill>
              </a:rPr>
              <a:t> in the form of </a:t>
            </a:r>
            <a:r>
              <a:rPr lang="en-GB" sz="2480">
                <a:solidFill>
                  <a:srgbClr val="FFFF00"/>
                </a:solidFill>
              </a:rPr>
              <a:t>photons</a:t>
            </a:r>
            <a:r>
              <a:rPr lang="en-GB" sz="2480">
                <a:solidFill>
                  <a:schemeClr val="lt1"/>
                </a:solidFill>
              </a:rPr>
              <a:t> which cause them to go </a:t>
            </a:r>
            <a:r>
              <a:rPr lang="en-GB" sz="2480">
                <a:solidFill>
                  <a:srgbClr val="FFFF00"/>
                </a:solidFill>
              </a:rPr>
              <a:t>up energy levels</a:t>
            </a:r>
            <a:r>
              <a:rPr lang="en-GB" sz="2480">
                <a:solidFill>
                  <a:schemeClr val="lt1"/>
                </a:solidFill>
              </a:rPr>
              <a:t>.</a:t>
            </a:r>
          </a:p>
          <a:p>
            <a:pPr marL="0" marR="0" lvl="0" indent="0" algn="l" rtl="0">
              <a:lnSpc>
                <a:spcPct val="80000"/>
              </a:lnSpc>
              <a:spcBef>
                <a:spcPts val="496"/>
              </a:spcBef>
              <a:buClr>
                <a:schemeClr val="lt1"/>
              </a:buClr>
              <a:buSzPct val="25000"/>
              <a:buFont typeface="Arial"/>
              <a:buNone/>
            </a:pPr>
            <a:endParaRPr sz="2480">
              <a:solidFill>
                <a:schemeClr val="lt1"/>
              </a:solidFill>
            </a:endParaRPr>
          </a:p>
          <a:p>
            <a:pPr marL="0" marR="0" lvl="0" indent="0" algn="l" rtl="0">
              <a:lnSpc>
                <a:spcPct val="80000"/>
              </a:lnSpc>
              <a:spcBef>
                <a:spcPts val="496"/>
              </a:spcBef>
              <a:buClr>
                <a:schemeClr val="lt1"/>
              </a:buClr>
              <a:buSzPct val="25000"/>
              <a:buFont typeface="Arial"/>
              <a:buNone/>
            </a:pPr>
            <a:r>
              <a:rPr lang="en-GB" sz="2480">
                <a:solidFill>
                  <a:srgbClr val="FFFF00"/>
                </a:solidFill>
              </a:rPr>
              <a:t>Energy emitted</a:t>
            </a:r>
            <a:r>
              <a:rPr lang="en-GB" sz="2480">
                <a:solidFill>
                  <a:schemeClr val="lt1"/>
                </a:solidFill>
              </a:rPr>
              <a:t> when electrons </a:t>
            </a:r>
            <a:r>
              <a:rPr lang="en-GB" sz="2480">
                <a:solidFill>
                  <a:srgbClr val="FFFF00"/>
                </a:solidFill>
              </a:rPr>
              <a:t>drop down energy levels</a:t>
            </a:r>
            <a:r>
              <a:rPr lang="en-GB" sz="2480">
                <a:solidFill>
                  <a:schemeClr val="lt1"/>
                </a:solidFill>
              </a:rPr>
              <a:t> is emitted as </a:t>
            </a:r>
            <a:r>
              <a:rPr lang="en-GB" sz="2480">
                <a:solidFill>
                  <a:srgbClr val="FFFF00"/>
                </a:solidFill>
              </a:rPr>
              <a:t>photons</a:t>
            </a:r>
          </a:p>
          <a:p>
            <a:pPr marL="0" marR="0" lvl="0" indent="0" algn="l" rtl="0">
              <a:lnSpc>
                <a:spcPct val="80000"/>
              </a:lnSpc>
              <a:spcBef>
                <a:spcPts val="496"/>
              </a:spcBef>
              <a:buClr>
                <a:schemeClr val="lt1"/>
              </a:buClr>
              <a:buSzPct val="25000"/>
              <a:buFont typeface="Arial"/>
              <a:buNone/>
            </a:pPr>
            <a:endParaRPr sz="2480">
              <a:solidFill>
                <a:schemeClr val="lt1"/>
              </a:solidFill>
            </a:endParaRPr>
          </a:p>
          <a:p>
            <a:pPr marL="0" marR="0" lvl="0" indent="0" algn="l" rtl="0">
              <a:lnSpc>
                <a:spcPct val="80000"/>
              </a:lnSpc>
              <a:spcBef>
                <a:spcPts val="496"/>
              </a:spcBef>
              <a:buClr>
                <a:schemeClr val="lt1"/>
              </a:buClr>
              <a:buSzPct val="25000"/>
              <a:buFont typeface="Arial"/>
              <a:buNone/>
            </a:pPr>
            <a:endParaRPr sz="2480">
              <a:solidFill>
                <a:schemeClr val="lt1"/>
              </a:solidFill>
            </a:endParaRPr>
          </a:p>
        </p:txBody>
      </p:sp>
      <p:pic>
        <p:nvPicPr>
          <p:cNvPr id="270" name="Shape 270"/>
          <p:cNvPicPr preferRelativeResize="0"/>
          <p:nvPr/>
        </p:nvPicPr>
        <p:blipFill>
          <a:blip r:embed="rId3">
            <a:alphaModFix/>
          </a:blip>
          <a:stretch>
            <a:fillRect/>
          </a:stretch>
        </p:blipFill>
        <p:spPr>
          <a:xfrm>
            <a:off x="1986750" y="2758267"/>
            <a:ext cx="5295900" cy="2343150"/>
          </a:xfrm>
          <a:prstGeom prst="rect">
            <a:avLst/>
          </a:prstGeom>
          <a:noFill/>
          <a:ln>
            <a:noFill/>
          </a:ln>
        </p:spPr>
      </p:pic>
      <p:sp>
        <p:nvSpPr>
          <p:cNvPr id="6" name="Shape 259"/>
          <p:cNvSpPr txBox="1"/>
          <p:nvPr/>
        </p:nvSpPr>
        <p:spPr>
          <a:xfrm>
            <a:off x="0" y="1"/>
            <a:ext cx="9144000" cy="276999"/>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rtl="0">
              <a:spcBef>
                <a:spcPts val="0"/>
              </a:spcBef>
              <a:buSzPct val="25000"/>
              <a:buNone/>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Apply energy levels to explain emission and absorption spectra</a:t>
            </a:r>
          </a:p>
          <a:p>
            <a:pPr marL="0" marR="0" lvl="0" indent="0" algn="l" rtl="0">
              <a:spcBef>
                <a:spcPts val="0"/>
              </a:spcBef>
              <a:buNone/>
            </a:pPr>
            <a:endParaRPr sz="1800" dirty="0">
              <a:latin typeface="Comic Sans MS"/>
              <a:ea typeface="Comic Sans MS"/>
              <a:cs typeface="Comic Sans MS"/>
              <a:sym typeface="Comic Sans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91300" y="315365"/>
            <a:ext cx="8686800" cy="65182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a:solidFill>
                  <a:schemeClr val="lt1"/>
                </a:solidFill>
              </a:rPr>
              <a:t>Emission and absorption spectra</a:t>
            </a:r>
          </a:p>
        </p:txBody>
      </p:sp>
      <p:sp>
        <p:nvSpPr>
          <p:cNvPr id="276" name="Shape 276"/>
          <p:cNvSpPr txBox="1"/>
          <p:nvPr/>
        </p:nvSpPr>
        <p:spPr>
          <a:xfrm>
            <a:off x="0" y="1"/>
            <a:ext cx="9144000" cy="276975"/>
          </a:xfrm>
          <a:prstGeom prst="rect">
            <a:avLst/>
          </a:prstGeom>
          <a:solidFill>
            <a:srgbClr val="C6D9F1"/>
          </a:solidFill>
          <a:ln>
            <a:noFill/>
          </a:ln>
        </p:spPr>
        <p:txBody>
          <a:bodyPr lIns="91425" tIns="45700" rIns="91425" bIns="45700" anchor="t" anchorCtr="0">
            <a:noAutofit/>
          </a:bodyPr>
          <a:lstStyle/>
          <a:p>
            <a:pPr marL="0" marR="0" lvl="0" indent="0" algn="l" rtl="0">
              <a:spcBef>
                <a:spcPts val="0"/>
              </a:spcBef>
              <a:buSzPct val="25000"/>
              <a:buNone/>
            </a:pPr>
            <a:r>
              <a:rPr lang="en-GB" sz="1800">
                <a:latin typeface="Comic Sans MS"/>
                <a:ea typeface="Comic Sans MS"/>
                <a:cs typeface="Comic Sans MS"/>
                <a:sym typeface="Comic Sans MS"/>
              </a:rPr>
              <a:t>Learning Outcome: </a:t>
            </a:r>
            <a:r>
              <a:rPr lang="en-GB" sz="1800">
                <a:solidFill>
                  <a:schemeClr val="dk1"/>
                </a:solidFill>
                <a:latin typeface="Comic Sans MS"/>
                <a:ea typeface="Comic Sans MS"/>
                <a:cs typeface="Comic Sans MS"/>
                <a:sym typeface="Comic Sans MS"/>
              </a:rPr>
              <a:t>Apply energy levels to explain emission and absorption spectra</a:t>
            </a:r>
          </a:p>
          <a:p>
            <a:pPr marL="0" marR="0" lvl="0" indent="0" algn="l" rtl="0">
              <a:spcBef>
                <a:spcPts val="0"/>
              </a:spcBef>
              <a:buNone/>
            </a:pPr>
            <a:endParaRPr sz="1800">
              <a:latin typeface="Comic Sans MS"/>
              <a:ea typeface="Comic Sans MS"/>
              <a:cs typeface="Comic Sans MS"/>
              <a:sym typeface="Comic Sans MS"/>
            </a:endParaRPr>
          </a:p>
        </p:txBody>
      </p:sp>
      <p:sp>
        <p:nvSpPr>
          <p:cNvPr id="277" name="Shape 277"/>
          <p:cNvSpPr txBox="1">
            <a:spLocks noGrp="1"/>
          </p:cNvSpPr>
          <p:nvPr>
            <p:ph type="body" idx="1"/>
          </p:nvPr>
        </p:nvSpPr>
        <p:spPr>
          <a:xfrm>
            <a:off x="152400" y="1005575"/>
            <a:ext cx="8964600" cy="1620225"/>
          </a:xfrm>
          <a:prstGeom prst="rect">
            <a:avLst/>
          </a:prstGeom>
          <a:solidFill>
            <a:schemeClr val="dk1">
              <a:alpha val="71760"/>
            </a:schemeClr>
          </a:solid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a:solidFill>
                  <a:schemeClr val="lt1"/>
                </a:solidFill>
              </a:rPr>
              <a:t>As the </a:t>
            </a:r>
            <a:r>
              <a:rPr lang="en-GB" sz="2480">
                <a:solidFill>
                  <a:srgbClr val="FFFF00"/>
                </a:solidFill>
              </a:rPr>
              <a:t>energy of a photon is related to a wavelength</a:t>
            </a:r>
            <a:r>
              <a:rPr lang="en-GB" sz="2480">
                <a:solidFill>
                  <a:schemeClr val="lt1"/>
                </a:solidFill>
              </a:rPr>
              <a:t> of electromagnetic radiation this leads to </a:t>
            </a:r>
            <a:r>
              <a:rPr lang="en-GB" sz="2480">
                <a:solidFill>
                  <a:srgbClr val="FFFF00"/>
                </a:solidFill>
              </a:rPr>
              <a:t>absorption and emission spectra</a:t>
            </a:r>
            <a:r>
              <a:rPr lang="en-GB" sz="2480">
                <a:solidFill>
                  <a:schemeClr val="lt1"/>
                </a:solidFill>
              </a:rPr>
              <a:t> where particular wavelengths of light are absorbed and emitted</a:t>
            </a:r>
          </a:p>
          <a:p>
            <a:pPr marL="0" marR="0" lvl="0" indent="0" algn="l" rtl="0">
              <a:lnSpc>
                <a:spcPct val="80000"/>
              </a:lnSpc>
              <a:spcBef>
                <a:spcPts val="496"/>
              </a:spcBef>
              <a:buClr>
                <a:schemeClr val="lt1"/>
              </a:buClr>
              <a:buSzPct val="25000"/>
              <a:buFont typeface="Arial"/>
              <a:buNone/>
            </a:pPr>
            <a:endParaRPr sz="2480">
              <a:solidFill>
                <a:schemeClr val="lt1"/>
              </a:solidFill>
            </a:endParaRPr>
          </a:p>
          <a:p>
            <a:pPr marL="0" marR="0" lvl="0" indent="0" algn="l" rtl="0">
              <a:lnSpc>
                <a:spcPct val="80000"/>
              </a:lnSpc>
              <a:spcBef>
                <a:spcPts val="496"/>
              </a:spcBef>
              <a:buClr>
                <a:schemeClr val="lt1"/>
              </a:buClr>
              <a:buSzPct val="25000"/>
              <a:buFont typeface="Arial"/>
              <a:buNone/>
            </a:pPr>
            <a:r>
              <a:rPr lang="en-GB" sz="2480">
                <a:solidFill>
                  <a:schemeClr val="lt1"/>
                </a:solidFill>
              </a:rPr>
              <a:t>E = </a:t>
            </a:r>
            <a:r>
              <a:rPr lang="en-GB" sz="2480" u="sng">
                <a:solidFill>
                  <a:schemeClr val="lt1"/>
                </a:solidFill>
              </a:rPr>
              <a:t>hc</a:t>
            </a:r>
            <a:r>
              <a:rPr lang="en-GB" sz="2480">
                <a:solidFill>
                  <a:schemeClr val="lt1"/>
                </a:solidFill>
              </a:rPr>
              <a:t>         (E = hf,  f= </a:t>
            </a:r>
            <a:r>
              <a:rPr lang="en-GB" sz="2480" u="sng">
                <a:solidFill>
                  <a:schemeClr val="lt1"/>
                </a:solidFill>
              </a:rPr>
              <a:t>c</a:t>
            </a:r>
            <a:r>
              <a:rPr lang="en-GB" sz="2480">
                <a:solidFill>
                  <a:schemeClr val="lt1"/>
                </a:solidFill>
              </a:rPr>
              <a:t>)</a:t>
            </a:r>
          </a:p>
          <a:p>
            <a:pPr marL="0" marR="0" lvl="0" indent="0" algn="l" rtl="0">
              <a:lnSpc>
                <a:spcPct val="80000"/>
              </a:lnSpc>
              <a:spcBef>
                <a:spcPts val="496"/>
              </a:spcBef>
              <a:buClr>
                <a:schemeClr val="lt1"/>
              </a:buClr>
              <a:buSzPct val="25000"/>
              <a:buFont typeface="Arial"/>
              <a:buNone/>
            </a:pPr>
            <a:r>
              <a:rPr lang="en-GB" sz="2480">
                <a:solidFill>
                  <a:schemeClr val="lt1"/>
                </a:solidFill>
              </a:rPr>
              <a:t>       λ	                           λ</a:t>
            </a:r>
          </a:p>
        </p:txBody>
      </p:sp>
      <p:pic>
        <p:nvPicPr>
          <p:cNvPr id="278" name="Shape 278"/>
          <p:cNvPicPr preferRelativeResize="0"/>
          <p:nvPr/>
        </p:nvPicPr>
        <p:blipFill rotWithShape="1">
          <a:blip r:embed="rId3">
            <a:alphaModFix/>
          </a:blip>
          <a:srcRect t="83069"/>
          <a:stretch/>
        </p:blipFill>
        <p:spPr>
          <a:xfrm>
            <a:off x="152403" y="4306720"/>
            <a:ext cx="4383075" cy="305593"/>
          </a:xfrm>
          <a:prstGeom prst="rect">
            <a:avLst/>
          </a:prstGeom>
          <a:noFill/>
          <a:ln>
            <a:noFill/>
          </a:ln>
        </p:spPr>
      </p:pic>
      <p:pic>
        <p:nvPicPr>
          <p:cNvPr id="279" name="Shape 279"/>
          <p:cNvPicPr preferRelativeResize="0"/>
          <p:nvPr/>
        </p:nvPicPr>
        <p:blipFill rotWithShape="1">
          <a:blip r:embed="rId3">
            <a:alphaModFix/>
          </a:blip>
          <a:srcRect b="54785"/>
          <a:stretch/>
        </p:blipFill>
        <p:spPr>
          <a:xfrm>
            <a:off x="152403" y="3490650"/>
            <a:ext cx="4383075" cy="816072"/>
          </a:xfrm>
          <a:prstGeom prst="rect">
            <a:avLst/>
          </a:prstGeom>
          <a:noFill/>
          <a:ln>
            <a:noFill/>
          </a:ln>
        </p:spPr>
      </p:pic>
      <p:pic>
        <p:nvPicPr>
          <p:cNvPr id="280" name="Shape 280"/>
          <p:cNvPicPr preferRelativeResize="0"/>
          <p:nvPr/>
        </p:nvPicPr>
        <p:blipFill rotWithShape="1">
          <a:blip r:embed="rId3">
            <a:alphaModFix/>
          </a:blip>
          <a:srcRect t="54787"/>
          <a:stretch/>
        </p:blipFill>
        <p:spPr>
          <a:xfrm>
            <a:off x="4595028" y="3796237"/>
            <a:ext cx="4383075" cy="816072"/>
          </a:xfrm>
          <a:prstGeom prst="rect">
            <a:avLst/>
          </a:prstGeom>
          <a:noFill/>
          <a:ln>
            <a:noFill/>
          </a:ln>
        </p:spPr>
      </p:pic>
      <p:pic>
        <p:nvPicPr>
          <p:cNvPr id="281" name="Shape 281"/>
          <p:cNvPicPr preferRelativeResize="0"/>
          <p:nvPr/>
        </p:nvPicPr>
        <p:blipFill rotWithShape="1">
          <a:blip r:embed="rId3">
            <a:alphaModFix/>
          </a:blip>
          <a:srcRect b="83068"/>
          <a:stretch/>
        </p:blipFill>
        <p:spPr>
          <a:xfrm>
            <a:off x="4595028" y="3490648"/>
            <a:ext cx="4383075" cy="3055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9144000" cy="5139891"/>
          </a:xfrm>
          <a:prstGeom prst="rect">
            <a:avLst/>
          </a:prstGeom>
        </p:spPr>
      </p:pic>
      <p:grpSp>
        <p:nvGrpSpPr>
          <p:cNvPr id="209" name="Shape 209"/>
          <p:cNvGrpSpPr/>
          <p:nvPr/>
        </p:nvGrpSpPr>
        <p:grpSpPr>
          <a:xfrm>
            <a:off x="510939" y="1091439"/>
            <a:ext cx="8250776" cy="3734411"/>
            <a:chOff x="435653" y="26164"/>
            <a:chExt cx="7719302" cy="4867268"/>
          </a:xfrm>
        </p:grpSpPr>
        <p:sp>
          <p:nvSpPr>
            <p:cNvPr id="210" name="Shape 210"/>
            <p:cNvSpPr/>
            <p:nvPr/>
          </p:nvSpPr>
          <p:spPr>
            <a:xfrm>
              <a:off x="435655" y="26164"/>
              <a:ext cx="7719300" cy="1442400"/>
            </a:xfrm>
            <a:prstGeom prst="roundRect">
              <a:avLst>
                <a:gd name="adj" fmla="val 16667"/>
              </a:avLst>
            </a:prstGeom>
            <a:solidFill>
              <a:srgbClr val="00B050"/>
            </a:solidFill>
            <a:ln>
              <a:noFill/>
            </a:ln>
          </p:spPr>
          <p:txBody>
            <a:bodyPr lIns="91425" tIns="91425" rIns="91425" bIns="91425" anchor="ctr" anchorCtr="0">
              <a:noAutofit/>
            </a:bodyPr>
            <a:lstStyle/>
            <a:p>
              <a:pPr lvl="0">
                <a:spcBef>
                  <a:spcPts val="0"/>
                </a:spcBef>
                <a:buNone/>
              </a:pPr>
              <a:endParaRPr/>
            </a:p>
          </p:txBody>
        </p:sp>
        <p:sp>
          <p:nvSpPr>
            <p:cNvPr id="211" name="Shape 211"/>
            <p:cNvSpPr txBox="1"/>
            <p:nvPr/>
          </p:nvSpPr>
          <p:spPr>
            <a:xfrm>
              <a:off x="513106" y="62065"/>
              <a:ext cx="7564200" cy="1322100"/>
            </a:xfrm>
            <a:prstGeom prst="rect">
              <a:avLst/>
            </a:prstGeom>
            <a:solidFill>
              <a:srgbClr val="84FE72">
                <a:alpha val="98850"/>
              </a:srgbClr>
            </a:solidFill>
            <a:ln>
              <a:noFill/>
            </a:ln>
          </p:spPr>
          <p:txBody>
            <a:bodyPr lIns="230525" tIns="0" rIns="230525" bIns="0" anchor="ctr" anchorCtr="0">
              <a:noAutofit/>
            </a:bodyPr>
            <a:lstStyle/>
            <a:p>
              <a:pPr lvl="0"/>
              <a:r>
                <a:rPr lang="en-GB" sz="3200" dirty="0">
                  <a:latin typeface="Comic Sans MS"/>
                  <a:ea typeface="Comic Sans MS"/>
                  <a:cs typeface="Comic Sans MS"/>
                  <a:sym typeface="Comic Sans MS"/>
                </a:rPr>
                <a:t>Understand the scale of the universe</a:t>
              </a:r>
              <a:endParaRPr lang="en-GB" sz="3200" dirty="0">
                <a:ln>
                  <a:solidFill>
                    <a:schemeClr val="tx1"/>
                  </a:solidFill>
                </a:ln>
                <a:latin typeface="Comic Sans MS"/>
                <a:cs typeface="Comic Sans MS"/>
              </a:endParaRPr>
            </a:p>
          </p:txBody>
        </p:sp>
        <p:sp>
          <p:nvSpPr>
            <p:cNvPr id="212" name="Shape 212"/>
            <p:cNvSpPr/>
            <p:nvPr/>
          </p:nvSpPr>
          <p:spPr>
            <a:xfrm>
              <a:off x="435655" y="1850765"/>
              <a:ext cx="7719300" cy="1322100"/>
            </a:xfrm>
            <a:prstGeom prst="roundRect">
              <a:avLst>
                <a:gd name="adj" fmla="val 16667"/>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213" name="Shape 213"/>
            <p:cNvSpPr txBox="1"/>
            <p:nvPr/>
          </p:nvSpPr>
          <p:spPr>
            <a:xfrm>
              <a:off x="516180" y="1913327"/>
              <a:ext cx="7564200" cy="1204200"/>
            </a:xfrm>
            <a:prstGeom prst="rect">
              <a:avLst/>
            </a:prstGeom>
            <a:solidFill>
              <a:srgbClr val="CFE2F3"/>
            </a:solidFill>
            <a:ln>
              <a:noFill/>
            </a:ln>
          </p:spPr>
          <p:txBody>
            <a:bodyPr lIns="230525" tIns="0" rIns="230525" bIns="0" anchor="ctr" anchorCtr="0">
              <a:noAutofit/>
            </a:bodyPr>
            <a:lstStyle/>
            <a:p>
              <a:pPr lvl="0"/>
              <a:r>
                <a:rPr lang="en-GB" sz="2800" dirty="0">
                  <a:ln>
                    <a:solidFill>
                      <a:schemeClr val="tx1"/>
                    </a:solidFill>
                  </a:ln>
                  <a:latin typeface="Comic Sans MS"/>
                  <a:cs typeface="Comic Sans MS"/>
                </a:rPr>
                <a:t>State features of the universe</a:t>
              </a:r>
            </a:p>
          </p:txBody>
        </p:sp>
        <p:sp>
          <p:nvSpPr>
            <p:cNvPr id="214" name="Shape 214"/>
            <p:cNvSpPr/>
            <p:nvPr/>
          </p:nvSpPr>
          <p:spPr>
            <a:xfrm>
              <a:off x="435653" y="3367632"/>
              <a:ext cx="7719300" cy="1525800"/>
            </a:xfrm>
            <a:prstGeom prst="roundRect">
              <a:avLst>
                <a:gd name="adj" fmla="val 16667"/>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15" name="Shape 215"/>
            <p:cNvSpPr txBox="1"/>
            <p:nvPr/>
          </p:nvSpPr>
          <p:spPr>
            <a:xfrm>
              <a:off x="513161" y="3469492"/>
              <a:ext cx="7564200" cy="1322100"/>
            </a:xfrm>
            <a:prstGeom prst="rect">
              <a:avLst/>
            </a:prstGeom>
            <a:solidFill>
              <a:srgbClr val="EAD1DC"/>
            </a:solidFill>
            <a:ln>
              <a:noFill/>
            </a:ln>
          </p:spPr>
          <p:txBody>
            <a:bodyPr lIns="230525" tIns="0" rIns="230525" bIns="0" anchor="ctr" anchorCtr="0">
              <a:noAutofit/>
            </a:bodyPr>
            <a:lstStyle/>
            <a:p>
              <a:pPr lvl="0"/>
              <a:r>
                <a:rPr lang="en-GB" sz="3200" dirty="0">
                  <a:ln>
                    <a:solidFill>
                      <a:schemeClr val="tx1"/>
                    </a:solidFill>
                  </a:ln>
                  <a:latin typeface="Comic Sans MS"/>
                  <a:cs typeface="Comic Sans MS"/>
                </a:rPr>
                <a:t>Explain the properties and scale of features of the universe</a:t>
              </a:r>
            </a:p>
          </p:txBody>
        </p:sp>
      </p:grpSp>
      <p:sp>
        <p:nvSpPr>
          <p:cNvPr id="217" name="Shape 217"/>
          <p:cNvSpPr txBox="1">
            <a:spLocks noGrp="1"/>
          </p:cNvSpPr>
          <p:nvPr>
            <p:ph type="title" idx="4294967295"/>
          </p:nvPr>
        </p:nvSpPr>
        <p:spPr>
          <a:xfrm>
            <a:off x="0" y="0"/>
            <a:ext cx="9144000" cy="733613"/>
          </a:xfrm>
          <a:prstGeom prst="rect">
            <a:avLst/>
          </a:prstGeom>
          <a:solidFill>
            <a:srgbClr val="1C4587"/>
          </a:solidFill>
          <a:ln w="9525" cap="flat" cmpd="sng">
            <a:solidFill>
              <a:srgbClr val="FFFFFF">
                <a:alpha val="0"/>
              </a:srgbClr>
            </a:solidFill>
            <a:prstDash val="solid"/>
            <a:round/>
            <a:headEnd type="none" w="med" len="med"/>
            <a:tailEnd type="none" w="med" len="med"/>
          </a:ln>
        </p:spPr>
        <p:txBody>
          <a:bodyPr lIns="91425" tIns="91425" rIns="91425" bIns="91425" anchor="t" anchorCtr="0">
            <a:noAutofit/>
          </a:bodyPr>
          <a:lstStyle/>
          <a:p>
            <a:pPr lvl="0">
              <a:buClr>
                <a:schemeClr val="lt1"/>
              </a:buClr>
              <a:buSzPct val="25000"/>
            </a:pPr>
            <a:r>
              <a:rPr lang="en-GB" b="1" dirty="0">
                <a:solidFill>
                  <a:srgbClr val="FFFFFF"/>
                </a:solidFill>
              </a:rPr>
              <a:t>Your place in the universe</a:t>
            </a:r>
            <a:endParaRPr lang="en-GB"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291300" y="315365"/>
            <a:ext cx="8686800" cy="65182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a:solidFill>
                  <a:schemeClr val="lt1"/>
                </a:solidFill>
              </a:rPr>
              <a:t>Emission spectra</a:t>
            </a:r>
          </a:p>
        </p:txBody>
      </p:sp>
      <p:sp>
        <p:nvSpPr>
          <p:cNvPr id="288" name="Shape 288"/>
          <p:cNvSpPr txBox="1">
            <a:spLocks noGrp="1"/>
          </p:cNvSpPr>
          <p:nvPr>
            <p:ph type="body" idx="1"/>
          </p:nvPr>
        </p:nvSpPr>
        <p:spPr>
          <a:xfrm>
            <a:off x="152400" y="1005575"/>
            <a:ext cx="8964600" cy="1620225"/>
          </a:xfrm>
          <a:prstGeom prst="rect">
            <a:avLst/>
          </a:prstGeom>
          <a:solidFill>
            <a:schemeClr val="dk1">
              <a:alpha val="71760"/>
            </a:schemeClr>
          </a:solid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dirty="0">
                <a:solidFill>
                  <a:schemeClr val="lt1"/>
                </a:solidFill>
              </a:rPr>
              <a:t>A </a:t>
            </a:r>
            <a:r>
              <a:rPr lang="en-GB" sz="2480" dirty="0">
                <a:solidFill>
                  <a:srgbClr val="FFFF00"/>
                </a:solidFill>
              </a:rPr>
              <a:t>cooling hot gas </a:t>
            </a:r>
            <a:r>
              <a:rPr lang="en-GB" sz="2480" dirty="0">
                <a:solidFill>
                  <a:schemeClr val="lt1"/>
                </a:solidFill>
              </a:rPr>
              <a:t>will emit </a:t>
            </a:r>
            <a:r>
              <a:rPr lang="en-GB" sz="2480" dirty="0">
                <a:solidFill>
                  <a:srgbClr val="FFFF00"/>
                </a:solidFill>
              </a:rPr>
              <a:t>photons of electromagnetic radiation</a:t>
            </a:r>
            <a:r>
              <a:rPr lang="en-GB" sz="2480" dirty="0">
                <a:solidFill>
                  <a:schemeClr val="lt1"/>
                </a:solidFill>
              </a:rPr>
              <a:t> with a </a:t>
            </a:r>
            <a:r>
              <a:rPr lang="en-GB" sz="2480" dirty="0">
                <a:solidFill>
                  <a:srgbClr val="FFFF00"/>
                </a:solidFill>
              </a:rPr>
              <a:t>particular energy</a:t>
            </a:r>
            <a:r>
              <a:rPr lang="en-GB" sz="2480" dirty="0">
                <a:solidFill>
                  <a:schemeClr val="lt1"/>
                </a:solidFill>
              </a:rPr>
              <a:t> corresponding to the </a:t>
            </a:r>
            <a:r>
              <a:rPr lang="en-GB" sz="2480" dirty="0">
                <a:solidFill>
                  <a:srgbClr val="FFFF00"/>
                </a:solidFill>
              </a:rPr>
              <a:t>energy levels </a:t>
            </a:r>
            <a:r>
              <a:rPr lang="en-GB" sz="2480" dirty="0">
                <a:solidFill>
                  <a:schemeClr val="lt1"/>
                </a:solidFill>
              </a:rPr>
              <a:t>in the gas atoms</a:t>
            </a:r>
          </a:p>
          <a:p>
            <a:pPr marL="0" marR="0" lvl="0" indent="0" algn="l" rtl="0">
              <a:lnSpc>
                <a:spcPct val="80000"/>
              </a:lnSpc>
              <a:spcBef>
                <a:spcPts val="496"/>
              </a:spcBef>
              <a:buClr>
                <a:schemeClr val="lt1"/>
              </a:buClr>
              <a:buSzPct val="25000"/>
              <a:buFont typeface="Arial"/>
              <a:buNone/>
            </a:pPr>
            <a:endParaRPr sz="2480" dirty="0">
              <a:solidFill>
                <a:schemeClr val="lt1"/>
              </a:solidFill>
            </a:endParaRPr>
          </a:p>
          <a:p>
            <a:pPr marL="0" marR="0" lvl="0" indent="0" algn="l" rtl="0">
              <a:lnSpc>
                <a:spcPct val="80000"/>
              </a:lnSpc>
              <a:spcBef>
                <a:spcPts val="496"/>
              </a:spcBef>
              <a:buClr>
                <a:schemeClr val="lt1"/>
              </a:buClr>
              <a:buSzPct val="25000"/>
              <a:buFont typeface="Arial"/>
              <a:buNone/>
            </a:pPr>
            <a:r>
              <a:rPr lang="en-GB" sz="2480" dirty="0">
                <a:solidFill>
                  <a:schemeClr val="lt1"/>
                </a:solidFill>
              </a:rPr>
              <a:t>The energy emitted is related to a </a:t>
            </a:r>
            <a:r>
              <a:rPr lang="en-GB" sz="2480" dirty="0">
                <a:solidFill>
                  <a:srgbClr val="FFFF00"/>
                </a:solidFill>
              </a:rPr>
              <a:t>particular wavelength</a:t>
            </a:r>
            <a:r>
              <a:rPr lang="en-GB" sz="2480" dirty="0">
                <a:solidFill>
                  <a:schemeClr val="lt1"/>
                </a:solidFill>
              </a:rPr>
              <a:t> of radiation appearing as </a:t>
            </a:r>
            <a:r>
              <a:rPr lang="en-GB" sz="2480" dirty="0">
                <a:solidFill>
                  <a:srgbClr val="FFFF00"/>
                </a:solidFill>
              </a:rPr>
              <a:t>coloured lines</a:t>
            </a:r>
            <a:r>
              <a:rPr lang="en-GB" sz="2480" dirty="0">
                <a:solidFill>
                  <a:schemeClr val="lt1"/>
                </a:solidFill>
              </a:rPr>
              <a:t> on an </a:t>
            </a:r>
            <a:r>
              <a:rPr lang="en-GB" sz="2480" dirty="0">
                <a:solidFill>
                  <a:srgbClr val="FFFF00"/>
                </a:solidFill>
              </a:rPr>
              <a:t>emission</a:t>
            </a:r>
            <a:r>
              <a:rPr lang="en-GB" sz="2480" dirty="0">
                <a:solidFill>
                  <a:schemeClr val="lt1"/>
                </a:solidFill>
              </a:rPr>
              <a:t> spectra</a:t>
            </a:r>
          </a:p>
        </p:txBody>
      </p:sp>
      <p:pic>
        <p:nvPicPr>
          <p:cNvPr id="289" name="Shape 289"/>
          <p:cNvPicPr preferRelativeResize="0"/>
          <p:nvPr/>
        </p:nvPicPr>
        <p:blipFill rotWithShape="1">
          <a:blip r:embed="rId3">
            <a:alphaModFix/>
          </a:blip>
          <a:srcRect t="83069"/>
          <a:stretch/>
        </p:blipFill>
        <p:spPr>
          <a:xfrm>
            <a:off x="1036478" y="4415048"/>
            <a:ext cx="7376225" cy="503471"/>
          </a:xfrm>
          <a:prstGeom prst="rect">
            <a:avLst/>
          </a:prstGeom>
          <a:noFill/>
          <a:ln>
            <a:noFill/>
          </a:ln>
        </p:spPr>
      </p:pic>
      <p:pic>
        <p:nvPicPr>
          <p:cNvPr id="290" name="Shape 290"/>
          <p:cNvPicPr preferRelativeResize="0"/>
          <p:nvPr/>
        </p:nvPicPr>
        <p:blipFill rotWithShape="1">
          <a:blip r:embed="rId3">
            <a:alphaModFix/>
          </a:blip>
          <a:srcRect b="54785"/>
          <a:stretch/>
        </p:blipFill>
        <p:spPr>
          <a:xfrm>
            <a:off x="1036478" y="3070557"/>
            <a:ext cx="7376225" cy="1344496"/>
          </a:xfrm>
          <a:prstGeom prst="rect">
            <a:avLst/>
          </a:prstGeom>
          <a:noFill/>
          <a:ln>
            <a:noFill/>
          </a:ln>
        </p:spPr>
      </p:pic>
      <p:sp>
        <p:nvSpPr>
          <p:cNvPr id="7" name="Shape 276"/>
          <p:cNvSpPr txBox="1"/>
          <p:nvPr/>
        </p:nvSpPr>
        <p:spPr>
          <a:xfrm>
            <a:off x="0" y="1"/>
            <a:ext cx="9144000" cy="276975"/>
          </a:xfrm>
          <a:prstGeom prst="rect">
            <a:avLst/>
          </a:prstGeom>
          <a:solidFill>
            <a:srgbClr val="C6D9F1"/>
          </a:solidFill>
          <a:ln>
            <a:noFill/>
          </a:ln>
        </p:spPr>
        <p:txBody>
          <a:bodyPr lIns="91425" tIns="45700" rIns="91425" bIns="45700" anchor="t" anchorCtr="0">
            <a:noAutofit/>
          </a:bodyPr>
          <a:lstStyle/>
          <a:p>
            <a:pPr marL="0" marR="0" lvl="0" indent="0" algn="l" rtl="0">
              <a:spcBef>
                <a:spcPts val="0"/>
              </a:spcBef>
              <a:buSzPct val="25000"/>
              <a:buNone/>
            </a:pPr>
            <a:r>
              <a:rPr lang="en-GB" sz="1800">
                <a:latin typeface="Comic Sans MS"/>
                <a:ea typeface="Comic Sans MS"/>
                <a:cs typeface="Comic Sans MS"/>
                <a:sym typeface="Comic Sans MS"/>
              </a:rPr>
              <a:t>Learning Outcome: </a:t>
            </a:r>
            <a:r>
              <a:rPr lang="en-GB" sz="1800">
                <a:solidFill>
                  <a:schemeClr val="dk1"/>
                </a:solidFill>
                <a:latin typeface="Comic Sans MS"/>
                <a:ea typeface="Comic Sans MS"/>
                <a:cs typeface="Comic Sans MS"/>
                <a:sym typeface="Comic Sans MS"/>
              </a:rPr>
              <a:t>Apply energy levels to explain emission and absorption spectra</a:t>
            </a:r>
          </a:p>
          <a:p>
            <a:pPr marL="0" marR="0" lvl="0" indent="0" algn="l" rtl="0">
              <a:spcBef>
                <a:spcPts val="0"/>
              </a:spcBef>
              <a:buNone/>
            </a:pPr>
            <a:endParaRPr sz="1800">
              <a:latin typeface="Comic Sans MS"/>
              <a:ea typeface="Comic Sans MS"/>
              <a:cs typeface="Comic Sans MS"/>
              <a:sym typeface="Comic Sans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291300" y="315365"/>
            <a:ext cx="8686800" cy="651825"/>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a:solidFill>
                  <a:schemeClr val="lt1"/>
                </a:solidFill>
              </a:rPr>
              <a:t>Absorption spectra</a:t>
            </a:r>
          </a:p>
        </p:txBody>
      </p:sp>
      <p:sp>
        <p:nvSpPr>
          <p:cNvPr id="297" name="Shape 297"/>
          <p:cNvSpPr txBox="1">
            <a:spLocks noGrp="1"/>
          </p:cNvSpPr>
          <p:nvPr>
            <p:ph type="body" idx="1"/>
          </p:nvPr>
        </p:nvSpPr>
        <p:spPr>
          <a:xfrm>
            <a:off x="152400" y="1005575"/>
            <a:ext cx="8964600" cy="1620225"/>
          </a:xfrm>
          <a:prstGeom prst="rect">
            <a:avLst/>
          </a:prstGeom>
          <a:solidFill>
            <a:schemeClr val="dk1">
              <a:alpha val="71760"/>
            </a:schemeClr>
          </a:solid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a:solidFill>
                  <a:schemeClr val="lt1"/>
                </a:solidFill>
              </a:rPr>
              <a:t>As </a:t>
            </a:r>
            <a:r>
              <a:rPr lang="en-GB" sz="2480">
                <a:solidFill>
                  <a:srgbClr val="FFFF00"/>
                </a:solidFill>
              </a:rPr>
              <a:t>white light travels through a cool gas</a:t>
            </a:r>
            <a:r>
              <a:rPr lang="en-GB" sz="2480">
                <a:solidFill>
                  <a:schemeClr val="lt1"/>
                </a:solidFill>
              </a:rPr>
              <a:t> (e.g. light from a star core travelling through a hydrogen atmosphere). The gas will </a:t>
            </a:r>
            <a:r>
              <a:rPr lang="en-GB" sz="2480">
                <a:solidFill>
                  <a:srgbClr val="FFFF00"/>
                </a:solidFill>
              </a:rPr>
              <a:t>absorb particular wavelengths</a:t>
            </a:r>
            <a:r>
              <a:rPr lang="en-GB" sz="2480">
                <a:solidFill>
                  <a:schemeClr val="lt1"/>
                </a:solidFill>
              </a:rPr>
              <a:t> of light that correspond to </a:t>
            </a:r>
            <a:r>
              <a:rPr lang="en-GB" sz="2480">
                <a:solidFill>
                  <a:srgbClr val="FFFF00"/>
                </a:solidFill>
              </a:rPr>
              <a:t>energy required to raise up energy levels</a:t>
            </a:r>
            <a:r>
              <a:rPr lang="en-GB" sz="2480">
                <a:solidFill>
                  <a:schemeClr val="lt1"/>
                </a:solidFill>
              </a:rPr>
              <a:t>. This leads to </a:t>
            </a:r>
            <a:r>
              <a:rPr lang="en-GB" sz="2480">
                <a:solidFill>
                  <a:srgbClr val="FFFF00"/>
                </a:solidFill>
              </a:rPr>
              <a:t>black lines</a:t>
            </a:r>
            <a:r>
              <a:rPr lang="en-GB" sz="2480">
                <a:solidFill>
                  <a:schemeClr val="lt1"/>
                </a:solidFill>
              </a:rPr>
              <a:t> appearing on a spectrum where particular wavelengths have been </a:t>
            </a:r>
            <a:r>
              <a:rPr lang="en-GB" sz="2480">
                <a:solidFill>
                  <a:srgbClr val="FFFF00"/>
                </a:solidFill>
              </a:rPr>
              <a:t>absorbed</a:t>
            </a:r>
          </a:p>
          <a:p>
            <a:pPr marL="0" marR="0" lvl="0" indent="0" algn="l" rtl="0">
              <a:lnSpc>
                <a:spcPct val="80000"/>
              </a:lnSpc>
              <a:spcBef>
                <a:spcPts val="496"/>
              </a:spcBef>
              <a:buClr>
                <a:schemeClr val="lt1"/>
              </a:buClr>
              <a:buSzPct val="25000"/>
              <a:buFont typeface="Arial"/>
              <a:buNone/>
            </a:pPr>
            <a:endParaRPr sz="2480">
              <a:solidFill>
                <a:schemeClr val="lt1"/>
              </a:solidFill>
            </a:endParaRPr>
          </a:p>
          <a:p>
            <a:pPr marL="0" marR="0" lvl="0" indent="0" algn="l" rtl="0">
              <a:lnSpc>
                <a:spcPct val="80000"/>
              </a:lnSpc>
              <a:spcBef>
                <a:spcPts val="496"/>
              </a:spcBef>
              <a:buClr>
                <a:schemeClr val="lt1"/>
              </a:buClr>
              <a:buSzPct val="25000"/>
              <a:buFont typeface="Arial"/>
              <a:buNone/>
            </a:pPr>
            <a:endParaRPr sz="2480">
              <a:solidFill>
                <a:schemeClr val="lt1"/>
              </a:solidFill>
            </a:endParaRPr>
          </a:p>
        </p:txBody>
      </p:sp>
      <p:pic>
        <p:nvPicPr>
          <p:cNvPr id="298" name="Shape 298"/>
          <p:cNvPicPr preferRelativeResize="0"/>
          <p:nvPr/>
        </p:nvPicPr>
        <p:blipFill rotWithShape="1">
          <a:blip r:embed="rId3">
            <a:alphaModFix/>
          </a:blip>
          <a:srcRect t="54787"/>
          <a:stretch/>
        </p:blipFill>
        <p:spPr>
          <a:xfrm>
            <a:off x="1502875" y="3578626"/>
            <a:ext cx="6255875" cy="1218392"/>
          </a:xfrm>
          <a:prstGeom prst="rect">
            <a:avLst/>
          </a:prstGeom>
          <a:noFill/>
          <a:ln>
            <a:noFill/>
          </a:ln>
        </p:spPr>
      </p:pic>
      <p:pic>
        <p:nvPicPr>
          <p:cNvPr id="299" name="Shape 299"/>
          <p:cNvPicPr preferRelativeResize="0"/>
          <p:nvPr/>
        </p:nvPicPr>
        <p:blipFill rotWithShape="1">
          <a:blip r:embed="rId3">
            <a:alphaModFix/>
          </a:blip>
          <a:srcRect b="83068"/>
          <a:stretch/>
        </p:blipFill>
        <p:spPr>
          <a:xfrm>
            <a:off x="1502875" y="3122381"/>
            <a:ext cx="6255875" cy="456249"/>
          </a:xfrm>
          <a:prstGeom prst="rect">
            <a:avLst/>
          </a:prstGeom>
          <a:noFill/>
          <a:ln>
            <a:noFill/>
          </a:ln>
        </p:spPr>
      </p:pic>
      <p:sp>
        <p:nvSpPr>
          <p:cNvPr id="7" name="Shape 276"/>
          <p:cNvSpPr txBox="1"/>
          <p:nvPr/>
        </p:nvSpPr>
        <p:spPr>
          <a:xfrm>
            <a:off x="0" y="1"/>
            <a:ext cx="9144000" cy="276975"/>
          </a:xfrm>
          <a:prstGeom prst="rect">
            <a:avLst/>
          </a:prstGeom>
          <a:solidFill>
            <a:srgbClr val="C6D9F1"/>
          </a:solidFill>
          <a:ln>
            <a:noFill/>
          </a:ln>
        </p:spPr>
        <p:txBody>
          <a:bodyPr lIns="91425" tIns="45700" rIns="91425" bIns="45700" anchor="t" anchorCtr="0">
            <a:noAutofit/>
          </a:bodyPr>
          <a:lstStyle/>
          <a:p>
            <a:pPr marL="0" marR="0" lvl="0" indent="0" algn="l" rtl="0">
              <a:spcBef>
                <a:spcPts val="0"/>
              </a:spcBef>
              <a:buSzPct val="25000"/>
              <a:buNone/>
            </a:pPr>
            <a:r>
              <a:rPr lang="en-GB" sz="1800">
                <a:latin typeface="Comic Sans MS"/>
                <a:ea typeface="Comic Sans MS"/>
                <a:cs typeface="Comic Sans MS"/>
                <a:sym typeface="Comic Sans MS"/>
              </a:rPr>
              <a:t>Learning Outcome: </a:t>
            </a:r>
            <a:r>
              <a:rPr lang="en-GB" sz="1800">
                <a:solidFill>
                  <a:schemeClr val="dk1"/>
                </a:solidFill>
                <a:latin typeface="Comic Sans MS"/>
                <a:ea typeface="Comic Sans MS"/>
                <a:cs typeface="Comic Sans MS"/>
                <a:sym typeface="Comic Sans MS"/>
              </a:rPr>
              <a:t>Apply energy levels to explain emission and absorption spectra</a:t>
            </a:r>
          </a:p>
          <a:p>
            <a:pPr marL="0" marR="0" lvl="0" indent="0" algn="l" rtl="0">
              <a:spcBef>
                <a:spcPts val="0"/>
              </a:spcBef>
              <a:buNone/>
            </a:pPr>
            <a:endParaRPr sz="1800">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Shape 305"/>
          <p:cNvSpPr txBox="1"/>
          <p:nvPr/>
        </p:nvSpPr>
        <p:spPr>
          <a:xfrm>
            <a:off x="0" y="0"/>
            <a:ext cx="9144000" cy="635074"/>
          </a:xfrm>
          <a:prstGeom prst="rect">
            <a:avLst/>
          </a:prstGeom>
          <a:solidFill>
            <a:srgbClr val="EAD1DC"/>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Explain how elements can be detected from emission and absorption spectra</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
        <p:nvSpPr>
          <p:cNvPr id="306" name="Shape 306"/>
          <p:cNvSpPr txBox="1">
            <a:spLocks noGrp="1"/>
          </p:cNvSpPr>
          <p:nvPr>
            <p:ph type="body" idx="1"/>
          </p:nvPr>
        </p:nvSpPr>
        <p:spPr>
          <a:xfrm>
            <a:off x="37777" y="637994"/>
            <a:ext cx="4790305" cy="3791475"/>
          </a:xfrm>
          <a:prstGeom prst="rect">
            <a:avLst/>
          </a:prstGeom>
          <a:no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dirty="0">
                <a:solidFill>
                  <a:schemeClr val="lt1"/>
                </a:solidFill>
              </a:rPr>
              <a:t>Absorption and emission lines for hydrogen occur at the following visible wavelengths:</a:t>
            </a:r>
          </a:p>
          <a:p>
            <a:pPr marL="457200" marR="0" lvl="0" indent="-381000" algn="l" rtl="0">
              <a:lnSpc>
                <a:spcPct val="80000"/>
              </a:lnSpc>
              <a:spcBef>
                <a:spcPts val="496"/>
              </a:spcBef>
              <a:buClr>
                <a:srgbClr val="FFFFFF"/>
              </a:buClr>
              <a:buSzPct val="100000"/>
              <a:buAutoNum type="arabicParenR"/>
            </a:pPr>
            <a:r>
              <a:rPr lang="en-GB" sz="2400" dirty="0">
                <a:solidFill>
                  <a:srgbClr val="FFFFFF"/>
                </a:solidFill>
              </a:rPr>
              <a:t>656.3 nm</a:t>
            </a:r>
          </a:p>
          <a:p>
            <a:pPr marL="0" lvl="0" indent="-69850" algn="l" rtl="0">
              <a:lnSpc>
                <a:spcPct val="80000"/>
              </a:lnSpc>
              <a:spcBef>
                <a:spcPts val="1100"/>
              </a:spcBef>
              <a:spcAft>
                <a:spcPts val="1100"/>
              </a:spcAft>
              <a:buClr>
                <a:srgbClr val="000000"/>
              </a:buClr>
              <a:buSzPct val="45833"/>
              <a:buFont typeface="Arial"/>
              <a:buNone/>
            </a:pPr>
            <a:r>
              <a:rPr lang="en-GB" sz="2400" dirty="0">
                <a:solidFill>
                  <a:srgbClr val="FFFFFF"/>
                </a:solidFill>
              </a:rPr>
              <a:t>2) 486.1 nm</a:t>
            </a:r>
          </a:p>
          <a:p>
            <a:pPr marL="0" lvl="0" indent="-69850" algn="l" rtl="0">
              <a:lnSpc>
                <a:spcPct val="80000"/>
              </a:lnSpc>
              <a:spcBef>
                <a:spcPts val="1100"/>
              </a:spcBef>
              <a:spcAft>
                <a:spcPts val="1100"/>
              </a:spcAft>
              <a:buClr>
                <a:srgbClr val="000000"/>
              </a:buClr>
              <a:buSzPct val="45833"/>
              <a:buFont typeface="Arial"/>
              <a:buNone/>
            </a:pPr>
            <a:r>
              <a:rPr lang="en-GB" sz="2400" dirty="0">
                <a:solidFill>
                  <a:srgbClr val="FFFFFF"/>
                </a:solidFill>
              </a:rPr>
              <a:t>3) 434.0 nm</a:t>
            </a:r>
          </a:p>
          <a:p>
            <a:pPr marL="0" lvl="0" indent="-69850" algn="l" rtl="0">
              <a:lnSpc>
                <a:spcPct val="80000"/>
              </a:lnSpc>
              <a:spcBef>
                <a:spcPts val="1100"/>
              </a:spcBef>
              <a:spcAft>
                <a:spcPts val="1100"/>
              </a:spcAft>
              <a:buClr>
                <a:srgbClr val="000000"/>
              </a:buClr>
              <a:buSzPct val="45833"/>
              <a:buFont typeface="Arial"/>
              <a:buNone/>
            </a:pPr>
            <a:r>
              <a:rPr lang="en-GB" sz="2400" dirty="0">
                <a:solidFill>
                  <a:srgbClr val="FFFFFF"/>
                </a:solidFill>
              </a:rPr>
              <a:t>4) 410.2 nm</a:t>
            </a:r>
          </a:p>
          <a:p>
            <a:pPr marL="0" lvl="0" indent="-69850" algn="l" rtl="0">
              <a:lnSpc>
                <a:spcPct val="115000"/>
              </a:lnSpc>
              <a:spcBef>
                <a:spcPts val="1100"/>
              </a:spcBef>
              <a:spcAft>
                <a:spcPts val="1100"/>
              </a:spcAft>
              <a:buClr>
                <a:srgbClr val="000000"/>
              </a:buClr>
              <a:buSzPct val="45833"/>
              <a:buFont typeface="Arial"/>
              <a:buNone/>
            </a:pPr>
            <a:r>
              <a:rPr lang="en-GB" sz="2480" dirty="0">
                <a:solidFill>
                  <a:schemeClr val="lt1"/>
                </a:solidFill>
              </a:rPr>
              <a:t>What energy level changes must be happening in the atom to generate each wavelength?</a:t>
            </a:r>
          </a:p>
        </p:txBody>
      </p:sp>
      <p:sp>
        <p:nvSpPr>
          <p:cNvPr id="307" name="Shape 307"/>
          <p:cNvSpPr/>
          <p:nvPr/>
        </p:nvSpPr>
        <p:spPr>
          <a:xfrm>
            <a:off x="4816102" y="918506"/>
            <a:ext cx="4315795" cy="37071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8" name="Shape 308"/>
          <p:cNvSpPr/>
          <p:nvPr/>
        </p:nvSpPr>
        <p:spPr>
          <a:xfrm>
            <a:off x="4963095" y="1077881"/>
            <a:ext cx="4508700" cy="3244500"/>
          </a:xfrm>
          <a:prstGeom prst="ellipse">
            <a:avLst/>
          </a:prstGeom>
          <a:noFill/>
          <a:ln w="28575" cap="flat" cmpd="sng">
            <a:solidFill>
              <a:srgbClr val="99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09" name="Shape 309"/>
          <p:cNvSpPr/>
          <p:nvPr/>
        </p:nvSpPr>
        <p:spPr>
          <a:xfrm>
            <a:off x="5246595" y="1324519"/>
            <a:ext cx="3856800" cy="2783250"/>
          </a:xfrm>
          <a:prstGeom prst="ellipse">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10" name="Shape 310"/>
          <p:cNvSpPr/>
          <p:nvPr/>
        </p:nvSpPr>
        <p:spPr>
          <a:xfrm>
            <a:off x="5567695" y="1565363"/>
            <a:ext cx="3231000"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11" name="Shape 311"/>
          <p:cNvSpPr/>
          <p:nvPr/>
        </p:nvSpPr>
        <p:spPr>
          <a:xfrm>
            <a:off x="6006670" y="1863356"/>
            <a:ext cx="2411100"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12" name="Shape 312"/>
          <p:cNvSpPr/>
          <p:nvPr/>
        </p:nvSpPr>
        <p:spPr>
          <a:xfrm>
            <a:off x="6366370" y="2127788"/>
            <a:ext cx="1670400"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13" name="Shape 313"/>
          <p:cNvSpPr/>
          <p:nvPr/>
        </p:nvSpPr>
        <p:spPr>
          <a:xfrm>
            <a:off x="7032970" y="2638406"/>
            <a:ext cx="241800"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4" name="Shape 314"/>
          <p:cNvSpPr/>
          <p:nvPr/>
        </p:nvSpPr>
        <p:spPr>
          <a:xfrm>
            <a:off x="6660020" y="2366326"/>
            <a:ext cx="995700"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5" name="Shape 315"/>
          <p:cNvSpPr txBox="1"/>
          <p:nvPr/>
        </p:nvSpPr>
        <p:spPr>
          <a:xfrm>
            <a:off x="7416070" y="1435725"/>
            <a:ext cx="6909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=4</a:t>
            </a:r>
          </a:p>
        </p:txBody>
      </p:sp>
      <p:sp>
        <p:nvSpPr>
          <p:cNvPr id="316" name="Shape 316"/>
          <p:cNvSpPr txBox="1"/>
          <p:nvPr/>
        </p:nvSpPr>
        <p:spPr>
          <a:xfrm>
            <a:off x="6577870" y="1721475"/>
            <a:ext cx="6909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317" name="Shape 317"/>
          <p:cNvSpPr txBox="1"/>
          <p:nvPr/>
        </p:nvSpPr>
        <p:spPr>
          <a:xfrm>
            <a:off x="7322320" y="2024775"/>
            <a:ext cx="6909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318" name="Shape 318"/>
          <p:cNvSpPr txBox="1"/>
          <p:nvPr/>
        </p:nvSpPr>
        <p:spPr>
          <a:xfrm>
            <a:off x="6577870" y="2335106"/>
            <a:ext cx="6909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319" name="Shape 319"/>
          <p:cNvSpPr txBox="1"/>
          <p:nvPr/>
        </p:nvSpPr>
        <p:spPr>
          <a:xfrm>
            <a:off x="6138970" y="2955469"/>
            <a:ext cx="11358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-13.6 eV</a:t>
            </a:r>
          </a:p>
        </p:txBody>
      </p:sp>
      <p:sp>
        <p:nvSpPr>
          <p:cNvPr id="320" name="Shape 320"/>
          <p:cNvSpPr txBox="1"/>
          <p:nvPr/>
        </p:nvSpPr>
        <p:spPr>
          <a:xfrm>
            <a:off x="7416070" y="3118500"/>
            <a:ext cx="11358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-3.4 eV</a:t>
            </a:r>
          </a:p>
        </p:txBody>
      </p:sp>
      <p:sp>
        <p:nvSpPr>
          <p:cNvPr id="321" name="Shape 321"/>
          <p:cNvSpPr txBox="1"/>
          <p:nvPr/>
        </p:nvSpPr>
        <p:spPr>
          <a:xfrm>
            <a:off x="6006670" y="3450075"/>
            <a:ext cx="11358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-1.51 eV</a:t>
            </a:r>
          </a:p>
        </p:txBody>
      </p:sp>
      <p:sp>
        <p:nvSpPr>
          <p:cNvPr id="322" name="Shape 322"/>
          <p:cNvSpPr txBox="1"/>
          <p:nvPr/>
        </p:nvSpPr>
        <p:spPr>
          <a:xfrm>
            <a:off x="7322320" y="3700163"/>
            <a:ext cx="11358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-0.85 eV</a:t>
            </a:r>
          </a:p>
        </p:txBody>
      </p:sp>
      <p:sp>
        <p:nvSpPr>
          <p:cNvPr id="323" name="Shape 323"/>
          <p:cNvSpPr txBox="1"/>
          <p:nvPr/>
        </p:nvSpPr>
        <p:spPr>
          <a:xfrm>
            <a:off x="6451570" y="1263628"/>
            <a:ext cx="6909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=5</a:t>
            </a:r>
          </a:p>
        </p:txBody>
      </p:sp>
      <p:sp>
        <p:nvSpPr>
          <p:cNvPr id="324" name="Shape 324"/>
          <p:cNvSpPr txBox="1"/>
          <p:nvPr/>
        </p:nvSpPr>
        <p:spPr>
          <a:xfrm>
            <a:off x="7322320" y="4212225"/>
            <a:ext cx="1135800" cy="303300"/>
          </a:xfrm>
          <a:prstGeom prst="rect">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-0.38 eV</a:t>
            </a:r>
          </a:p>
        </p:txBody>
      </p:sp>
      <p:sp>
        <p:nvSpPr>
          <p:cNvPr id="325" name="Shape 325"/>
          <p:cNvSpPr txBox="1"/>
          <p:nvPr/>
        </p:nvSpPr>
        <p:spPr>
          <a:xfrm>
            <a:off x="6006670" y="3949134"/>
            <a:ext cx="11358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-0.54 eV</a:t>
            </a:r>
          </a:p>
        </p:txBody>
      </p:sp>
      <p:sp>
        <p:nvSpPr>
          <p:cNvPr id="326" name="Shape 326"/>
          <p:cNvSpPr txBox="1"/>
          <p:nvPr/>
        </p:nvSpPr>
        <p:spPr>
          <a:xfrm>
            <a:off x="7142470" y="918506"/>
            <a:ext cx="690900" cy="303300"/>
          </a:xfrm>
          <a:prstGeom prst="rect">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p:nvPr/>
        </p:nvSpPr>
        <p:spPr>
          <a:xfrm>
            <a:off x="5175504" y="918506"/>
            <a:ext cx="4255893" cy="37071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2" name="Shape 332"/>
          <p:cNvSpPr/>
          <p:nvPr/>
        </p:nvSpPr>
        <p:spPr>
          <a:xfrm>
            <a:off x="5262595" y="1077881"/>
            <a:ext cx="4508700" cy="3244500"/>
          </a:xfrm>
          <a:prstGeom prst="ellipse">
            <a:avLst/>
          </a:prstGeom>
          <a:noFill/>
          <a:ln w="28575" cap="flat" cmpd="sng">
            <a:solidFill>
              <a:srgbClr val="99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3" name="Shape 333"/>
          <p:cNvSpPr/>
          <p:nvPr/>
        </p:nvSpPr>
        <p:spPr>
          <a:xfrm>
            <a:off x="5546095" y="1324519"/>
            <a:ext cx="3856800" cy="2783250"/>
          </a:xfrm>
          <a:prstGeom prst="ellipse">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6" name="Shape 336"/>
          <p:cNvSpPr txBox="1">
            <a:spLocks noGrp="1"/>
          </p:cNvSpPr>
          <p:nvPr>
            <p:ph type="body" idx="1"/>
          </p:nvPr>
        </p:nvSpPr>
        <p:spPr>
          <a:xfrm>
            <a:off x="97675" y="742669"/>
            <a:ext cx="5160900" cy="3791475"/>
          </a:xfrm>
          <a:prstGeom prst="rect">
            <a:avLst/>
          </a:prstGeom>
          <a:noFill/>
          <a:ln>
            <a:noFill/>
          </a:ln>
        </p:spPr>
        <p:txBody>
          <a:bodyPr lIns="91425" tIns="45700" rIns="91425" bIns="45700" anchor="t" anchorCtr="0">
            <a:noAutofit/>
          </a:bodyPr>
          <a:lstStyle/>
          <a:p>
            <a:pPr marL="0" marR="0" lvl="0" indent="0" algn="l" rtl="0">
              <a:lnSpc>
                <a:spcPct val="70000"/>
              </a:lnSpc>
              <a:spcBef>
                <a:spcPts val="496"/>
              </a:spcBef>
              <a:buClr>
                <a:schemeClr val="lt1"/>
              </a:buClr>
              <a:buSzPct val="25000"/>
              <a:buFont typeface="Arial"/>
              <a:buNone/>
            </a:pPr>
            <a:r>
              <a:rPr lang="en-GB" sz="2480" dirty="0">
                <a:solidFill>
                  <a:schemeClr val="lt1"/>
                </a:solidFill>
              </a:rPr>
              <a:t>Absorption and emission lines for hydrogen occur at the following visible wavelengths:</a:t>
            </a:r>
          </a:p>
          <a:p>
            <a:pPr marL="457200" marR="0" lvl="0" indent="-381000" algn="l" rtl="0">
              <a:lnSpc>
                <a:spcPct val="70000"/>
              </a:lnSpc>
              <a:spcBef>
                <a:spcPts val="496"/>
              </a:spcBef>
              <a:buClr>
                <a:srgbClr val="FFFFFF"/>
              </a:buClr>
              <a:buSzPct val="100000"/>
              <a:buAutoNum type="arabicParenR"/>
            </a:pPr>
            <a:r>
              <a:rPr lang="en-GB" sz="2400" dirty="0">
                <a:solidFill>
                  <a:srgbClr val="FFFFFF"/>
                </a:solidFill>
              </a:rPr>
              <a:t>656.3 nm	E = 1.89 </a:t>
            </a:r>
            <a:r>
              <a:rPr lang="en-GB" sz="2400" dirty="0" err="1">
                <a:solidFill>
                  <a:srgbClr val="FFFFFF"/>
                </a:solidFill>
              </a:rPr>
              <a:t>eV</a:t>
            </a:r>
            <a:r>
              <a:rPr lang="en-GB" sz="2400" dirty="0">
                <a:solidFill>
                  <a:srgbClr val="FFFFFF"/>
                </a:solidFill>
              </a:rPr>
              <a:t>	E2 – E3</a:t>
            </a:r>
          </a:p>
          <a:p>
            <a:pPr marL="0" lvl="0" indent="-69850" algn="l" rtl="0">
              <a:lnSpc>
                <a:spcPct val="50000"/>
              </a:lnSpc>
              <a:spcBef>
                <a:spcPts val="1100"/>
              </a:spcBef>
              <a:spcAft>
                <a:spcPts val="1100"/>
              </a:spcAft>
              <a:buClr>
                <a:srgbClr val="000000"/>
              </a:buClr>
              <a:buSzPct val="45833"/>
              <a:buFont typeface="Arial"/>
              <a:buNone/>
            </a:pPr>
            <a:r>
              <a:rPr lang="en-GB" sz="2400" dirty="0">
                <a:solidFill>
                  <a:srgbClr val="FFFFFF"/>
                </a:solidFill>
              </a:rPr>
              <a:t>2) 486.1 nm	E = 2.55 </a:t>
            </a:r>
            <a:r>
              <a:rPr lang="en-GB" sz="2400" dirty="0" err="1">
                <a:solidFill>
                  <a:srgbClr val="FFFFFF"/>
                </a:solidFill>
              </a:rPr>
              <a:t>eV</a:t>
            </a:r>
            <a:r>
              <a:rPr lang="en-GB" sz="2400" dirty="0">
                <a:solidFill>
                  <a:srgbClr val="FFFFFF"/>
                </a:solidFill>
              </a:rPr>
              <a:t>	E2 - E4</a:t>
            </a:r>
          </a:p>
          <a:p>
            <a:pPr marL="0" lvl="0" indent="-69850" algn="l" rtl="0">
              <a:lnSpc>
                <a:spcPct val="50000"/>
              </a:lnSpc>
              <a:spcBef>
                <a:spcPts val="1100"/>
              </a:spcBef>
              <a:spcAft>
                <a:spcPts val="1100"/>
              </a:spcAft>
              <a:buClr>
                <a:srgbClr val="000000"/>
              </a:buClr>
              <a:buSzPct val="45833"/>
              <a:buFont typeface="Arial"/>
              <a:buNone/>
            </a:pPr>
            <a:r>
              <a:rPr lang="en-GB" sz="2400" dirty="0">
                <a:solidFill>
                  <a:srgbClr val="FFFFFF"/>
                </a:solidFill>
              </a:rPr>
              <a:t>3) 434.0 nm	E = 2.86 </a:t>
            </a:r>
            <a:r>
              <a:rPr lang="en-GB" sz="2400" dirty="0" err="1">
                <a:solidFill>
                  <a:srgbClr val="FFFFFF"/>
                </a:solidFill>
              </a:rPr>
              <a:t>eV</a:t>
            </a:r>
            <a:r>
              <a:rPr lang="en-GB" sz="2400" dirty="0">
                <a:solidFill>
                  <a:srgbClr val="FFFFFF"/>
                </a:solidFill>
              </a:rPr>
              <a:t>	E2 - E5</a:t>
            </a:r>
          </a:p>
          <a:p>
            <a:pPr marL="0" lvl="0" indent="-69850" algn="l" rtl="0">
              <a:lnSpc>
                <a:spcPct val="50000"/>
              </a:lnSpc>
              <a:spcBef>
                <a:spcPts val="1100"/>
              </a:spcBef>
              <a:spcAft>
                <a:spcPts val="1100"/>
              </a:spcAft>
              <a:buClr>
                <a:srgbClr val="000000"/>
              </a:buClr>
              <a:buSzPct val="45833"/>
              <a:buFont typeface="Arial"/>
              <a:buNone/>
            </a:pPr>
            <a:r>
              <a:rPr lang="en-GB" sz="2400" dirty="0">
                <a:solidFill>
                  <a:srgbClr val="FFFFFF"/>
                </a:solidFill>
              </a:rPr>
              <a:t>4) 410.2 nm	E = 3.03 </a:t>
            </a:r>
            <a:r>
              <a:rPr lang="en-GB" sz="2400" dirty="0" err="1">
                <a:solidFill>
                  <a:srgbClr val="FFFFFF"/>
                </a:solidFill>
              </a:rPr>
              <a:t>eV</a:t>
            </a:r>
            <a:r>
              <a:rPr lang="en-GB" sz="2400" dirty="0">
                <a:solidFill>
                  <a:srgbClr val="FFFFFF"/>
                </a:solidFill>
              </a:rPr>
              <a:t> 	E2 - E6</a:t>
            </a:r>
          </a:p>
          <a:p>
            <a:pPr marL="0" lvl="0" indent="-69850" algn="l" rtl="0">
              <a:lnSpc>
                <a:spcPct val="50000"/>
              </a:lnSpc>
              <a:spcBef>
                <a:spcPts val="1100"/>
              </a:spcBef>
              <a:spcAft>
                <a:spcPts val="1100"/>
              </a:spcAft>
              <a:buClr>
                <a:srgbClr val="000000"/>
              </a:buClr>
              <a:buSzPct val="45833"/>
              <a:buFont typeface="Arial"/>
              <a:buNone/>
            </a:pPr>
            <a:r>
              <a:rPr lang="en-GB" sz="2400" dirty="0">
                <a:solidFill>
                  <a:srgbClr val="FFFF00"/>
                </a:solidFill>
              </a:rPr>
              <a:t>5) 397.0 nm,	E2 - E7, E7 = ?</a:t>
            </a:r>
          </a:p>
          <a:p>
            <a:pPr marL="0" marR="0" lvl="0" indent="0" algn="l" rtl="0">
              <a:lnSpc>
                <a:spcPct val="80000"/>
              </a:lnSpc>
              <a:spcBef>
                <a:spcPts val="496"/>
              </a:spcBef>
              <a:buClr>
                <a:schemeClr val="lt1"/>
              </a:buClr>
              <a:buSzPct val="25000"/>
              <a:buFont typeface="Arial"/>
              <a:buNone/>
            </a:pPr>
            <a:r>
              <a:rPr lang="en-GB" sz="2480" dirty="0">
                <a:solidFill>
                  <a:schemeClr val="lt1"/>
                </a:solidFill>
              </a:rPr>
              <a:t>What energy level changes must be happening in the atom to generate each wavelength?</a:t>
            </a:r>
          </a:p>
        </p:txBody>
      </p:sp>
      <p:sp>
        <p:nvSpPr>
          <p:cNvPr id="337" name="Shape 337"/>
          <p:cNvSpPr/>
          <p:nvPr/>
        </p:nvSpPr>
        <p:spPr>
          <a:xfrm>
            <a:off x="5867195" y="1565363"/>
            <a:ext cx="3231000"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8" name="Shape 338"/>
          <p:cNvSpPr/>
          <p:nvPr/>
        </p:nvSpPr>
        <p:spPr>
          <a:xfrm>
            <a:off x="6306170" y="1863356"/>
            <a:ext cx="2411100"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39" name="Shape 339"/>
          <p:cNvSpPr/>
          <p:nvPr/>
        </p:nvSpPr>
        <p:spPr>
          <a:xfrm>
            <a:off x="6665870" y="2127788"/>
            <a:ext cx="1670400"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40" name="Shape 340"/>
          <p:cNvSpPr/>
          <p:nvPr/>
        </p:nvSpPr>
        <p:spPr>
          <a:xfrm>
            <a:off x="7332470" y="2638406"/>
            <a:ext cx="241800"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1" name="Shape 341"/>
          <p:cNvSpPr/>
          <p:nvPr/>
        </p:nvSpPr>
        <p:spPr>
          <a:xfrm>
            <a:off x="6959520" y="2366326"/>
            <a:ext cx="995700"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2" name="Shape 342"/>
          <p:cNvSpPr txBox="1"/>
          <p:nvPr/>
        </p:nvSpPr>
        <p:spPr>
          <a:xfrm>
            <a:off x="7715570" y="1435725"/>
            <a:ext cx="6909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=4</a:t>
            </a:r>
          </a:p>
        </p:txBody>
      </p:sp>
      <p:sp>
        <p:nvSpPr>
          <p:cNvPr id="343" name="Shape 343"/>
          <p:cNvSpPr txBox="1"/>
          <p:nvPr/>
        </p:nvSpPr>
        <p:spPr>
          <a:xfrm>
            <a:off x="6877370" y="1721475"/>
            <a:ext cx="6909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344" name="Shape 344"/>
          <p:cNvSpPr txBox="1"/>
          <p:nvPr/>
        </p:nvSpPr>
        <p:spPr>
          <a:xfrm>
            <a:off x="7621820" y="2024775"/>
            <a:ext cx="6909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345" name="Shape 345"/>
          <p:cNvSpPr txBox="1"/>
          <p:nvPr/>
        </p:nvSpPr>
        <p:spPr>
          <a:xfrm>
            <a:off x="6877370" y="2335106"/>
            <a:ext cx="6909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346" name="Shape 346"/>
          <p:cNvSpPr txBox="1"/>
          <p:nvPr/>
        </p:nvSpPr>
        <p:spPr>
          <a:xfrm>
            <a:off x="6438470" y="2955469"/>
            <a:ext cx="11358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-13.6 eV</a:t>
            </a:r>
          </a:p>
        </p:txBody>
      </p:sp>
      <p:sp>
        <p:nvSpPr>
          <p:cNvPr id="347" name="Shape 347"/>
          <p:cNvSpPr txBox="1"/>
          <p:nvPr/>
        </p:nvSpPr>
        <p:spPr>
          <a:xfrm>
            <a:off x="7715570" y="3118500"/>
            <a:ext cx="11358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-3.4 eV</a:t>
            </a:r>
          </a:p>
        </p:txBody>
      </p:sp>
      <p:sp>
        <p:nvSpPr>
          <p:cNvPr id="348" name="Shape 348"/>
          <p:cNvSpPr txBox="1"/>
          <p:nvPr/>
        </p:nvSpPr>
        <p:spPr>
          <a:xfrm>
            <a:off x="6306170" y="3450075"/>
            <a:ext cx="11358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-1.51 eV</a:t>
            </a:r>
          </a:p>
        </p:txBody>
      </p:sp>
      <p:sp>
        <p:nvSpPr>
          <p:cNvPr id="349" name="Shape 349"/>
          <p:cNvSpPr txBox="1"/>
          <p:nvPr/>
        </p:nvSpPr>
        <p:spPr>
          <a:xfrm>
            <a:off x="7621820" y="3700163"/>
            <a:ext cx="11358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-0.85 eV</a:t>
            </a:r>
          </a:p>
        </p:txBody>
      </p:sp>
      <p:sp>
        <p:nvSpPr>
          <p:cNvPr id="350" name="Shape 350"/>
          <p:cNvSpPr txBox="1"/>
          <p:nvPr/>
        </p:nvSpPr>
        <p:spPr>
          <a:xfrm>
            <a:off x="6751070" y="1263628"/>
            <a:ext cx="6909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=5</a:t>
            </a:r>
          </a:p>
        </p:txBody>
      </p:sp>
      <p:sp>
        <p:nvSpPr>
          <p:cNvPr id="351" name="Shape 351"/>
          <p:cNvSpPr txBox="1"/>
          <p:nvPr/>
        </p:nvSpPr>
        <p:spPr>
          <a:xfrm>
            <a:off x="7621820" y="4212225"/>
            <a:ext cx="1135800" cy="303300"/>
          </a:xfrm>
          <a:prstGeom prst="rect">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-0.38 eV</a:t>
            </a:r>
          </a:p>
        </p:txBody>
      </p:sp>
      <p:sp>
        <p:nvSpPr>
          <p:cNvPr id="352" name="Shape 352"/>
          <p:cNvSpPr txBox="1"/>
          <p:nvPr/>
        </p:nvSpPr>
        <p:spPr>
          <a:xfrm>
            <a:off x="6306170" y="3949134"/>
            <a:ext cx="11358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-0.54 eV</a:t>
            </a:r>
          </a:p>
        </p:txBody>
      </p:sp>
      <p:sp>
        <p:nvSpPr>
          <p:cNvPr id="353" name="Shape 353"/>
          <p:cNvSpPr txBox="1"/>
          <p:nvPr/>
        </p:nvSpPr>
        <p:spPr>
          <a:xfrm>
            <a:off x="7441970" y="918506"/>
            <a:ext cx="690900" cy="303300"/>
          </a:xfrm>
          <a:prstGeom prst="rect">
            <a:avLst/>
          </a:prstGeom>
          <a:solidFill>
            <a:srgbClr val="FFFFFF"/>
          </a:solidFill>
          <a:ln w="28575" cap="flat" cmpd="sng">
            <a:solidFill>
              <a:schemeClr val="accent4"/>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dirty="0">
                <a:latin typeface="Comic Sans MS"/>
                <a:ea typeface="Comic Sans MS"/>
                <a:cs typeface="Comic Sans MS"/>
                <a:sym typeface="Comic Sans MS"/>
              </a:rPr>
              <a:t>E =6</a:t>
            </a:r>
          </a:p>
        </p:txBody>
      </p:sp>
      <p:sp>
        <p:nvSpPr>
          <p:cNvPr id="25" name="Shape 305"/>
          <p:cNvSpPr txBox="1"/>
          <p:nvPr/>
        </p:nvSpPr>
        <p:spPr>
          <a:xfrm>
            <a:off x="0" y="0"/>
            <a:ext cx="9144000" cy="635074"/>
          </a:xfrm>
          <a:prstGeom prst="rect">
            <a:avLst/>
          </a:prstGeom>
          <a:solidFill>
            <a:srgbClr val="EAD1DC"/>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Explain how elements can be detected from emission and absorption spectra</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p:nvPr/>
        </p:nvSpPr>
        <p:spPr>
          <a:xfrm>
            <a:off x="4876001" y="918506"/>
            <a:ext cx="4267874" cy="37071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9" name="Shape 359"/>
          <p:cNvSpPr/>
          <p:nvPr/>
        </p:nvSpPr>
        <p:spPr>
          <a:xfrm>
            <a:off x="4975075" y="1077881"/>
            <a:ext cx="4508700" cy="3244500"/>
          </a:xfrm>
          <a:prstGeom prst="ellipse">
            <a:avLst/>
          </a:prstGeom>
          <a:noFill/>
          <a:ln w="28575" cap="flat" cmpd="sng">
            <a:solidFill>
              <a:srgbClr val="99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60" name="Shape 360"/>
          <p:cNvSpPr/>
          <p:nvPr/>
        </p:nvSpPr>
        <p:spPr>
          <a:xfrm>
            <a:off x="5258575" y="1324519"/>
            <a:ext cx="3856800" cy="2783250"/>
          </a:xfrm>
          <a:prstGeom prst="ellipse">
            <a:avLst/>
          </a:prstGeom>
          <a:noFill/>
          <a:ln w="28575" cap="flat" cmpd="sng">
            <a:solidFill>
              <a:srgbClr val="FF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63" name="Shape 363"/>
          <p:cNvSpPr txBox="1">
            <a:spLocks noGrp="1"/>
          </p:cNvSpPr>
          <p:nvPr>
            <p:ph type="body" idx="1"/>
          </p:nvPr>
        </p:nvSpPr>
        <p:spPr>
          <a:xfrm>
            <a:off x="11982" y="678353"/>
            <a:ext cx="4975075" cy="3791475"/>
          </a:xfrm>
          <a:prstGeom prst="rect">
            <a:avLst/>
          </a:prstGeom>
          <a:no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200" dirty="0">
                <a:solidFill>
                  <a:schemeClr val="lt1"/>
                </a:solidFill>
              </a:rPr>
              <a:t>Absorption and emission lines for hydrogen occur at the following visible wavelengths:</a:t>
            </a:r>
          </a:p>
          <a:p>
            <a:pPr marL="0" marR="0" lvl="0" indent="0" algn="l" rtl="0">
              <a:lnSpc>
                <a:spcPct val="80000"/>
              </a:lnSpc>
              <a:spcBef>
                <a:spcPts val="496"/>
              </a:spcBef>
              <a:buClr>
                <a:schemeClr val="lt1"/>
              </a:buClr>
              <a:buSzPct val="25000"/>
              <a:buFont typeface="Arial"/>
              <a:buNone/>
            </a:pPr>
            <a:endParaRPr lang="en-GB" sz="2200" dirty="0">
              <a:solidFill>
                <a:schemeClr val="lt1"/>
              </a:solidFill>
            </a:endParaRPr>
          </a:p>
          <a:p>
            <a:pPr marL="457200" marR="0" lvl="0" indent="-381000" algn="l" rtl="0">
              <a:lnSpc>
                <a:spcPct val="50000"/>
              </a:lnSpc>
              <a:spcBef>
                <a:spcPts val="496"/>
              </a:spcBef>
              <a:buClr>
                <a:srgbClr val="FFFFFF"/>
              </a:buClr>
              <a:buSzPct val="100000"/>
              <a:buAutoNum type="arabicParenR"/>
            </a:pPr>
            <a:r>
              <a:rPr lang="en-GB" sz="2200" dirty="0">
                <a:solidFill>
                  <a:srgbClr val="FFFFFF"/>
                </a:solidFill>
              </a:rPr>
              <a:t>656.3 nm	E = 1.89 </a:t>
            </a:r>
            <a:r>
              <a:rPr lang="en-GB" sz="2200" dirty="0" err="1">
                <a:solidFill>
                  <a:srgbClr val="FFFFFF"/>
                </a:solidFill>
              </a:rPr>
              <a:t>eV</a:t>
            </a:r>
            <a:r>
              <a:rPr lang="en-GB" sz="2200" dirty="0">
                <a:solidFill>
                  <a:srgbClr val="FFFFFF"/>
                </a:solidFill>
              </a:rPr>
              <a:t>	E2 - E3</a:t>
            </a:r>
          </a:p>
          <a:p>
            <a:pPr marL="0" lvl="0" indent="-69850" algn="l" rtl="0">
              <a:lnSpc>
                <a:spcPct val="50000"/>
              </a:lnSpc>
              <a:spcBef>
                <a:spcPts val="1100"/>
              </a:spcBef>
              <a:spcAft>
                <a:spcPts val="1100"/>
              </a:spcAft>
              <a:buClr>
                <a:srgbClr val="000000"/>
              </a:buClr>
              <a:buSzPct val="45833"/>
              <a:buFont typeface="Arial"/>
              <a:buNone/>
            </a:pPr>
            <a:r>
              <a:rPr lang="en-GB" sz="2200" dirty="0">
                <a:solidFill>
                  <a:srgbClr val="FFFFFF"/>
                </a:solidFill>
              </a:rPr>
              <a:t>2) 486.1 nm	E = 2.55 </a:t>
            </a:r>
            <a:r>
              <a:rPr lang="en-GB" sz="2200" dirty="0" err="1">
                <a:solidFill>
                  <a:srgbClr val="FFFFFF"/>
                </a:solidFill>
              </a:rPr>
              <a:t>eV</a:t>
            </a:r>
            <a:r>
              <a:rPr lang="en-GB" sz="2200" dirty="0">
                <a:solidFill>
                  <a:srgbClr val="FFFFFF"/>
                </a:solidFill>
              </a:rPr>
              <a:t>	E2 - E4</a:t>
            </a:r>
          </a:p>
          <a:p>
            <a:pPr marL="0" lvl="0" indent="-69850" algn="l" rtl="0">
              <a:lnSpc>
                <a:spcPct val="50000"/>
              </a:lnSpc>
              <a:spcBef>
                <a:spcPts val="1100"/>
              </a:spcBef>
              <a:spcAft>
                <a:spcPts val="1100"/>
              </a:spcAft>
              <a:buClr>
                <a:srgbClr val="000000"/>
              </a:buClr>
              <a:buSzPct val="45833"/>
              <a:buFont typeface="Arial"/>
              <a:buNone/>
            </a:pPr>
            <a:r>
              <a:rPr lang="en-GB" sz="2200" dirty="0">
                <a:solidFill>
                  <a:srgbClr val="FFFFFF"/>
                </a:solidFill>
              </a:rPr>
              <a:t>3) 434.0 nm	E = 2.86 </a:t>
            </a:r>
            <a:r>
              <a:rPr lang="en-GB" sz="2200" dirty="0" err="1">
                <a:solidFill>
                  <a:srgbClr val="FFFFFF"/>
                </a:solidFill>
              </a:rPr>
              <a:t>eV</a:t>
            </a:r>
            <a:r>
              <a:rPr lang="en-GB" sz="2200" dirty="0">
                <a:solidFill>
                  <a:srgbClr val="FFFFFF"/>
                </a:solidFill>
              </a:rPr>
              <a:t>	E2 - E5</a:t>
            </a:r>
          </a:p>
          <a:p>
            <a:pPr marL="0" lvl="0" indent="-69850" algn="l" rtl="0">
              <a:lnSpc>
                <a:spcPct val="50000"/>
              </a:lnSpc>
              <a:spcBef>
                <a:spcPts val="1100"/>
              </a:spcBef>
              <a:spcAft>
                <a:spcPts val="1100"/>
              </a:spcAft>
              <a:buClr>
                <a:srgbClr val="000000"/>
              </a:buClr>
              <a:buSzPct val="45833"/>
              <a:buFont typeface="Arial"/>
              <a:buNone/>
            </a:pPr>
            <a:r>
              <a:rPr lang="en-GB" sz="2200" dirty="0">
                <a:solidFill>
                  <a:srgbClr val="FFFFFF"/>
                </a:solidFill>
              </a:rPr>
              <a:t>4) 410.2 nm	E = 3.03 </a:t>
            </a:r>
            <a:r>
              <a:rPr lang="en-GB" sz="2200" dirty="0" err="1">
                <a:solidFill>
                  <a:srgbClr val="FFFFFF"/>
                </a:solidFill>
              </a:rPr>
              <a:t>eV</a:t>
            </a:r>
            <a:r>
              <a:rPr lang="en-GB" sz="2200" dirty="0">
                <a:solidFill>
                  <a:srgbClr val="FFFFFF"/>
                </a:solidFill>
              </a:rPr>
              <a:t> 	E2 - E6</a:t>
            </a:r>
          </a:p>
          <a:p>
            <a:pPr marL="0" lvl="0" indent="-69850" algn="l" rtl="0">
              <a:lnSpc>
                <a:spcPct val="50000"/>
              </a:lnSpc>
              <a:spcBef>
                <a:spcPts val="1100"/>
              </a:spcBef>
              <a:spcAft>
                <a:spcPts val="1100"/>
              </a:spcAft>
              <a:buClr>
                <a:srgbClr val="000000"/>
              </a:buClr>
              <a:buSzPct val="45833"/>
              <a:buFont typeface="Arial"/>
              <a:buNone/>
            </a:pPr>
            <a:r>
              <a:rPr lang="en-GB" sz="2200" dirty="0">
                <a:solidFill>
                  <a:srgbClr val="FFFFFF"/>
                </a:solidFill>
              </a:rPr>
              <a:t>5) 397.0 nm	E = 3.13 eV E7 = -0.27</a:t>
            </a:r>
          </a:p>
          <a:p>
            <a:pPr marL="0" marR="0" lvl="0" indent="0" algn="l" rtl="0">
              <a:lnSpc>
                <a:spcPct val="80000"/>
              </a:lnSpc>
              <a:spcBef>
                <a:spcPts val="496"/>
              </a:spcBef>
              <a:buClr>
                <a:schemeClr val="lt1"/>
              </a:buClr>
              <a:buSzPct val="25000"/>
              <a:buFont typeface="Arial"/>
              <a:buNone/>
            </a:pPr>
            <a:r>
              <a:rPr lang="en-GB" sz="2200" dirty="0">
                <a:solidFill>
                  <a:schemeClr val="lt1"/>
                </a:solidFill>
              </a:rPr>
              <a:t>What energy level changes must be happening in the atom to generate each wavelength?</a:t>
            </a:r>
          </a:p>
        </p:txBody>
      </p:sp>
      <p:sp>
        <p:nvSpPr>
          <p:cNvPr id="364" name="Shape 364"/>
          <p:cNvSpPr/>
          <p:nvPr/>
        </p:nvSpPr>
        <p:spPr>
          <a:xfrm>
            <a:off x="5579675" y="1565363"/>
            <a:ext cx="3231000" cy="2313900"/>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65" name="Shape 365"/>
          <p:cNvSpPr/>
          <p:nvPr/>
        </p:nvSpPr>
        <p:spPr>
          <a:xfrm>
            <a:off x="6018650" y="1863356"/>
            <a:ext cx="2411100" cy="1712475"/>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66" name="Shape 366"/>
          <p:cNvSpPr/>
          <p:nvPr/>
        </p:nvSpPr>
        <p:spPr>
          <a:xfrm>
            <a:off x="6378350" y="2127788"/>
            <a:ext cx="1670400" cy="1219275"/>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67" name="Shape 367"/>
          <p:cNvSpPr/>
          <p:nvPr/>
        </p:nvSpPr>
        <p:spPr>
          <a:xfrm>
            <a:off x="7044950" y="2638406"/>
            <a:ext cx="241800" cy="194400"/>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8" name="Shape 368"/>
          <p:cNvSpPr/>
          <p:nvPr/>
        </p:nvSpPr>
        <p:spPr>
          <a:xfrm>
            <a:off x="6672000" y="2366326"/>
            <a:ext cx="995700" cy="75217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9" name="Shape 369"/>
          <p:cNvSpPr txBox="1"/>
          <p:nvPr/>
        </p:nvSpPr>
        <p:spPr>
          <a:xfrm>
            <a:off x="7428050" y="1435725"/>
            <a:ext cx="6909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=4</a:t>
            </a:r>
          </a:p>
        </p:txBody>
      </p:sp>
      <p:sp>
        <p:nvSpPr>
          <p:cNvPr id="370" name="Shape 370"/>
          <p:cNvSpPr txBox="1"/>
          <p:nvPr/>
        </p:nvSpPr>
        <p:spPr>
          <a:xfrm>
            <a:off x="6589850" y="1721475"/>
            <a:ext cx="6909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371" name="Shape 371"/>
          <p:cNvSpPr txBox="1"/>
          <p:nvPr/>
        </p:nvSpPr>
        <p:spPr>
          <a:xfrm>
            <a:off x="7334300" y="2024775"/>
            <a:ext cx="6909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372" name="Shape 372"/>
          <p:cNvSpPr txBox="1"/>
          <p:nvPr/>
        </p:nvSpPr>
        <p:spPr>
          <a:xfrm>
            <a:off x="6589850" y="2335106"/>
            <a:ext cx="6909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373" name="Shape 373"/>
          <p:cNvSpPr txBox="1"/>
          <p:nvPr/>
        </p:nvSpPr>
        <p:spPr>
          <a:xfrm>
            <a:off x="6150950" y="2955469"/>
            <a:ext cx="1135800" cy="303300"/>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-13.6 eV</a:t>
            </a:r>
          </a:p>
        </p:txBody>
      </p:sp>
      <p:sp>
        <p:nvSpPr>
          <p:cNvPr id="374" name="Shape 374"/>
          <p:cNvSpPr txBox="1"/>
          <p:nvPr/>
        </p:nvSpPr>
        <p:spPr>
          <a:xfrm>
            <a:off x="7428050" y="3118500"/>
            <a:ext cx="1135800" cy="303300"/>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-3.4 eV</a:t>
            </a:r>
          </a:p>
        </p:txBody>
      </p:sp>
      <p:sp>
        <p:nvSpPr>
          <p:cNvPr id="375" name="Shape 375"/>
          <p:cNvSpPr txBox="1"/>
          <p:nvPr/>
        </p:nvSpPr>
        <p:spPr>
          <a:xfrm>
            <a:off x="6018650" y="3450075"/>
            <a:ext cx="1135800" cy="303300"/>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-1.51 eV</a:t>
            </a:r>
          </a:p>
        </p:txBody>
      </p:sp>
      <p:sp>
        <p:nvSpPr>
          <p:cNvPr id="376" name="Shape 376"/>
          <p:cNvSpPr txBox="1"/>
          <p:nvPr/>
        </p:nvSpPr>
        <p:spPr>
          <a:xfrm>
            <a:off x="7334300" y="3700163"/>
            <a:ext cx="1135800" cy="303300"/>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-0.85 eV</a:t>
            </a:r>
          </a:p>
        </p:txBody>
      </p:sp>
      <p:sp>
        <p:nvSpPr>
          <p:cNvPr id="377" name="Shape 377"/>
          <p:cNvSpPr txBox="1"/>
          <p:nvPr/>
        </p:nvSpPr>
        <p:spPr>
          <a:xfrm>
            <a:off x="6463550" y="1263628"/>
            <a:ext cx="6909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=5</a:t>
            </a:r>
          </a:p>
        </p:txBody>
      </p:sp>
      <p:sp>
        <p:nvSpPr>
          <p:cNvPr id="378" name="Shape 378"/>
          <p:cNvSpPr txBox="1"/>
          <p:nvPr/>
        </p:nvSpPr>
        <p:spPr>
          <a:xfrm>
            <a:off x="7334300" y="4212225"/>
            <a:ext cx="1135800" cy="303300"/>
          </a:xfrm>
          <a:prstGeom prst="rect">
            <a:avLst/>
          </a:prstGeom>
          <a:solidFill>
            <a:srgbClr val="FFFFFF"/>
          </a:solidFill>
          <a:ln w="9525" cap="flat" cmpd="sng">
            <a:solidFill>
              <a:srgbClr val="99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-0.38 eV</a:t>
            </a:r>
          </a:p>
        </p:txBody>
      </p:sp>
      <p:sp>
        <p:nvSpPr>
          <p:cNvPr id="379" name="Shape 379"/>
          <p:cNvSpPr txBox="1"/>
          <p:nvPr/>
        </p:nvSpPr>
        <p:spPr>
          <a:xfrm>
            <a:off x="6018650" y="3949134"/>
            <a:ext cx="11358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-0.54 eV</a:t>
            </a:r>
          </a:p>
        </p:txBody>
      </p:sp>
      <p:sp>
        <p:nvSpPr>
          <p:cNvPr id="380" name="Shape 380"/>
          <p:cNvSpPr txBox="1"/>
          <p:nvPr/>
        </p:nvSpPr>
        <p:spPr>
          <a:xfrm>
            <a:off x="7154450" y="918506"/>
            <a:ext cx="690900" cy="303300"/>
          </a:xfrm>
          <a:prstGeom prst="rect">
            <a:avLst/>
          </a:prstGeom>
          <a:solidFill>
            <a:srgbClr val="FFFFFF"/>
          </a:solidFill>
          <a:ln w="9525" cap="flat" cmpd="sng">
            <a:solidFill>
              <a:srgbClr val="FF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=6</a:t>
            </a:r>
          </a:p>
        </p:txBody>
      </p:sp>
      <p:sp>
        <p:nvSpPr>
          <p:cNvPr id="25" name="Shape 305"/>
          <p:cNvSpPr txBox="1"/>
          <p:nvPr/>
        </p:nvSpPr>
        <p:spPr>
          <a:xfrm>
            <a:off x="0" y="0"/>
            <a:ext cx="9144000" cy="635074"/>
          </a:xfrm>
          <a:prstGeom prst="rect">
            <a:avLst/>
          </a:prstGeom>
          <a:solidFill>
            <a:srgbClr val="EAD1DC"/>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Explain how elements can be detected from emission and absorption spectra</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p:nvPr/>
        </p:nvSpPr>
        <p:spPr>
          <a:xfrm>
            <a:off x="298425" y="2411287"/>
            <a:ext cx="3622800" cy="2662089"/>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6" name="Shape 386"/>
          <p:cNvSpPr/>
          <p:nvPr/>
        </p:nvSpPr>
        <p:spPr>
          <a:xfrm>
            <a:off x="390625" y="2446553"/>
            <a:ext cx="3231000" cy="2569879"/>
          </a:xfrm>
          <a:prstGeom prst="ellipse">
            <a:avLst/>
          </a:prstGeom>
          <a:noFill/>
          <a:ln w="28575" cap="flat" cmpd="sng">
            <a:solidFill>
              <a:srgbClr val="0000FF"/>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89" name="Shape 389"/>
          <p:cNvSpPr txBox="1">
            <a:spLocks noGrp="1"/>
          </p:cNvSpPr>
          <p:nvPr>
            <p:ph type="body" idx="1"/>
          </p:nvPr>
        </p:nvSpPr>
        <p:spPr>
          <a:xfrm>
            <a:off x="167250" y="653598"/>
            <a:ext cx="8809500" cy="1533150"/>
          </a:xfrm>
          <a:prstGeom prst="rect">
            <a:avLst/>
          </a:prstGeom>
          <a:noFill/>
          <a:ln>
            <a:noFill/>
          </a:ln>
        </p:spPr>
        <p:txBody>
          <a:bodyPr lIns="91425" tIns="45700" rIns="91425" bIns="45700" anchor="t" anchorCtr="0">
            <a:noAutofit/>
          </a:bodyPr>
          <a:lstStyle/>
          <a:p>
            <a:pPr marL="0" marR="0" lvl="0" indent="0" algn="l" rtl="0">
              <a:lnSpc>
                <a:spcPct val="80000"/>
              </a:lnSpc>
              <a:spcBef>
                <a:spcPts val="496"/>
              </a:spcBef>
              <a:buClr>
                <a:schemeClr val="lt1"/>
              </a:buClr>
              <a:buSzPct val="25000"/>
              <a:buFont typeface="Arial"/>
              <a:buNone/>
            </a:pPr>
            <a:r>
              <a:rPr lang="en-GB" sz="2480" dirty="0">
                <a:solidFill>
                  <a:schemeClr val="lt1"/>
                </a:solidFill>
              </a:rPr>
              <a:t>An absorption spectra from a distant star shows absorption lines at wavelengths of 430 nm, 560 nm and 670 nm. Tom thinks that element X must be present in the star’s atmosphere, while Tina thinks element Y must be present. Who is correct and why?</a:t>
            </a:r>
          </a:p>
        </p:txBody>
      </p:sp>
      <p:sp>
        <p:nvSpPr>
          <p:cNvPr id="390" name="Shape 390"/>
          <p:cNvSpPr/>
          <p:nvPr/>
        </p:nvSpPr>
        <p:spPr>
          <a:xfrm>
            <a:off x="796575" y="2787720"/>
            <a:ext cx="2411100" cy="1901920"/>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91" name="Shape 391"/>
          <p:cNvSpPr/>
          <p:nvPr/>
        </p:nvSpPr>
        <p:spPr>
          <a:xfrm>
            <a:off x="1166925" y="3106711"/>
            <a:ext cx="1670400" cy="1354159"/>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392" name="Shape 392"/>
          <p:cNvSpPr/>
          <p:nvPr/>
        </p:nvSpPr>
        <p:spPr>
          <a:xfrm>
            <a:off x="1881225" y="3730708"/>
            <a:ext cx="241800" cy="215906"/>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3" name="Shape 393"/>
          <p:cNvSpPr/>
          <p:nvPr/>
        </p:nvSpPr>
        <p:spPr>
          <a:xfrm>
            <a:off x="1508275" y="3396921"/>
            <a:ext cx="995700" cy="835386"/>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4" name="Shape 394"/>
          <p:cNvSpPr txBox="1"/>
          <p:nvPr/>
        </p:nvSpPr>
        <p:spPr>
          <a:xfrm>
            <a:off x="1426125" y="2801729"/>
            <a:ext cx="690900" cy="336853"/>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395" name="Shape 395"/>
          <p:cNvSpPr txBox="1"/>
          <p:nvPr/>
        </p:nvSpPr>
        <p:spPr>
          <a:xfrm>
            <a:off x="2170575" y="3105029"/>
            <a:ext cx="690900" cy="336853"/>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396" name="Shape 396"/>
          <p:cNvSpPr txBox="1"/>
          <p:nvPr/>
        </p:nvSpPr>
        <p:spPr>
          <a:xfrm>
            <a:off x="1426125" y="3415361"/>
            <a:ext cx="690900" cy="336853"/>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397" name="Shape 397"/>
          <p:cNvSpPr txBox="1"/>
          <p:nvPr/>
        </p:nvSpPr>
        <p:spPr>
          <a:xfrm>
            <a:off x="987225" y="4035723"/>
            <a:ext cx="1135800" cy="336853"/>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-6.52 eV</a:t>
            </a:r>
          </a:p>
        </p:txBody>
      </p:sp>
      <p:sp>
        <p:nvSpPr>
          <p:cNvPr id="398" name="Shape 398"/>
          <p:cNvSpPr txBox="1"/>
          <p:nvPr/>
        </p:nvSpPr>
        <p:spPr>
          <a:xfrm>
            <a:off x="2264325" y="4198754"/>
            <a:ext cx="1135800" cy="336853"/>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-4.31 eV</a:t>
            </a:r>
          </a:p>
        </p:txBody>
      </p:sp>
      <p:sp>
        <p:nvSpPr>
          <p:cNvPr id="399" name="Shape 399"/>
          <p:cNvSpPr txBox="1"/>
          <p:nvPr/>
        </p:nvSpPr>
        <p:spPr>
          <a:xfrm>
            <a:off x="854925" y="4530329"/>
            <a:ext cx="1135800" cy="336853"/>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-3.63 eV</a:t>
            </a:r>
          </a:p>
        </p:txBody>
      </p:sp>
      <p:sp>
        <p:nvSpPr>
          <p:cNvPr id="400" name="Shape 400"/>
          <p:cNvSpPr/>
          <p:nvPr/>
        </p:nvSpPr>
        <p:spPr>
          <a:xfrm>
            <a:off x="5072275" y="2420472"/>
            <a:ext cx="3524100" cy="2569879"/>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1" name="Shape 401"/>
          <p:cNvSpPr/>
          <p:nvPr/>
        </p:nvSpPr>
        <p:spPr>
          <a:xfrm>
            <a:off x="5570425" y="2787720"/>
            <a:ext cx="2411100" cy="1901920"/>
          </a:xfrm>
          <a:prstGeom prst="ellipse">
            <a:avLst/>
          </a:prstGeom>
          <a:noFill/>
          <a:ln w="28575" cap="flat" cmpd="sng">
            <a:solidFill>
              <a:srgbClr val="00B05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02" name="Shape 402"/>
          <p:cNvSpPr/>
          <p:nvPr/>
        </p:nvSpPr>
        <p:spPr>
          <a:xfrm>
            <a:off x="5940775" y="3106711"/>
            <a:ext cx="1670400" cy="1354159"/>
          </a:xfrm>
          <a:prstGeom prst="ellipse">
            <a:avLst/>
          </a:prstGeom>
          <a:noFill/>
          <a:ln w="28575" cap="flat" cmpd="sng">
            <a:solidFill>
              <a:srgbClr val="F1C23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403" name="Shape 403"/>
          <p:cNvSpPr/>
          <p:nvPr/>
        </p:nvSpPr>
        <p:spPr>
          <a:xfrm>
            <a:off x="6655075" y="3730708"/>
            <a:ext cx="241800" cy="215906"/>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4" name="Shape 404"/>
          <p:cNvSpPr/>
          <p:nvPr/>
        </p:nvSpPr>
        <p:spPr>
          <a:xfrm>
            <a:off x="6282125" y="3396921"/>
            <a:ext cx="995700" cy="835386"/>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5" name="Shape 405"/>
          <p:cNvSpPr txBox="1"/>
          <p:nvPr/>
        </p:nvSpPr>
        <p:spPr>
          <a:xfrm>
            <a:off x="6199975" y="2717848"/>
            <a:ext cx="690900" cy="336853"/>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=3</a:t>
            </a:r>
          </a:p>
        </p:txBody>
      </p:sp>
      <p:sp>
        <p:nvSpPr>
          <p:cNvPr id="406" name="Shape 406"/>
          <p:cNvSpPr txBox="1"/>
          <p:nvPr/>
        </p:nvSpPr>
        <p:spPr>
          <a:xfrm>
            <a:off x="6944425" y="3105029"/>
            <a:ext cx="690900" cy="336853"/>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=2</a:t>
            </a:r>
          </a:p>
        </p:txBody>
      </p:sp>
      <p:sp>
        <p:nvSpPr>
          <p:cNvPr id="407" name="Shape 407"/>
          <p:cNvSpPr txBox="1"/>
          <p:nvPr/>
        </p:nvSpPr>
        <p:spPr>
          <a:xfrm>
            <a:off x="6199975" y="3415361"/>
            <a:ext cx="690900" cy="336853"/>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=1</a:t>
            </a:r>
          </a:p>
        </p:txBody>
      </p:sp>
      <p:sp>
        <p:nvSpPr>
          <p:cNvPr id="408" name="Shape 408"/>
          <p:cNvSpPr txBox="1"/>
          <p:nvPr/>
        </p:nvSpPr>
        <p:spPr>
          <a:xfrm>
            <a:off x="5761075" y="4035723"/>
            <a:ext cx="1135800" cy="336853"/>
          </a:xfrm>
          <a:prstGeom prst="rect">
            <a:avLst/>
          </a:prstGeom>
          <a:solidFill>
            <a:srgbClr val="FFFFFF"/>
          </a:solidFill>
          <a:ln w="952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-10.2 eV</a:t>
            </a:r>
          </a:p>
        </p:txBody>
      </p:sp>
      <p:sp>
        <p:nvSpPr>
          <p:cNvPr id="409" name="Shape 409"/>
          <p:cNvSpPr txBox="1"/>
          <p:nvPr/>
        </p:nvSpPr>
        <p:spPr>
          <a:xfrm>
            <a:off x="7038175" y="4198754"/>
            <a:ext cx="1135800" cy="336853"/>
          </a:xfrm>
          <a:prstGeom prst="rect">
            <a:avLst/>
          </a:prstGeom>
          <a:solidFill>
            <a:srgbClr val="FFFFFF"/>
          </a:solidFill>
          <a:ln w="9525" cap="flat" cmpd="sng">
            <a:solidFill>
              <a:srgbClr val="F1C232"/>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-7.99 eV</a:t>
            </a:r>
          </a:p>
        </p:txBody>
      </p:sp>
      <p:sp>
        <p:nvSpPr>
          <p:cNvPr id="410" name="Shape 410"/>
          <p:cNvSpPr txBox="1"/>
          <p:nvPr/>
        </p:nvSpPr>
        <p:spPr>
          <a:xfrm>
            <a:off x="5628775" y="4530329"/>
            <a:ext cx="1135800" cy="336853"/>
          </a:xfrm>
          <a:prstGeom prst="rect">
            <a:avLst/>
          </a:prstGeom>
          <a:solidFill>
            <a:srgbClr val="FFFFFF"/>
          </a:solidFill>
          <a:ln w="9525" cap="flat" cmpd="sng">
            <a:solidFill>
              <a:srgbClr val="00B050"/>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-7.31 eV</a:t>
            </a:r>
          </a:p>
        </p:txBody>
      </p:sp>
      <p:sp>
        <p:nvSpPr>
          <p:cNvPr id="411" name="Shape 411"/>
          <p:cNvSpPr txBox="1"/>
          <p:nvPr/>
        </p:nvSpPr>
        <p:spPr>
          <a:xfrm>
            <a:off x="349550" y="2752769"/>
            <a:ext cx="690900" cy="488787"/>
          </a:xfrm>
          <a:prstGeom prst="rect">
            <a:avLst/>
          </a:prstGeom>
          <a:noFill/>
          <a:ln>
            <a:noFill/>
          </a:ln>
        </p:spPr>
        <p:txBody>
          <a:bodyPr lIns="91425" tIns="91425" rIns="91425" bIns="91425" anchor="t" anchorCtr="0">
            <a:noAutofit/>
          </a:bodyPr>
          <a:lstStyle/>
          <a:p>
            <a:pPr lvl="0">
              <a:spcBef>
                <a:spcPts val="0"/>
              </a:spcBef>
              <a:buNone/>
            </a:pPr>
            <a:r>
              <a:rPr lang="en-GB" sz="2400" b="1"/>
              <a:t>X</a:t>
            </a:r>
          </a:p>
        </p:txBody>
      </p:sp>
      <p:sp>
        <p:nvSpPr>
          <p:cNvPr id="412" name="Shape 412"/>
          <p:cNvSpPr txBox="1"/>
          <p:nvPr/>
        </p:nvSpPr>
        <p:spPr>
          <a:xfrm>
            <a:off x="5162725" y="2718194"/>
            <a:ext cx="690900" cy="488787"/>
          </a:xfrm>
          <a:prstGeom prst="rect">
            <a:avLst/>
          </a:prstGeom>
          <a:noFill/>
          <a:ln>
            <a:noFill/>
          </a:ln>
        </p:spPr>
        <p:txBody>
          <a:bodyPr lIns="91425" tIns="91425" rIns="91425" bIns="91425" anchor="t" anchorCtr="0">
            <a:noAutofit/>
          </a:bodyPr>
          <a:lstStyle/>
          <a:p>
            <a:pPr lvl="0" rtl="0">
              <a:spcBef>
                <a:spcPts val="0"/>
              </a:spcBef>
              <a:buNone/>
            </a:pPr>
            <a:r>
              <a:rPr lang="en-GB" sz="2400" b="1"/>
              <a:t>Y</a:t>
            </a:r>
          </a:p>
        </p:txBody>
      </p:sp>
      <p:sp>
        <p:nvSpPr>
          <p:cNvPr id="413" name="Shape 413"/>
          <p:cNvSpPr txBox="1"/>
          <p:nvPr/>
        </p:nvSpPr>
        <p:spPr>
          <a:xfrm>
            <a:off x="2711415" y="2696729"/>
            <a:ext cx="690900" cy="336853"/>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E =4</a:t>
            </a:r>
          </a:p>
        </p:txBody>
      </p:sp>
      <p:sp>
        <p:nvSpPr>
          <p:cNvPr id="414" name="Shape 414"/>
          <p:cNvSpPr txBox="1"/>
          <p:nvPr/>
        </p:nvSpPr>
        <p:spPr>
          <a:xfrm>
            <a:off x="2668825" y="4635329"/>
            <a:ext cx="1135800" cy="336853"/>
          </a:xfrm>
          <a:prstGeom prst="rect">
            <a:avLst/>
          </a:prstGeom>
          <a:solidFill>
            <a:srgbClr val="FFFFFF"/>
          </a:solidFill>
          <a:ln w="9525" cap="flat" cmpd="sng">
            <a:solidFill>
              <a:srgbClr val="0000FF"/>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GB" sz="1800">
                <a:latin typeface="Comic Sans MS"/>
                <a:ea typeface="Comic Sans MS"/>
                <a:cs typeface="Comic Sans MS"/>
                <a:sym typeface="Comic Sans MS"/>
              </a:rPr>
              <a:t>-2.46 eV</a:t>
            </a:r>
          </a:p>
        </p:txBody>
      </p:sp>
      <p:sp>
        <p:nvSpPr>
          <p:cNvPr id="32" name="Shape 305"/>
          <p:cNvSpPr txBox="1"/>
          <p:nvPr/>
        </p:nvSpPr>
        <p:spPr>
          <a:xfrm>
            <a:off x="0" y="0"/>
            <a:ext cx="9144000" cy="635074"/>
          </a:xfrm>
          <a:prstGeom prst="rect">
            <a:avLst/>
          </a:prstGeom>
          <a:solidFill>
            <a:srgbClr val="EAD1DC"/>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Explain how elements can be detected from emission and absorption spectra</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Shape 305"/>
          <p:cNvSpPr txBox="1"/>
          <p:nvPr/>
        </p:nvSpPr>
        <p:spPr>
          <a:xfrm>
            <a:off x="0" y="0"/>
            <a:ext cx="9144000" cy="635074"/>
          </a:xfrm>
          <a:prstGeom prst="rect">
            <a:avLst/>
          </a:prstGeom>
          <a:solidFill>
            <a:srgbClr val="EAD1DC"/>
          </a:solidFill>
          <a:ln>
            <a:noFill/>
          </a:ln>
        </p:spPr>
        <p:txBody>
          <a:bodyPr lIns="91425" tIns="45700" rIns="91425" bIns="45700" anchor="t" anchorCtr="0">
            <a:noAutofit/>
          </a:bodyPr>
          <a:lstStyle/>
          <a:p>
            <a:pPr>
              <a:buSzPct val="25000"/>
            </a:pPr>
            <a:r>
              <a:rPr lang="en-GB" sz="1800" dirty="0">
                <a:latin typeface="Comic Sans MS"/>
                <a:ea typeface="Comic Sans MS"/>
                <a:cs typeface="Comic Sans MS"/>
                <a:sym typeface="Comic Sans MS"/>
              </a:rPr>
              <a:t>Learning Outcome: </a:t>
            </a:r>
            <a:r>
              <a:rPr lang="en-GB" sz="1800" dirty="0">
                <a:solidFill>
                  <a:schemeClr val="dk1"/>
                </a:solidFill>
                <a:latin typeface="Comic Sans MS"/>
                <a:ea typeface="Comic Sans MS"/>
                <a:cs typeface="Comic Sans MS"/>
                <a:sym typeface="Comic Sans MS"/>
              </a:rPr>
              <a:t>Explain how elements can be detected from emission and absorption spectra</a:t>
            </a:r>
          </a:p>
          <a:p>
            <a:pPr marL="0" marR="0" lvl="0" indent="0" algn="l" rtl="0">
              <a:spcBef>
                <a:spcPts val="0"/>
              </a:spcBef>
              <a:buSzPct val="25000"/>
              <a:buNone/>
            </a:pPr>
            <a:endParaRPr lang="en-GB" sz="1800" dirty="0">
              <a:solidFill>
                <a:schemeClr val="dk1"/>
              </a:solidFill>
              <a:latin typeface="Comic Sans MS"/>
              <a:ea typeface="Comic Sans MS"/>
              <a:cs typeface="Comic Sans MS"/>
              <a:sym typeface="Comic Sans MS"/>
            </a:endParaRPr>
          </a:p>
          <a:p>
            <a:pPr marL="0" marR="0" lvl="0" indent="0" algn="l" rtl="0">
              <a:spcBef>
                <a:spcPts val="0"/>
              </a:spcBef>
              <a:buNone/>
            </a:pPr>
            <a:endParaRPr sz="1800" dirty="0">
              <a:latin typeface="Comic Sans MS"/>
              <a:ea typeface="Comic Sans MS"/>
              <a:cs typeface="Comic Sans MS"/>
              <a:sym typeface="Comic Sans MS"/>
            </a:endParaRPr>
          </a:p>
        </p:txBody>
      </p:sp>
      <p:pic>
        <p:nvPicPr>
          <p:cNvPr id="1026" name="Picture 2" descr="http://www.columbia.edu/~vjd1/sun_spectrum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15" y="2018601"/>
            <a:ext cx="8497970" cy="179030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9" name="Shape 149"/>
          <p:cNvSpPr txBox="1">
            <a:spLocks noGrp="1"/>
          </p:cNvSpPr>
          <p:nvPr>
            <p:ph type="title" idx="4294967295"/>
          </p:nvPr>
        </p:nvSpPr>
        <p:spPr>
          <a:xfrm>
            <a:off x="0" y="1"/>
            <a:ext cx="9144000" cy="1495088"/>
          </a:xfrm>
          <a:prstGeom prst="rect">
            <a:avLst/>
          </a:prstGeom>
          <a:solidFill>
            <a:srgbClr val="1C4587"/>
          </a:solidFill>
          <a:ln w="9525" cap="flat" cmpd="sng">
            <a:solidFill>
              <a:srgbClr val="FFFFFF">
                <a:alpha val="0"/>
              </a:srgbClr>
            </a:solidFill>
            <a:prstDash val="solid"/>
            <a:round/>
            <a:headEnd type="none" w="med" len="med"/>
            <a:tailEnd type="none" w="med" len="med"/>
          </a:ln>
        </p:spPr>
        <p:txBody>
          <a:bodyPr lIns="91425" tIns="91425" rIns="91425" bIns="91425" anchor="t" anchorCtr="0">
            <a:noAutofit/>
          </a:bodyPr>
          <a:lstStyle/>
          <a:p>
            <a:pPr marL="0" marR="0" lvl="0" indent="0" rtl="0">
              <a:lnSpc>
                <a:spcPct val="100000"/>
              </a:lnSpc>
              <a:spcBef>
                <a:spcPts val="0"/>
              </a:spcBef>
              <a:spcAft>
                <a:spcPts val="0"/>
              </a:spcAft>
              <a:buClr>
                <a:schemeClr val="lt1"/>
              </a:buClr>
              <a:buSzPct val="25000"/>
              <a:buFont typeface="Comic Sans MS"/>
              <a:buNone/>
            </a:pPr>
            <a:r>
              <a:rPr lang="en-GB" b="1" dirty="0">
                <a:solidFill>
                  <a:srgbClr val="FFFFFF"/>
                </a:solidFill>
              </a:rPr>
              <a:t>Measuring wavelengths of starlight</a:t>
            </a:r>
          </a:p>
        </p:txBody>
      </p:sp>
      <p:sp>
        <p:nvSpPr>
          <p:cNvPr id="150" name="Shape 150"/>
          <p:cNvSpPr txBox="1"/>
          <p:nvPr/>
        </p:nvSpPr>
        <p:spPr>
          <a:xfrm>
            <a:off x="284225" y="2645229"/>
            <a:ext cx="3498900" cy="1596585"/>
          </a:xfrm>
          <a:prstGeom prst="rect">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GB" sz="2400" dirty="0">
                <a:solidFill>
                  <a:schemeClr val="dk2"/>
                </a:solidFill>
                <a:latin typeface="Comic Sans MS"/>
                <a:ea typeface="Comic Sans MS"/>
                <a:cs typeface="Comic Sans MS"/>
                <a:sym typeface="Comic Sans MS"/>
              </a:rPr>
              <a:t>What can you remember about Young’s double slit experiment?</a:t>
            </a:r>
          </a:p>
        </p:txBody>
      </p:sp>
      <p:pic>
        <p:nvPicPr>
          <p:cNvPr id="2" name="Picture 1"/>
          <p:cNvPicPr>
            <a:picLocks noChangeAspect="1"/>
          </p:cNvPicPr>
          <p:nvPr/>
        </p:nvPicPr>
        <p:blipFill>
          <a:blip r:embed="rId3"/>
          <a:stretch>
            <a:fillRect/>
          </a:stretch>
        </p:blipFill>
        <p:spPr>
          <a:xfrm>
            <a:off x="4329772" y="1809380"/>
            <a:ext cx="4056471" cy="3042354"/>
          </a:xfrm>
          <a:prstGeom prst="rect">
            <a:avLst/>
          </a:prstGeom>
        </p:spPr>
      </p:pic>
    </p:spTree>
    <p:extLst>
      <p:ext uri="{BB962C8B-B14F-4D97-AF65-F5344CB8AC3E}">
        <p14:creationId xmlns:p14="http://schemas.microsoft.com/office/powerpoint/2010/main" val="1538678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87725" y="87470"/>
            <a:ext cx="8949300" cy="1129771"/>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sz="4400" b="0" i="0" u="none" strike="noStrike" cap="none" dirty="0">
                <a:solidFill>
                  <a:schemeClr val="lt1"/>
                </a:solidFill>
                <a:latin typeface="Comic Sans MS"/>
                <a:ea typeface="Comic Sans MS"/>
                <a:cs typeface="Comic Sans MS"/>
                <a:sym typeface="Comic Sans MS"/>
              </a:rPr>
              <a:t> </a:t>
            </a:r>
            <a:r>
              <a:rPr lang="en-GB" b="1" dirty="0">
                <a:solidFill>
                  <a:srgbClr val="000000"/>
                </a:solidFill>
              </a:rPr>
              <a:t>Measuring wavelengths of starlight</a:t>
            </a:r>
          </a:p>
        </p:txBody>
      </p:sp>
      <p:grpSp>
        <p:nvGrpSpPr>
          <p:cNvPr id="166" name="Shape 166"/>
          <p:cNvGrpSpPr/>
          <p:nvPr/>
        </p:nvGrpSpPr>
        <p:grpSpPr>
          <a:xfrm>
            <a:off x="355020" y="1314304"/>
            <a:ext cx="8330680" cy="3630978"/>
            <a:chOff x="435644" y="8951"/>
            <a:chExt cx="7719311" cy="4723684"/>
          </a:xfrm>
        </p:grpSpPr>
        <p:sp>
          <p:nvSpPr>
            <p:cNvPr id="167" name="Shape 167"/>
            <p:cNvSpPr/>
            <p:nvPr/>
          </p:nvSpPr>
          <p:spPr>
            <a:xfrm>
              <a:off x="435655" y="8951"/>
              <a:ext cx="7719300" cy="1216307"/>
            </a:xfrm>
            <a:prstGeom prst="roundRect">
              <a:avLst>
                <a:gd name="adj" fmla="val 16667"/>
              </a:avLst>
            </a:prstGeom>
            <a:solidFill>
              <a:srgbClr val="00B050"/>
            </a:solidFill>
            <a:ln>
              <a:noFill/>
            </a:ln>
          </p:spPr>
          <p:txBody>
            <a:bodyPr lIns="91425" tIns="91425" rIns="91425" bIns="91425" anchor="ctr" anchorCtr="0">
              <a:noAutofit/>
            </a:bodyPr>
            <a:lstStyle/>
            <a:p>
              <a:endParaRPr/>
            </a:p>
          </p:txBody>
        </p:sp>
        <p:sp>
          <p:nvSpPr>
            <p:cNvPr id="168" name="Shape 168"/>
            <p:cNvSpPr txBox="1"/>
            <p:nvPr/>
          </p:nvSpPr>
          <p:spPr>
            <a:xfrm>
              <a:off x="513105" y="62065"/>
              <a:ext cx="7564200" cy="1111554"/>
            </a:xfrm>
            <a:prstGeom prst="rect">
              <a:avLst/>
            </a:prstGeom>
            <a:solidFill>
              <a:srgbClr val="84FE72">
                <a:alpha val="98850"/>
              </a:srgbClr>
            </a:solidFill>
            <a:ln>
              <a:noFill/>
            </a:ln>
          </p:spPr>
          <p:txBody>
            <a:bodyPr lIns="230525" tIns="0" rIns="230525" bIns="0" anchor="ctr" anchorCtr="0">
              <a:noAutofit/>
            </a:bodyPr>
            <a:lstStyle/>
            <a:p>
              <a:pPr>
                <a:lnSpc>
                  <a:spcPct val="90000"/>
                </a:lnSpc>
                <a:buClr>
                  <a:srgbClr val="000000"/>
                </a:buClr>
                <a:buSzPct val="25000"/>
                <a:buFont typeface="Arial"/>
                <a:buNone/>
              </a:pPr>
              <a:r>
                <a:rPr lang="en-GB" sz="3200" dirty="0">
                  <a:latin typeface="Comic Sans MS"/>
                  <a:ea typeface="Comic Sans MS"/>
                  <a:cs typeface="Comic Sans MS"/>
                  <a:sym typeface="Comic Sans MS"/>
                </a:rPr>
                <a:t>Review Young’s double slit experiment</a:t>
              </a:r>
            </a:p>
          </p:txBody>
        </p:sp>
        <p:sp>
          <p:nvSpPr>
            <p:cNvPr id="169" name="Shape 169"/>
            <p:cNvSpPr/>
            <p:nvPr/>
          </p:nvSpPr>
          <p:spPr>
            <a:xfrm>
              <a:off x="435655" y="1677529"/>
              <a:ext cx="7719300" cy="1322100"/>
            </a:xfrm>
            <a:prstGeom prst="roundRect">
              <a:avLst>
                <a:gd name="adj" fmla="val 16667"/>
              </a:avLst>
            </a:prstGeom>
            <a:solidFill>
              <a:schemeClr val="dk2"/>
            </a:solidFill>
            <a:ln>
              <a:noFill/>
            </a:ln>
          </p:spPr>
          <p:txBody>
            <a:bodyPr lIns="91425" tIns="91425" rIns="91425" bIns="91425" anchor="ctr" anchorCtr="0">
              <a:noAutofit/>
            </a:bodyPr>
            <a:lstStyle/>
            <a:p>
              <a:endParaRPr/>
            </a:p>
          </p:txBody>
        </p:sp>
        <p:sp>
          <p:nvSpPr>
            <p:cNvPr id="170" name="Shape 170"/>
            <p:cNvSpPr txBox="1"/>
            <p:nvPr/>
          </p:nvSpPr>
          <p:spPr>
            <a:xfrm>
              <a:off x="516180" y="1723990"/>
              <a:ext cx="7564200" cy="1204200"/>
            </a:xfrm>
            <a:prstGeom prst="rect">
              <a:avLst/>
            </a:prstGeom>
            <a:solidFill>
              <a:srgbClr val="CFE2F3"/>
            </a:solidFill>
            <a:ln>
              <a:noFill/>
            </a:ln>
          </p:spPr>
          <p:txBody>
            <a:bodyPr lIns="230525" tIns="0" rIns="230525" bIns="0" anchor="ctr" anchorCtr="0">
              <a:noAutofit/>
            </a:bodyPr>
            <a:lstStyle/>
            <a:p>
              <a:pPr>
                <a:lnSpc>
                  <a:spcPct val="90000"/>
                </a:lnSpc>
                <a:buSzPct val="25000"/>
              </a:pPr>
              <a:r>
                <a:rPr lang="en-GB" sz="3200" dirty="0">
                  <a:latin typeface="Comic Sans MS"/>
                  <a:ea typeface="Comic Sans MS"/>
                  <a:cs typeface="Comic Sans MS"/>
                  <a:sym typeface="Comic Sans MS"/>
                </a:rPr>
                <a:t>Derive the grating equation to calculate wavelength</a:t>
              </a:r>
            </a:p>
          </p:txBody>
        </p:sp>
        <p:sp>
          <p:nvSpPr>
            <p:cNvPr id="171" name="Shape 171"/>
            <p:cNvSpPr/>
            <p:nvPr/>
          </p:nvSpPr>
          <p:spPr>
            <a:xfrm>
              <a:off x="435644" y="3410535"/>
              <a:ext cx="7719300" cy="1322100"/>
            </a:xfrm>
            <a:prstGeom prst="roundRect">
              <a:avLst>
                <a:gd name="adj" fmla="val 16667"/>
              </a:avLst>
            </a:prstGeom>
            <a:solidFill>
              <a:schemeClr val="accent4"/>
            </a:solidFill>
            <a:ln>
              <a:noFill/>
            </a:ln>
          </p:spPr>
          <p:txBody>
            <a:bodyPr lIns="91425" tIns="91425" rIns="91425" bIns="91425" anchor="ctr" anchorCtr="0">
              <a:noAutofit/>
            </a:bodyPr>
            <a:lstStyle/>
            <a:p>
              <a:endParaRPr/>
            </a:p>
          </p:txBody>
        </p:sp>
        <p:sp>
          <p:nvSpPr>
            <p:cNvPr id="172" name="Shape 172"/>
            <p:cNvSpPr txBox="1"/>
            <p:nvPr/>
          </p:nvSpPr>
          <p:spPr>
            <a:xfrm>
              <a:off x="546352" y="3469497"/>
              <a:ext cx="7530900" cy="1204200"/>
            </a:xfrm>
            <a:prstGeom prst="rect">
              <a:avLst/>
            </a:prstGeom>
            <a:solidFill>
              <a:srgbClr val="EAD1DC"/>
            </a:solidFill>
            <a:ln>
              <a:noFill/>
            </a:ln>
          </p:spPr>
          <p:txBody>
            <a:bodyPr lIns="230525" tIns="0" rIns="230525" bIns="0" anchor="ctr" anchorCtr="0">
              <a:noAutofit/>
            </a:bodyPr>
            <a:lstStyle/>
            <a:p>
              <a:pPr>
                <a:lnSpc>
                  <a:spcPct val="90000"/>
                </a:lnSpc>
                <a:buClr>
                  <a:srgbClr val="000000"/>
                </a:buClr>
                <a:buSzPct val="25000"/>
                <a:buFont typeface="Arial"/>
                <a:buNone/>
              </a:pPr>
              <a:r>
                <a:rPr lang="en-GB" sz="3200" dirty="0">
                  <a:latin typeface="Comic Sans MS"/>
                  <a:ea typeface="Comic Sans MS"/>
                  <a:cs typeface="Comic Sans MS"/>
                  <a:sym typeface="Comic Sans MS"/>
                </a:rPr>
                <a:t>Calculate wavelengths of starlight</a:t>
              </a:r>
            </a:p>
          </p:txBody>
        </p:sp>
      </p:grpSp>
    </p:spTree>
    <p:extLst>
      <p:ext uri="{BB962C8B-B14F-4D97-AF65-F5344CB8AC3E}">
        <p14:creationId xmlns:p14="http://schemas.microsoft.com/office/powerpoint/2010/main" val="3798174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28600" y="297758"/>
            <a:ext cx="8229600" cy="38385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omic Sans MS"/>
              <a:buNone/>
            </a:pPr>
            <a:r>
              <a:rPr lang="en-GB" sz="2400" b="1">
                <a:solidFill>
                  <a:schemeClr val="lt1"/>
                </a:solidFill>
              </a:rPr>
              <a:t>Young’s Double Slit Experiment</a:t>
            </a:r>
          </a:p>
        </p:txBody>
      </p:sp>
      <p:sp>
        <p:nvSpPr>
          <p:cNvPr id="276" name="Shape 276"/>
          <p:cNvSpPr txBox="1">
            <a:spLocks noGrp="1"/>
          </p:cNvSpPr>
          <p:nvPr>
            <p:ph type="body" idx="1"/>
          </p:nvPr>
        </p:nvSpPr>
        <p:spPr>
          <a:xfrm>
            <a:off x="185550" y="630563"/>
            <a:ext cx="8772900" cy="2119275"/>
          </a:xfrm>
          <a:prstGeom prst="rect">
            <a:avLst/>
          </a:prstGeom>
          <a:noFill/>
          <a:ln>
            <a:noFill/>
          </a:ln>
        </p:spPr>
        <p:txBody>
          <a:bodyPr lIns="91425" tIns="45700" rIns="91425" bIns="45700" anchor="t" anchorCtr="0">
            <a:noAutofit/>
          </a:bodyPr>
          <a:lstStyle/>
          <a:p>
            <a:pPr marL="457200" marR="0" lvl="0" indent="-368300" algn="l" rtl="0">
              <a:spcBef>
                <a:spcPts val="518"/>
              </a:spcBef>
              <a:buClr>
                <a:schemeClr val="lt1"/>
              </a:buClr>
              <a:buSzPct val="100000"/>
            </a:pPr>
            <a:r>
              <a:rPr lang="en-GB" sz="2200" dirty="0">
                <a:solidFill>
                  <a:schemeClr val="lt1"/>
                </a:solidFill>
              </a:rPr>
              <a:t>A Monochromatic (single frequency) light source with wavelength </a:t>
            </a:r>
            <a:r>
              <a:rPr lang="en-GB" sz="2200" b="1" dirty="0" err="1">
                <a:solidFill>
                  <a:schemeClr val="lt1"/>
                </a:solidFill>
              </a:rPr>
              <a:t>λ</a:t>
            </a:r>
            <a:r>
              <a:rPr lang="en-GB" sz="2200" dirty="0">
                <a:solidFill>
                  <a:schemeClr val="lt1"/>
                </a:solidFill>
              </a:rPr>
              <a:t> spreads out from a point and passes through two slits in a screen, distance </a:t>
            </a:r>
            <a:r>
              <a:rPr lang="en-GB" sz="2200" b="1" dirty="0">
                <a:solidFill>
                  <a:schemeClr val="lt1"/>
                </a:solidFill>
              </a:rPr>
              <a:t>a</a:t>
            </a:r>
            <a:r>
              <a:rPr lang="en-GB" sz="2200" dirty="0">
                <a:solidFill>
                  <a:schemeClr val="lt1"/>
                </a:solidFill>
              </a:rPr>
              <a:t> apart</a:t>
            </a:r>
          </a:p>
          <a:p>
            <a:pPr marL="457200" marR="0" lvl="0" indent="-368300" algn="l" rtl="0">
              <a:spcBef>
                <a:spcPts val="518"/>
              </a:spcBef>
              <a:buClr>
                <a:schemeClr val="lt1"/>
              </a:buClr>
              <a:buSzPct val="100000"/>
            </a:pPr>
            <a:r>
              <a:rPr lang="en-GB" sz="2200" dirty="0">
                <a:solidFill>
                  <a:schemeClr val="lt1"/>
                </a:solidFill>
              </a:rPr>
              <a:t>The light diffuses from each slit, creating two coherent wave sources that will interfere with each other</a:t>
            </a:r>
          </a:p>
          <a:p>
            <a:pPr marL="457200" marR="0" lvl="0" indent="-368300" algn="l" rtl="0">
              <a:spcBef>
                <a:spcPts val="518"/>
              </a:spcBef>
              <a:buClr>
                <a:schemeClr val="lt1"/>
              </a:buClr>
              <a:buSzPct val="100000"/>
            </a:pPr>
            <a:r>
              <a:rPr lang="en-GB" sz="2200" dirty="0">
                <a:solidFill>
                  <a:schemeClr val="lt1"/>
                </a:solidFill>
              </a:rPr>
              <a:t>A screen placed distance </a:t>
            </a:r>
            <a:r>
              <a:rPr lang="en-GB" sz="2200" b="1" dirty="0">
                <a:solidFill>
                  <a:schemeClr val="lt1"/>
                </a:solidFill>
              </a:rPr>
              <a:t>D</a:t>
            </a:r>
            <a:r>
              <a:rPr lang="en-GB" sz="2200" dirty="0">
                <a:solidFill>
                  <a:schemeClr val="lt1"/>
                </a:solidFill>
              </a:rPr>
              <a:t> away will show an interference pattern of repeating bright and dark patches</a:t>
            </a:r>
          </a:p>
          <a:p>
            <a:pPr marL="457200" lvl="0" indent="0" rtl="0">
              <a:spcBef>
                <a:spcPts val="518"/>
              </a:spcBef>
              <a:buNone/>
            </a:pPr>
            <a:endParaRPr sz="2200" b="1" dirty="0">
              <a:solidFill>
                <a:schemeClr val="lt1"/>
              </a:solidFill>
            </a:endParaRPr>
          </a:p>
          <a:p>
            <a:pPr marL="342900" marR="0" lvl="0" indent="-342900" algn="l" rtl="0">
              <a:spcBef>
                <a:spcPts val="518"/>
              </a:spcBef>
              <a:buClr>
                <a:srgbClr val="FFFF00"/>
              </a:buClr>
              <a:buSzPct val="25000"/>
              <a:buFont typeface="Arial"/>
              <a:buNone/>
            </a:pPr>
            <a:endParaRPr sz="2200" dirty="0">
              <a:solidFill>
                <a:schemeClr val="lt1"/>
              </a:solidFill>
            </a:endParaRPr>
          </a:p>
          <a:p>
            <a:pPr marL="342900" marR="0" lvl="0" indent="-342900" algn="l" rtl="0">
              <a:spcBef>
                <a:spcPts val="518"/>
              </a:spcBef>
              <a:buClr>
                <a:srgbClr val="FFFF00"/>
              </a:buClr>
              <a:buSzPct val="25000"/>
              <a:buFont typeface="Arial"/>
              <a:buNone/>
            </a:pPr>
            <a:endParaRPr sz="2200" dirty="0">
              <a:solidFill>
                <a:schemeClr val="lt1"/>
              </a:solidFill>
            </a:endParaRPr>
          </a:p>
          <a:p>
            <a:pPr marL="0" marR="0" lvl="0" indent="0" algn="l" rtl="0">
              <a:spcBef>
                <a:spcPts val="518"/>
              </a:spcBef>
              <a:buClr>
                <a:srgbClr val="FFFF00"/>
              </a:buClr>
              <a:buSzPct val="25000"/>
              <a:buFont typeface="Arial"/>
              <a:buNone/>
            </a:pPr>
            <a:endParaRPr sz="2200" dirty="0">
              <a:solidFill>
                <a:schemeClr val="lt1"/>
              </a:solidFill>
            </a:endParaRPr>
          </a:p>
          <a:p>
            <a:pPr marL="0" marR="0" lvl="0" indent="0" algn="l" rtl="0">
              <a:spcBef>
                <a:spcPts val="518"/>
              </a:spcBef>
              <a:buClr>
                <a:srgbClr val="FFFF00"/>
              </a:buClr>
              <a:buSzPct val="25000"/>
              <a:buFont typeface="Arial"/>
              <a:buNone/>
            </a:pPr>
            <a:endParaRPr sz="2200" dirty="0">
              <a:solidFill>
                <a:schemeClr val="lt1"/>
              </a:solidFill>
            </a:endParaRPr>
          </a:p>
          <a:p>
            <a:pPr marL="0" marR="0" lvl="0" indent="0" algn="l" rtl="0">
              <a:spcBef>
                <a:spcPts val="518"/>
              </a:spcBef>
              <a:buClr>
                <a:srgbClr val="FFFF00"/>
              </a:buClr>
              <a:buSzPct val="25000"/>
              <a:buFont typeface="Arial"/>
              <a:buNone/>
            </a:pPr>
            <a:r>
              <a:rPr lang="en-GB" sz="2200" dirty="0">
                <a:solidFill>
                  <a:schemeClr val="lt1"/>
                </a:solidFill>
              </a:rPr>
              <a:t> </a:t>
            </a:r>
          </a:p>
        </p:txBody>
      </p:sp>
      <p:sp>
        <p:nvSpPr>
          <p:cNvPr id="277" name="Shape 277"/>
          <p:cNvSpPr txBox="1"/>
          <p:nvPr/>
        </p:nvSpPr>
        <p:spPr>
          <a:xfrm>
            <a:off x="0" y="0"/>
            <a:ext cx="9144000" cy="276975"/>
          </a:xfrm>
          <a:prstGeom prst="rect">
            <a:avLst/>
          </a:prstGeom>
          <a:solidFill>
            <a:srgbClr val="CCFFCC"/>
          </a:solidFill>
          <a:ln>
            <a:noFill/>
          </a:ln>
        </p:spPr>
        <p:txBody>
          <a:bodyPr lIns="91425" tIns="45700" rIns="91425" bIns="45700" anchor="t" anchorCtr="0">
            <a:noAutofit/>
          </a:bodyPr>
          <a:lstStyle/>
          <a:p>
            <a:pPr>
              <a:lnSpc>
                <a:spcPct val="90000"/>
              </a:lnSpc>
              <a:buClr>
                <a:srgbClr val="000000"/>
              </a:buClr>
              <a:buSzPct val="25000"/>
            </a:pPr>
            <a:r>
              <a:rPr lang="en-GB" sz="1800" dirty="0">
                <a:latin typeface="Comic Sans MS"/>
                <a:ea typeface="Comic Sans MS"/>
                <a:cs typeface="Comic Sans MS"/>
                <a:sym typeface="Comic Sans MS"/>
              </a:rPr>
              <a:t>Learning Outcome: Review Young’s double slit experiment</a:t>
            </a:r>
          </a:p>
        </p:txBody>
      </p:sp>
      <p:pic>
        <p:nvPicPr>
          <p:cNvPr id="278" name="Shape 278"/>
          <p:cNvPicPr preferRelativeResize="0"/>
          <p:nvPr/>
        </p:nvPicPr>
        <p:blipFill>
          <a:blip r:embed="rId3">
            <a:alphaModFix/>
          </a:blip>
          <a:stretch>
            <a:fillRect/>
          </a:stretch>
        </p:blipFill>
        <p:spPr>
          <a:xfrm>
            <a:off x="228612" y="3259248"/>
            <a:ext cx="3796785" cy="1728289"/>
          </a:xfrm>
          <a:prstGeom prst="rect">
            <a:avLst/>
          </a:prstGeom>
          <a:noFill/>
          <a:ln>
            <a:noFill/>
          </a:ln>
        </p:spPr>
      </p:pic>
      <p:pic>
        <p:nvPicPr>
          <p:cNvPr id="279" name="Shape 279"/>
          <p:cNvPicPr preferRelativeResize="0"/>
          <p:nvPr/>
        </p:nvPicPr>
        <p:blipFill>
          <a:blip r:embed="rId4">
            <a:alphaModFix/>
          </a:blip>
          <a:stretch>
            <a:fillRect/>
          </a:stretch>
        </p:blipFill>
        <p:spPr>
          <a:xfrm>
            <a:off x="4947883" y="3259247"/>
            <a:ext cx="3823811" cy="1587533"/>
          </a:xfrm>
          <a:prstGeom prst="rect">
            <a:avLst/>
          </a:prstGeom>
          <a:noFill/>
          <a:ln>
            <a:noFill/>
          </a:ln>
        </p:spPr>
      </p:pic>
    </p:spTree>
    <p:extLst>
      <p:ext uri="{BB962C8B-B14F-4D97-AF65-F5344CB8AC3E}">
        <p14:creationId xmlns:p14="http://schemas.microsoft.com/office/powerpoint/2010/main" val="117004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4576" y="0"/>
            <a:ext cx="5051350" cy="5051350"/>
          </a:xfrm>
          <a:prstGeom prst="rect">
            <a:avLst/>
          </a:prstGeom>
        </p:spPr>
      </p:pic>
    </p:spTree>
    <p:extLst>
      <p:ext uri="{BB962C8B-B14F-4D97-AF65-F5344CB8AC3E}">
        <p14:creationId xmlns:p14="http://schemas.microsoft.com/office/powerpoint/2010/main" val="1526301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228600" y="297758"/>
            <a:ext cx="8229600" cy="38385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omic Sans MS"/>
              <a:buNone/>
            </a:pPr>
            <a:r>
              <a:rPr lang="en-GB" sz="2400" b="1">
                <a:solidFill>
                  <a:schemeClr val="lt1"/>
                </a:solidFill>
              </a:rPr>
              <a:t>Young’s Double Slit Experiment</a:t>
            </a:r>
          </a:p>
        </p:txBody>
      </p:sp>
      <p:sp>
        <p:nvSpPr>
          <p:cNvPr id="285" name="Shape 285"/>
          <p:cNvSpPr txBox="1">
            <a:spLocks noGrp="1"/>
          </p:cNvSpPr>
          <p:nvPr>
            <p:ph type="body" idx="1"/>
          </p:nvPr>
        </p:nvSpPr>
        <p:spPr>
          <a:xfrm>
            <a:off x="185550" y="714444"/>
            <a:ext cx="8772900" cy="1473300"/>
          </a:xfrm>
          <a:prstGeom prst="rect">
            <a:avLst/>
          </a:prstGeom>
          <a:noFill/>
          <a:ln>
            <a:noFill/>
          </a:ln>
        </p:spPr>
        <p:txBody>
          <a:bodyPr lIns="91425" tIns="45700" rIns="91425" bIns="45700" anchor="t" anchorCtr="0">
            <a:noAutofit/>
          </a:bodyPr>
          <a:lstStyle/>
          <a:p>
            <a:pPr marL="0" marR="0" lvl="0" indent="0" algn="l" rtl="0">
              <a:spcBef>
                <a:spcPts val="518"/>
              </a:spcBef>
              <a:buNone/>
            </a:pPr>
            <a:r>
              <a:rPr lang="en-GB" sz="2200" dirty="0">
                <a:solidFill>
                  <a:schemeClr val="lt1"/>
                </a:solidFill>
              </a:rPr>
              <a:t>As D must be much larger than a, we can assume </a:t>
            </a:r>
            <a:r>
              <a:rPr lang="en-GB" sz="2200" dirty="0" err="1">
                <a:solidFill>
                  <a:schemeClr val="lt1"/>
                </a:solidFill>
              </a:rPr>
              <a:t>θ</a:t>
            </a:r>
            <a:r>
              <a:rPr lang="en-GB" sz="2200" dirty="0">
                <a:solidFill>
                  <a:schemeClr val="lt1"/>
                </a:solidFill>
              </a:rPr>
              <a:t> to be identical and very small, therefore:  sin </a:t>
            </a:r>
            <a:r>
              <a:rPr lang="en-GB" sz="2200" dirty="0" err="1">
                <a:solidFill>
                  <a:schemeClr val="lt1"/>
                </a:solidFill>
              </a:rPr>
              <a:t>θ</a:t>
            </a:r>
            <a:r>
              <a:rPr lang="en-GB" sz="2200" dirty="0">
                <a:solidFill>
                  <a:schemeClr val="lt1"/>
                </a:solidFill>
              </a:rPr>
              <a:t> = </a:t>
            </a:r>
            <a:r>
              <a:rPr lang="en-GB" sz="2200" dirty="0" err="1">
                <a:solidFill>
                  <a:schemeClr val="lt1"/>
                </a:solidFill>
              </a:rPr>
              <a:t>λ</a:t>
            </a:r>
            <a:r>
              <a:rPr lang="en-GB" sz="2200" dirty="0">
                <a:solidFill>
                  <a:schemeClr val="lt1"/>
                </a:solidFill>
              </a:rPr>
              <a:t>/a   tan </a:t>
            </a:r>
            <a:r>
              <a:rPr lang="en-GB" sz="2200" dirty="0" err="1">
                <a:solidFill>
                  <a:schemeClr val="lt1"/>
                </a:solidFill>
              </a:rPr>
              <a:t>θ</a:t>
            </a:r>
            <a:r>
              <a:rPr lang="en-GB" sz="2200" dirty="0">
                <a:solidFill>
                  <a:schemeClr val="lt1"/>
                </a:solidFill>
              </a:rPr>
              <a:t> = x/D</a:t>
            </a:r>
          </a:p>
          <a:p>
            <a:pPr marL="0" marR="0" lvl="0" indent="0" algn="l" rtl="0">
              <a:spcBef>
                <a:spcPts val="518"/>
              </a:spcBef>
              <a:buNone/>
            </a:pPr>
            <a:r>
              <a:rPr lang="en-GB" sz="2200" dirty="0">
                <a:solidFill>
                  <a:schemeClr val="lt1"/>
                </a:solidFill>
              </a:rPr>
              <a:t>If </a:t>
            </a:r>
            <a:r>
              <a:rPr lang="en-GB" sz="2200" dirty="0" err="1">
                <a:solidFill>
                  <a:schemeClr val="lt1"/>
                </a:solidFill>
              </a:rPr>
              <a:t>θ</a:t>
            </a:r>
            <a:r>
              <a:rPr lang="en-GB" sz="2200" dirty="0">
                <a:solidFill>
                  <a:schemeClr val="lt1"/>
                </a:solidFill>
              </a:rPr>
              <a:t> is small enough sin </a:t>
            </a:r>
            <a:r>
              <a:rPr lang="en-GB" sz="2200" dirty="0" err="1">
                <a:solidFill>
                  <a:schemeClr val="lt1"/>
                </a:solidFill>
              </a:rPr>
              <a:t>θ</a:t>
            </a:r>
            <a:r>
              <a:rPr lang="en-GB" sz="2200" dirty="0">
                <a:solidFill>
                  <a:schemeClr val="lt1"/>
                </a:solidFill>
              </a:rPr>
              <a:t> = tan </a:t>
            </a:r>
            <a:r>
              <a:rPr lang="en-GB" sz="2200" dirty="0" err="1">
                <a:solidFill>
                  <a:schemeClr val="lt1"/>
                </a:solidFill>
              </a:rPr>
              <a:t>θ</a:t>
            </a:r>
            <a:r>
              <a:rPr lang="en-GB" sz="2200" dirty="0">
                <a:solidFill>
                  <a:schemeClr val="lt1"/>
                </a:solidFill>
              </a:rPr>
              <a:t> so:</a:t>
            </a:r>
          </a:p>
          <a:p>
            <a:pPr marL="0" lvl="0" indent="0" rtl="0">
              <a:spcBef>
                <a:spcPts val="518"/>
              </a:spcBef>
              <a:buNone/>
            </a:pPr>
            <a:r>
              <a:rPr lang="en-GB" sz="2200" dirty="0" err="1">
                <a:solidFill>
                  <a:schemeClr val="lt1"/>
                </a:solidFill>
              </a:rPr>
              <a:t>λ</a:t>
            </a:r>
            <a:r>
              <a:rPr lang="en-GB" sz="2200" dirty="0">
                <a:solidFill>
                  <a:schemeClr val="lt1"/>
                </a:solidFill>
              </a:rPr>
              <a:t>/a = x/D   </a:t>
            </a:r>
            <a:r>
              <a:rPr lang="en-GB" sz="2200" dirty="0" err="1">
                <a:solidFill>
                  <a:schemeClr val="lt1"/>
                </a:solidFill>
              </a:rPr>
              <a:t>λ</a:t>
            </a:r>
            <a:r>
              <a:rPr lang="en-GB" sz="2200" dirty="0">
                <a:solidFill>
                  <a:schemeClr val="lt1"/>
                </a:solidFill>
              </a:rPr>
              <a:t> = </a:t>
            </a:r>
            <a:r>
              <a:rPr lang="en-GB" sz="2200" dirty="0" err="1">
                <a:solidFill>
                  <a:schemeClr val="lt1"/>
                </a:solidFill>
              </a:rPr>
              <a:t>ax</a:t>
            </a:r>
            <a:r>
              <a:rPr lang="en-GB" sz="2200" dirty="0">
                <a:solidFill>
                  <a:schemeClr val="lt1"/>
                </a:solidFill>
              </a:rPr>
              <a:t>/D</a:t>
            </a:r>
          </a:p>
          <a:p>
            <a:pPr marL="0" lvl="0" indent="0" rtl="0">
              <a:spcBef>
                <a:spcPts val="518"/>
              </a:spcBef>
              <a:buNone/>
            </a:pPr>
            <a:r>
              <a:rPr lang="en-GB" sz="2200" dirty="0">
                <a:solidFill>
                  <a:schemeClr val="lt1"/>
                </a:solidFill>
              </a:rPr>
              <a:t>Where x is the separation distance between two adjacent maxima  </a:t>
            </a:r>
          </a:p>
          <a:p>
            <a:pPr marL="0" marR="0" lvl="0" indent="0" algn="l" rtl="0">
              <a:spcBef>
                <a:spcPts val="518"/>
              </a:spcBef>
              <a:buNone/>
            </a:pPr>
            <a:endParaRPr sz="2200" dirty="0">
              <a:solidFill>
                <a:schemeClr val="lt1"/>
              </a:solidFill>
            </a:endParaRPr>
          </a:p>
          <a:p>
            <a:pPr marL="0" marR="0" lvl="0" indent="0" algn="l" rtl="0">
              <a:spcBef>
                <a:spcPts val="518"/>
              </a:spcBef>
              <a:buClr>
                <a:srgbClr val="FFFF00"/>
              </a:buClr>
              <a:buSzPct val="25000"/>
              <a:buFont typeface="Arial"/>
              <a:buNone/>
            </a:pPr>
            <a:endParaRPr sz="2200" dirty="0">
              <a:solidFill>
                <a:schemeClr val="lt1"/>
              </a:solidFill>
            </a:endParaRPr>
          </a:p>
        </p:txBody>
      </p:sp>
      <p:pic>
        <p:nvPicPr>
          <p:cNvPr id="287" name="Shape 287"/>
          <p:cNvPicPr preferRelativeResize="0"/>
          <p:nvPr/>
        </p:nvPicPr>
        <p:blipFill>
          <a:blip r:embed="rId3">
            <a:alphaModFix/>
          </a:blip>
          <a:stretch>
            <a:fillRect/>
          </a:stretch>
        </p:blipFill>
        <p:spPr>
          <a:xfrm>
            <a:off x="5520275" y="2761978"/>
            <a:ext cx="3209574" cy="2188931"/>
          </a:xfrm>
          <a:prstGeom prst="rect">
            <a:avLst/>
          </a:prstGeom>
          <a:noFill/>
          <a:ln>
            <a:noFill/>
          </a:ln>
        </p:spPr>
      </p:pic>
      <p:pic>
        <p:nvPicPr>
          <p:cNvPr id="288" name="Shape 288"/>
          <p:cNvPicPr preferRelativeResize="0"/>
          <p:nvPr/>
        </p:nvPicPr>
        <p:blipFill rotWithShape="1">
          <a:blip r:embed="rId4">
            <a:alphaModFix/>
          </a:blip>
          <a:srcRect b="24947"/>
          <a:stretch/>
        </p:blipFill>
        <p:spPr>
          <a:xfrm>
            <a:off x="395750" y="2854715"/>
            <a:ext cx="4698250" cy="2117738"/>
          </a:xfrm>
          <a:prstGeom prst="rect">
            <a:avLst/>
          </a:prstGeom>
          <a:noFill/>
          <a:ln>
            <a:noFill/>
          </a:ln>
        </p:spPr>
      </p:pic>
      <p:sp>
        <p:nvSpPr>
          <p:cNvPr id="289" name="Shape 289"/>
          <p:cNvSpPr txBox="1">
            <a:spLocks noGrp="1"/>
          </p:cNvSpPr>
          <p:nvPr>
            <p:ph type="body" idx="1"/>
          </p:nvPr>
        </p:nvSpPr>
        <p:spPr>
          <a:xfrm>
            <a:off x="568275" y="3656156"/>
            <a:ext cx="377700" cy="276975"/>
          </a:xfrm>
          <a:prstGeom prst="rect">
            <a:avLst/>
          </a:prstGeom>
          <a:solidFill>
            <a:srgbClr val="FFFFFF"/>
          </a:solidFill>
          <a:ln>
            <a:noFill/>
          </a:ln>
        </p:spPr>
        <p:txBody>
          <a:bodyPr lIns="91425" tIns="45700" rIns="91425" bIns="45700" anchor="t" anchorCtr="0">
            <a:noAutofit/>
          </a:bodyPr>
          <a:lstStyle/>
          <a:p>
            <a:pPr marL="0" marR="0" lvl="0" indent="0" algn="l" rtl="0">
              <a:spcBef>
                <a:spcPts val="518"/>
              </a:spcBef>
              <a:buClr>
                <a:srgbClr val="FFFF00"/>
              </a:buClr>
              <a:buSzPct val="25000"/>
              <a:buFont typeface="Arial"/>
              <a:buNone/>
            </a:pPr>
            <a:r>
              <a:rPr lang="en-GB" sz="1600" dirty="0">
                <a:solidFill>
                  <a:srgbClr val="000000"/>
                </a:solidFill>
              </a:rPr>
              <a:t>a</a:t>
            </a:r>
          </a:p>
        </p:txBody>
      </p:sp>
      <p:sp>
        <p:nvSpPr>
          <p:cNvPr id="290" name="Shape 290"/>
          <p:cNvSpPr txBox="1">
            <a:spLocks noGrp="1"/>
          </p:cNvSpPr>
          <p:nvPr>
            <p:ph type="body" idx="1"/>
          </p:nvPr>
        </p:nvSpPr>
        <p:spPr>
          <a:xfrm>
            <a:off x="2556025" y="4423313"/>
            <a:ext cx="377700" cy="276975"/>
          </a:xfrm>
          <a:prstGeom prst="rect">
            <a:avLst/>
          </a:prstGeom>
          <a:solidFill>
            <a:srgbClr val="FFFFFF"/>
          </a:solidFill>
          <a:ln>
            <a:noFill/>
          </a:ln>
        </p:spPr>
        <p:txBody>
          <a:bodyPr lIns="91425" tIns="45700" rIns="91425" bIns="45700" anchor="t" anchorCtr="0">
            <a:noAutofit/>
          </a:bodyPr>
          <a:lstStyle/>
          <a:p>
            <a:pPr marL="0" marR="0" lvl="0" indent="0" algn="l" rtl="0">
              <a:spcBef>
                <a:spcPts val="518"/>
              </a:spcBef>
              <a:buClr>
                <a:srgbClr val="FFFF00"/>
              </a:buClr>
              <a:buSzPct val="25000"/>
              <a:buFont typeface="Arial"/>
              <a:buNone/>
            </a:pPr>
            <a:r>
              <a:rPr lang="en-GB" sz="1600">
                <a:solidFill>
                  <a:srgbClr val="000000"/>
                </a:solidFill>
              </a:rPr>
              <a:t>D</a:t>
            </a:r>
          </a:p>
        </p:txBody>
      </p:sp>
      <p:sp>
        <p:nvSpPr>
          <p:cNvPr id="9" name="Shape 289"/>
          <p:cNvSpPr txBox="1">
            <a:spLocks/>
          </p:cNvSpPr>
          <p:nvPr/>
        </p:nvSpPr>
        <p:spPr>
          <a:xfrm>
            <a:off x="5520275" y="3750531"/>
            <a:ext cx="188850" cy="287580"/>
          </a:xfrm>
          <a:prstGeom prst="rect">
            <a:avLst/>
          </a:prstGeom>
          <a:solidFill>
            <a:srgbClr val="FFFFFF"/>
          </a:solid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pPr marL="0" indent="0">
              <a:spcBef>
                <a:spcPts val="518"/>
              </a:spcBef>
              <a:buClr>
                <a:srgbClr val="FFFF00"/>
              </a:buClr>
              <a:buSzPct val="25000"/>
              <a:buFont typeface="Arial"/>
              <a:buNone/>
            </a:pPr>
            <a:r>
              <a:rPr lang="en-GB" sz="1600">
                <a:solidFill>
                  <a:srgbClr val="000000"/>
                </a:solidFill>
              </a:rPr>
              <a:t>a</a:t>
            </a:r>
            <a:endParaRPr lang="en-GB" sz="1600" dirty="0">
              <a:solidFill>
                <a:srgbClr val="000000"/>
              </a:solidFill>
            </a:endParaRPr>
          </a:p>
        </p:txBody>
      </p:sp>
      <p:sp>
        <p:nvSpPr>
          <p:cNvPr id="10" name="Shape 289"/>
          <p:cNvSpPr txBox="1">
            <a:spLocks/>
          </p:cNvSpPr>
          <p:nvPr/>
        </p:nvSpPr>
        <p:spPr>
          <a:xfrm>
            <a:off x="1391590" y="4284825"/>
            <a:ext cx="237737" cy="276975"/>
          </a:xfrm>
          <a:prstGeom prst="rect">
            <a:avLst/>
          </a:prstGeom>
          <a:solidFill>
            <a:srgbClr val="FFFFFF"/>
          </a:solid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pPr marL="0" indent="0">
              <a:spcBef>
                <a:spcPts val="518"/>
              </a:spcBef>
              <a:buClr>
                <a:srgbClr val="FFFF00"/>
              </a:buClr>
              <a:buSzPct val="25000"/>
              <a:buFont typeface="Arial"/>
              <a:buNone/>
            </a:pPr>
            <a:r>
              <a:rPr lang="en-GB" sz="1600" dirty="0" err="1">
                <a:solidFill>
                  <a:srgbClr val="000000"/>
                </a:solidFill>
              </a:rPr>
              <a:t>λ</a:t>
            </a:r>
            <a:endParaRPr lang="en-GB" sz="1600" dirty="0">
              <a:solidFill>
                <a:srgbClr val="000000"/>
              </a:solidFill>
            </a:endParaRPr>
          </a:p>
        </p:txBody>
      </p:sp>
      <p:sp>
        <p:nvSpPr>
          <p:cNvPr id="11" name="Shape 277"/>
          <p:cNvSpPr txBox="1"/>
          <p:nvPr/>
        </p:nvSpPr>
        <p:spPr>
          <a:xfrm>
            <a:off x="0" y="0"/>
            <a:ext cx="9144000" cy="276975"/>
          </a:xfrm>
          <a:prstGeom prst="rect">
            <a:avLst/>
          </a:prstGeom>
          <a:solidFill>
            <a:srgbClr val="CCFFCC"/>
          </a:solidFill>
          <a:ln>
            <a:noFill/>
          </a:ln>
        </p:spPr>
        <p:txBody>
          <a:bodyPr lIns="91425" tIns="45700" rIns="91425" bIns="45700" anchor="t" anchorCtr="0">
            <a:noAutofit/>
          </a:bodyPr>
          <a:lstStyle/>
          <a:p>
            <a:pPr>
              <a:lnSpc>
                <a:spcPct val="90000"/>
              </a:lnSpc>
              <a:buClr>
                <a:srgbClr val="000000"/>
              </a:buClr>
              <a:buSzPct val="25000"/>
            </a:pPr>
            <a:r>
              <a:rPr lang="en-GB" sz="1800" dirty="0">
                <a:latin typeface="Comic Sans MS"/>
                <a:ea typeface="Comic Sans MS"/>
                <a:cs typeface="Comic Sans MS"/>
                <a:sym typeface="Comic Sans MS"/>
              </a:rPr>
              <a:t>Learning Outcome: Review Young’s double slit experiment</a:t>
            </a:r>
          </a:p>
        </p:txBody>
      </p:sp>
    </p:spTree>
    <p:extLst>
      <p:ext uri="{BB962C8B-B14F-4D97-AF65-F5344CB8AC3E}">
        <p14:creationId xmlns:p14="http://schemas.microsoft.com/office/powerpoint/2010/main" val="3508556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228600" y="297758"/>
            <a:ext cx="8229600" cy="38385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omic Sans MS"/>
              <a:buNone/>
            </a:pPr>
            <a:r>
              <a:rPr lang="en-GB" sz="2400" b="1">
                <a:solidFill>
                  <a:schemeClr val="lt1"/>
                </a:solidFill>
              </a:rPr>
              <a:t>The diffraction grating</a:t>
            </a:r>
          </a:p>
        </p:txBody>
      </p:sp>
      <p:sp>
        <p:nvSpPr>
          <p:cNvPr id="296" name="Shape 296"/>
          <p:cNvSpPr/>
          <p:nvPr/>
        </p:nvSpPr>
        <p:spPr>
          <a:xfrm>
            <a:off x="228600" y="702375"/>
            <a:ext cx="8874600" cy="678825"/>
          </a:xfrm>
          <a:prstGeom prst="rect">
            <a:avLst/>
          </a:prstGeom>
          <a:noFill/>
          <a:ln>
            <a:noFill/>
          </a:ln>
        </p:spPr>
        <p:txBody>
          <a:bodyPr lIns="91425" tIns="45700" rIns="91425" bIns="45700" anchor="t" anchorCtr="0">
            <a:noAutofit/>
          </a:bodyPr>
          <a:lstStyle/>
          <a:p>
            <a:pPr marR="0" lvl="0" algn="l" rtl="0">
              <a:spcBef>
                <a:spcPts val="0"/>
              </a:spcBef>
              <a:buNone/>
            </a:pPr>
            <a:r>
              <a:rPr lang="en-GB" sz="2200" dirty="0">
                <a:solidFill>
                  <a:schemeClr val="lt1"/>
                </a:solidFill>
                <a:latin typeface="Comic Sans MS"/>
                <a:ea typeface="Comic Sans MS"/>
                <a:cs typeface="Comic Sans MS"/>
                <a:sym typeface="Comic Sans MS"/>
              </a:rPr>
              <a:t>A diffraction grating is a piece of optical equipment with many equally spaced grooves which can be used to determine the wavelength of light. </a:t>
            </a:r>
            <a:endParaRPr sz="2200" dirty="0">
              <a:solidFill>
                <a:schemeClr val="lt1"/>
              </a:solidFill>
              <a:latin typeface="Comic Sans MS"/>
              <a:ea typeface="Comic Sans MS"/>
              <a:cs typeface="Comic Sans MS"/>
              <a:sym typeface="Comic Sans MS"/>
            </a:endParaRPr>
          </a:p>
          <a:p>
            <a:pPr marR="0" lvl="0" algn="l" rtl="0">
              <a:spcBef>
                <a:spcPts val="0"/>
              </a:spcBef>
              <a:buNone/>
            </a:pPr>
            <a:r>
              <a:rPr lang="en-GB" sz="2200" dirty="0">
                <a:solidFill>
                  <a:schemeClr val="lt1"/>
                </a:solidFill>
                <a:latin typeface="Comic Sans MS"/>
                <a:ea typeface="Comic Sans MS"/>
                <a:cs typeface="Comic Sans MS"/>
                <a:sym typeface="Comic Sans MS"/>
              </a:rPr>
              <a:t>Multiple slits improves the brightness and sharpness of maxima over the Young’s double slit method plus maxima are further apart making angles easier to measure </a:t>
            </a:r>
          </a:p>
          <a:p>
            <a:pPr marR="0" lvl="0" algn="l" rtl="0">
              <a:spcBef>
                <a:spcPts val="0"/>
              </a:spcBef>
              <a:buNone/>
            </a:pPr>
            <a:endParaRPr sz="2200" dirty="0">
              <a:solidFill>
                <a:schemeClr val="lt1"/>
              </a:solidFill>
              <a:latin typeface="Comic Sans MS"/>
              <a:ea typeface="Comic Sans MS"/>
              <a:cs typeface="Comic Sans MS"/>
              <a:sym typeface="Comic Sans MS"/>
            </a:endParaRPr>
          </a:p>
        </p:txBody>
      </p:sp>
      <p:sp>
        <p:nvSpPr>
          <p:cNvPr id="297" name="Shape 297"/>
          <p:cNvSpPr txBox="1"/>
          <p:nvPr/>
        </p:nvSpPr>
        <p:spPr>
          <a:xfrm>
            <a:off x="0" y="0"/>
            <a:ext cx="9144000" cy="276975"/>
          </a:xfrm>
          <a:prstGeom prst="rect">
            <a:avLst/>
          </a:prstGeom>
          <a:solidFill>
            <a:schemeClr val="bg2">
              <a:lumMod val="20000"/>
              <a:lumOff val="80000"/>
            </a:schemeClr>
          </a:solidFill>
          <a:ln>
            <a:noFill/>
          </a:ln>
        </p:spPr>
        <p:txBody>
          <a:bodyPr lIns="91425" tIns="45700" rIns="91425" bIns="45700" anchor="t" anchorCtr="0">
            <a:noAutofit/>
          </a:bodyPr>
          <a:lstStyle/>
          <a:p>
            <a:pPr>
              <a:lnSpc>
                <a:spcPct val="90000"/>
              </a:lnSpc>
              <a:buSzPct val="25000"/>
            </a:pPr>
            <a:r>
              <a:rPr lang="en-GB" sz="1800" dirty="0">
                <a:latin typeface="Comic Sans MS"/>
                <a:ea typeface="Comic Sans MS"/>
                <a:cs typeface="Comic Sans MS"/>
                <a:sym typeface="Comic Sans MS"/>
              </a:rPr>
              <a:t>Learning Outcome: Derive the grating equation to calculate wavelength</a:t>
            </a:r>
          </a:p>
        </p:txBody>
      </p:sp>
      <p:pic>
        <p:nvPicPr>
          <p:cNvPr id="298" name="Shape 298"/>
          <p:cNvPicPr preferRelativeResize="0"/>
          <p:nvPr/>
        </p:nvPicPr>
        <p:blipFill>
          <a:blip r:embed="rId3">
            <a:alphaModFix/>
          </a:blip>
          <a:stretch>
            <a:fillRect/>
          </a:stretch>
        </p:blipFill>
        <p:spPr>
          <a:xfrm>
            <a:off x="304800" y="2880844"/>
            <a:ext cx="3880926" cy="2187656"/>
          </a:xfrm>
          <a:prstGeom prst="rect">
            <a:avLst/>
          </a:prstGeom>
          <a:noFill/>
          <a:ln>
            <a:noFill/>
          </a:ln>
        </p:spPr>
      </p:pic>
      <p:pic>
        <p:nvPicPr>
          <p:cNvPr id="299" name="Shape 299"/>
          <p:cNvPicPr preferRelativeResize="0"/>
          <p:nvPr/>
        </p:nvPicPr>
        <p:blipFill>
          <a:blip r:embed="rId4">
            <a:alphaModFix/>
          </a:blip>
          <a:stretch>
            <a:fillRect/>
          </a:stretch>
        </p:blipFill>
        <p:spPr>
          <a:xfrm>
            <a:off x="4657501" y="3060582"/>
            <a:ext cx="4086225" cy="1821656"/>
          </a:xfrm>
          <a:prstGeom prst="rect">
            <a:avLst/>
          </a:prstGeom>
          <a:noFill/>
          <a:ln>
            <a:noFill/>
          </a:ln>
        </p:spPr>
      </p:pic>
    </p:spTree>
    <p:extLst>
      <p:ext uri="{BB962C8B-B14F-4D97-AF65-F5344CB8AC3E}">
        <p14:creationId xmlns:p14="http://schemas.microsoft.com/office/powerpoint/2010/main" val="3961389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Shape 305"/>
          <p:cNvSpPr txBox="1">
            <a:spLocks noGrp="1"/>
          </p:cNvSpPr>
          <p:nvPr>
            <p:ph type="title"/>
          </p:nvPr>
        </p:nvSpPr>
        <p:spPr>
          <a:xfrm>
            <a:off x="228600" y="297758"/>
            <a:ext cx="8229600" cy="38385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omic Sans MS"/>
              <a:buNone/>
            </a:pPr>
            <a:r>
              <a:rPr lang="en-GB" sz="2400" b="1">
                <a:solidFill>
                  <a:schemeClr val="lt1"/>
                </a:solidFill>
              </a:rPr>
              <a:t>The diffraction grating</a:t>
            </a:r>
          </a:p>
        </p:txBody>
      </p:sp>
      <p:sp>
        <p:nvSpPr>
          <p:cNvPr id="306" name="Shape 306"/>
          <p:cNvSpPr txBox="1">
            <a:spLocks noGrp="1"/>
          </p:cNvSpPr>
          <p:nvPr>
            <p:ph type="body" idx="1"/>
          </p:nvPr>
        </p:nvSpPr>
        <p:spPr>
          <a:xfrm>
            <a:off x="167605" y="738694"/>
            <a:ext cx="3845811" cy="2927959"/>
          </a:xfrm>
          <a:prstGeom prst="rect">
            <a:avLst/>
          </a:prstGeom>
          <a:noFill/>
          <a:ln>
            <a:noFill/>
          </a:ln>
        </p:spPr>
        <p:txBody>
          <a:bodyPr lIns="91425" tIns="45700" rIns="91425" bIns="45700" anchor="t" anchorCtr="0">
            <a:noAutofit/>
          </a:bodyPr>
          <a:lstStyle/>
          <a:p>
            <a:pPr marL="0" marR="0" lvl="0" indent="0" algn="l" rtl="0">
              <a:spcBef>
                <a:spcPts val="518"/>
              </a:spcBef>
              <a:buClr>
                <a:srgbClr val="FFFF00"/>
              </a:buClr>
              <a:buSzPct val="25000"/>
              <a:buFont typeface="Arial"/>
              <a:buNone/>
            </a:pPr>
            <a:r>
              <a:rPr lang="en-GB" sz="2200" dirty="0">
                <a:solidFill>
                  <a:schemeClr val="lt1"/>
                </a:solidFill>
              </a:rPr>
              <a:t>As light passes through the slits it is diffracted</a:t>
            </a:r>
          </a:p>
          <a:p>
            <a:pPr marL="0" marR="0" lvl="0" indent="0" algn="l" rtl="0">
              <a:spcBef>
                <a:spcPts val="518"/>
              </a:spcBef>
              <a:buClr>
                <a:srgbClr val="FFFF00"/>
              </a:buClr>
              <a:buSzPct val="25000"/>
              <a:buFont typeface="Arial"/>
              <a:buNone/>
            </a:pPr>
            <a:endParaRPr sz="2200" dirty="0">
              <a:solidFill>
                <a:schemeClr val="lt1"/>
              </a:solidFill>
            </a:endParaRPr>
          </a:p>
          <a:p>
            <a:pPr marL="0" marR="0" lvl="0" indent="0" algn="l" rtl="0">
              <a:spcBef>
                <a:spcPts val="518"/>
              </a:spcBef>
              <a:buClr>
                <a:srgbClr val="FFFF00"/>
              </a:buClr>
              <a:buSzPct val="25000"/>
              <a:buFont typeface="Arial"/>
              <a:buNone/>
            </a:pPr>
            <a:r>
              <a:rPr lang="en-GB" sz="2200" dirty="0">
                <a:solidFill>
                  <a:schemeClr val="lt1"/>
                </a:solidFill>
              </a:rPr>
              <a:t>Constructive interference occurs as wave fronts overlap causing bright maxima to appear on the screen </a:t>
            </a:r>
          </a:p>
        </p:txBody>
      </p:sp>
      <p:pic>
        <p:nvPicPr>
          <p:cNvPr id="309" name="Shape 309"/>
          <p:cNvPicPr preferRelativeResize="0"/>
          <p:nvPr/>
        </p:nvPicPr>
        <p:blipFill rotWithShape="1">
          <a:blip r:embed="rId3">
            <a:alphaModFix/>
          </a:blip>
          <a:srcRect b="53126"/>
          <a:stretch/>
        </p:blipFill>
        <p:spPr>
          <a:xfrm>
            <a:off x="2228346" y="3558812"/>
            <a:ext cx="4580048" cy="1274940"/>
          </a:xfrm>
          <a:prstGeom prst="rect">
            <a:avLst/>
          </a:prstGeom>
          <a:noFill/>
          <a:ln>
            <a:noFill/>
          </a:ln>
        </p:spPr>
      </p:pic>
      <p:pic>
        <p:nvPicPr>
          <p:cNvPr id="310" name="Shape 310"/>
          <p:cNvPicPr preferRelativeResize="0"/>
          <p:nvPr/>
        </p:nvPicPr>
        <p:blipFill>
          <a:blip r:embed="rId4">
            <a:alphaModFix/>
          </a:blip>
          <a:stretch>
            <a:fillRect/>
          </a:stretch>
        </p:blipFill>
        <p:spPr>
          <a:xfrm>
            <a:off x="4612432" y="681608"/>
            <a:ext cx="4151925" cy="2402571"/>
          </a:xfrm>
          <a:prstGeom prst="rect">
            <a:avLst/>
          </a:prstGeom>
          <a:noFill/>
          <a:ln>
            <a:noFill/>
          </a:ln>
        </p:spPr>
      </p:pic>
      <p:sp>
        <p:nvSpPr>
          <p:cNvPr id="11" name="Shape 297"/>
          <p:cNvSpPr txBox="1"/>
          <p:nvPr/>
        </p:nvSpPr>
        <p:spPr>
          <a:xfrm>
            <a:off x="0" y="0"/>
            <a:ext cx="9144000" cy="276975"/>
          </a:xfrm>
          <a:prstGeom prst="rect">
            <a:avLst/>
          </a:prstGeom>
          <a:solidFill>
            <a:schemeClr val="bg2">
              <a:lumMod val="20000"/>
              <a:lumOff val="80000"/>
            </a:schemeClr>
          </a:solidFill>
          <a:ln>
            <a:noFill/>
          </a:ln>
        </p:spPr>
        <p:txBody>
          <a:bodyPr lIns="91425" tIns="45700" rIns="91425" bIns="45700" anchor="t" anchorCtr="0">
            <a:noAutofit/>
          </a:bodyPr>
          <a:lstStyle/>
          <a:p>
            <a:pPr>
              <a:lnSpc>
                <a:spcPct val="90000"/>
              </a:lnSpc>
              <a:buSzPct val="25000"/>
            </a:pPr>
            <a:r>
              <a:rPr lang="en-GB" sz="1800" dirty="0">
                <a:latin typeface="Comic Sans MS"/>
                <a:ea typeface="Comic Sans MS"/>
                <a:cs typeface="Comic Sans MS"/>
                <a:sym typeface="Comic Sans MS"/>
              </a:rPr>
              <a:t>Learning Outcome: Derive the grating equation to calculate wavelength</a:t>
            </a:r>
          </a:p>
        </p:txBody>
      </p:sp>
    </p:spTree>
    <p:extLst>
      <p:ext uri="{BB962C8B-B14F-4D97-AF65-F5344CB8AC3E}">
        <p14:creationId xmlns:p14="http://schemas.microsoft.com/office/powerpoint/2010/main" val="591222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Shape 305"/>
          <p:cNvSpPr txBox="1">
            <a:spLocks noGrp="1"/>
          </p:cNvSpPr>
          <p:nvPr>
            <p:ph type="title"/>
          </p:nvPr>
        </p:nvSpPr>
        <p:spPr>
          <a:xfrm>
            <a:off x="228600" y="297758"/>
            <a:ext cx="8229600" cy="38385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omic Sans MS"/>
              <a:buNone/>
            </a:pPr>
            <a:r>
              <a:rPr lang="en-GB" sz="2400" b="1">
                <a:solidFill>
                  <a:schemeClr val="lt1"/>
                </a:solidFill>
              </a:rPr>
              <a:t>The diffraction grating</a:t>
            </a:r>
          </a:p>
        </p:txBody>
      </p:sp>
      <p:sp>
        <p:nvSpPr>
          <p:cNvPr id="307" name="Shape 307"/>
          <p:cNvSpPr/>
          <p:nvPr/>
        </p:nvSpPr>
        <p:spPr>
          <a:xfrm>
            <a:off x="152400" y="1023862"/>
            <a:ext cx="5238756" cy="797482"/>
          </a:xfrm>
          <a:prstGeom prst="rect">
            <a:avLst/>
          </a:prstGeom>
          <a:noFill/>
          <a:ln>
            <a:noFill/>
          </a:ln>
        </p:spPr>
        <p:txBody>
          <a:bodyPr lIns="91425" tIns="45700" rIns="91425" bIns="45700" anchor="t" anchorCtr="0">
            <a:noAutofit/>
          </a:bodyPr>
          <a:lstStyle/>
          <a:p>
            <a:pPr marR="0" lvl="0" algn="l" rtl="0">
              <a:spcBef>
                <a:spcPts val="0"/>
              </a:spcBef>
              <a:buNone/>
            </a:pPr>
            <a:r>
              <a:rPr lang="en-GB" sz="2200" dirty="0">
                <a:solidFill>
                  <a:schemeClr val="lt1"/>
                </a:solidFill>
                <a:latin typeface="Comic Sans MS"/>
                <a:ea typeface="Comic Sans MS"/>
                <a:cs typeface="Comic Sans MS"/>
                <a:sym typeface="Comic Sans MS"/>
              </a:rPr>
              <a:t>For this to work the wavelengths must hit the slits in phase. </a:t>
            </a:r>
          </a:p>
          <a:p>
            <a:pPr marR="0" lvl="0" algn="l" rtl="0">
              <a:spcBef>
                <a:spcPts val="0"/>
              </a:spcBef>
              <a:buNone/>
            </a:pPr>
            <a:endParaRPr sz="2200" dirty="0">
              <a:solidFill>
                <a:schemeClr val="lt1"/>
              </a:solidFill>
              <a:latin typeface="Comic Sans MS"/>
              <a:ea typeface="Comic Sans MS"/>
              <a:cs typeface="Comic Sans MS"/>
              <a:sym typeface="Comic Sans MS"/>
            </a:endParaRPr>
          </a:p>
          <a:p>
            <a:pPr marR="0" lvl="0" algn="l" rtl="0">
              <a:spcBef>
                <a:spcPts val="0"/>
              </a:spcBef>
              <a:buNone/>
            </a:pPr>
            <a:r>
              <a:rPr lang="en-GB" sz="2200" dirty="0">
                <a:solidFill>
                  <a:schemeClr val="lt1"/>
                </a:solidFill>
                <a:latin typeface="Comic Sans MS"/>
                <a:ea typeface="Comic Sans MS"/>
                <a:cs typeface="Comic Sans MS"/>
                <a:sym typeface="Comic Sans MS"/>
              </a:rPr>
              <a:t>All waves resulting in a maxima must be a whole number of wavelengths apart, </a:t>
            </a:r>
            <a:r>
              <a:rPr lang="en-GB" sz="2200" dirty="0" err="1">
                <a:solidFill>
                  <a:schemeClr val="lt1"/>
                </a:solidFill>
                <a:latin typeface="Comic Sans MS"/>
                <a:ea typeface="Comic Sans MS"/>
                <a:cs typeface="Comic Sans MS"/>
                <a:sym typeface="Comic Sans MS"/>
              </a:rPr>
              <a:t>nλ</a:t>
            </a:r>
            <a:r>
              <a:rPr lang="en-GB" sz="2200" dirty="0">
                <a:solidFill>
                  <a:schemeClr val="lt1"/>
                </a:solidFill>
                <a:latin typeface="Comic Sans MS"/>
                <a:ea typeface="Comic Sans MS"/>
                <a:cs typeface="Comic Sans MS"/>
                <a:sym typeface="Comic Sans MS"/>
              </a:rPr>
              <a:t>, to be in phase.</a:t>
            </a:r>
          </a:p>
          <a:p>
            <a:pPr marR="0" lvl="0" algn="l" rtl="0">
              <a:spcBef>
                <a:spcPts val="0"/>
              </a:spcBef>
              <a:buNone/>
            </a:pPr>
            <a:endParaRPr sz="2200" dirty="0">
              <a:solidFill>
                <a:schemeClr val="lt1"/>
              </a:solidFill>
              <a:latin typeface="Comic Sans MS"/>
              <a:ea typeface="Comic Sans MS"/>
              <a:cs typeface="Comic Sans MS"/>
              <a:sym typeface="Comic Sans MS"/>
            </a:endParaRPr>
          </a:p>
          <a:p>
            <a:pPr marR="0" lvl="0" algn="l" rtl="0">
              <a:spcBef>
                <a:spcPts val="0"/>
              </a:spcBef>
              <a:buNone/>
            </a:pPr>
            <a:endParaRPr sz="2200" dirty="0">
              <a:solidFill>
                <a:schemeClr val="lt1"/>
              </a:solidFill>
              <a:latin typeface="Comic Sans MS"/>
              <a:ea typeface="Comic Sans MS"/>
              <a:cs typeface="Comic Sans MS"/>
              <a:sym typeface="Comic Sans MS"/>
            </a:endParaRPr>
          </a:p>
        </p:txBody>
      </p:sp>
      <p:sp>
        <p:nvSpPr>
          <p:cNvPr id="312" name="Shape 312"/>
          <p:cNvSpPr/>
          <p:nvPr/>
        </p:nvSpPr>
        <p:spPr>
          <a:xfrm>
            <a:off x="152400" y="3389069"/>
            <a:ext cx="8678100" cy="678825"/>
          </a:xfrm>
          <a:prstGeom prst="rect">
            <a:avLst/>
          </a:prstGeom>
          <a:noFill/>
          <a:ln>
            <a:noFill/>
          </a:ln>
        </p:spPr>
        <p:txBody>
          <a:bodyPr lIns="91425" tIns="45700" rIns="91425" bIns="45700" anchor="t" anchorCtr="0">
            <a:noAutofit/>
          </a:bodyPr>
          <a:lstStyle/>
          <a:p>
            <a:pPr marR="0" lvl="0" algn="l" rtl="0">
              <a:spcBef>
                <a:spcPts val="0"/>
              </a:spcBef>
              <a:buNone/>
            </a:pPr>
            <a:r>
              <a:rPr lang="en-GB" sz="2200" dirty="0">
                <a:solidFill>
                  <a:schemeClr val="lt1"/>
                </a:solidFill>
                <a:latin typeface="Comic Sans MS"/>
                <a:ea typeface="Comic Sans MS"/>
                <a:cs typeface="Comic Sans MS"/>
                <a:sym typeface="Comic Sans MS"/>
              </a:rPr>
              <a:t>The zero-order maximum occurs where they are 0 wavelengths apart, the first-order maximum occurs when they are 1 wavelength apart, the second-order occurs when they are 2 wavelengths apart and so on</a:t>
            </a:r>
          </a:p>
        </p:txBody>
      </p:sp>
      <p:sp>
        <p:nvSpPr>
          <p:cNvPr id="11" name="Shape 297"/>
          <p:cNvSpPr txBox="1"/>
          <p:nvPr/>
        </p:nvSpPr>
        <p:spPr>
          <a:xfrm>
            <a:off x="0" y="0"/>
            <a:ext cx="9144000" cy="276975"/>
          </a:xfrm>
          <a:prstGeom prst="rect">
            <a:avLst/>
          </a:prstGeom>
          <a:solidFill>
            <a:schemeClr val="bg2">
              <a:lumMod val="20000"/>
              <a:lumOff val="80000"/>
            </a:schemeClr>
          </a:solidFill>
          <a:ln>
            <a:noFill/>
          </a:ln>
        </p:spPr>
        <p:txBody>
          <a:bodyPr lIns="91425" tIns="45700" rIns="91425" bIns="45700" anchor="t" anchorCtr="0">
            <a:noAutofit/>
          </a:bodyPr>
          <a:lstStyle/>
          <a:p>
            <a:pPr>
              <a:lnSpc>
                <a:spcPct val="90000"/>
              </a:lnSpc>
              <a:buSzPct val="25000"/>
            </a:pPr>
            <a:r>
              <a:rPr lang="en-GB" sz="1800" dirty="0">
                <a:latin typeface="Comic Sans MS"/>
                <a:ea typeface="Comic Sans MS"/>
                <a:cs typeface="Comic Sans MS"/>
                <a:sym typeface="Comic Sans MS"/>
              </a:rPr>
              <a:t>Learning Outcome: Derive the grating equation to calculate wavelength</a:t>
            </a:r>
          </a:p>
        </p:txBody>
      </p:sp>
      <p:pic>
        <p:nvPicPr>
          <p:cNvPr id="12" name="Shape 310"/>
          <p:cNvPicPr preferRelativeResize="0"/>
          <p:nvPr/>
        </p:nvPicPr>
        <p:blipFill>
          <a:blip r:embed="rId3">
            <a:alphaModFix/>
          </a:blip>
          <a:stretch>
            <a:fillRect/>
          </a:stretch>
        </p:blipFill>
        <p:spPr>
          <a:xfrm>
            <a:off x="5391156" y="854690"/>
            <a:ext cx="3564887" cy="2402571"/>
          </a:xfrm>
          <a:prstGeom prst="rect">
            <a:avLst/>
          </a:prstGeom>
          <a:noFill/>
          <a:ln>
            <a:noFill/>
          </a:ln>
        </p:spPr>
      </p:pic>
    </p:spTree>
    <p:extLst>
      <p:ext uri="{BB962C8B-B14F-4D97-AF65-F5344CB8AC3E}">
        <p14:creationId xmlns:p14="http://schemas.microsoft.com/office/powerpoint/2010/main" val="4142828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p:nvPr/>
        </p:nvSpPr>
        <p:spPr>
          <a:xfrm>
            <a:off x="2467952" y="872506"/>
            <a:ext cx="4420748" cy="2516563"/>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5" name="Shape 305"/>
          <p:cNvSpPr txBox="1">
            <a:spLocks noGrp="1"/>
          </p:cNvSpPr>
          <p:nvPr>
            <p:ph type="title"/>
          </p:nvPr>
        </p:nvSpPr>
        <p:spPr>
          <a:xfrm>
            <a:off x="228600" y="297758"/>
            <a:ext cx="8229600" cy="383850"/>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Comic Sans MS"/>
              <a:buNone/>
            </a:pPr>
            <a:r>
              <a:rPr lang="en-GB" sz="2400" b="1">
                <a:solidFill>
                  <a:schemeClr val="lt1"/>
                </a:solidFill>
              </a:rPr>
              <a:t>The diffraction grating</a:t>
            </a:r>
          </a:p>
        </p:txBody>
      </p:sp>
      <p:pic>
        <p:nvPicPr>
          <p:cNvPr id="311" name="Shape 311"/>
          <p:cNvPicPr preferRelativeResize="0"/>
          <p:nvPr/>
        </p:nvPicPr>
        <p:blipFill>
          <a:blip r:embed="rId3">
            <a:alphaModFix/>
          </a:blip>
          <a:stretch>
            <a:fillRect/>
          </a:stretch>
        </p:blipFill>
        <p:spPr>
          <a:xfrm>
            <a:off x="2467952" y="872506"/>
            <a:ext cx="4145199" cy="2516563"/>
          </a:xfrm>
          <a:prstGeom prst="rect">
            <a:avLst/>
          </a:prstGeom>
          <a:noFill/>
          <a:ln>
            <a:noFill/>
          </a:ln>
        </p:spPr>
      </p:pic>
      <p:sp>
        <p:nvSpPr>
          <p:cNvPr id="312" name="Shape 312"/>
          <p:cNvSpPr/>
          <p:nvPr/>
        </p:nvSpPr>
        <p:spPr>
          <a:xfrm>
            <a:off x="152400" y="3389069"/>
            <a:ext cx="8678100" cy="678825"/>
          </a:xfrm>
          <a:prstGeom prst="rect">
            <a:avLst/>
          </a:prstGeom>
          <a:noFill/>
          <a:ln>
            <a:noFill/>
          </a:ln>
        </p:spPr>
        <p:txBody>
          <a:bodyPr lIns="91425" tIns="45700" rIns="91425" bIns="45700" anchor="t" anchorCtr="0">
            <a:noAutofit/>
          </a:bodyPr>
          <a:lstStyle/>
          <a:p>
            <a:pPr marR="0" lvl="0" algn="l" rtl="0">
              <a:spcBef>
                <a:spcPts val="0"/>
              </a:spcBef>
              <a:buNone/>
            </a:pPr>
            <a:r>
              <a:rPr lang="en-GB" sz="2200" dirty="0">
                <a:solidFill>
                  <a:schemeClr val="lt1"/>
                </a:solidFill>
                <a:latin typeface="Comic Sans MS"/>
                <a:ea typeface="Comic Sans MS"/>
                <a:cs typeface="Comic Sans MS"/>
                <a:sym typeface="Comic Sans MS"/>
              </a:rPr>
              <a:t>Wavelength can be calculated from the slit separation, d: </a:t>
            </a:r>
          </a:p>
          <a:p>
            <a:pPr marR="0" lvl="0" algn="l" rtl="0">
              <a:spcBef>
                <a:spcPts val="0"/>
              </a:spcBef>
              <a:buNone/>
            </a:pPr>
            <a:r>
              <a:rPr lang="en-GB" sz="2200" dirty="0">
                <a:solidFill>
                  <a:schemeClr val="lt1"/>
                </a:solidFill>
                <a:latin typeface="Comic Sans MS"/>
                <a:ea typeface="Comic Sans MS"/>
                <a:cs typeface="Comic Sans MS"/>
                <a:sym typeface="Comic Sans MS"/>
              </a:rPr>
              <a:t>d sin </a:t>
            </a:r>
            <a:r>
              <a:rPr lang="en-GB" sz="2200" dirty="0" err="1">
                <a:solidFill>
                  <a:schemeClr val="lt1"/>
                </a:solidFill>
                <a:latin typeface="Comic Sans MS"/>
                <a:ea typeface="Comic Sans MS"/>
                <a:cs typeface="Comic Sans MS"/>
                <a:sym typeface="Comic Sans MS"/>
              </a:rPr>
              <a:t>θ</a:t>
            </a:r>
            <a:r>
              <a:rPr lang="en-GB" sz="2200" dirty="0">
                <a:solidFill>
                  <a:schemeClr val="lt1"/>
                </a:solidFill>
                <a:latin typeface="Comic Sans MS"/>
                <a:ea typeface="Comic Sans MS"/>
                <a:cs typeface="Comic Sans MS"/>
                <a:sym typeface="Comic Sans MS"/>
              </a:rPr>
              <a:t> = </a:t>
            </a:r>
            <a:r>
              <a:rPr lang="en-GB" sz="2200" dirty="0" err="1">
                <a:solidFill>
                  <a:schemeClr val="lt1"/>
                </a:solidFill>
                <a:latin typeface="Comic Sans MS"/>
                <a:ea typeface="Comic Sans MS"/>
                <a:cs typeface="Comic Sans MS"/>
                <a:sym typeface="Comic Sans MS"/>
              </a:rPr>
              <a:t>nλ</a:t>
            </a:r>
            <a:endParaRPr lang="en-GB" sz="2200" dirty="0">
              <a:solidFill>
                <a:schemeClr val="lt1"/>
              </a:solidFill>
              <a:latin typeface="Comic Sans MS"/>
              <a:ea typeface="Comic Sans MS"/>
              <a:cs typeface="Comic Sans MS"/>
              <a:sym typeface="Comic Sans MS"/>
            </a:endParaRPr>
          </a:p>
          <a:p>
            <a:pPr marR="0" lvl="0" algn="l" rtl="0">
              <a:spcBef>
                <a:spcPts val="0"/>
              </a:spcBef>
              <a:buNone/>
            </a:pPr>
            <a:r>
              <a:rPr lang="en-GB" sz="2200" dirty="0">
                <a:solidFill>
                  <a:schemeClr val="lt1"/>
                </a:solidFill>
                <a:latin typeface="Comic Sans MS"/>
                <a:ea typeface="Comic Sans MS"/>
                <a:cs typeface="Comic Sans MS"/>
                <a:sym typeface="Comic Sans MS"/>
              </a:rPr>
              <a:t>Where n is the order of the maximum or number of wavelengths difference and </a:t>
            </a:r>
            <a:r>
              <a:rPr lang="en-GB" sz="2200" dirty="0" err="1">
                <a:solidFill>
                  <a:schemeClr val="lt1"/>
                </a:solidFill>
                <a:latin typeface="Comic Sans MS"/>
                <a:ea typeface="Comic Sans MS"/>
                <a:cs typeface="Comic Sans MS"/>
                <a:sym typeface="Comic Sans MS"/>
              </a:rPr>
              <a:t>θ</a:t>
            </a:r>
            <a:r>
              <a:rPr lang="en-GB" sz="2200" dirty="0">
                <a:solidFill>
                  <a:schemeClr val="lt1"/>
                </a:solidFill>
                <a:latin typeface="Comic Sans MS"/>
                <a:ea typeface="Comic Sans MS"/>
                <a:cs typeface="Comic Sans MS"/>
                <a:sym typeface="Comic Sans MS"/>
              </a:rPr>
              <a:t> is the angle the beam makes with the grating (relative to the normal) </a:t>
            </a:r>
          </a:p>
        </p:txBody>
      </p:sp>
      <p:sp>
        <p:nvSpPr>
          <p:cNvPr id="11" name="Shape 297"/>
          <p:cNvSpPr txBox="1"/>
          <p:nvPr/>
        </p:nvSpPr>
        <p:spPr>
          <a:xfrm>
            <a:off x="0" y="0"/>
            <a:ext cx="9144000" cy="276975"/>
          </a:xfrm>
          <a:prstGeom prst="rect">
            <a:avLst/>
          </a:prstGeom>
          <a:solidFill>
            <a:schemeClr val="bg2">
              <a:lumMod val="20000"/>
              <a:lumOff val="80000"/>
            </a:schemeClr>
          </a:solidFill>
          <a:ln>
            <a:noFill/>
          </a:ln>
        </p:spPr>
        <p:txBody>
          <a:bodyPr lIns="91425" tIns="45700" rIns="91425" bIns="45700" anchor="t" anchorCtr="0">
            <a:noAutofit/>
          </a:bodyPr>
          <a:lstStyle/>
          <a:p>
            <a:pPr>
              <a:lnSpc>
                <a:spcPct val="90000"/>
              </a:lnSpc>
              <a:buSzPct val="25000"/>
            </a:pPr>
            <a:r>
              <a:rPr lang="en-GB" sz="1800" dirty="0">
                <a:latin typeface="Comic Sans MS"/>
                <a:ea typeface="Comic Sans MS"/>
                <a:cs typeface="Comic Sans MS"/>
                <a:sym typeface="Comic Sans MS"/>
              </a:rPr>
              <a:t>Learning Outcome: Derive the grating equation to calculate wavelength</a:t>
            </a:r>
          </a:p>
        </p:txBody>
      </p:sp>
    </p:spTree>
    <p:extLst>
      <p:ext uri="{BB962C8B-B14F-4D97-AF65-F5344CB8AC3E}">
        <p14:creationId xmlns:p14="http://schemas.microsoft.com/office/powerpoint/2010/main" val="783214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12" name="Shape 312"/>
          <p:cNvSpPr/>
          <p:nvPr/>
        </p:nvSpPr>
        <p:spPr>
          <a:xfrm>
            <a:off x="152400" y="537231"/>
            <a:ext cx="8678100" cy="678825"/>
          </a:xfrm>
          <a:prstGeom prst="rect">
            <a:avLst/>
          </a:prstGeom>
          <a:noFill/>
          <a:ln>
            <a:noFill/>
          </a:ln>
        </p:spPr>
        <p:txBody>
          <a:bodyPr lIns="91425" tIns="45700" rIns="91425" bIns="45700" anchor="t" anchorCtr="0">
            <a:noAutofit/>
          </a:bodyPr>
          <a:lstStyle/>
          <a:p>
            <a:pPr marL="457200" lvl="0" indent="-457200">
              <a:buAutoNum type="arabicPeriod"/>
            </a:pPr>
            <a:r>
              <a:rPr lang="en-GB" sz="2200" dirty="0">
                <a:solidFill>
                  <a:schemeClr val="lt1"/>
                </a:solidFill>
                <a:latin typeface="Comic Sans MS"/>
                <a:ea typeface="Comic Sans MS"/>
                <a:cs typeface="Comic Sans MS"/>
                <a:sym typeface="Comic Sans MS"/>
              </a:rPr>
              <a:t>A diffraction grating with grating spacing of 3.3 x 10</a:t>
            </a:r>
            <a:r>
              <a:rPr lang="en-GB" sz="2200" baseline="30000" dirty="0">
                <a:solidFill>
                  <a:schemeClr val="lt1"/>
                </a:solidFill>
                <a:latin typeface="Comic Sans MS"/>
                <a:ea typeface="Comic Sans MS"/>
                <a:cs typeface="Comic Sans MS"/>
                <a:sym typeface="Comic Sans MS"/>
              </a:rPr>
              <a:t>-6</a:t>
            </a:r>
            <a:r>
              <a:rPr lang="en-GB" sz="2200" dirty="0">
                <a:solidFill>
                  <a:schemeClr val="lt1"/>
                </a:solidFill>
                <a:latin typeface="Comic Sans MS"/>
                <a:ea typeface="Comic Sans MS"/>
                <a:cs typeface="Comic Sans MS"/>
                <a:sym typeface="Comic Sans MS"/>
              </a:rPr>
              <a:t> m is used to observe light from a star. The spectral line produces a first-order image at a diffraction angle of 8.6°. Calculate the wavelength of this spectral line. </a:t>
            </a:r>
            <a:r>
              <a:rPr lang="en-GB" sz="2200" dirty="0">
                <a:solidFill>
                  <a:srgbClr val="FFFF00"/>
                </a:solidFill>
                <a:latin typeface="Comic Sans MS"/>
                <a:ea typeface="Comic Sans MS"/>
                <a:cs typeface="Comic Sans MS"/>
                <a:sym typeface="Comic Sans MS"/>
              </a:rPr>
              <a:t>490 nm</a:t>
            </a:r>
          </a:p>
          <a:p>
            <a:pPr marL="457200" indent="-457200">
              <a:buFontTx/>
              <a:buAutoNum type="arabicPeriod"/>
            </a:pPr>
            <a:r>
              <a:rPr lang="en-GB" sz="2200" dirty="0">
                <a:solidFill>
                  <a:schemeClr val="lt1"/>
                </a:solidFill>
                <a:latin typeface="Comic Sans MS"/>
                <a:ea typeface="Comic Sans MS"/>
                <a:cs typeface="Comic Sans MS"/>
                <a:sym typeface="Comic Sans MS"/>
              </a:rPr>
              <a:t>Calculate the angle of the third-order maximum when light of wavelength 450 nm is incident on a diffraction grating with 350 lines/mm.  </a:t>
            </a:r>
            <a:r>
              <a:rPr lang="en-GB" sz="2200" dirty="0">
                <a:solidFill>
                  <a:srgbClr val="FFFF00"/>
                </a:solidFill>
                <a:latin typeface="Comic Sans MS"/>
                <a:ea typeface="Comic Sans MS"/>
                <a:cs typeface="Comic Sans MS"/>
                <a:sym typeface="Comic Sans MS"/>
              </a:rPr>
              <a:t>28 degrees</a:t>
            </a:r>
            <a:endParaRPr lang="en-GB" sz="2200" dirty="0">
              <a:solidFill>
                <a:schemeClr val="lt1"/>
              </a:solidFill>
              <a:latin typeface="Comic Sans MS"/>
              <a:ea typeface="Comic Sans MS"/>
              <a:cs typeface="Comic Sans MS"/>
              <a:sym typeface="Comic Sans MS"/>
            </a:endParaRPr>
          </a:p>
          <a:p>
            <a:pPr marL="457200" marR="0" lvl="0" indent="-457200" algn="l" rtl="0">
              <a:spcBef>
                <a:spcPts val="0"/>
              </a:spcBef>
              <a:buAutoNum type="arabicPeriod"/>
            </a:pPr>
            <a:r>
              <a:rPr lang="en-GB" sz="2200" dirty="0">
                <a:solidFill>
                  <a:schemeClr val="lt1"/>
                </a:solidFill>
                <a:latin typeface="Comic Sans MS"/>
                <a:ea typeface="Comic Sans MS"/>
                <a:cs typeface="Comic Sans MS"/>
                <a:sym typeface="Comic Sans MS"/>
              </a:rPr>
              <a:t>A spectral line from a distant star is analysed using a diffraction grating with a grating spacing of 2.5 x 10</a:t>
            </a:r>
            <a:r>
              <a:rPr lang="en-GB" sz="2200" baseline="30000" dirty="0">
                <a:solidFill>
                  <a:schemeClr val="lt1"/>
                </a:solidFill>
                <a:latin typeface="Comic Sans MS"/>
                <a:ea typeface="Comic Sans MS"/>
                <a:cs typeface="Comic Sans MS"/>
                <a:sym typeface="Comic Sans MS"/>
              </a:rPr>
              <a:t>-6</a:t>
            </a:r>
            <a:r>
              <a:rPr lang="en-GB" sz="2200" dirty="0">
                <a:solidFill>
                  <a:schemeClr val="lt1"/>
                </a:solidFill>
                <a:latin typeface="Comic Sans MS"/>
                <a:ea typeface="Comic Sans MS"/>
                <a:cs typeface="Comic Sans MS"/>
                <a:sym typeface="Comic Sans MS"/>
              </a:rPr>
              <a:t> m. An absorption line in the first-order spectrum is observed at an angle of 13.4°. Calculate the energy in </a:t>
            </a:r>
            <a:r>
              <a:rPr lang="en-GB" sz="2200" dirty="0" err="1">
                <a:solidFill>
                  <a:schemeClr val="lt1"/>
                </a:solidFill>
                <a:latin typeface="Comic Sans MS"/>
                <a:ea typeface="Comic Sans MS"/>
                <a:cs typeface="Comic Sans MS"/>
                <a:sym typeface="Comic Sans MS"/>
              </a:rPr>
              <a:t>eV</a:t>
            </a:r>
            <a:r>
              <a:rPr lang="en-GB" sz="2200" dirty="0">
                <a:solidFill>
                  <a:schemeClr val="lt1"/>
                </a:solidFill>
                <a:latin typeface="Comic Sans MS"/>
                <a:ea typeface="Comic Sans MS"/>
                <a:cs typeface="Comic Sans MS"/>
                <a:sym typeface="Comic Sans MS"/>
              </a:rPr>
              <a:t> of the photons responsible for this spectral line. </a:t>
            </a:r>
            <a:r>
              <a:rPr lang="en-GB" sz="2200" dirty="0">
                <a:solidFill>
                  <a:srgbClr val="FFFF00"/>
                </a:solidFill>
                <a:latin typeface="Comic Sans MS"/>
                <a:ea typeface="Comic Sans MS"/>
                <a:cs typeface="Comic Sans MS"/>
                <a:sym typeface="Comic Sans MS"/>
              </a:rPr>
              <a:t>2.1 </a:t>
            </a:r>
            <a:r>
              <a:rPr lang="en-GB" sz="2200" dirty="0" err="1">
                <a:solidFill>
                  <a:srgbClr val="FFFF00"/>
                </a:solidFill>
                <a:latin typeface="Comic Sans MS"/>
                <a:ea typeface="Comic Sans MS"/>
                <a:cs typeface="Comic Sans MS"/>
                <a:sym typeface="Comic Sans MS"/>
              </a:rPr>
              <a:t>eV</a:t>
            </a:r>
            <a:endParaRPr lang="en-GB" sz="2200" dirty="0">
              <a:solidFill>
                <a:srgbClr val="FFFF00"/>
              </a:solidFill>
              <a:latin typeface="Comic Sans MS"/>
              <a:ea typeface="Comic Sans MS"/>
              <a:cs typeface="Comic Sans MS"/>
              <a:sym typeface="Comic Sans MS"/>
            </a:endParaRPr>
          </a:p>
        </p:txBody>
      </p:sp>
      <p:sp>
        <p:nvSpPr>
          <p:cNvPr id="11" name="Shape 297"/>
          <p:cNvSpPr txBox="1"/>
          <p:nvPr/>
        </p:nvSpPr>
        <p:spPr>
          <a:xfrm>
            <a:off x="0" y="0"/>
            <a:ext cx="9144000" cy="276975"/>
          </a:xfrm>
          <a:prstGeom prst="rect">
            <a:avLst/>
          </a:prstGeom>
          <a:solidFill>
            <a:schemeClr val="accent2">
              <a:lumMod val="20000"/>
              <a:lumOff val="80000"/>
            </a:schemeClr>
          </a:solidFill>
          <a:ln>
            <a:noFill/>
          </a:ln>
        </p:spPr>
        <p:txBody>
          <a:bodyPr lIns="91425" tIns="45700" rIns="91425" bIns="45700" anchor="t" anchorCtr="0">
            <a:noAutofit/>
          </a:bodyPr>
          <a:lstStyle/>
          <a:p>
            <a:pPr>
              <a:lnSpc>
                <a:spcPct val="90000"/>
              </a:lnSpc>
              <a:buClr>
                <a:srgbClr val="000000"/>
              </a:buClr>
              <a:buSzPct val="25000"/>
            </a:pPr>
            <a:r>
              <a:rPr lang="en-GB" sz="1800" dirty="0">
                <a:latin typeface="Comic Sans MS"/>
                <a:ea typeface="Comic Sans MS"/>
                <a:cs typeface="Comic Sans MS"/>
                <a:sym typeface="Comic Sans MS"/>
              </a:rPr>
              <a:t>Learning Outcome: Calculate wavelengths of starlight</a:t>
            </a:r>
          </a:p>
        </p:txBody>
      </p:sp>
    </p:spTree>
    <p:extLst>
      <p:ext uri="{BB962C8B-B14F-4D97-AF65-F5344CB8AC3E}">
        <p14:creationId xmlns:p14="http://schemas.microsoft.com/office/powerpoint/2010/main" val="1769124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873411" y="1092279"/>
          <a:ext cx="2082375" cy="2788968"/>
        </p:xfrm>
        <a:graphic>
          <a:graphicData uri="http://schemas.openxmlformats.org/drawingml/2006/table">
            <a:tbl>
              <a:tblPr firstRow="1" bandRow="1">
                <a:noFill/>
              </a:tblPr>
              <a:tblGrid>
                <a:gridCol w="2082375">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346500" y="253688"/>
            <a:ext cx="4826618" cy="648675"/>
          </a:xfrm>
          <a:prstGeom prst="rect">
            <a:avLst/>
          </a:prstGeom>
          <a:noFill/>
          <a:ln>
            <a:noFill/>
          </a:ln>
        </p:spPr>
        <p:txBody>
          <a:bodyPr lIns="91425" tIns="45700" rIns="91425" bIns="45700" anchor="ctr" anchorCtr="0">
            <a:noAutofit/>
          </a:bodyPr>
          <a:lstStyle/>
          <a:p>
            <a:pPr marL="0" marR="0" lvl="0" indent="0" algn="l" rtl="0">
              <a:spcBef>
                <a:spcPts val="0"/>
              </a:spcBef>
              <a:buClr>
                <a:srgbClr val="FFFF00"/>
              </a:buClr>
              <a:buSzPct val="25000"/>
              <a:buFont typeface="Comic Sans MS"/>
              <a:buNone/>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461811" y="1069062"/>
          <a:ext cx="1973275" cy="1669810"/>
        </p:xfrm>
        <a:graphic>
          <a:graphicData uri="http://schemas.openxmlformats.org/drawingml/2006/table">
            <a:tbl>
              <a:tblPr firstRow="1" bandRow="1">
                <a:noFill/>
              </a:tblPr>
              <a:tblGrid>
                <a:gridCol w="1973275">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nvGraphicFramePr>
        <p:xfrm>
          <a:off x="5941105" y="1069063"/>
          <a:ext cx="2227825" cy="3853827"/>
        </p:xfrm>
        <a:graphic>
          <a:graphicData uri="http://schemas.openxmlformats.org/drawingml/2006/table">
            <a:tbl>
              <a:tblPr firstRow="1" bandRow="1">
                <a:noFill/>
              </a:tblPr>
              <a:tblGrid>
                <a:gridCol w="2227825">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61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3. </a:t>
                      </a:r>
                      <a:r>
                        <a:rPr lang="en-GB" sz="1200" b="0" i="0" u="none" strike="noStrike" cap="none" dirty="0">
                          <a:solidFill>
                            <a:schemeClr val="tx1"/>
                          </a:solidFill>
                          <a:latin typeface="+mn-lt"/>
                          <a:ea typeface="Comic Sans MS"/>
                          <a:cs typeface="Comic Sans MS"/>
                          <a:sym typeface="Comic Sans MS"/>
                        </a:rPr>
                        <a:t>Wien and Stefan’s law</a:t>
                      </a:r>
                      <a:endParaRPr lang="en-GB" sz="1200" b="0" dirty="0">
                        <a:solidFill>
                          <a:schemeClr val="tx1"/>
                        </a:solidFill>
                        <a:latin typeface="+mj-lt"/>
                        <a:ea typeface="Comic Sans MS"/>
                        <a:cs typeface="Comic Sans MS"/>
                        <a:sym typeface="Comic Sans MS"/>
                      </a:endParaRP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4. </a:t>
                      </a:r>
                      <a:r>
                        <a:rPr lang="en-GB" sz="1200" b="0" i="0" u="none" strike="noStrike" cap="none" dirty="0">
                          <a:solidFill>
                            <a:schemeClr val="tx1"/>
                          </a:solidFill>
                          <a:latin typeface="+mn-lt"/>
                          <a:ea typeface="Comic Sans MS"/>
                          <a:cs typeface="Comic Sans MS"/>
                          <a:sym typeface="Comic Sans MS"/>
                        </a:rPr>
                        <a:t>Star’s radiation</a:t>
                      </a:r>
                      <a:endParaRPr lang="en-GB" sz="1200" b="0" dirty="0">
                        <a:solidFill>
                          <a:schemeClr val="tx1"/>
                        </a:solidFill>
                        <a:latin typeface="+mj-lt"/>
                        <a:ea typeface="Comic Sans MS"/>
                        <a:cs typeface="Comic Sans MS"/>
                        <a:sym typeface="Comic Sans MS"/>
                      </a:endParaRP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8724">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5. Astronomical distances</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58724">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6. Doppler effect &amp; red shift</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7. CMBR and the cosmological principle</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2942204" y="1243253"/>
            <a:ext cx="5196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435085" y="1269929"/>
            <a:ext cx="5196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3743081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87725" y="87472"/>
            <a:ext cx="8949300" cy="1129771"/>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sz="4400" b="0" i="0" u="none" strike="noStrike" cap="none" dirty="0">
                <a:solidFill>
                  <a:schemeClr val="lt1"/>
                </a:solidFill>
                <a:latin typeface="Comic Sans MS"/>
                <a:ea typeface="Comic Sans MS"/>
                <a:cs typeface="Comic Sans MS"/>
                <a:sym typeface="Comic Sans MS"/>
              </a:rPr>
              <a:t> </a:t>
            </a:r>
            <a:r>
              <a:rPr lang="en-GB" b="1" dirty="0">
                <a:solidFill>
                  <a:srgbClr val="000000"/>
                </a:solidFill>
              </a:rPr>
              <a:t>Astronomical distances</a:t>
            </a:r>
          </a:p>
        </p:txBody>
      </p:sp>
      <p:grpSp>
        <p:nvGrpSpPr>
          <p:cNvPr id="166" name="Shape 166"/>
          <p:cNvGrpSpPr/>
          <p:nvPr/>
        </p:nvGrpSpPr>
        <p:grpSpPr>
          <a:xfrm>
            <a:off x="355020" y="1314304"/>
            <a:ext cx="8330680" cy="3630978"/>
            <a:chOff x="435644" y="8951"/>
            <a:chExt cx="7719311" cy="4723684"/>
          </a:xfrm>
        </p:grpSpPr>
        <p:sp>
          <p:nvSpPr>
            <p:cNvPr id="167" name="Shape 167"/>
            <p:cNvSpPr/>
            <p:nvPr/>
          </p:nvSpPr>
          <p:spPr>
            <a:xfrm>
              <a:off x="435655" y="8951"/>
              <a:ext cx="7719300" cy="1216307"/>
            </a:xfrm>
            <a:prstGeom prst="roundRect">
              <a:avLst>
                <a:gd name="adj" fmla="val 16667"/>
              </a:avLst>
            </a:prstGeom>
            <a:solidFill>
              <a:srgbClr val="00B050"/>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Shape 168"/>
            <p:cNvSpPr txBox="1"/>
            <p:nvPr/>
          </p:nvSpPr>
          <p:spPr>
            <a:xfrm>
              <a:off x="513105" y="62065"/>
              <a:ext cx="7564200" cy="1111554"/>
            </a:xfrm>
            <a:prstGeom prst="rect">
              <a:avLst/>
            </a:prstGeom>
            <a:solidFill>
              <a:srgbClr val="84FE72">
                <a:alpha val="98850"/>
              </a:srgbClr>
            </a:solidFill>
            <a:ln>
              <a:noFill/>
            </a:ln>
          </p:spPr>
          <p:txBody>
            <a:bodyPr lIns="230525" tIns="0" rIns="230525" bIns="0" anchor="ctr" anchorCtr="0">
              <a:noAutofit/>
            </a:bodyPr>
            <a:lstStyle/>
            <a:p>
              <a:pPr marL="0" marR="0" lvl="0" indent="0" algn="l" defTabSz="914400" rtl="0" eaLnBrk="1" fontAlgn="auto" latinLnBrk="0" hangingPunct="1">
                <a:lnSpc>
                  <a:spcPct val="90000"/>
                </a:lnSpc>
                <a:spcBef>
                  <a:spcPts val="0"/>
                </a:spcBef>
                <a:spcAft>
                  <a:spcPts val="1120"/>
                </a:spcAft>
                <a:buClrTx/>
                <a:buSzPct val="25000"/>
                <a:buFontTx/>
                <a:buNone/>
                <a:tabLst/>
                <a:defRPr/>
              </a:pPr>
              <a:r>
                <a:rPr kumimoji="0" lang="en-GB" sz="2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Define units for astronomical distances</a:t>
              </a:r>
            </a:p>
          </p:txBody>
        </p:sp>
        <p:sp>
          <p:nvSpPr>
            <p:cNvPr id="169" name="Shape 169"/>
            <p:cNvSpPr/>
            <p:nvPr/>
          </p:nvSpPr>
          <p:spPr>
            <a:xfrm>
              <a:off x="435655" y="1677529"/>
              <a:ext cx="7719300" cy="1322100"/>
            </a:xfrm>
            <a:prstGeom prst="roundRect">
              <a:avLst>
                <a:gd name="adj" fmla="val 16667"/>
              </a:avLst>
            </a:prstGeom>
            <a:solidFill>
              <a:schemeClr val="dk2"/>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Shape 170"/>
            <p:cNvSpPr txBox="1"/>
            <p:nvPr/>
          </p:nvSpPr>
          <p:spPr>
            <a:xfrm>
              <a:off x="516180" y="1723990"/>
              <a:ext cx="7564200" cy="1204200"/>
            </a:xfrm>
            <a:prstGeom prst="rect">
              <a:avLst/>
            </a:prstGeom>
            <a:solidFill>
              <a:srgbClr val="CFE2F3"/>
            </a:solidFill>
            <a:ln>
              <a:noFill/>
            </a:ln>
          </p:spPr>
          <p:txBody>
            <a:bodyPr lIns="230525" tIns="0" rIns="230525" bIns="0" anchor="ctr"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2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Explain what is meant by parallax and the unit parsec </a:t>
              </a:r>
            </a:p>
          </p:txBody>
        </p:sp>
        <p:sp>
          <p:nvSpPr>
            <p:cNvPr id="171" name="Shape 171"/>
            <p:cNvSpPr/>
            <p:nvPr/>
          </p:nvSpPr>
          <p:spPr>
            <a:xfrm>
              <a:off x="435644" y="3410535"/>
              <a:ext cx="7719300" cy="1322100"/>
            </a:xfrm>
            <a:prstGeom prst="roundRect">
              <a:avLst>
                <a:gd name="adj" fmla="val 16667"/>
              </a:avLst>
            </a:prstGeom>
            <a:solidFill>
              <a:schemeClr val="accent4"/>
            </a:solidFill>
            <a:ln>
              <a:noFill/>
            </a:ln>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Shape 172"/>
            <p:cNvSpPr txBox="1"/>
            <p:nvPr/>
          </p:nvSpPr>
          <p:spPr>
            <a:xfrm>
              <a:off x="546352" y="3469497"/>
              <a:ext cx="7530900" cy="1204200"/>
            </a:xfrm>
            <a:prstGeom prst="rect">
              <a:avLst/>
            </a:prstGeom>
            <a:solidFill>
              <a:srgbClr val="EAD1DC"/>
            </a:solidFill>
            <a:ln>
              <a:noFill/>
            </a:ln>
          </p:spPr>
          <p:txBody>
            <a:bodyPr lIns="230525" tIns="0" rIns="230525" bIns="0" anchor="ctr"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26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Use parallax to calculate distance</a:t>
              </a:r>
            </a:p>
          </p:txBody>
        </p:sp>
      </p:grpSp>
    </p:spTree>
    <p:extLst>
      <p:ext uri="{BB962C8B-B14F-4D97-AF65-F5344CB8AC3E}">
        <p14:creationId xmlns:p14="http://schemas.microsoft.com/office/powerpoint/2010/main" val="1348818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p:nvPr/>
        </p:nvSpPr>
        <p:spPr>
          <a:xfrm>
            <a:off x="1017150" y="563494"/>
            <a:ext cx="61644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Comic Sans MS"/>
                <a:ea typeface="Comic Sans MS"/>
                <a:cs typeface="Comic Sans MS"/>
                <a:sym typeface="Comic Sans MS"/>
              </a:rPr>
              <a:t>The Astronomical Unit (AU)</a:t>
            </a:r>
          </a:p>
        </p:txBody>
      </p:sp>
      <p:sp>
        <p:nvSpPr>
          <p:cNvPr id="136" name="Shape 136"/>
          <p:cNvSpPr txBox="1"/>
          <p:nvPr/>
        </p:nvSpPr>
        <p:spPr>
          <a:xfrm>
            <a:off x="5085700" y="1660913"/>
            <a:ext cx="3421200" cy="3390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The </a:t>
            </a: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ASTRONOMICAL UNIT</a:t>
            </a: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 of distance is the mean distance from the centre of the earth to the centre of the sun.</a:t>
            </a:r>
          </a:p>
        </p:txBody>
      </p:sp>
      <p:pic>
        <p:nvPicPr>
          <p:cNvPr id="137" name="Shape 137"/>
          <p:cNvPicPr preferRelativeResize="0"/>
          <p:nvPr/>
        </p:nvPicPr>
        <p:blipFill>
          <a:blip r:embed="rId3">
            <a:alphaModFix/>
          </a:blip>
          <a:stretch>
            <a:fillRect/>
          </a:stretch>
        </p:blipFill>
        <p:spPr>
          <a:xfrm>
            <a:off x="488275" y="1660912"/>
            <a:ext cx="3744900" cy="2626112"/>
          </a:xfrm>
          <a:prstGeom prst="rect">
            <a:avLst/>
          </a:prstGeom>
          <a:noFill/>
          <a:ln>
            <a:noFill/>
          </a:ln>
        </p:spPr>
      </p:pic>
      <p:sp>
        <p:nvSpPr>
          <p:cNvPr id="7" name="Shape 133"/>
          <p:cNvSpPr txBox="1"/>
          <p:nvPr/>
        </p:nvSpPr>
        <p:spPr>
          <a:xfrm>
            <a:off x="0" y="1"/>
            <a:ext cx="9144000" cy="341881"/>
          </a:xfrm>
          <a:prstGeom prst="rect">
            <a:avLst/>
          </a:prstGeom>
          <a:solidFill>
            <a:srgbClr val="CCFFCC"/>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Tx/>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Define units for astronomical distances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95882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p:nvPr/>
        </p:nvSpPr>
        <p:spPr>
          <a:xfrm>
            <a:off x="1017150" y="341882"/>
            <a:ext cx="61644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The Astronomical Unit (AU)</a:t>
            </a:r>
          </a:p>
        </p:txBody>
      </p:sp>
      <p:sp>
        <p:nvSpPr>
          <p:cNvPr id="144" name="Shape 144"/>
          <p:cNvSpPr txBox="1"/>
          <p:nvPr/>
        </p:nvSpPr>
        <p:spPr>
          <a:xfrm>
            <a:off x="292825" y="3024788"/>
            <a:ext cx="8584200" cy="3390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Used for studies of the solar system. Its value has been measured to 8 significant figures and is given in standard form 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1 astronomical unit (AU) = 1.496 x 10</a:t>
            </a:r>
            <a:r>
              <a:rPr kumimoji="0" lang="en-GB" sz="3000" b="0" i="0" u="none" strike="noStrike" kern="0" cap="none" spc="0" normalizeH="0" baseline="30000" noProof="0" dirty="0">
                <a:ln>
                  <a:noFill/>
                </a:ln>
                <a:solidFill>
                  <a:srgbClr val="FFFF00"/>
                </a:solidFill>
                <a:effectLst/>
                <a:uLnTx/>
                <a:uFillTx/>
                <a:latin typeface="Comic Sans MS"/>
                <a:ea typeface="Comic Sans MS"/>
                <a:cs typeface="Comic Sans MS"/>
                <a:sym typeface="Comic Sans MS"/>
              </a:rPr>
              <a:t>11</a:t>
            </a:r>
            <a:r>
              <a:rPr kumimoji="0" lang="en-GB" sz="30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 m</a:t>
            </a:r>
          </a:p>
        </p:txBody>
      </p:sp>
      <p:pic>
        <p:nvPicPr>
          <p:cNvPr id="145" name="Shape 145"/>
          <p:cNvPicPr preferRelativeResize="0"/>
          <p:nvPr/>
        </p:nvPicPr>
        <p:blipFill>
          <a:blip r:embed="rId3">
            <a:alphaModFix/>
          </a:blip>
          <a:stretch>
            <a:fillRect/>
          </a:stretch>
        </p:blipFill>
        <p:spPr>
          <a:xfrm>
            <a:off x="624275" y="1187222"/>
            <a:ext cx="7772150" cy="1668394"/>
          </a:xfrm>
          <a:prstGeom prst="rect">
            <a:avLst/>
          </a:prstGeom>
          <a:noFill/>
          <a:ln>
            <a:noFill/>
          </a:ln>
        </p:spPr>
      </p:pic>
      <p:sp>
        <p:nvSpPr>
          <p:cNvPr id="7" name="Shape 133"/>
          <p:cNvSpPr txBox="1"/>
          <p:nvPr/>
        </p:nvSpPr>
        <p:spPr>
          <a:xfrm>
            <a:off x="0" y="1"/>
            <a:ext cx="9144000" cy="341881"/>
          </a:xfrm>
          <a:prstGeom prst="rect">
            <a:avLst/>
          </a:prstGeom>
          <a:solidFill>
            <a:srgbClr val="CCFFCC"/>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Tx/>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Define units for astronomical distances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2672643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9210"/>
            <a:ext cx="9144000" cy="5143500"/>
          </a:xfrm>
          <a:prstGeom prst="rect">
            <a:avLst/>
          </a:prstGeom>
        </p:spPr>
      </p:pic>
      <p:graphicFrame>
        <p:nvGraphicFramePr>
          <p:cNvPr id="197" name="Shape 197"/>
          <p:cNvGraphicFramePr/>
          <p:nvPr>
            <p:extLst>
              <p:ext uri="{D42A27DB-BD31-4B8C-83A1-F6EECF244321}">
                <p14:modId xmlns:p14="http://schemas.microsoft.com/office/powerpoint/2010/main" val="419382464"/>
              </p:ext>
            </p:extLst>
          </p:nvPr>
        </p:nvGraphicFramePr>
        <p:xfrm>
          <a:off x="1808239" y="1127846"/>
          <a:ext cx="1561781" cy="2686092"/>
        </p:xfrm>
        <a:graphic>
          <a:graphicData uri="http://schemas.openxmlformats.org/drawingml/2006/table">
            <a:tbl>
              <a:tblPr firstRow="1" bandRow="1">
                <a:noFill/>
              </a:tblPr>
              <a:tblGrid>
                <a:gridCol w="1561781">
                  <a:extLst>
                    <a:ext uri="{9D8B030D-6E8A-4147-A177-3AD203B41FA5}">
                      <a16:colId xmlns:a16="http://schemas.microsoft.com/office/drawing/2014/main" val="20000"/>
                    </a:ext>
                  </a:extLst>
                </a:gridCol>
              </a:tblGrid>
              <a:tr h="600081">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7201">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25761">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7201">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7201">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17201">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311061" y="235715"/>
            <a:ext cx="4556136" cy="486506"/>
          </a:xfrm>
          <a:prstGeom prst="rect">
            <a:avLst/>
          </a:prstGeom>
          <a:noFill/>
          <a:ln>
            <a:noFill/>
          </a:ln>
        </p:spPr>
        <p:txBody>
          <a:bodyPr vert="horz" lIns="68569" tIns="34275" rIns="68569" bIns="34275" rtlCol="0" anchor="ctr" anchorCtr="0">
            <a:noAutofit/>
          </a:bodyPr>
          <a:lstStyle/>
          <a:p>
            <a:pPr algn="l">
              <a:buClr>
                <a:srgbClr val="FFFF00"/>
              </a:buClr>
              <a:buSzPct val="25000"/>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extLst>
              <p:ext uri="{D42A27DB-BD31-4B8C-83A1-F6EECF244321}">
                <p14:modId xmlns:p14="http://schemas.microsoft.com/office/powerpoint/2010/main" val="741057070"/>
              </p:ext>
            </p:extLst>
          </p:nvPr>
        </p:nvGraphicFramePr>
        <p:xfrm>
          <a:off x="3749539" y="1110432"/>
          <a:ext cx="1479956" cy="1537370"/>
        </p:xfrm>
        <a:graphic>
          <a:graphicData uri="http://schemas.openxmlformats.org/drawingml/2006/table">
            <a:tbl>
              <a:tblPr firstRow="1" bandRow="1">
                <a:noFill/>
              </a:tblPr>
              <a:tblGrid>
                <a:gridCol w="1479956">
                  <a:extLst>
                    <a:ext uri="{9D8B030D-6E8A-4147-A177-3AD203B41FA5}">
                      <a16:colId xmlns:a16="http://schemas.microsoft.com/office/drawing/2014/main" val="20000"/>
                    </a:ext>
                  </a:extLst>
                </a:gridCol>
              </a:tblGrid>
              <a:tr h="410670">
                <a:tc>
                  <a:txBody>
                    <a:bodyPr/>
                    <a:lstStyle/>
                    <a:p>
                      <a:pPr marL="0" marR="0" lvl="0" indent="0" algn="l" rtl="0">
                        <a:spcBef>
                          <a:spcPts val="0"/>
                        </a:spcBef>
                        <a:buSzPct val="25000"/>
                        <a:buNone/>
                      </a:pPr>
                      <a:r>
                        <a:rPr lang="en-GB" sz="1200" b="0" dirty="0">
                          <a:solidFill>
                            <a:schemeClr val="tx1"/>
                          </a:solidFill>
                        </a:rPr>
                        <a:t>5.1 Thermal Physics</a:t>
                      </a: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34321">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4321">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7201">
                <a:tc>
                  <a:txBody>
                    <a:bodyPr/>
                    <a:lstStyle/>
                    <a:p>
                      <a:pPr marL="0" marR="0" lvl="0" indent="0" algn="l" rtl="0">
                        <a:spcBef>
                          <a:spcPts val="0"/>
                        </a:spcBef>
                        <a:buSzPct val="25000"/>
                        <a:buNone/>
                      </a:pPr>
                      <a:r>
                        <a:rPr lang="en-GB" sz="1200" b="0" dirty="0">
                          <a:solidFill>
                            <a:schemeClr val="tx1"/>
                          </a:solidFill>
                        </a:rPr>
                        <a:t>5.4. Gravitational fields</a:t>
                      </a: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4321">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68588" marR="68588" marT="25721" marB="25721">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extLst>
              <p:ext uri="{D42A27DB-BD31-4B8C-83A1-F6EECF244321}">
                <p14:modId xmlns:p14="http://schemas.microsoft.com/office/powerpoint/2010/main" val="679495140"/>
              </p:ext>
            </p:extLst>
          </p:nvPr>
        </p:nvGraphicFramePr>
        <p:xfrm>
          <a:off x="5609014" y="1110432"/>
          <a:ext cx="1670869" cy="3463047"/>
        </p:xfrm>
        <a:graphic>
          <a:graphicData uri="http://schemas.openxmlformats.org/drawingml/2006/table">
            <a:tbl>
              <a:tblPr firstRow="1" bandRow="1">
                <a:noFill/>
              </a:tblPr>
              <a:tblGrid>
                <a:gridCol w="1670869">
                  <a:extLst>
                    <a:ext uri="{9D8B030D-6E8A-4147-A177-3AD203B41FA5}">
                      <a16:colId xmlns:a16="http://schemas.microsoft.com/office/drawing/2014/main" val="20000"/>
                    </a:ext>
                  </a:extLst>
                </a:gridCol>
              </a:tblGrid>
              <a:tr h="25575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1431" marR="21431" marT="14288" marB="14288"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08896">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2. Star formation</a:t>
                      </a:r>
                    </a:p>
                  </a:txBody>
                  <a:tcPr marL="21431" marR="21431" marT="14288" marB="14288"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38887">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3. Star’s radiation</a:t>
                      </a:r>
                    </a:p>
                  </a:txBody>
                  <a:tcPr marL="21431" marR="21431" marT="14288" marB="14288"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410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4. Wien and Stefan’s law</a:t>
                      </a:r>
                    </a:p>
                  </a:txBody>
                  <a:tcPr marL="21431" marR="21431" marT="14288" marB="142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2410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5. Astronomical distances</a:t>
                      </a:r>
                    </a:p>
                  </a:txBody>
                  <a:tcPr marL="21431" marR="21431" marT="14288" marB="142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49199">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6. Doppler effect &amp; red shift</a:t>
                      </a:r>
                    </a:p>
                  </a:txBody>
                  <a:tcPr marL="21431" marR="21431" marT="14288" marB="142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49199">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7. CMBR and the cosmological principle</a:t>
                      </a:r>
                    </a:p>
                  </a:txBody>
                  <a:tcPr marL="21431" marR="21431" marT="14288" marB="142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49199">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1431" marR="21431" marT="14288" marB="142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49199">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1431" marR="21431" marT="14288" marB="1428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3359837" y="1241078"/>
            <a:ext cx="389700" cy="169"/>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229498" y="1261084"/>
            <a:ext cx="389700" cy="169"/>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3647839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Shape 227"/>
          <p:cNvSpPr txBox="1"/>
          <p:nvPr/>
        </p:nvSpPr>
        <p:spPr>
          <a:xfrm>
            <a:off x="2885875" y="478669"/>
            <a:ext cx="366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The light year</a:t>
            </a:r>
          </a:p>
        </p:txBody>
      </p:sp>
      <p:sp>
        <p:nvSpPr>
          <p:cNvPr id="228" name="Shape 228"/>
          <p:cNvSpPr txBox="1"/>
          <p:nvPr/>
        </p:nvSpPr>
        <p:spPr>
          <a:xfrm>
            <a:off x="210600" y="1218131"/>
            <a:ext cx="8722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The </a:t>
            </a: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light-year</a:t>
            </a: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 is the distance that light will travel in one year. It is a measure of distance and not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 </a:t>
            </a:r>
          </a:p>
        </p:txBody>
      </p:sp>
      <p:pic>
        <p:nvPicPr>
          <p:cNvPr id="230" name="Shape 230"/>
          <p:cNvPicPr preferRelativeResize="0"/>
          <p:nvPr/>
        </p:nvPicPr>
        <p:blipFill rotWithShape="1">
          <a:blip r:embed="rId3">
            <a:alphaModFix/>
          </a:blip>
          <a:srcRect l="18222" t="20851" r="11035" b="9130"/>
          <a:stretch/>
        </p:blipFill>
        <p:spPr>
          <a:xfrm>
            <a:off x="6553675" y="2228494"/>
            <a:ext cx="2462350" cy="2746969"/>
          </a:xfrm>
          <a:prstGeom prst="rect">
            <a:avLst/>
          </a:prstGeom>
          <a:noFill/>
          <a:ln>
            <a:noFill/>
          </a:ln>
        </p:spPr>
      </p:pic>
      <p:sp>
        <p:nvSpPr>
          <p:cNvPr id="231" name="Shape 231"/>
          <p:cNvSpPr txBox="1"/>
          <p:nvPr/>
        </p:nvSpPr>
        <p:spPr>
          <a:xfrm>
            <a:off x="719175" y="2322113"/>
            <a:ext cx="47055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Use the equation s = d/t to calculate how long a light year is in metres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sp>
        <p:nvSpPr>
          <p:cNvPr id="8" name="Shape 133"/>
          <p:cNvSpPr txBox="1"/>
          <p:nvPr/>
        </p:nvSpPr>
        <p:spPr>
          <a:xfrm>
            <a:off x="0" y="1"/>
            <a:ext cx="9144000" cy="341881"/>
          </a:xfrm>
          <a:prstGeom prst="rect">
            <a:avLst/>
          </a:prstGeom>
          <a:solidFill>
            <a:srgbClr val="CCFFCC"/>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Tx/>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Define units for astronomical distances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2970286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Shape 227"/>
          <p:cNvSpPr txBox="1"/>
          <p:nvPr/>
        </p:nvSpPr>
        <p:spPr>
          <a:xfrm>
            <a:off x="2885875" y="478669"/>
            <a:ext cx="366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The light year</a:t>
            </a:r>
          </a:p>
        </p:txBody>
      </p:sp>
      <p:sp>
        <p:nvSpPr>
          <p:cNvPr id="228" name="Shape 228"/>
          <p:cNvSpPr txBox="1"/>
          <p:nvPr/>
        </p:nvSpPr>
        <p:spPr>
          <a:xfrm>
            <a:off x="210600" y="1218131"/>
            <a:ext cx="8722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The </a:t>
            </a: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light-year</a:t>
            </a: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 is the distance that light will travel in one year. It is a measure of distance and not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FF"/>
                </a:solidFill>
                <a:effectLst/>
                <a:uLnTx/>
                <a:uFillTx/>
                <a:latin typeface="Comic Sans MS"/>
                <a:ea typeface="Comic Sans MS"/>
                <a:cs typeface="Comic Sans MS"/>
                <a:sym typeface="Comic Sans MS"/>
              </a:rPr>
              <a:t> </a:t>
            </a:r>
          </a:p>
        </p:txBody>
      </p:sp>
      <p:pic>
        <p:nvPicPr>
          <p:cNvPr id="230" name="Shape 230"/>
          <p:cNvPicPr preferRelativeResize="0"/>
          <p:nvPr/>
        </p:nvPicPr>
        <p:blipFill rotWithShape="1">
          <a:blip r:embed="rId3">
            <a:alphaModFix/>
          </a:blip>
          <a:srcRect l="18222" t="20851" r="11035" b="9130"/>
          <a:stretch/>
        </p:blipFill>
        <p:spPr>
          <a:xfrm>
            <a:off x="6553675" y="2228494"/>
            <a:ext cx="2462350" cy="2746969"/>
          </a:xfrm>
          <a:prstGeom prst="rect">
            <a:avLst/>
          </a:prstGeom>
          <a:noFill/>
          <a:ln>
            <a:noFill/>
          </a:ln>
        </p:spPr>
      </p:pic>
      <p:sp>
        <p:nvSpPr>
          <p:cNvPr id="231" name="Shape 231"/>
          <p:cNvSpPr txBox="1"/>
          <p:nvPr/>
        </p:nvSpPr>
        <p:spPr>
          <a:xfrm>
            <a:off x="719175" y="2322113"/>
            <a:ext cx="47055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Use the equation s = d/t to calculate how long a light year is in metres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9.46 x 10</a:t>
            </a:r>
            <a:r>
              <a:rPr kumimoji="0" lang="en-GB" sz="2400" b="0" i="0" u="none" strike="noStrike" kern="0" cap="none" spc="0" normalizeH="0" baseline="30000" noProof="0" dirty="0">
                <a:ln>
                  <a:noFill/>
                </a:ln>
                <a:solidFill>
                  <a:srgbClr val="FFFFFF"/>
                </a:solidFill>
                <a:effectLst/>
                <a:uLnTx/>
                <a:uFillTx/>
                <a:latin typeface="Comic Sans MS"/>
                <a:ea typeface="Comic Sans MS"/>
                <a:cs typeface="Comic Sans MS"/>
                <a:sym typeface="Comic Sans MS"/>
              </a:rPr>
              <a:t>15</a:t>
            </a: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sp>
        <p:nvSpPr>
          <p:cNvPr id="8" name="Shape 133"/>
          <p:cNvSpPr txBox="1"/>
          <p:nvPr/>
        </p:nvSpPr>
        <p:spPr>
          <a:xfrm>
            <a:off x="0" y="1"/>
            <a:ext cx="9144000" cy="341881"/>
          </a:xfrm>
          <a:prstGeom prst="rect">
            <a:avLst/>
          </a:prstGeom>
          <a:solidFill>
            <a:srgbClr val="CCFFCC"/>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Tx/>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Define units for astronomical distances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1853326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Shape 218"/>
          <p:cNvSpPr txBox="1"/>
          <p:nvPr/>
        </p:nvSpPr>
        <p:spPr>
          <a:xfrm>
            <a:off x="2512050" y="563494"/>
            <a:ext cx="366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Comic Sans MS"/>
                <a:ea typeface="Comic Sans MS"/>
                <a:cs typeface="Comic Sans MS"/>
                <a:sym typeface="Comic Sans MS"/>
              </a:rPr>
              <a:t>The parsec (pc)</a:t>
            </a:r>
          </a:p>
        </p:txBody>
      </p:sp>
      <p:pic>
        <p:nvPicPr>
          <p:cNvPr id="219" name="Shape 219"/>
          <p:cNvPicPr preferRelativeResize="0"/>
          <p:nvPr/>
        </p:nvPicPr>
        <p:blipFill rotWithShape="1">
          <a:blip r:embed="rId3">
            <a:alphaModFix/>
          </a:blip>
          <a:srcRect r="7407"/>
          <a:stretch/>
        </p:blipFill>
        <p:spPr>
          <a:xfrm>
            <a:off x="3190126" y="1467919"/>
            <a:ext cx="5779225" cy="3444412"/>
          </a:xfrm>
          <a:prstGeom prst="rect">
            <a:avLst/>
          </a:prstGeom>
          <a:noFill/>
          <a:ln>
            <a:noFill/>
          </a:ln>
        </p:spPr>
      </p:pic>
      <p:sp>
        <p:nvSpPr>
          <p:cNvPr id="220" name="Shape 220"/>
          <p:cNvSpPr txBox="1"/>
          <p:nvPr/>
        </p:nvSpPr>
        <p:spPr>
          <a:xfrm>
            <a:off x="491475" y="1637138"/>
            <a:ext cx="366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Comic Sans MS"/>
                <a:ea typeface="Comic Sans MS"/>
                <a:cs typeface="Comic Sans MS"/>
                <a:sym typeface="Comic Sans MS"/>
              </a:rPr>
              <a:t>How long did it take Han Solo to do the Kessel Run?</a:t>
            </a:r>
          </a:p>
        </p:txBody>
      </p:sp>
      <p:sp>
        <p:nvSpPr>
          <p:cNvPr id="7" name="Shape 133"/>
          <p:cNvSpPr txBox="1"/>
          <p:nvPr/>
        </p:nvSpPr>
        <p:spPr>
          <a:xfrm>
            <a:off x="0" y="1"/>
            <a:ext cx="9144000" cy="341881"/>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Explain what is meant by parallax and the unit parsec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1180258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Shape 161"/>
          <p:cNvSpPr txBox="1"/>
          <p:nvPr/>
        </p:nvSpPr>
        <p:spPr>
          <a:xfrm>
            <a:off x="2512050" y="428794"/>
            <a:ext cx="366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endParaRPr>
          </a:p>
        </p:txBody>
      </p:sp>
      <p:sp>
        <p:nvSpPr>
          <p:cNvPr id="162" name="Shape 162"/>
          <p:cNvSpPr txBox="1"/>
          <p:nvPr/>
        </p:nvSpPr>
        <p:spPr>
          <a:xfrm>
            <a:off x="246575" y="341882"/>
            <a:ext cx="8491500" cy="10320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The principle of parallax is based on how the position of an object appears to change depending on where it is observed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The distance to a star can be calculated with the </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stellar parallax </a:t>
            </a: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method by observing how its position against a fixed background of stars changes when viewed from different positions.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pic>
        <p:nvPicPr>
          <p:cNvPr id="2" name="Picture 1"/>
          <p:cNvPicPr>
            <a:picLocks noChangeAspect="1"/>
          </p:cNvPicPr>
          <p:nvPr/>
        </p:nvPicPr>
        <p:blipFill>
          <a:blip r:embed="rId3"/>
          <a:stretch>
            <a:fillRect/>
          </a:stretch>
        </p:blipFill>
        <p:spPr>
          <a:xfrm>
            <a:off x="1844066" y="3003391"/>
            <a:ext cx="4510352" cy="1964509"/>
          </a:xfrm>
          <a:prstGeom prst="rect">
            <a:avLst/>
          </a:prstGeom>
        </p:spPr>
      </p:pic>
      <p:sp>
        <p:nvSpPr>
          <p:cNvPr id="9" name="Shape 133"/>
          <p:cNvSpPr txBox="1"/>
          <p:nvPr/>
        </p:nvSpPr>
        <p:spPr>
          <a:xfrm>
            <a:off x="0" y="1"/>
            <a:ext cx="9144000" cy="341881"/>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Explain what is meant by parallax and the unit parsec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1154343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Shape 170"/>
          <p:cNvSpPr txBox="1"/>
          <p:nvPr/>
        </p:nvSpPr>
        <p:spPr>
          <a:xfrm>
            <a:off x="2512050" y="428794"/>
            <a:ext cx="366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Comic Sans MS"/>
                <a:ea typeface="Comic Sans MS"/>
                <a:cs typeface="Comic Sans MS"/>
                <a:sym typeface="Comic Sans MS"/>
              </a:rPr>
              <a:t>The parsec (pc)</a:t>
            </a:r>
          </a:p>
        </p:txBody>
      </p:sp>
      <p:sp>
        <p:nvSpPr>
          <p:cNvPr id="171" name="Shape 171"/>
          <p:cNvSpPr txBox="1"/>
          <p:nvPr/>
        </p:nvSpPr>
        <p:spPr>
          <a:xfrm>
            <a:off x="246575" y="1079438"/>
            <a:ext cx="8491500" cy="10320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A star will be exactly (1 pc) away from Earth when the angle of parallax subtended by the </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radius of the earth’s orbit</a:t>
            </a: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(1AU) is </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one </a:t>
            </a:r>
            <a:r>
              <a:rPr kumimoji="0" lang="en-GB" sz="2400" b="0" i="0" u="none" strike="noStrike" kern="0" cap="none" spc="0" normalizeH="0" baseline="0" noProof="0" dirty="0" err="1">
                <a:ln>
                  <a:noFill/>
                </a:ln>
                <a:solidFill>
                  <a:srgbClr val="FFFF00"/>
                </a:solidFill>
                <a:effectLst/>
                <a:uLnTx/>
                <a:uFillTx/>
                <a:latin typeface="Comic Sans MS"/>
                <a:ea typeface="Comic Sans MS"/>
                <a:cs typeface="Comic Sans MS"/>
                <a:sym typeface="Comic Sans MS"/>
              </a:rPr>
              <a:t>arcsecond</a:t>
            </a: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(or 1/3600 of a degree) </a:t>
            </a:r>
          </a:p>
        </p:txBody>
      </p:sp>
      <p:pic>
        <p:nvPicPr>
          <p:cNvPr id="172" name="Shape 172"/>
          <p:cNvPicPr preferRelativeResize="0"/>
          <p:nvPr/>
        </p:nvPicPr>
        <p:blipFill>
          <a:blip r:embed="rId3">
            <a:alphaModFix/>
          </a:blip>
          <a:stretch>
            <a:fillRect/>
          </a:stretch>
        </p:blipFill>
        <p:spPr>
          <a:xfrm>
            <a:off x="791631" y="2429807"/>
            <a:ext cx="7354010" cy="2343843"/>
          </a:xfrm>
          <a:prstGeom prst="rect">
            <a:avLst/>
          </a:prstGeom>
          <a:noFill/>
          <a:ln>
            <a:noFill/>
          </a:ln>
        </p:spPr>
      </p:pic>
      <p:sp>
        <p:nvSpPr>
          <p:cNvPr id="8" name="Shape 133"/>
          <p:cNvSpPr txBox="1"/>
          <p:nvPr/>
        </p:nvSpPr>
        <p:spPr>
          <a:xfrm>
            <a:off x="0" y="1"/>
            <a:ext cx="9144000" cy="341881"/>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Explain what is meant by parallax and the unit parsec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3214645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9" name="Shape 179"/>
          <p:cNvSpPr txBox="1"/>
          <p:nvPr/>
        </p:nvSpPr>
        <p:spPr>
          <a:xfrm>
            <a:off x="1602775" y="428794"/>
            <a:ext cx="46389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Comic Sans MS"/>
                <a:ea typeface="Comic Sans MS"/>
                <a:cs typeface="Comic Sans MS"/>
                <a:sym typeface="Comic Sans MS"/>
              </a:rPr>
              <a:t>Defining the parsec</a:t>
            </a:r>
          </a:p>
        </p:txBody>
      </p:sp>
      <p:sp>
        <p:nvSpPr>
          <p:cNvPr id="180" name="Shape 180"/>
          <p:cNvSpPr txBox="1"/>
          <p:nvPr/>
        </p:nvSpPr>
        <p:spPr>
          <a:xfrm>
            <a:off x="246575" y="1079438"/>
            <a:ext cx="8491500" cy="85995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Use trigonometry to find the value of a parsec</a:t>
            </a:r>
          </a:p>
        </p:txBody>
      </p:sp>
      <p:pic>
        <p:nvPicPr>
          <p:cNvPr id="181" name="Shape 181"/>
          <p:cNvPicPr preferRelativeResize="0"/>
          <p:nvPr/>
        </p:nvPicPr>
        <p:blipFill>
          <a:blip r:embed="rId3">
            <a:alphaModFix/>
          </a:blip>
          <a:stretch>
            <a:fillRect/>
          </a:stretch>
        </p:blipFill>
        <p:spPr>
          <a:xfrm>
            <a:off x="1805563" y="2111512"/>
            <a:ext cx="5080775" cy="2843288"/>
          </a:xfrm>
          <a:prstGeom prst="rect">
            <a:avLst/>
          </a:prstGeom>
          <a:noFill/>
          <a:ln>
            <a:noFill/>
          </a:ln>
        </p:spPr>
      </p:pic>
      <p:sp>
        <p:nvSpPr>
          <p:cNvPr id="7" name="Shape 133"/>
          <p:cNvSpPr txBox="1"/>
          <p:nvPr/>
        </p:nvSpPr>
        <p:spPr>
          <a:xfrm>
            <a:off x="0" y="1"/>
            <a:ext cx="9144000" cy="341881"/>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Explain what is meant by parallax and the unit parsec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723998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Shape 188"/>
          <p:cNvSpPr txBox="1"/>
          <p:nvPr/>
        </p:nvSpPr>
        <p:spPr>
          <a:xfrm>
            <a:off x="2066525" y="497212"/>
            <a:ext cx="46389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a:ln>
                  <a:noFill/>
                </a:ln>
                <a:solidFill>
                  <a:srgbClr val="FFFFFF"/>
                </a:solidFill>
                <a:effectLst/>
                <a:uLnTx/>
                <a:uFillTx/>
                <a:latin typeface="Comic Sans MS"/>
                <a:ea typeface="Comic Sans MS"/>
                <a:cs typeface="Comic Sans MS"/>
                <a:sym typeface="Comic Sans MS"/>
              </a:rPr>
              <a:t>Defining the parsec</a:t>
            </a:r>
          </a:p>
        </p:txBody>
      </p:sp>
      <p:sp>
        <p:nvSpPr>
          <p:cNvPr id="189" name="Shape 189"/>
          <p:cNvSpPr txBox="1"/>
          <p:nvPr/>
        </p:nvSpPr>
        <p:spPr>
          <a:xfrm>
            <a:off x="5265600" y="1340944"/>
            <a:ext cx="20700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tan p = 1 AU</a:t>
            </a:r>
          </a:p>
        </p:txBody>
      </p:sp>
      <p:pic>
        <p:nvPicPr>
          <p:cNvPr id="190" name="Shape 190"/>
          <p:cNvPicPr preferRelativeResize="0"/>
          <p:nvPr/>
        </p:nvPicPr>
        <p:blipFill>
          <a:blip r:embed="rId3">
            <a:alphaModFix/>
          </a:blip>
          <a:stretch>
            <a:fillRect/>
          </a:stretch>
        </p:blipFill>
        <p:spPr>
          <a:xfrm>
            <a:off x="390322" y="1340934"/>
            <a:ext cx="3847749" cy="2153268"/>
          </a:xfrm>
          <a:prstGeom prst="rect">
            <a:avLst/>
          </a:prstGeom>
          <a:noFill/>
          <a:ln>
            <a:noFill/>
          </a:ln>
        </p:spPr>
      </p:pic>
      <p:cxnSp>
        <p:nvCxnSpPr>
          <p:cNvPr id="192" name="Shape 192"/>
          <p:cNvCxnSpPr/>
          <p:nvPr/>
        </p:nvCxnSpPr>
        <p:spPr>
          <a:xfrm rot="10800000" flipH="1">
            <a:off x="6124650" y="1786903"/>
            <a:ext cx="1328100" cy="13950"/>
          </a:xfrm>
          <a:prstGeom prst="straightConnector1">
            <a:avLst/>
          </a:prstGeom>
          <a:noFill/>
          <a:ln w="38100" cap="flat" cmpd="sng">
            <a:solidFill>
              <a:srgbClr val="FFFF00"/>
            </a:solidFill>
            <a:prstDash val="solid"/>
            <a:round/>
            <a:headEnd type="none" w="lg" len="lg"/>
            <a:tailEnd type="none" w="lg" len="lg"/>
          </a:ln>
        </p:spPr>
      </p:cxnSp>
      <p:sp>
        <p:nvSpPr>
          <p:cNvPr id="193" name="Shape 193"/>
          <p:cNvSpPr txBox="1"/>
          <p:nvPr/>
        </p:nvSpPr>
        <p:spPr>
          <a:xfrm>
            <a:off x="6632575" y="1840219"/>
            <a:ext cx="469200" cy="4128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d</a:t>
            </a:r>
          </a:p>
        </p:txBody>
      </p:sp>
      <p:sp>
        <p:nvSpPr>
          <p:cNvPr id="194" name="Shape 194"/>
          <p:cNvSpPr txBox="1"/>
          <p:nvPr/>
        </p:nvSpPr>
        <p:spPr>
          <a:xfrm>
            <a:off x="4469250" y="2329350"/>
            <a:ext cx="46389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tan (1/3600)   =  1.496 x 10</a:t>
            </a:r>
            <a:r>
              <a:rPr kumimoji="0" lang="en-GB" sz="2400" b="0" i="0" u="none" strike="noStrike" kern="0" cap="none" spc="0" normalizeH="0" baseline="30000" noProof="0">
                <a:ln>
                  <a:noFill/>
                </a:ln>
                <a:solidFill>
                  <a:srgbClr val="FFFF00"/>
                </a:solidFill>
                <a:effectLst/>
                <a:uLnTx/>
                <a:uFillTx/>
                <a:latin typeface="Comic Sans MS"/>
                <a:ea typeface="Comic Sans MS"/>
                <a:cs typeface="Comic Sans MS"/>
                <a:sym typeface="Comic Sans MS"/>
              </a:rPr>
              <a:t>11</a:t>
            </a: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 m</a:t>
            </a:r>
          </a:p>
        </p:txBody>
      </p:sp>
      <p:cxnSp>
        <p:nvCxnSpPr>
          <p:cNvPr id="195" name="Shape 195"/>
          <p:cNvCxnSpPr/>
          <p:nvPr/>
        </p:nvCxnSpPr>
        <p:spPr>
          <a:xfrm rot="10800000" flipH="1">
            <a:off x="6632575" y="2739263"/>
            <a:ext cx="2156100" cy="7875"/>
          </a:xfrm>
          <a:prstGeom prst="straightConnector1">
            <a:avLst/>
          </a:prstGeom>
          <a:noFill/>
          <a:ln w="38100" cap="flat" cmpd="sng">
            <a:solidFill>
              <a:srgbClr val="FFFF00"/>
            </a:solidFill>
            <a:prstDash val="solid"/>
            <a:round/>
            <a:headEnd type="none" w="lg" len="lg"/>
            <a:tailEnd type="none" w="lg" len="lg"/>
          </a:ln>
        </p:spPr>
      </p:cxnSp>
      <p:sp>
        <p:nvSpPr>
          <p:cNvPr id="196" name="Shape 196"/>
          <p:cNvSpPr txBox="1"/>
          <p:nvPr/>
        </p:nvSpPr>
        <p:spPr>
          <a:xfrm>
            <a:off x="7632575" y="2828625"/>
            <a:ext cx="469200" cy="4128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d</a:t>
            </a:r>
          </a:p>
        </p:txBody>
      </p:sp>
      <p:sp>
        <p:nvSpPr>
          <p:cNvPr id="197" name="Shape 197"/>
          <p:cNvSpPr txBox="1"/>
          <p:nvPr/>
        </p:nvSpPr>
        <p:spPr>
          <a:xfrm>
            <a:off x="4971575" y="3322988"/>
            <a:ext cx="31302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d   =  1.496 x 10</a:t>
            </a:r>
            <a:r>
              <a:rPr kumimoji="0" lang="en-GB" sz="2400" b="0" i="0" u="none" strike="noStrike" kern="0" cap="none" spc="0" normalizeH="0" baseline="30000" noProof="0">
                <a:ln>
                  <a:noFill/>
                </a:ln>
                <a:solidFill>
                  <a:srgbClr val="FFFF00"/>
                </a:solidFill>
                <a:effectLst/>
                <a:uLnTx/>
                <a:uFillTx/>
                <a:latin typeface="Comic Sans MS"/>
                <a:ea typeface="Comic Sans MS"/>
                <a:cs typeface="Comic Sans MS"/>
                <a:sym typeface="Comic Sans MS"/>
              </a:rPr>
              <a:t>11</a:t>
            </a: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 m</a:t>
            </a:r>
          </a:p>
        </p:txBody>
      </p:sp>
      <p:cxnSp>
        <p:nvCxnSpPr>
          <p:cNvPr id="198" name="Shape 198"/>
          <p:cNvCxnSpPr/>
          <p:nvPr/>
        </p:nvCxnSpPr>
        <p:spPr>
          <a:xfrm rot="10800000" flipH="1">
            <a:off x="5789125" y="3722438"/>
            <a:ext cx="2156100" cy="7875"/>
          </a:xfrm>
          <a:prstGeom prst="straightConnector1">
            <a:avLst/>
          </a:prstGeom>
          <a:noFill/>
          <a:ln w="38100" cap="flat" cmpd="sng">
            <a:solidFill>
              <a:srgbClr val="FFFF00"/>
            </a:solidFill>
            <a:prstDash val="solid"/>
            <a:round/>
            <a:headEnd type="none" w="lg" len="lg"/>
            <a:tailEnd type="none" w="lg" len="lg"/>
          </a:ln>
        </p:spPr>
      </p:cxnSp>
      <p:sp>
        <p:nvSpPr>
          <p:cNvPr id="199" name="Shape 199"/>
          <p:cNvSpPr txBox="1"/>
          <p:nvPr/>
        </p:nvSpPr>
        <p:spPr>
          <a:xfrm>
            <a:off x="5832175" y="3815888"/>
            <a:ext cx="2070000" cy="4128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tan (1/3600)</a:t>
            </a:r>
          </a:p>
        </p:txBody>
      </p:sp>
      <p:sp>
        <p:nvSpPr>
          <p:cNvPr id="200" name="Shape 200"/>
          <p:cNvSpPr txBox="1"/>
          <p:nvPr/>
        </p:nvSpPr>
        <p:spPr>
          <a:xfrm>
            <a:off x="4971575" y="4398113"/>
            <a:ext cx="38478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or d = 3.1 x 10</a:t>
            </a:r>
            <a:r>
              <a:rPr kumimoji="0" lang="en-GB" sz="2400" b="0" i="0" u="none" strike="noStrike" kern="0" cap="none" spc="0" normalizeH="0" baseline="30000" noProof="0">
                <a:ln>
                  <a:noFill/>
                </a:ln>
                <a:solidFill>
                  <a:srgbClr val="FFFF00"/>
                </a:solidFill>
                <a:effectLst/>
                <a:uLnTx/>
                <a:uFillTx/>
                <a:latin typeface="Comic Sans MS"/>
                <a:ea typeface="Comic Sans MS"/>
                <a:cs typeface="Comic Sans MS"/>
                <a:sym typeface="Comic Sans MS"/>
              </a:rPr>
              <a:t>16</a:t>
            </a:r>
            <a:r>
              <a:rPr kumimoji="0" lang="en-GB" sz="2400" b="0" i="0" u="none" strike="noStrike" kern="0" cap="none" spc="0" normalizeH="0" baseline="0" noProof="0">
                <a:ln>
                  <a:noFill/>
                </a:ln>
                <a:solidFill>
                  <a:srgbClr val="FFFF00"/>
                </a:solidFill>
                <a:effectLst/>
                <a:uLnTx/>
                <a:uFillTx/>
                <a:latin typeface="Comic Sans MS"/>
                <a:ea typeface="Comic Sans MS"/>
                <a:cs typeface="Comic Sans MS"/>
                <a:sym typeface="Comic Sans MS"/>
              </a:rPr>
              <a:t> m</a:t>
            </a:r>
          </a:p>
        </p:txBody>
      </p:sp>
      <p:sp>
        <p:nvSpPr>
          <p:cNvPr id="16" name="Shape 133"/>
          <p:cNvSpPr txBox="1"/>
          <p:nvPr/>
        </p:nvSpPr>
        <p:spPr>
          <a:xfrm>
            <a:off x="0" y="1"/>
            <a:ext cx="9144000" cy="341881"/>
          </a:xfrm>
          <a:prstGeom prst="rect">
            <a:avLst/>
          </a:prstGeom>
          <a:solidFill>
            <a:schemeClr val="bg2">
              <a:lumMod val="20000"/>
              <a:lumOff val="80000"/>
            </a:schemeClr>
          </a:solid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1120"/>
              </a:spcAft>
              <a:buClr>
                <a:srgbClr val="000000"/>
              </a:buClr>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a:t>
            </a:r>
            <a:r>
              <a:rPr kumimoji="0" lang="en-GB" sz="1800" b="0"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Explain what is meant by parallax and the unit parsec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GB"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Tree>
    <p:extLst>
      <p:ext uri="{BB962C8B-B14F-4D97-AF65-F5344CB8AC3E}">
        <p14:creationId xmlns:p14="http://schemas.microsoft.com/office/powerpoint/2010/main" val="3937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par>
                                <p:cTn id="8" presetID="10" presetClass="entr" presetSubtype="0"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1000"/>
                                        <p:tgtEl>
                                          <p:spTgt spid="192"/>
                                        </p:tgtEl>
                                      </p:cBhvr>
                                    </p:animEffect>
                                  </p:childTnLst>
                                </p:cTn>
                              </p:par>
                              <p:par>
                                <p:cTn id="11" presetID="10" presetClass="entr" presetSubtype="0"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animEffect transition="in" filter="fade">
                                      <p:cBhvr>
                                        <p:cTn id="13" dur="1000"/>
                                        <p:tgtEl>
                                          <p:spTgt spid="19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4"/>
                                        </p:tgtEl>
                                        <p:attrNameLst>
                                          <p:attrName>style.visibility</p:attrName>
                                        </p:attrNameLst>
                                      </p:cBhvr>
                                      <p:to>
                                        <p:strVal val="visible"/>
                                      </p:to>
                                    </p:set>
                                    <p:animEffect transition="in" filter="fade">
                                      <p:cBhvr>
                                        <p:cTn id="18" dur="1000"/>
                                        <p:tgtEl>
                                          <p:spTgt spid="194"/>
                                        </p:tgtEl>
                                      </p:cBhvr>
                                    </p:animEffect>
                                  </p:childTnLst>
                                </p:cTn>
                              </p:par>
                              <p:par>
                                <p:cTn id="19" presetID="10" presetClass="entr" presetSubtype="0" fill="hold" nodeType="withEffect">
                                  <p:stCondLst>
                                    <p:cond delay="0"/>
                                  </p:stCondLst>
                                  <p:childTnLst>
                                    <p:set>
                                      <p:cBhvr>
                                        <p:cTn id="20" dur="1" fill="hold">
                                          <p:stCondLst>
                                            <p:cond delay="0"/>
                                          </p:stCondLst>
                                        </p:cTn>
                                        <p:tgtEl>
                                          <p:spTgt spid="195"/>
                                        </p:tgtEl>
                                        <p:attrNameLst>
                                          <p:attrName>style.visibility</p:attrName>
                                        </p:attrNameLst>
                                      </p:cBhvr>
                                      <p:to>
                                        <p:strVal val="visible"/>
                                      </p:to>
                                    </p:set>
                                    <p:animEffect transition="in" filter="fade">
                                      <p:cBhvr>
                                        <p:cTn id="21" dur="1000"/>
                                        <p:tgtEl>
                                          <p:spTgt spid="195"/>
                                        </p:tgtEl>
                                      </p:cBhvr>
                                    </p:animEffect>
                                  </p:childTnLst>
                                </p:cTn>
                              </p:par>
                              <p:par>
                                <p:cTn id="22" presetID="10" presetClass="entr" presetSubtype="0" fill="hold" nodeType="withEffect">
                                  <p:stCondLst>
                                    <p:cond delay="0"/>
                                  </p:stCondLst>
                                  <p:childTnLst>
                                    <p:set>
                                      <p:cBhvr>
                                        <p:cTn id="23" dur="1" fill="hold">
                                          <p:stCondLst>
                                            <p:cond delay="0"/>
                                          </p:stCondLst>
                                        </p:cTn>
                                        <p:tgtEl>
                                          <p:spTgt spid="196"/>
                                        </p:tgtEl>
                                        <p:attrNameLst>
                                          <p:attrName>style.visibility</p:attrName>
                                        </p:attrNameLst>
                                      </p:cBhvr>
                                      <p:to>
                                        <p:strVal val="visible"/>
                                      </p:to>
                                    </p:set>
                                    <p:animEffect transition="in" filter="fade">
                                      <p:cBhvr>
                                        <p:cTn id="24" dur="1000"/>
                                        <p:tgtEl>
                                          <p:spTgt spid="19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7"/>
                                        </p:tgtEl>
                                        <p:attrNameLst>
                                          <p:attrName>style.visibility</p:attrName>
                                        </p:attrNameLst>
                                      </p:cBhvr>
                                      <p:to>
                                        <p:strVal val="visible"/>
                                      </p:to>
                                    </p:set>
                                    <p:animEffect transition="in" filter="fade">
                                      <p:cBhvr>
                                        <p:cTn id="29" dur="1000"/>
                                        <p:tgtEl>
                                          <p:spTgt spid="197"/>
                                        </p:tgtEl>
                                      </p:cBhvr>
                                    </p:animEffect>
                                  </p:childTnLst>
                                </p:cTn>
                              </p:par>
                              <p:par>
                                <p:cTn id="30" presetID="10" presetClass="entr" presetSubtype="0" fill="hold" nodeType="withEffect">
                                  <p:stCondLst>
                                    <p:cond delay="0"/>
                                  </p:stCondLst>
                                  <p:childTnLst>
                                    <p:set>
                                      <p:cBhvr>
                                        <p:cTn id="31" dur="1" fill="hold">
                                          <p:stCondLst>
                                            <p:cond delay="0"/>
                                          </p:stCondLst>
                                        </p:cTn>
                                        <p:tgtEl>
                                          <p:spTgt spid="198"/>
                                        </p:tgtEl>
                                        <p:attrNameLst>
                                          <p:attrName>style.visibility</p:attrName>
                                        </p:attrNameLst>
                                      </p:cBhvr>
                                      <p:to>
                                        <p:strVal val="visible"/>
                                      </p:to>
                                    </p:set>
                                    <p:animEffect transition="in" filter="fade">
                                      <p:cBhvr>
                                        <p:cTn id="32" dur="1000"/>
                                        <p:tgtEl>
                                          <p:spTgt spid="198"/>
                                        </p:tgtEl>
                                      </p:cBhvr>
                                    </p:animEffect>
                                  </p:childTnLst>
                                </p:cTn>
                              </p:par>
                              <p:par>
                                <p:cTn id="33" presetID="10" presetClass="entr" presetSubtype="0"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Effect transition="in" filter="fade">
                                      <p:cBhvr>
                                        <p:cTn id="35" dur="1000"/>
                                        <p:tgtEl>
                                          <p:spTgt spid="19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0"/>
                                        </p:tgtEl>
                                        <p:attrNameLst>
                                          <p:attrName>style.visibility</p:attrName>
                                        </p:attrNameLst>
                                      </p:cBhvr>
                                      <p:to>
                                        <p:strVal val="visible"/>
                                      </p:to>
                                    </p:set>
                                    <p:animEffect transition="in" filter="fade">
                                      <p:cBhvr>
                                        <p:cTn id="40"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0" y="0"/>
            <a:ext cx="9144000" cy="390723"/>
          </a:xfrm>
          <a:prstGeom prst="rect">
            <a:avLst/>
          </a:prstGeom>
          <a:solidFill>
            <a:schemeClr val="accent2">
              <a:lumMod val="20000"/>
              <a:lumOff val="80000"/>
            </a:schemeClr>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GB" sz="1800" b="1" i="0" u="none" strike="noStrike" kern="0" cap="none" spc="0" normalizeH="0" baseline="0" noProof="0" dirty="0">
                <a:ln>
                  <a:noFill/>
                </a:ln>
                <a:solidFill>
                  <a:srgbClr val="000000"/>
                </a:solidFill>
                <a:effectLst/>
                <a:uLnTx/>
                <a:uFillTx/>
                <a:latin typeface="Comic Sans MS"/>
                <a:ea typeface="Comic Sans MS"/>
                <a:cs typeface="Comic Sans MS"/>
                <a:sym typeface="Comic Sans MS"/>
              </a:rPr>
              <a:t>Learning Outcome: Use parallax to calculate distance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srgbClr val="0000FF"/>
              </a:solidFill>
              <a:effectLst/>
              <a:uLnTx/>
              <a:uFillTx/>
              <a:latin typeface="Comic Sans MS"/>
              <a:ea typeface="Comic Sans MS"/>
              <a:cs typeface="Comic Sans MS"/>
              <a:sym typeface="Comic Sans MS"/>
            </a:endParaRPr>
          </a:p>
        </p:txBody>
      </p:sp>
      <p:sp>
        <p:nvSpPr>
          <p:cNvPr id="207" name="Shape 207"/>
          <p:cNvSpPr txBox="1"/>
          <p:nvPr/>
        </p:nvSpPr>
        <p:spPr>
          <a:xfrm>
            <a:off x="246575" y="456724"/>
            <a:ext cx="70584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For the right angled triangle below, </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tan p =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pic>
        <p:nvPicPr>
          <p:cNvPr id="209" name="Shape 209"/>
          <p:cNvPicPr preferRelativeResize="0"/>
          <p:nvPr/>
        </p:nvPicPr>
        <p:blipFill>
          <a:blip r:embed="rId3">
            <a:alphaModFix/>
          </a:blip>
          <a:stretch>
            <a:fillRect/>
          </a:stretch>
        </p:blipFill>
        <p:spPr>
          <a:xfrm>
            <a:off x="385276" y="1630651"/>
            <a:ext cx="4037749" cy="2259581"/>
          </a:xfrm>
          <a:prstGeom prst="rect">
            <a:avLst/>
          </a:prstGeom>
          <a:noFill/>
          <a:ln>
            <a:noFill/>
          </a:ln>
        </p:spPr>
      </p:pic>
      <p:sp>
        <p:nvSpPr>
          <p:cNvPr id="210" name="Shape 210"/>
          <p:cNvSpPr txBox="1"/>
          <p:nvPr/>
        </p:nvSpPr>
        <p:spPr>
          <a:xfrm>
            <a:off x="246575" y="955999"/>
            <a:ext cx="77982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For small angles expressed in radians, </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tan p ≅ 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sp>
        <p:nvSpPr>
          <p:cNvPr id="211" name="Shape 211"/>
          <p:cNvSpPr txBox="1"/>
          <p:nvPr/>
        </p:nvSpPr>
        <p:spPr>
          <a:xfrm>
            <a:off x="4604057" y="1612940"/>
            <a:ext cx="4226518" cy="19500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Using this approximation, it can be shown that the relationship between the distance to a star from the earth, and the angle of stellar parallax, is given by </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p = 1/d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sp>
        <p:nvSpPr>
          <p:cNvPr id="212" name="Shape 212"/>
          <p:cNvSpPr txBox="1"/>
          <p:nvPr/>
        </p:nvSpPr>
        <p:spPr>
          <a:xfrm>
            <a:off x="540863" y="4205058"/>
            <a:ext cx="7798200" cy="499275"/>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d = distance in parsecs, p is the stellar parallax measured in </a:t>
            </a:r>
            <a:r>
              <a:rPr kumimoji="0" lang="en-GB" sz="2400" b="0" i="0" u="none" strike="noStrike" kern="0" cap="none" spc="0" normalizeH="0" baseline="0" noProof="0" dirty="0" err="1">
                <a:ln>
                  <a:noFill/>
                </a:ln>
                <a:solidFill>
                  <a:srgbClr val="FFFF00"/>
                </a:solidFill>
                <a:effectLst/>
                <a:uLnTx/>
                <a:uFillTx/>
                <a:latin typeface="Comic Sans MS"/>
                <a:ea typeface="Comic Sans MS"/>
                <a:cs typeface="Comic Sans MS"/>
                <a:sym typeface="Comic Sans MS"/>
              </a:rPr>
              <a:t>arcseconds</a:t>
            </a:r>
            <a:r>
              <a:rPr kumimoji="0" lang="en-GB" sz="2400" b="0" i="0" u="none" strike="noStrike" kern="0" cap="none" spc="0" normalizeH="0" baseline="0" noProof="0" dirty="0">
                <a:ln>
                  <a:noFill/>
                </a:ln>
                <a:solidFill>
                  <a:srgbClr val="FFFF00"/>
                </a:solidFill>
                <a:effectLst/>
                <a:uLnTx/>
                <a:uFillTx/>
                <a:latin typeface="Comic Sans MS"/>
                <a:ea typeface="Comic Sans MS"/>
                <a:cs typeface="Comic Sans MS"/>
                <a:sym typeface="Comic Sans MS"/>
              </a:rPr>
              <a:t> (1/3600 degrees)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omic Sans MS"/>
                <a:ea typeface="Comic Sans MS"/>
                <a:cs typeface="Comic Sans MS"/>
                <a:sym typeface="Comic Sans MS"/>
              </a:rPr>
              <a:t> </a:t>
            </a:r>
          </a:p>
        </p:txBody>
      </p:sp>
    </p:spTree>
    <p:extLst>
      <p:ext uri="{BB962C8B-B14F-4D97-AF65-F5344CB8AC3E}">
        <p14:creationId xmlns:p14="http://schemas.microsoft.com/office/powerpoint/2010/main" val="2582346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Shape 237" descr="Screenshot 2016-06-27 at 13.35.26.png"/>
          <p:cNvPicPr preferRelativeResize="0"/>
          <p:nvPr/>
        </p:nvPicPr>
        <p:blipFill rotWithShape="1">
          <a:blip r:embed="rId3">
            <a:alphaModFix/>
          </a:blip>
          <a:srcRect l="26799" t="12976" r="23312" b="16576"/>
          <a:stretch/>
        </p:blipFill>
        <p:spPr>
          <a:xfrm>
            <a:off x="850924" y="293042"/>
            <a:ext cx="7331353" cy="4596526"/>
          </a:xfrm>
          <a:prstGeom prst="rect">
            <a:avLst/>
          </a:prstGeom>
          <a:noFill/>
          <a:ln>
            <a:noFill/>
          </a:ln>
        </p:spPr>
      </p:pic>
    </p:spTree>
    <p:extLst>
      <p:ext uri="{BB962C8B-B14F-4D97-AF65-F5344CB8AC3E}">
        <p14:creationId xmlns:p14="http://schemas.microsoft.com/office/powerpoint/2010/main" val="402088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1798060" y="1092279"/>
          <a:ext cx="1561781" cy="2788968"/>
        </p:xfrm>
        <a:graphic>
          <a:graphicData uri="http://schemas.openxmlformats.org/drawingml/2006/table">
            <a:tbl>
              <a:tblPr firstRow="1" bandRow="1">
                <a:noFill/>
              </a:tblPr>
              <a:tblGrid>
                <a:gridCol w="1561781">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1402875" y="253688"/>
            <a:ext cx="3619964" cy="648675"/>
          </a:xfrm>
          <a:prstGeom prst="rect">
            <a:avLst/>
          </a:prstGeom>
          <a:noFill/>
          <a:ln>
            <a:noFill/>
          </a:ln>
        </p:spPr>
        <p:txBody>
          <a:bodyPr lIns="68569" tIns="34275" rIns="68569" bIns="34275" anchor="ctr" anchorCtr="0">
            <a:noAutofit/>
          </a:bodyPr>
          <a:lstStyle/>
          <a:p>
            <a:pPr algn="l">
              <a:buClr>
                <a:srgbClr val="FFFF00"/>
              </a:buClr>
              <a:buSzPct val="25000"/>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739360" y="1069063"/>
          <a:ext cx="1479956" cy="1669810"/>
        </p:xfrm>
        <a:graphic>
          <a:graphicData uri="http://schemas.openxmlformats.org/drawingml/2006/table">
            <a:tbl>
              <a:tblPr firstRow="1" bandRow="1">
                <a:noFill/>
              </a:tblPr>
              <a:tblGrid>
                <a:gridCol w="1479956">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extLst>
              <p:ext uri="{D42A27DB-BD31-4B8C-83A1-F6EECF244321}">
                <p14:modId xmlns:p14="http://schemas.microsoft.com/office/powerpoint/2010/main" val="1899731916"/>
              </p:ext>
            </p:extLst>
          </p:nvPr>
        </p:nvGraphicFramePr>
        <p:xfrm>
          <a:off x="5598829" y="1069064"/>
          <a:ext cx="2436371" cy="3853827"/>
        </p:xfrm>
        <a:graphic>
          <a:graphicData uri="http://schemas.openxmlformats.org/drawingml/2006/table">
            <a:tbl>
              <a:tblPr firstRow="1" bandRow="1">
                <a:noFill/>
              </a:tblPr>
              <a:tblGrid>
                <a:gridCol w="2436371">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61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3. Star’s radiation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4. Wien and Stefan’s law</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5. Astronomical distances</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58724">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6. Doppler effect &amp; red shift</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7. CMBR and the cosmological principle</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3349653" y="1243253"/>
            <a:ext cx="3897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219314" y="1269929"/>
            <a:ext cx="3897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203325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143000" y="-106538"/>
            <a:ext cx="6858000" cy="651825"/>
          </a:xfrm>
          <a:prstGeom prst="rect">
            <a:avLst/>
          </a:prstGeom>
          <a:noFill/>
          <a:ln>
            <a:noFill/>
          </a:ln>
        </p:spPr>
        <p:txBody>
          <a:bodyPr lIns="68569" tIns="34275" rIns="68569" bIns="34275" anchor="ctr" anchorCtr="0">
            <a:noAutofit/>
          </a:bodyPr>
          <a:lstStyle/>
          <a:p>
            <a:pPr algn="l">
              <a:buClr>
                <a:schemeClr val="lt1"/>
              </a:buClr>
              <a:buSzPct val="25000"/>
            </a:pPr>
            <a:r>
              <a:rPr lang="en-GB" sz="1650" dirty="0">
                <a:solidFill>
                  <a:srgbClr val="000000"/>
                </a:solidFill>
              </a:rPr>
              <a:t>5.5.2 Describe the development of a star from formation to death </a:t>
            </a:r>
          </a:p>
        </p:txBody>
      </p:sp>
      <p:pic>
        <p:nvPicPr>
          <p:cNvPr id="269" name="Shape 269"/>
          <p:cNvPicPr preferRelativeResize="0"/>
          <p:nvPr/>
        </p:nvPicPr>
        <p:blipFill>
          <a:blip r:embed="rId3">
            <a:alphaModFix/>
          </a:blip>
          <a:stretch>
            <a:fillRect/>
          </a:stretch>
        </p:blipFill>
        <p:spPr>
          <a:xfrm>
            <a:off x="0" y="451538"/>
            <a:ext cx="9144000" cy="469196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1208794" y="87470"/>
            <a:ext cx="6711975" cy="943425"/>
          </a:xfrm>
          <a:prstGeom prst="rect">
            <a:avLst/>
          </a:prstGeom>
          <a:solidFill>
            <a:srgbClr val="FFFFFF"/>
          </a:solidFill>
          <a:ln w="9525" cap="flat" cmpd="sng">
            <a:solidFill>
              <a:srgbClr val="000000"/>
            </a:solidFill>
            <a:prstDash val="solid"/>
            <a:round/>
            <a:headEnd type="none" w="med" len="med"/>
            <a:tailEnd type="none" w="med" len="med"/>
          </a:ln>
        </p:spPr>
        <p:txBody>
          <a:bodyPr lIns="68569" tIns="34275" rIns="68569" bIns="34275" anchor="ctr" anchorCtr="0">
            <a:noAutofit/>
          </a:bodyPr>
          <a:lstStyle/>
          <a:p>
            <a:pPr>
              <a:buClr>
                <a:schemeClr val="lt1"/>
              </a:buClr>
              <a:buSzPct val="25000"/>
            </a:pPr>
            <a:r>
              <a:rPr lang="en-GB">
                <a:solidFill>
                  <a:schemeClr val="lt1"/>
                </a:solidFill>
              </a:rPr>
              <a:t> </a:t>
            </a:r>
            <a:r>
              <a:rPr lang="en-GB" b="1">
                <a:solidFill>
                  <a:srgbClr val="000000"/>
                </a:solidFill>
              </a:rPr>
              <a:t>Doppler effect and redshift</a:t>
            </a:r>
          </a:p>
        </p:txBody>
      </p:sp>
      <p:grpSp>
        <p:nvGrpSpPr>
          <p:cNvPr id="164" name="Shape 164"/>
          <p:cNvGrpSpPr/>
          <p:nvPr/>
        </p:nvGrpSpPr>
        <p:grpSpPr>
          <a:xfrm>
            <a:off x="1409266" y="1327536"/>
            <a:ext cx="6248009" cy="3617747"/>
            <a:chOff x="435644" y="26164"/>
            <a:chExt cx="7719310" cy="4706471"/>
          </a:xfrm>
        </p:grpSpPr>
        <p:sp>
          <p:nvSpPr>
            <p:cNvPr id="165" name="Shape 165"/>
            <p:cNvSpPr/>
            <p:nvPr/>
          </p:nvSpPr>
          <p:spPr>
            <a:xfrm>
              <a:off x="435655" y="26164"/>
              <a:ext cx="7719300" cy="1442400"/>
            </a:xfrm>
            <a:prstGeom prst="roundRect">
              <a:avLst>
                <a:gd name="adj" fmla="val 16667"/>
              </a:avLst>
            </a:prstGeom>
            <a:solidFill>
              <a:srgbClr val="00B050"/>
            </a:solidFill>
            <a:ln>
              <a:noFill/>
            </a:ln>
          </p:spPr>
          <p:txBody>
            <a:bodyPr lIns="68569" tIns="68569" rIns="68569" bIns="68569" anchor="ctr" anchorCtr="0">
              <a:noAutofit/>
            </a:bodyPr>
            <a:lstStyle/>
            <a:p>
              <a:pPr defTabSz="685800"/>
              <a:endParaRPr sz="1050"/>
            </a:p>
          </p:txBody>
        </p:sp>
        <p:sp>
          <p:nvSpPr>
            <p:cNvPr id="166" name="Shape 166"/>
            <p:cNvSpPr txBox="1"/>
            <p:nvPr/>
          </p:nvSpPr>
          <p:spPr>
            <a:xfrm>
              <a:off x="513105" y="62065"/>
              <a:ext cx="7564200" cy="1322100"/>
            </a:xfrm>
            <a:prstGeom prst="rect">
              <a:avLst/>
            </a:prstGeom>
            <a:solidFill>
              <a:srgbClr val="84FE72">
                <a:alpha val="98850"/>
              </a:srgbClr>
            </a:solidFill>
            <a:ln>
              <a:noFill/>
            </a:ln>
          </p:spPr>
          <p:txBody>
            <a:bodyPr lIns="172894" tIns="0" rIns="172894" bIns="0" anchor="ctr" anchorCtr="0">
              <a:noAutofit/>
            </a:bodyPr>
            <a:lstStyle/>
            <a:p>
              <a:pPr defTabSz="685800">
                <a:lnSpc>
                  <a:spcPct val="90000"/>
                </a:lnSpc>
                <a:buClr>
                  <a:srgbClr val="000000"/>
                </a:buClr>
                <a:buSzPct val="25000"/>
              </a:pPr>
              <a:r>
                <a:rPr lang="en-GB" sz="2400">
                  <a:latin typeface="Comic Sans MS"/>
                  <a:ea typeface="Comic Sans MS"/>
                  <a:cs typeface="Comic Sans MS"/>
                  <a:sym typeface="Comic Sans MS"/>
                </a:rPr>
                <a:t>Explain the Doppler effect </a:t>
              </a:r>
            </a:p>
          </p:txBody>
        </p:sp>
        <p:sp>
          <p:nvSpPr>
            <p:cNvPr id="167" name="Shape 167"/>
            <p:cNvSpPr/>
            <p:nvPr/>
          </p:nvSpPr>
          <p:spPr>
            <a:xfrm>
              <a:off x="435655" y="1850765"/>
              <a:ext cx="7719300" cy="1322100"/>
            </a:xfrm>
            <a:prstGeom prst="roundRect">
              <a:avLst>
                <a:gd name="adj" fmla="val 16667"/>
              </a:avLst>
            </a:prstGeom>
            <a:solidFill>
              <a:schemeClr val="dk2"/>
            </a:solidFill>
            <a:ln>
              <a:noFill/>
            </a:ln>
          </p:spPr>
          <p:txBody>
            <a:bodyPr lIns="68569" tIns="68569" rIns="68569" bIns="68569" anchor="ctr" anchorCtr="0">
              <a:noAutofit/>
            </a:bodyPr>
            <a:lstStyle/>
            <a:p>
              <a:pPr defTabSz="685800"/>
              <a:endParaRPr sz="1050"/>
            </a:p>
          </p:txBody>
        </p:sp>
        <p:sp>
          <p:nvSpPr>
            <p:cNvPr id="168" name="Shape 168"/>
            <p:cNvSpPr txBox="1"/>
            <p:nvPr/>
          </p:nvSpPr>
          <p:spPr>
            <a:xfrm>
              <a:off x="516180" y="1913327"/>
              <a:ext cx="7564200" cy="1204200"/>
            </a:xfrm>
            <a:prstGeom prst="rect">
              <a:avLst/>
            </a:prstGeom>
            <a:solidFill>
              <a:srgbClr val="CFE2F3"/>
            </a:solidFill>
            <a:ln>
              <a:noFill/>
            </a:ln>
          </p:spPr>
          <p:txBody>
            <a:bodyPr lIns="172894" tIns="0" rIns="172894" bIns="0" anchor="ctr" anchorCtr="0">
              <a:noAutofit/>
            </a:bodyPr>
            <a:lstStyle/>
            <a:p>
              <a:pPr defTabSz="685800">
                <a:lnSpc>
                  <a:spcPct val="90000"/>
                </a:lnSpc>
                <a:buSzPct val="25000"/>
              </a:pPr>
              <a:r>
                <a:rPr lang="en-GB" sz="2400">
                  <a:latin typeface="Comic Sans MS"/>
                  <a:ea typeface="Comic Sans MS"/>
                  <a:cs typeface="Comic Sans MS"/>
                  <a:sym typeface="Comic Sans MS"/>
                </a:rPr>
                <a:t>Describe the redshift of galaxies from spectral data</a:t>
              </a:r>
            </a:p>
          </p:txBody>
        </p:sp>
        <p:sp>
          <p:nvSpPr>
            <p:cNvPr id="169" name="Shape 169"/>
            <p:cNvSpPr/>
            <p:nvPr/>
          </p:nvSpPr>
          <p:spPr>
            <a:xfrm>
              <a:off x="435644" y="3410535"/>
              <a:ext cx="7719300" cy="1322100"/>
            </a:xfrm>
            <a:prstGeom prst="roundRect">
              <a:avLst>
                <a:gd name="adj" fmla="val 16667"/>
              </a:avLst>
            </a:prstGeom>
            <a:solidFill>
              <a:schemeClr val="accent4"/>
            </a:solidFill>
            <a:ln>
              <a:noFill/>
            </a:ln>
          </p:spPr>
          <p:txBody>
            <a:bodyPr lIns="68569" tIns="68569" rIns="68569" bIns="68569" anchor="ctr" anchorCtr="0">
              <a:noAutofit/>
            </a:bodyPr>
            <a:lstStyle/>
            <a:p>
              <a:pPr defTabSz="685800"/>
              <a:endParaRPr sz="1050"/>
            </a:p>
          </p:txBody>
        </p:sp>
        <p:sp>
          <p:nvSpPr>
            <p:cNvPr id="170" name="Shape 170"/>
            <p:cNvSpPr txBox="1"/>
            <p:nvPr/>
          </p:nvSpPr>
          <p:spPr>
            <a:xfrm>
              <a:off x="546352" y="3469497"/>
              <a:ext cx="7530900" cy="1204200"/>
            </a:xfrm>
            <a:prstGeom prst="rect">
              <a:avLst/>
            </a:prstGeom>
            <a:solidFill>
              <a:srgbClr val="EAD1DC"/>
            </a:solidFill>
            <a:ln>
              <a:noFill/>
            </a:ln>
          </p:spPr>
          <p:txBody>
            <a:bodyPr lIns="172894" tIns="0" rIns="172894" bIns="0" anchor="ctr" anchorCtr="0">
              <a:noAutofit/>
            </a:bodyPr>
            <a:lstStyle/>
            <a:p>
              <a:pPr defTabSz="685800">
                <a:lnSpc>
                  <a:spcPct val="90000"/>
                </a:lnSpc>
                <a:buClr>
                  <a:srgbClr val="000000"/>
                </a:buClr>
                <a:buSzPct val="25000"/>
              </a:pPr>
              <a:r>
                <a:rPr lang="en-GB" sz="2400">
                  <a:latin typeface="Comic Sans MS"/>
                  <a:ea typeface="Comic Sans MS"/>
                  <a:cs typeface="Comic Sans MS"/>
                  <a:sym typeface="Comic Sans MS"/>
                </a:rPr>
                <a:t>Interpret Hubble’s Law</a:t>
              </a: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p:nvPr/>
        </p:nvSpPr>
        <p:spPr>
          <a:xfrm>
            <a:off x="3693769" y="2203763"/>
            <a:ext cx="355950" cy="393075"/>
          </a:xfrm>
          <a:prstGeom prst="rect">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76" name="Shape 176"/>
          <p:cNvSpPr/>
          <p:nvPr/>
        </p:nvSpPr>
        <p:spPr>
          <a:xfrm>
            <a:off x="6443513" y="1230355"/>
            <a:ext cx="752400" cy="988200"/>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77" name="Shape 177"/>
          <p:cNvSpPr/>
          <p:nvPr/>
        </p:nvSpPr>
        <p:spPr>
          <a:xfrm>
            <a:off x="6641728" y="4180313"/>
            <a:ext cx="355950" cy="393075"/>
          </a:xfrm>
          <a:prstGeom prst="rect">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78" name="Shape 178"/>
          <p:cNvSpPr txBox="1"/>
          <p:nvPr/>
        </p:nvSpPr>
        <p:spPr>
          <a:xfrm>
            <a:off x="0" y="0"/>
            <a:ext cx="9144000" cy="275691"/>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Learning Outcome: Explain the Doppler effect</a:t>
            </a:r>
          </a:p>
        </p:txBody>
      </p:sp>
      <p:sp>
        <p:nvSpPr>
          <p:cNvPr id="179" name="Shape 179"/>
          <p:cNvSpPr/>
          <p:nvPr/>
        </p:nvSpPr>
        <p:spPr>
          <a:xfrm>
            <a:off x="2332163" y="1030200"/>
            <a:ext cx="1224225" cy="763650"/>
          </a:xfrm>
          <a:prstGeom prst="rect">
            <a:avLst/>
          </a:prstGeom>
          <a:solidFill>
            <a:srgbClr val="FF0000"/>
          </a:solidFill>
          <a:ln>
            <a:noFill/>
          </a:ln>
        </p:spPr>
        <p:txBody>
          <a:bodyPr lIns="68569" tIns="68569" rIns="68569" bIns="68569" anchor="ctr" anchorCtr="0">
            <a:noAutofit/>
          </a:bodyPr>
          <a:lstStyle/>
          <a:p>
            <a:pPr defTabSz="685800"/>
            <a:endParaRPr sz="1050"/>
          </a:p>
        </p:txBody>
      </p:sp>
      <p:sp>
        <p:nvSpPr>
          <p:cNvPr id="180" name="Shape 180"/>
          <p:cNvSpPr/>
          <p:nvPr/>
        </p:nvSpPr>
        <p:spPr>
          <a:xfrm>
            <a:off x="2332163" y="2018475"/>
            <a:ext cx="1224225" cy="763650"/>
          </a:xfrm>
          <a:prstGeom prst="rect">
            <a:avLst/>
          </a:prstGeom>
          <a:solidFill>
            <a:srgbClr val="00FF00"/>
          </a:solidFill>
          <a:ln>
            <a:noFill/>
          </a:ln>
        </p:spPr>
        <p:txBody>
          <a:bodyPr lIns="68569" tIns="68569" rIns="68569" bIns="68569" anchor="ctr" anchorCtr="0">
            <a:noAutofit/>
          </a:bodyPr>
          <a:lstStyle/>
          <a:p>
            <a:pPr defTabSz="685800"/>
            <a:endParaRPr sz="1050"/>
          </a:p>
        </p:txBody>
      </p:sp>
      <p:sp>
        <p:nvSpPr>
          <p:cNvPr id="181" name="Shape 181"/>
          <p:cNvSpPr/>
          <p:nvPr/>
        </p:nvSpPr>
        <p:spPr>
          <a:xfrm>
            <a:off x="2332163" y="3006750"/>
            <a:ext cx="1224225" cy="763650"/>
          </a:xfrm>
          <a:prstGeom prst="rect">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82" name="Shape 182"/>
          <p:cNvSpPr/>
          <p:nvPr/>
        </p:nvSpPr>
        <p:spPr>
          <a:xfrm>
            <a:off x="2332163" y="3995025"/>
            <a:ext cx="1224225" cy="763650"/>
          </a:xfrm>
          <a:prstGeom prst="rect">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83" name="Shape 183"/>
          <p:cNvSpPr/>
          <p:nvPr/>
        </p:nvSpPr>
        <p:spPr>
          <a:xfrm>
            <a:off x="3612431" y="1230356"/>
            <a:ext cx="404325" cy="393075"/>
          </a:xfrm>
          <a:prstGeom prst="ellipse">
            <a:avLst/>
          </a:prstGeom>
          <a:solidFill>
            <a:srgbClr val="FF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85" name="Shape 185"/>
          <p:cNvSpPr/>
          <p:nvPr/>
        </p:nvSpPr>
        <p:spPr>
          <a:xfrm>
            <a:off x="6617550" y="3192038"/>
            <a:ext cx="404325" cy="393075"/>
          </a:xfrm>
          <a:prstGeom prst="ellipse">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cxnSp>
        <p:nvCxnSpPr>
          <p:cNvPr id="186" name="Shape 186"/>
          <p:cNvCxnSpPr/>
          <p:nvPr/>
        </p:nvCxnSpPr>
        <p:spPr>
          <a:xfrm rot="10800000" flipH="1">
            <a:off x="3730031" y="1426549"/>
            <a:ext cx="1647900" cy="6300"/>
          </a:xfrm>
          <a:prstGeom prst="straightConnector1">
            <a:avLst/>
          </a:prstGeom>
          <a:noFill/>
          <a:ln w="38100" cap="flat" cmpd="sng">
            <a:solidFill>
              <a:srgbClr val="FFFFFF"/>
            </a:solidFill>
            <a:prstDash val="solid"/>
            <a:round/>
            <a:headEnd type="triangle" w="lg" len="lg"/>
            <a:tailEnd type="triangle" w="lg" len="lg"/>
          </a:ln>
        </p:spPr>
      </p:cxnSp>
      <p:sp>
        <p:nvSpPr>
          <p:cNvPr id="187" name="Shape 187"/>
          <p:cNvSpPr txBox="1"/>
          <p:nvPr/>
        </p:nvSpPr>
        <p:spPr>
          <a:xfrm>
            <a:off x="4287244" y="1105256"/>
            <a:ext cx="647775" cy="393075"/>
          </a:xfrm>
          <a:prstGeom prst="rect">
            <a:avLst/>
          </a:prstGeom>
          <a:noFill/>
          <a:ln>
            <a:noFill/>
          </a:ln>
        </p:spPr>
        <p:txBody>
          <a:bodyPr lIns="68569" tIns="68569" rIns="68569" bIns="68569" anchor="t" anchorCtr="0">
            <a:noAutofit/>
          </a:bodyPr>
          <a:lstStyle/>
          <a:p>
            <a:pPr defTabSz="685800"/>
            <a:r>
              <a:rPr lang="en-GB" sz="1650">
                <a:solidFill>
                  <a:srgbClr val="FFFFFF"/>
                </a:solidFill>
                <a:latin typeface="Comic Sans MS"/>
                <a:ea typeface="Comic Sans MS"/>
                <a:cs typeface="Comic Sans MS"/>
                <a:sym typeface="Comic Sans MS"/>
              </a:rPr>
              <a:t>2m</a:t>
            </a:r>
          </a:p>
        </p:txBody>
      </p:sp>
      <p:sp>
        <p:nvSpPr>
          <p:cNvPr id="188" name="Shape 188"/>
          <p:cNvSpPr txBox="1"/>
          <p:nvPr/>
        </p:nvSpPr>
        <p:spPr>
          <a:xfrm>
            <a:off x="1771650" y="1230356"/>
            <a:ext cx="647775" cy="393075"/>
          </a:xfrm>
          <a:prstGeom prst="rect">
            <a:avLst/>
          </a:prstGeom>
          <a:noFill/>
          <a:ln>
            <a:noFill/>
          </a:ln>
        </p:spPr>
        <p:txBody>
          <a:bodyPr lIns="68569" tIns="68569" rIns="68569" bIns="68569" anchor="t" anchorCtr="0">
            <a:noAutofit/>
          </a:bodyPr>
          <a:lstStyle/>
          <a:p>
            <a:pPr defTabSz="685800"/>
            <a:r>
              <a:rPr lang="en-GB" sz="1650">
                <a:solidFill>
                  <a:srgbClr val="FF0000"/>
                </a:solidFill>
                <a:latin typeface="Comic Sans MS"/>
                <a:ea typeface="Comic Sans MS"/>
                <a:cs typeface="Comic Sans MS"/>
                <a:sym typeface="Comic Sans MS"/>
              </a:rPr>
              <a:t>t=0s</a:t>
            </a:r>
          </a:p>
        </p:txBody>
      </p:sp>
      <p:sp>
        <p:nvSpPr>
          <p:cNvPr id="189" name="Shape 189"/>
          <p:cNvSpPr txBox="1"/>
          <p:nvPr/>
        </p:nvSpPr>
        <p:spPr>
          <a:xfrm>
            <a:off x="1801013" y="2232854"/>
            <a:ext cx="647775" cy="393075"/>
          </a:xfrm>
          <a:prstGeom prst="rect">
            <a:avLst/>
          </a:prstGeom>
          <a:noFill/>
          <a:ln>
            <a:noFill/>
          </a:ln>
        </p:spPr>
        <p:txBody>
          <a:bodyPr lIns="68569" tIns="68569" rIns="68569" bIns="68569" anchor="t" anchorCtr="0">
            <a:noAutofit/>
          </a:bodyPr>
          <a:lstStyle/>
          <a:p>
            <a:pPr defTabSz="685800"/>
            <a:r>
              <a:rPr lang="en-GB" sz="1650">
                <a:solidFill>
                  <a:srgbClr val="00FF00"/>
                </a:solidFill>
                <a:latin typeface="Comic Sans MS"/>
                <a:ea typeface="Comic Sans MS"/>
                <a:cs typeface="Comic Sans MS"/>
                <a:sym typeface="Comic Sans MS"/>
              </a:rPr>
              <a:t>t=1s</a:t>
            </a:r>
          </a:p>
        </p:txBody>
      </p:sp>
      <p:sp>
        <p:nvSpPr>
          <p:cNvPr id="190" name="Shape 190"/>
          <p:cNvSpPr txBox="1"/>
          <p:nvPr/>
        </p:nvSpPr>
        <p:spPr>
          <a:xfrm>
            <a:off x="1771650" y="3249188"/>
            <a:ext cx="647775" cy="393075"/>
          </a:xfrm>
          <a:prstGeom prst="rect">
            <a:avLst/>
          </a:prstGeom>
          <a:noFill/>
          <a:ln>
            <a:noFill/>
          </a:ln>
        </p:spPr>
        <p:txBody>
          <a:bodyPr lIns="68569" tIns="68569" rIns="68569" bIns="68569" anchor="t" anchorCtr="0">
            <a:noAutofit/>
          </a:bodyPr>
          <a:lstStyle/>
          <a:p>
            <a:pPr defTabSz="685800"/>
            <a:r>
              <a:rPr lang="en-GB" sz="1650">
                <a:solidFill>
                  <a:srgbClr val="0000FF"/>
                </a:solidFill>
                <a:latin typeface="Comic Sans MS"/>
                <a:ea typeface="Comic Sans MS"/>
                <a:cs typeface="Comic Sans MS"/>
                <a:sym typeface="Comic Sans MS"/>
              </a:rPr>
              <a:t>t=2s</a:t>
            </a:r>
          </a:p>
        </p:txBody>
      </p:sp>
      <p:sp>
        <p:nvSpPr>
          <p:cNvPr id="191" name="Shape 191"/>
          <p:cNvSpPr txBox="1"/>
          <p:nvPr/>
        </p:nvSpPr>
        <p:spPr>
          <a:xfrm>
            <a:off x="1771640" y="4265513"/>
            <a:ext cx="647775" cy="393075"/>
          </a:xfrm>
          <a:prstGeom prst="rect">
            <a:avLst/>
          </a:prstGeom>
          <a:noFill/>
          <a:ln>
            <a:noFill/>
          </a:ln>
        </p:spPr>
        <p:txBody>
          <a:bodyPr lIns="68569" tIns="68569" rIns="68569" bIns="68569" anchor="t" anchorCtr="0">
            <a:noAutofit/>
          </a:bodyPr>
          <a:lstStyle/>
          <a:p>
            <a:pPr defTabSz="685800"/>
            <a:r>
              <a:rPr lang="en-GB" sz="1650">
                <a:solidFill>
                  <a:srgbClr val="FF00FF"/>
                </a:solidFill>
                <a:latin typeface="Comic Sans MS"/>
                <a:ea typeface="Comic Sans MS"/>
                <a:cs typeface="Comic Sans MS"/>
                <a:sym typeface="Comic Sans MS"/>
              </a:rPr>
              <a:t>t=3s</a:t>
            </a:r>
          </a:p>
        </p:txBody>
      </p:sp>
      <p:cxnSp>
        <p:nvCxnSpPr>
          <p:cNvPr id="193" name="Shape 193"/>
          <p:cNvCxnSpPr/>
          <p:nvPr/>
        </p:nvCxnSpPr>
        <p:spPr>
          <a:xfrm>
            <a:off x="6802838" y="951581"/>
            <a:ext cx="33750" cy="3908250"/>
          </a:xfrm>
          <a:prstGeom prst="straightConnector1">
            <a:avLst/>
          </a:prstGeom>
          <a:noFill/>
          <a:ln w="28575" cap="flat" cmpd="sng">
            <a:solidFill>
              <a:srgbClr val="FFFFFF"/>
            </a:solidFill>
            <a:prstDash val="dash"/>
            <a:round/>
            <a:headEnd type="none" w="lg" len="lg"/>
            <a:tailEnd type="none" w="lg" len="lg"/>
          </a:ln>
        </p:spPr>
      </p:cxnSp>
      <p:cxnSp>
        <p:nvCxnSpPr>
          <p:cNvPr id="194" name="Shape 194"/>
          <p:cNvCxnSpPr/>
          <p:nvPr/>
        </p:nvCxnSpPr>
        <p:spPr>
          <a:xfrm>
            <a:off x="3693768" y="957883"/>
            <a:ext cx="3085650" cy="4950"/>
          </a:xfrm>
          <a:prstGeom prst="straightConnector1">
            <a:avLst/>
          </a:prstGeom>
          <a:noFill/>
          <a:ln w="38100" cap="flat" cmpd="sng">
            <a:solidFill>
              <a:srgbClr val="FFFFFF"/>
            </a:solidFill>
            <a:prstDash val="solid"/>
            <a:round/>
            <a:headEnd type="triangle" w="lg" len="lg"/>
            <a:tailEnd type="triangle" w="lg" len="lg"/>
          </a:ln>
        </p:spPr>
      </p:cxnSp>
      <p:sp>
        <p:nvSpPr>
          <p:cNvPr id="195" name="Shape 195"/>
          <p:cNvSpPr txBox="1"/>
          <p:nvPr/>
        </p:nvSpPr>
        <p:spPr>
          <a:xfrm>
            <a:off x="5048550" y="496201"/>
            <a:ext cx="647775" cy="393075"/>
          </a:xfrm>
          <a:prstGeom prst="rect">
            <a:avLst/>
          </a:prstGeom>
          <a:noFill/>
          <a:ln>
            <a:noFill/>
          </a:ln>
        </p:spPr>
        <p:txBody>
          <a:bodyPr lIns="68569" tIns="68569" rIns="68569" bIns="68569" anchor="t" anchorCtr="0">
            <a:noAutofit/>
          </a:bodyPr>
          <a:lstStyle/>
          <a:p>
            <a:pPr defTabSz="685800"/>
            <a:r>
              <a:rPr lang="en-GB" sz="1650">
                <a:solidFill>
                  <a:srgbClr val="FFFFFF"/>
                </a:solidFill>
                <a:latin typeface="Comic Sans MS"/>
                <a:ea typeface="Comic Sans MS"/>
                <a:cs typeface="Comic Sans MS"/>
                <a:sym typeface="Comic Sans MS"/>
              </a:rPr>
              <a:t>4m</a:t>
            </a:r>
          </a:p>
        </p:txBody>
      </p:sp>
      <p:pic>
        <p:nvPicPr>
          <p:cNvPr id="198" name="Shape 198" descr="Stick figure"/>
          <p:cNvPicPr preferRelativeResize="0"/>
          <p:nvPr/>
        </p:nvPicPr>
        <p:blipFill>
          <a:blip r:embed="rId3">
            <a:alphaModFix/>
          </a:blip>
          <a:stretch>
            <a:fillRect/>
          </a:stretch>
        </p:blipFill>
        <p:spPr>
          <a:xfrm>
            <a:off x="6443523" y="1275840"/>
            <a:ext cx="675394" cy="953656"/>
          </a:xfrm>
          <a:prstGeom prst="rect">
            <a:avLst/>
          </a:prstGeom>
          <a:noFill/>
          <a:ln>
            <a:noFill/>
          </a:ln>
        </p:spPr>
      </p:pic>
      <p:cxnSp>
        <p:nvCxnSpPr>
          <p:cNvPr id="200" name="Shape 200"/>
          <p:cNvCxnSpPr/>
          <p:nvPr/>
        </p:nvCxnSpPr>
        <p:spPr>
          <a:xfrm flipH="1">
            <a:off x="5356847" y="1400323"/>
            <a:ext cx="8775" cy="1081800"/>
          </a:xfrm>
          <a:prstGeom prst="straightConnector1">
            <a:avLst/>
          </a:prstGeom>
          <a:noFill/>
          <a:ln w="28575" cap="flat" cmpd="sng">
            <a:solidFill>
              <a:srgbClr val="FFFFFF"/>
            </a:solidFill>
            <a:prstDash val="dash"/>
            <a:round/>
            <a:headEnd type="none" w="lg" len="lg"/>
            <a:tailEnd type="none" w="lg" len="lg"/>
          </a:ln>
        </p:spPr>
      </p:cxnSp>
      <p:sp>
        <p:nvSpPr>
          <p:cNvPr id="2" name="Freeform 1"/>
          <p:cNvSpPr/>
          <p:nvPr/>
        </p:nvSpPr>
        <p:spPr>
          <a:xfrm>
            <a:off x="4030839" y="1983253"/>
            <a:ext cx="1160585"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29" name="Freeform 28"/>
          <p:cNvSpPr/>
          <p:nvPr/>
        </p:nvSpPr>
        <p:spPr>
          <a:xfrm>
            <a:off x="4019028" y="2971528"/>
            <a:ext cx="1160585"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30" name="Freeform 29"/>
          <p:cNvSpPr/>
          <p:nvPr/>
        </p:nvSpPr>
        <p:spPr>
          <a:xfrm>
            <a:off x="5492500" y="2950705"/>
            <a:ext cx="1160585"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31" name="Freeform 30"/>
          <p:cNvSpPr/>
          <p:nvPr/>
        </p:nvSpPr>
        <p:spPr>
          <a:xfrm>
            <a:off x="4064580" y="3979163"/>
            <a:ext cx="1160585"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B50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32" name="Freeform 31"/>
          <p:cNvSpPr/>
          <p:nvPr/>
        </p:nvSpPr>
        <p:spPr>
          <a:xfrm>
            <a:off x="5497895" y="3990522"/>
            <a:ext cx="1160585"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B50B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192" name="Shape 192"/>
          <p:cNvSpPr/>
          <p:nvPr/>
        </p:nvSpPr>
        <p:spPr>
          <a:xfrm>
            <a:off x="5148440" y="3192038"/>
            <a:ext cx="355950" cy="393075"/>
          </a:xfrm>
          <a:prstGeom prst="rect">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97" name="Shape 197"/>
          <p:cNvSpPr/>
          <p:nvPr/>
        </p:nvSpPr>
        <p:spPr>
          <a:xfrm>
            <a:off x="5079375" y="4180313"/>
            <a:ext cx="494100" cy="393075"/>
          </a:xfrm>
          <a:prstGeom prst="triangle">
            <a:avLst>
              <a:gd name="adj" fmla="val 50000"/>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84" name="Shape 184"/>
          <p:cNvSpPr/>
          <p:nvPr/>
        </p:nvSpPr>
        <p:spPr>
          <a:xfrm>
            <a:off x="5126034" y="2203763"/>
            <a:ext cx="404325" cy="393075"/>
          </a:xfrm>
          <a:prstGeom prst="ellipse">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96" name="Shape 196"/>
          <p:cNvSpPr/>
          <p:nvPr/>
        </p:nvSpPr>
        <p:spPr>
          <a:xfrm>
            <a:off x="3681844" y="3187426"/>
            <a:ext cx="494100" cy="393075"/>
          </a:xfrm>
          <a:prstGeom prst="triangle">
            <a:avLst>
              <a:gd name="adj" fmla="val 50000"/>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199" name="Shape 199"/>
          <p:cNvSpPr/>
          <p:nvPr/>
        </p:nvSpPr>
        <p:spPr>
          <a:xfrm>
            <a:off x="3693769" y="4118550"/>
            <a:ext cx="516600" cy="516600"/>
          </a:xfrm>
          <a:prstGeom prst="diamond">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10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1000"/>
                                        <p:tgtEl>
                                          <p:spTgt spid="1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fade">
                                      <p:cBhvr>
                                        <p:cTn id="22" dur="1000"/>
                                        <p:tgtEl>
                                          <p:spTgt spid="1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0"/>
                                        </p:tgtEl>
                                        <p:attrNameLst>
                                          <p:attrName>style.visibility</p:attrName>
                                        </p:attrNameLst>
                                      </p:cBhvr>
                                      <p:to>
                                        <p:strVal val="visible"/>
                                      </p:to>
                                    </p:set>
                                    <p:animEffect transition="in" filter="fade">
                                      <p:cBhvr>
                                        <p:cTn id="27" dur="1000"/>
                                        <p:tgtEl>
                                          <p:spTgt spid="19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1"/>
                                        </p:tgtEl>
                                        <p:attrNameLst>
                                          <p:attrName>style.visibility</p:attrName>
                                        </p:attrNameLst>
                                      </p:cBhvr>
                                      <p:to>
                                        <p:strVal val="visible"/>
                                      </p:to>
                                    </p:set>
                                    <p:animEffect transition="in" filter="fade">
                                      <p:cBhvr>
                                        <p:cTn id="32" dur="1000"/>
                                        <p:tgtEl>
                                          <p:spTgt spid="1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6"/>
                                        </p:tgtEl>
                                        <p:attrNameLst>
                                          <p:attrName>style.visibility</p:attrName>
                                        </p:attrNameLst>
                                      </p:cBhvr>
                                      <p:to>
                                        <p:strVal val="visible"/>
                                      </p:to>
                                    </p:set>
                                    <p:animEffect transition="in" filter="fade">
                                      <p:cBhvr>
                                        <p:cTn id="37" dur="1000"/>
                                        <p:tgtEl>
                                          <p:spTgt spid="1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2"/>
                                        </p:tgtEl>
                                        <p:attrNameLst>
                                          <p:attrName>style.visibility</p:attrName>
                                        </p:attrNameLst>
                                      </p:cBhvr>
                                      <p:to>
                                        <p:strVal val="visible"/>
                                      </p:to>
                                    </p:set>
                                    <p:animEffect transition="in" filter="fade">
                                      <p:cBhvr>
                                        <p:cTn id="42" dur="1000"/>
                                        <p:tgtEl>
                                          <p:spTgt spid="19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5"/>
                                        </p:tgtEl>
                                        <p:attrNameLst>
                                          <p:attrName>style.visibility</p:attrName>
                                        </p:attrNameLst>
                                      </p:cBhvr>
                                      <p:to>
                                        <p:strVal val="visible"/>
                                      </p:to>
                                    </p:set>
                                    <p:animEffect transition="in" filter="fade">
                                      <p:cBhvr>
                                        <p:cTn id="47" dur="1000"/>
                                        <p:tgtEl>
                                          <p:spTgt spid="18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1"/>
                                        </p:tgtEl>
                                        <p:attrNameLst>
                                          <p:attrName>style.visibility</p:attrName>
                                        </p:attrNameLst>
                                      </p:cBhvr>
                                      <p:to>
                                        <p:strVal val="visible"/>
                                      </p:to>
                                    </p:set>
                                    <p:animEffect transition="in" filter="fade">
                                      <p:cBhvr>
                                        <p:cTn id="52" dur="1000"/>
                                        <p:tgtEl>
                                          <p:spTgt spid="19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2"/>
                                        </p:tgtEl>
                                        <p:attrNameLst>
                                          <p:attrName>style.visibility</p:attrName>
                                        </p:attrNameLst>
                                      </p:cBhvr>
                                      <p:to>
                                        <p:strVal val="visible"/>
                                      </p:to>
                                    </p:set>
                                    <p:animEffect transition="in" filter="fade">
                                      <p:cBhvr>
                                        <p:cTn id="57" dur="1000"/>
                                        <p:tgtEl>
                                          <p:spTgt spid="1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9"/>
                                        </p:tgtEl>
                                        <p:attrNameLst>
                                          <p:attrName>style.visibility</p:attrName>
                                        </p:attrNameLst>
                                      </p:cBhvr>
                                      <p:to>
                                        <p:strVal val="visible"/>
                                      </p:to>
                                    </p:set>
                                    <p:animEffect transition="in" filter="fade">
                                      <p:cBhvr>
                                        <p:cTn id="62" dur="1000"/>
                                        <p:tgtEl>
                                          <p:spTgt spid="19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7"/>
                                        </p:tgtEl>
                                        <p:attrNameLst>
                                          <p:attrName>style.visibility</p:attrName>
                                        </p:attrNameLst>
                                      </p:cBhvr>
                                      <p:to>
                                        <p:strVal val="visible"/>
                                      </p:to>
                                    </p:set>
                                    <p:animEffect transition="in" filter="fade">
                                      <p:cBhvr>
                                        <p:cTn id="67" dur="1000"/>
                                        <p:tgtEl>
                                          <p:spTgt spid="19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7"/>
                                        </p:tgtEl>
                                        <p:attrNameLst>
                                          <p:attrName>style.visibility</p:attrName>
                                        </p:attrNameLst>
                                      </p:cBhvr>
                                      <p:to>
                                        <p:strVal val="visible"/>
                                      </p:to>
                                    </p:set>
                                    <p:animEffect transition="in" filter="fade">
                                      <p:cBhvr>
                                        <p:cTn id="72"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p:nvPr/>
        </p:nvSpPr>
        <p:spPr>
          <a:xfrm>
            <a:off x="5977650" y="4329301"/>
            <a:ext cx="494100" cy="393075"/>
          </a:xfrm>
          <a:prstGeom prst="triangle">
            <a:avLst>
              <a:gd name="adj" fmla="val 50000"/>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06" name="Shape 206"/>
          <p:cNvSpPr/>
          <p:nvPr/>
        </p:nvSpPr>
        <p:spPr>
          <a:xfrm>
            <a:off x="1760663" y="1201650"/>
            <a:ext cx="1224225" cy="763650"/>
          </a:xfrm>
          <a:prstGeom prst="rect">
            <a:avLst/>
          </a:prstGeom>
          <a:solidFill>
            <a:srgbClr val="FF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07" name="Shape 207"/>
          <p:cNvSpPr/>
          <p:nvPr/>
        </p:nvSpPr>
        <p:spPr>
          <a:xfrm>
            <a:off x="2521331" y="2189925"/>
            <a:ext cx="1224225" cy="763650"/>
          </a:xfrm>
          <a:prstGeom prst="rect">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08" name="Shape 208"/>
          <p:cNvSpPr/>
          <p:nvPr/>
        </p:nvSpPr>
        <p:spPr>
          <a:xfrm>
            <a:off x="3274781" y="3155756"/>
            <a:ext cx="1224225" cy="763650"/>
          </a:xfrm>
          <a:prstGeom prst="rect">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09" name="Shape 209"/>
          <p:cNvSpPr/>
          <p:nvPr/>
        </p:nvSpPr>
        <p:spPr>
          <a:xfrm>
            <a:off x="4016963" y="4144013"/>
            <a:ext cx="1224225" cy="763650"/>
          </a:xfrm>
          <a:prstGeom prst="rect">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10" name="Shape 210"/>
          <p:cNvSpPr/>
          <p:nvPr/>
        </p:nvSpPr>
        <p:spPr>
          <a:xfrm>
            <a:off x="5871994" y="1424417"/>
            <a:ext cx="752400" cy="988200"/>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11" name="Shape 211"/>
          <p:cNvSpPr/>
          <p:nvPr/>
        </p:nvSpPr>
        <p:spPr>
          <a:xfrm>
            <a:off x="3040931" y="1401806"/>
            <a:ext cx="404325" cy="393075"/>
          </a:xfrm>
          <a:prstGeom prst="ellipse">
            <a:avLst/>
          </a:prstGeom>
          <a:solidFill>
            <a:srgbClr val="FF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12" name="Shape 212"/>
          <p:cNvSpPr/>
          <p:nvPr/>
        </p:nvSpPr>
        <p:spPr>
          <a:xfrm>
            <a:off x="4667625" y="2405831"/>
            <a:ext cx="404325" cy="393075"/>
          </a:xfrm>
          <a:prstGeom prst="ellipse">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13" name="Shape 213"/>
          <p:cNvSpPr/>
          <p:nvPr/>
        </p:nvSpPr>
        <p:spPr>
          <a:xfrm>
            <a:off x="6022538" y="3272626"/>
            <a:ext cx="404325" cy="393075"/>
          </a:xfrm>
          <a:prstGeom prst="ellipse">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cxnSp>
        <p:nvCxnSpPr>
          <p:cNvPr id="214" name="Shape 214"/>
          <p:cNvCxnSpPr/>
          <p:nvPr/>
        </p:nvCxnSpPr>
        <p:spPr>
          <a:xfrm rot="10800000" flipH="1">
            <a:off x="3191174" y="1601777"/>
            <a:ext cx="1647900" cy="6300"/>
          </a:xfrm>
          <a:prstGeom prst="straightConnector1">
            <a:avLst/>
          </a:prstGeom>
          <a:noFill/>
          <a:ln w="38100" cap="flat" cmpd="sng">
            <a:solidFill>
              <a:srgbClr val="FFFFFF"/>
            </a:solidFill>
            <a:prstDash val="solid"/>
            <a:round/>
            <a:headEnd type="triangle" w="lg" len="lg"/>
            <a:tailEnd type="triangle" w="lg" len="lg"/>
          </a:ln>
        </p:spPr>
      </p:cxnSp>
      <p:sp>
        <p:nvSpPr>
          <p:cNvPr id="215" name="Shape 215"/>
          <p:cNvSpPr txBox="1"/>
          <p:nvPr/>
        </p:nvSpPr>
        <p:spPr>
          <a:xfrm>
            <a:off x="3749438" y="1259795"/>
            <a:ext cx="647775" cy="393075"/>
          </a:xfrm>
          <a:prstGeom prst="rect">
            <a:avLst/>
          </a:prstGeom>
          <a:noFill/>
          <a:ln>
            <a:noFill/>
          </a:ln>
        </p:spPr>
        <p:txBody>
          <a:bodyPr lIns="68569" tIns="68569" rIns="68569" bIns="68569" anchor="t" anchorCtr="0">
            <a:noAutofit/>
          </a:bodyPr>
          <a:lstStyle/>
          <a:p>
            <a:pPr defTabSz="685800"/>
            <a:r>
              <a:rPr lang="en-GB" sz="1650">
                <a:solidFill>
                  <a:srgbClr val="FFFFFF"/>
                </a:solidFill>
                <a:latin typeface="Comic Sans MS"/>
                <a:ea typeface="Comic Sans MS"/>
                <a:cs typeface="Comic Sans MS"/>
                <a:sym typeface="Comic Sans MS"/>
              </a:rPr>
              <a:t>2m</a:t>
            </a:r>
          </a:p>
        </p:txBody>
      </p:sp>
      <p:sp>
        <p:nvSpPr>
          <p:cNvPr id="216" name="Shape 216"/>
          <p:cNvSpPr/>
          <p:nvPr/>
        </p:nvSpPr>
        <p:spPr>
          <a:xfrm>
            <a:off x="3926963" y="2407135"/>
            <a:ext cx="355950" cy="393075"/>
          </a:xfrm>
          <a:prstGeom prst="rect">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17" name="Shape 217"/>
          <p:cNvSpPr/>
          <p:nvPr/>
        </p:nvSpPr>
        <p:spPr>
          <a:xfrm>
            <a:off x="5411503" y="3280256"/>
            <a:ext cx="355950" cy="393075"/>
          </a:xfrm>
          <a:prstGeom prst="rect">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cxnSp>
        <p:nvCxnSpPr>
          <p:cNvPr id="218" name="Shape 218"/>
          <p:cNvCxnSpPr/>
          <p:nvPr/>
        </p:nvCxnSpPr>
        <p:spPr>
          <a:xfrm>
            <a:off x="6231338" y="1123031"/>
            <a:ext cx="33750" cy="3908250"/>
          </a:xfrm>
          <a:prstGeom prst="straightConnector1">
            <a:avLst/>
          </a:prstGeom>
          <a:noFill/>
          <a:ln w="28575" cap="flat" cmpd="sng">
            <a:solidFill>
              <a:srgbClr val="FFFFFF"/>
            </a:solidFill>
            <a:prstDash val="dash"/>
            <a:round/>
            <a:headEnd type="none" w="lg" len="lg"/>
            <a:tailEnd type="none" w="lg" len="lg"/>
          </a:ln>
        </p:spPr>
      </p:cxnSp>
      <p:cxnSp>
        <p:nvCxnSpPr>
          <p:cNvPr id="219" name="Shape 219"/>
          <p:cNvCxnSpPr/>
          <p:nvPr/>
        </p:nvCxnSpPr>
        <p:spPr>
          <a:xfrm>
            <a:off x="3007968" y="1129333"/>
            <a:ext cx="3085650" cy="4950"/>
          </a:xfrm>
          <a:prstGeom prst="straightConnector1">
            <a:avLst/>
          </a:prstGeom>
          <a:noFill/>
          <a:ln w="38100" cap="flat" cmpd="sng">
            <a:solidFill>
              <a:srgbClr val="FFFFFF"/>
            </a:solidFill>
            <a:prstDash val="solid"/>
            <a:round/>
            <a:headEnd type="triangle" w="lg" len="lg"/>
            <a:tailEnd type="triangle" w="lg" len="lg"/>
          </a:ln>
        </p:spPr>
      </p:cxnSp>
      <p:sp>
        <p:nvSpPr>
          <p:cNvPr id="220" name="Shape 220"/>
          <p:cNvSpPr txBox="1"/>
          <p:nvPr/>
        </p:nvSpPr>
        <p:spPr>
          <a:xfrm>
            <a:off x="4362750" y="667651"/>
            <a:ext cx="647775" cy="393075"/>
          </a:xfrm>
          <a:prstGeom prst="rect">
            <a:avLst/>
          </a:prstGeom>
          <a:noFill/>
          <a:ln>
            <a:noFill/>
          </a:ln>
        </p:spPr>
        <p:txBody>
          <a:bodyPr lIns="68569" tIns="68569" rIns="68569" bIns="68569" anchor="t" anchorCtr="0">
            <a:noAutofit/>
          </a:bodyPr>
          <a:lstStyle/>
          <a:p>
            <a:pPr defTabSz="685800"/>
            <a:r>
              <a:rPr lang="en-GB" sz="1650">
                <a:solidFill>
                  <a:srgbClr val="FFFFFF"/>
                </a:solidFill>
                <a:latin typeface="Comic Sans MS"/>
                <a:ea typeface="Comic Sans MS"/>
                <a:cs typeface="Comic Sans MS"/>
                <a:sym typeface="Comic Sans MS"/>
              </a:rPr>
              <a:t>4m</a:t>
            </a:r>
          </a:p>
        </p:txBody>
      </p:sp>
      <p:sp>
        <p:nvSpPr>
          <p:cNvPr id="221" name="Shape 221"/>
          <p:cNvSpPr/>
          <p:nvPr/>
        </p:nvSpPr>
        <p:spPr>
          <a:xfrm>
            <a:off x="4609219" y="3280256"/>
            <a:ext cx="494100" cy="393075"/>
          </a:xfrm>
          <a:prstGeom prst="triangle">
            <a:avLst>
              <a:gd name="adj" fmla="val 50000"/>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pic>
        <p:nvPicPr>
          <p:cNvPr id="222" name="Shape 222" descr="Stick figure"/>
          <p:cNvPicPr preferRelativeResize="0"/>
          <p:nvPr/>
        </p:nvPicPr>
        <p:blipFill>
          <a:blip r:embed="rId3">
            <a:alphaModFix/>
          </a:blip>
          <a:stretch>
            <a:fillRect/>
          </a:stretch>
        </p:blipFill>
        <p:spPr>
          <a:xfrm>
            <a:off x="5910516" y="1401813"/>
            <a:ext cx="675394" cy="953656"/>
          </a:xfrm>
          <a:prstGeom prst="rect">
            <a:avLst/>
          </a:prstGeom>
          <a:noFill/>
          <a:ln>
            <a:noFill/>
          </a:ln>
        </p:spPr>
      </p:pic>
      <p:sp>
        <p:nvSpPr>
          <p:cNvPr id="223" name="Shape 223"/>
          <p:cNvSpPr/>
          <p:nvPr/>
        </p:nvSpPr>
        <p:spPr>
          <a:xfrm>
            <a:off x="5351119" y="4290000"/>
            <a:ext cx="516600" cy="516600"/>
          </a:xfrm>
          <a:prstGeom prst="diamond">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24" name="Shape 224"/>
          <p:cNvSpPr txBox="1"/>
          <p:nvPr/>
        </p:nvSpPr>
        <p:spPr>
          <a:xfrm>
            <a:off x="1200150" y="1401806"/>
            <a:ext cx="647775" cy="393075"/>
          </a:xfrm>
          <a:prstGeom prst="rect">
            <a:avLst/>
          </a:prstGeom>
          <a:noFill/>
          <a:ln>
            <a:noFill/>
          </a:ln>
        </p:spPr>
        <p:txBody>
          <a:bodyPr lIns="68569" tIns="68569" rIns="68569" bIns="68569" anchor="t" anchorCtr="0">
            <a:noAutofit/>
          </a:bodyPr>
          <a:lstStyle/>
          <a:p>
            <a:pPr defTabSz="685800"/>
            <a:r>
              <a:rPr lang="en-GB" sz="1650">
                <a:solidFill>
                  <a:srgbClr val="FF0000"/>
                </a:solidFill>
                <a:latin typeface="Comic Sans MS"/>
                <a:ea typeface="Comic Sans MS"/>
                <a:cs typeface="Comic Sans MS"/>
                <a:sym typeface="Comic Sans MS"/>
              </a:rPr>
              <a:t>t=0s</a:t>
            </a:r>
          </a:p>
        </p:txBody>
      </p:sp>
      <p:sp>
        <p:nvSpPr>
          <p:cNvPr id="225" name="Shape 225"/>
          <p:cNvSpPr txBox="1"/>
          <p:nvPr/>
        </p:nvSpPr>
        <p:spPr>
          <a:xfrm>
            <a:off x="1229513" y="2404304"/>
            <a:ext cx="647775" cy="393075"/>
          </a:xfrm>
          <a:prstGeom prst="rect">
            <a:avLst/>
          </a:prstGeom>
          <a:noFill/>
          <a:ln>
            <a:noFill/>
          </a:ln>
        </p:spPr>
        <p:txBody>
          <a:bodyPr lIns="68569" tIns="68569" rIns="68569" bIns="68569" anchor="t" anchorCtr="0">
            <a:noAutofit/>
          </a:bodyPr>
          <a:lstStyle/>
          <a:p>
            <a:pPr defTabSz="685800"/>
            <a:r>
              <a:rPr lang="en-GB" sz="1650">
                <a:solidFill>
                  <a:srgbClr val="00FF00"/>
                </a:solidFill>
                <a:latin typeface="Comic Sans MS"/>
                <a:ea typeface="Comic Sans MS"/>
                <a:cs typeface="Comic Sans MS"/>
                <a:sym typeface="Comic Sans MS"/>
              </a:rPr>
              <a:t>t=1s</a:t>
            </a:r>
          </a:p>
        </p:txBody>
      </p:sp>
      <p:sp>
        <p:nvSpPr>
          <p:cNvPr id="226" name="Shape 226"/>
          <p:cNvSpPr txBox="1"/>
          <p:nvPr/>
        </p:nvSpPr>
        <p:spPr>
          <a:xfrm>
            <a:off x="1200150" y="3420638"/>
            <a:ext cx="647775" cy="393075"/>
          </a:xfrm>
          <a:prstGeom prst="rect">
            <a:avLst/>
          </a:prstGeom>
          <a:noFill/>
          <a:ln>
            <a:noFill/>
          </a:ln>
        </p:spPr>
        <p:txBody>
          <a:bodyPr lIns="68569" tIns="68569" rIns="68569" bIns="68569" anchor="t" anchorCtr="0">
            <a:noAutofit/>
          </a:bodyPr>
          <a:lstStyle/>
          <a:p>
            <a:pPr defTabSz="685800"/>
            <a:r>
              <a:rPr lang="en-GB" sz="1650">
                <a:solidFill>
                  <a:srgbClr val="0000FF"/>
                </a:solidFill>
                <a:latin typeface="Comic Sans MS"/>
                <a:ea typeface="Comic Sans MS"/>
                <a:cs typeface="Comic Sans MS"/>
                <a:sym typeface="Comic Sans MS"/>
              </a:rPr>
              <a:t>t=2s</a:t>
            </a:r>
          </a:p>
        </p:txBody>
      </p:sp>
      <p:sp>
        <p:nvSpPr>
          <p:cNvPr id="227" name="Shape 227"/>
          <p:cNvSpPr txBox="1"/>
          <p:nvPr/>
        </p:nvSpPr>
        <p:spPr>
          <a:xfrm>
            <a:off x="1200140" y="4436963"/>
            <a:ext cx="647775" cy="393075"/>
          </a:xfrm>
          <a:prstGeom prst="rect">
            <a:avLst/>
          </a:prstGeom>
          <a:noFill/>
          <a:ln>
            <a:noFill/>
          </a:ln>
        </p:spPr>
        <p:txBody>
          <a:bodyPr lIns="68569" tIns="68569" rIns="68569" bIns="68569" anchor="t" anchorCtr="0">
            <a:noAutofit/>
          </a:bodyPr>
          <a:lstStyle/>
          <a:p>
            <a:pPr defTabSz="685800"/>
            <a:r>
              <a:rPr lang="en-GB" sz="1650">
                <a:solidFill>
                  <a:srgbClr val="FF00FF"/>
                </a:solidFill>
                <a:latin typeface="Comic Sans MS"/>
                <a:ea typeface="Comic Sans MS"/>
                <a:cs typeface="Comic Sans MS"/>
                <a:sym typeface="Comic Sans MS"/>
              </a:rPr>
              <a:t>t=3s</a:t>
            </a:r>
          </a:p>
        </p:txBody>
      </p:sp>
      <p:cxnSp>
        <p:nvCxnSpPr>
          <p:cNvPr id="228" name="Shape 228"/>
          <p:cNvCxnSpPr/>
          <p:nvPr/>
        </p:nvCxnSpPr>
        <p:spPr>
          <a:xfrm flipH="1">
            <a:off x="4785347" y="1571773"/>
            <a:ext cx="8775" cy="1081800"/>
          </a:xfrm>
          <a:prstGeom prst="straightConnector1">
            <a:avLst/>
          </a:prstGeom>
          <a:noFill/>
          <a:ln w="28575" cap="flat" cmpd="sng">
            <a:solidFill>
              <a:srgbClr val="FFFFFF"/>
            </a:solidFill>
            <a:prstDash val="dash"/>
            <a:round/>
            <a:headEnd type="none" w="lg" len="lg"/>
            <a:tailEnd type="none" w="lg" len="lg"/>
          </a:ln>
        </p:spPr>
      </p:cxnSp>
      <p:sp>
        <p:nvSpPr>
          <p:cNvPr id="229" name="Shape 229"/>
          <p:cNvSpPr/>
          <p:nvPr/>
        </p:nvSpPr>
        <p:spPr>
          <a:xfrm>
            <a:off x="6680522" y="4351763"/>
            <a:ext cx="355950" cy="393075"/>
          </a:xfrm>
          <a:prstGeom prst="rect">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8" name="Shape 178">
            <a:extLst>
              <a:ext uri="{FF2B5EF4-FFF2-40B4-BE49-F238E27FC236}">
                <a16:creationId xmlns:a16="http://schemas.microsoft.com/office/drawing/2014/main" id="{91EF3568-557D-4515-B060-E36543BF6842}"/>
              </a:ext>
            </a:extLst>
          </p:cNvPr>
          <p:cNvSpPr txBox="1"/>
          <p:nvPr/>
        </p:nvSpPr>
        <p:spPr>
          <a:xfrm>
            <a:off x="0" y="0"/>
            <a:ext cx="9144000" cy="275691"/>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Learning Outcome: Explain the Doppler effect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10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
                                        </p:tgtEl>
                                        <p:attrNameLst>
                                          <p:attrName>style.visibility</p:attrName>
                                        </p:attrNameLst>
                                      </p:cBhvr>
                                      <p:to>
                                        <p:strVal val="visible"/>
                                      </p:to>
                                    </p:set>
                                    <p:animEffect transition="in" filter="fade">
                                      <p:cBhvr>
                                        <p:cTn id="17" dur="1000"/>
                                        <p:tgtEl>
                                          <p:spTgt spid="2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gtEl>
                                        <p:attrNameLst>
                                          <p:attrName>style.visibility</p:attrName>
                                        </p:attrNameLst>
                                      </p:cBhvr>
                                      <p:to>
                                        <p:strVal val="visible"/>
                                      </p:to>
                                    </p:set>
                                    <p:animEffect transition="in" filter="fade">
                                      <p:cBhvr>
                                        <p:cTn id="22" dur="1000"/>
                                        <p:tgtEl>
                                          <p:spTgt spid="2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gtEl>
                                        <p:attrNameLst>
                                          <p:attrName>style.visibility</p:attrName>
                                        </p:attrNameLst>
                                      </p:cBhvr>
                                      <p:to>
                                        <p:strVal val="visible"/>
                                      </p:to>
                                    </p:set>
                                    <p:animEffect transition="in" filter="fade">
                                      <p:cBhvr>
                                        <p:cTn id="27" dur="1000"/>
                                        <p:tgtEl>
                                          <p:spTgt spid="2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6"/>
                                        </p:tgtEl>
                                        <p:attrNameLst>
                                          <p:attrName>style.visibility</p:attrName>
                                        </p:attrNameLst>
                                      </p:cBhvr>
                                      <p:to>
                                        <p:strVal val="visible"/>
                                      </p:to>
                                    </p:set>
                                    <p:animEffect transition="in" filter="fade">
                                      <p:cBhvr>
                                        <p:cTn id="32" dur="1000"/>
                                        <p:tgtEl>
                                          <p:spTgt spid="2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
                                        </p:tgtEl>
                                        <p:attrNameLst>
                                          <p:attrName>style.visibility</p:attrName>
                                        </p:attrNameLst>
                                      </p:cBhvr>
                                      <p:to>
                                        <p:strVal val="visible"/>
                                      </p:to>
                                    </p:set>
                                    <p:animEffect transition="in" filter="fade">
                                      <p:cBhvr>
                                        <p:cTn id="37" dur="1000"/>
                                        <p:tgtEl>
                                          <p:spTgt spid="2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1"/>
                                        </p:tgtEl>
                                        <p:attrNameLst>
                                          <p:attrName>style.visibility</p:attrName>
                                        </p:attrNameLst>
                                      </p:cBhvr>
                                      <p:to>
                                        <p:strVal val="visible"/>
                                      </p:to>
                                    </p:set>
                                    <p:animEffect transition="in" filter="fade">
                                      <p:cBhvr>
                                        <p:cTn id="42" dur="1000"/>
                                        <p:tgtEl>
                                          <p:spTgt spid="2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7"/>
                                        </p:tgtEl>
                                        <p:attrNameLst>
                                          <p:attrName>style.visibility</p:attrName>
                                        </p:attrNameLst>
                                      </p:cBhvr>
                                      <p:to>
                                        <p:strVal val="visible"/>
                                      </p:to>
                                    </p:set>
                                    <p:animEffect transition="in" filter="fade">
                                      <p:cBhvr>
                                        <p:cTn id="47" dur="1000"/>
                                        <p:tgtEl>
                                          <p:spTgt spid="2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3"/>
                                        </p:tgtEl>
                                        <p:attrNameLst>
                                          <p:attrName>style.visibility</p:attrName>
                                        </p:attrNameLst>
                                      </p:cBhvr>
                                      <p:to>
                                        <p:strVal val="visible"/>
                                      </p:to>
                                    </p:set>
                                    <p:animEffect transition="in" filter="fade">
                                      <p:cBhvr>
                                        <p:cTn id="52" dur="1000"/>
                                        <p:tgtEl>
                                          <p:spTgt spid="2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7"/>
                                        </p:tgtEl>
                                        <p:attrNameLst>
                                          <p:attrName>style.visibility</p:attrName>
                                        </p:attrNameLst>
                                      </p:cBhvr>
                                      <p:to>
                                        <p:strVal val="visible"/>
                                      </p:to>
                                    </p:set>
                                    <p:animEffect transition="in" filter="fade">
                                      <p:cBhvr>
                                        <p:cTn id="57" dur="1000"/>
                                        <p:tgtEl>
                                          <p:spTgt spid="2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9"/>
                                        </p:tgtEl>
                                        <p:attrNameLst>
                                          <p:attrName>style.visibility</p:attrName>
                                        </p:attrNameLst>
                                      </p:cBhvr>
                                      <p:to>
                                        <p:strVal val="visible"/>
                                      </p:to>
                                    </p:set>
                                    <p:animEffect transition="in" filter="fade">
                                      <p:cBhvr>
                                        <p:cTn id="62" dur="1000"/>
                                        <p:tgtEl>
                                          <p:spTgt spid="20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3"/>
                                        </p:tgtEl>
                                        <p:attrNameLst>
                                          <p:attrName>style.visibility</p:attrName>
                                        </p:attrNameLst>
                                      </p:cBhvr>
                                      <p:to>
                                        <p:strVal val="visible"/>
                                      </p:to>
                                    </p:set>
                                    <p:animEffect transition="in" filter="fade">
                                      <p:cBhvr>
                                        <p:cTn id="67" dur="1000"/>
                                        <p:tgtEl>
                                          <p:spTgt spid="2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05"/>
                                        </p:tgtEl>
                                        <p:attrNameLst>
                                          <p:attrName>style.visibility</p:attrName>
                                        </p:attrNameLst>
                                      </p:cBhvr>
                                      <p:to>
                                        <p:strVal val="visible"/>
                                      </p:to>
                                    </p:set>
                                    <p:animEffect transition="in" filter="fade">
                                      <p:cBhvr>
                                        <p:cTn id="72" dur="1000"/>
                                        <p:tgtEl>
                                          <p:spTgt spid="20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29"/>
                                        </p:tgtEl>
                                        <p:attrNameLst>
                                          <p:attrName>style.visibility</p:attrName>
                                        </p:attrNameLst>
                                      </p:cBhvr>
                                      <p:to>
                                        <p:strVal val="visible"/>
                                      </p:to>
                                    </p:set>
                                    <p:animEffect transition="in" filter="fade">
                                      <p:cBhvr>
                                        <p:cTn id="77"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p:nvPr/>
        </p:nvSpPr>
        <p:spPr>
          <a:xfrm>
            <a:off x="5977650" y="4329301"/>
            <a:ext cx="494100" cy="393075"/>
          </a:xfrm>
          <a:prstGeom prst="triangle">
            <a:avLst>
              <a:gd name="adj" fmla="val 50000"/>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36" name="Shape 236"/>
          <p:cNvSpPr/>
          <p:nvPr/>
        </p:nvSpPr>
        <p:spPr>
          <a:xfrm>
            <a:off x="1760663" y="1201650"/>
            <a:ext cx="1224225" cy="763650"/>
          </a:xfrm>
          <a:prstGeom prst="rect">
            <a:avLst/>
          </a:prstGeom>
          <a:solidFill>
            <a:srgbClr val="FF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37" name="Shape 237"/>
          <p:cNvSpPr/>
          <p:nvPr/>
        </p:nvSpPr>
        <p:spPr>
          <a:xfrm>
            <a:off x="2521331" y="2189925"/>
            <a:ext cx="1224225" cy="763650"/>
          </a:xfrm>
          <a:prstGeom prst="rect">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38" name="Shape 238"/>
          <p:cNvSpPr/>
          <p:nvPr/>
        </p:nvSpPr>
        <p:spPr>
          <a:xfrm>
            <a:off x="3274781" y="3155756"/>
            <a:ext cx="1224225" cy="763650"/>
          </a:xfrm>
          <a:prstGeom prst="rect">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39" name="Shape 239"/>
          <p:cNvSpPr/>
          <p:nvPr/>
        </p:nvSpPr>
        <p:spPr>
          <a:xfrm>
            <a:off x="4016963" y="4144013"/>
            <a:ext cx="1224225" cy="763650"/>
          </a:xfrm>
          <a:prstGeom prst="rect">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40" name="Shape 240"/>
          <p:cNvSpPr/>
          <p:nvPr/>
        </p:nvSpPr>
        <p:spPr>
          <a:xfrm>
            <a:off x="5841468" y="1487675"/>
            <a:ext cx="752400" cy="988199"/>
          </a:xfrm>
          <a:prstGeom prst="rect">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41" name="Shape 241"/>
          <p:cNvSpPr/>
          <p:nvPr/>
        </p:nvSpPr>
        <p:spPr>
          <a:xfrm>
            <a:off x="3040931" y="1401806"/>
            <a:ext cx="404325" cy="393075"/>
          </a:xfrm>
          <a:prstGeom prst="ellipse">
            <a:avLst/>
          </a:prstGeom>
          <a:solidFill>
            <a:srgbClr val="FF00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cxnSp>
        <p:nvCxnSpPr>
          <p:cNvPr id="244" name="Shape 244"/>
          <p:cNvCxnSpPr/>
          <p:nvPr/>
        </p:nvCxnSpPr>
        <p:spPr>
          <a:xfrm rot="10800000" flipH="1">
            <a:off x="3191174" y="1601777"/>
            <a:ext cx="1647900" cy="6300"/>
          </a:xfrm>
          <a:prstGeom prst="straightConnector1">
            <a:avLst/>
          </a:prstGeom>
          <a:noFill/>
          <a:ln w="38100" cap="flat" cmpd="sng">
            <a:solidFill>
              <a:srgbClr val="FFFFFF"/>
            </a:solidFill>
            <a:prstDash val="solid"/>
            <a:round/>
            <a:headEnd type="triangle" w="lg" len="lg"/>
            <a:tailEnd type="triangle" w="lg" len="lg"/>
          </a:ln>
        </p:spPr>
      </p:cxnSp>
      <p:sp>
        <p:nvSpPr>
          <p:cNvPr id="245" name="Shape 245"/>
          <p:cNvSpPr txBox="1"/>
          <p:nvPr/>
        </p:nvSpPr>
        <p:spPr>
          <a:xfrm>
            <a:off x="3749438" y="1259795"/>
            <a:ext cx="647775" cy="393075"/>
          </a:xfrm>
          <a:prstGeom prst="rect">
            <a:avLst/>
          </a:prstGeom>
          <a:noFill/>
          <a:ln>
            <a:noFill/>
          </a:ln>
        </p:spPr>
        <p:txBody>
          <a:bodyPr lIns="68569" tIns="68569" rIns="68569" bIns="68569" anchor="t" anchorCtr="0">
            <a:noAutofit/>
          </a:bodyPr>
          <a:lstStyle/>
          <a:p>
            <a:pPr defTabSz="685800"/>
            <a:r>
              <a:rPr lang="en-GB" sz="1650">
                <a:solidFill>
                  <a:srgbClr val="FFFFFF"/>
                </a:solidFill>
                <a:latin typeface="Comic Sans MS"/>
                <a:ea typeface="Comic Sans MS"/>
                <a:cs typeface="Comic Sans MS"/>
                <a:sym typeface="Comic Sans MS"/>
              </a:rPr>
              <a:t>2m</a:t>
            </a:r>
          </a:p>
        </p:txBody>
      </p:sp>
      <p:cxnSp>
        <p:nvCxnSpPr>
          <p:cNvPr id="248" name="Shape 248"/>
          <p:cNvCxnSpPr/>
          <p:nvPr/>
        </p:nvCxnSpPr>
        <p:spPr>
          <a:xfrm>
            <a:off x="6231338" y="1123031"/>
            <a:ext cx="33750" cy="3908250"/>
          </a:xfrm>
          <a:prstGeom prst="straightConnector1">
            <a:avLst/>
          </a:prstGeom>
          <a:noFill/>
          <a:ln w="28575" cap="flat" cmpd="sng">
            <a:solidFill>
              <a:srgbClr val="FFFFFF"/>
            </a:solidFill>
            <a:prstDash val="dash"/>
            <a:round/>
            <a:headEnd type="none" w="lg" len="lg"/>
            <a:tailEnd type="none" w="lg" len="lg"/>
          </a:ln>
        </p:spPr>
      </p:cxnSp>
      <p:cxnSp>
        <p:nvCxnSpPr>
          <p:cNvPr id="249" name="Shape 249"/>
          <p:cNvCxnSpPr/>
          <p:nvPr/>
        </p:nvCxnSpPr>
        <p:spPr>
          <a:xfrm>
            <a:off x="3007968" y="1129333"/>
            <a:ext cx="3085650" cy="4950"/>
          </a:xfrm>
          <a:prstGeom prst="straightConnector1">
            <a:avLst/>
          </a:prstGeom>
          <a:noFill/>
          <a:ln w="38100" cap="flat" cmpd="sng">
            <a:solidFill>
              <a:srgbClr val="FFFFFF"/>
            </a:solidFill>
            <a:prstDash val="solid"/>
            <a:round/>
            <a:headEnd type="triangle" w="lg" len="lg"/>
            <a:tailEnd type="triangle" w="lg" len="lg"/>
          </a:ln>
        </p:spPr>
      </p:cxnSp>
      <p:sp>
        <p:nvSpPr>
          <p:cNvPr id="250" name="Shape 250"/>
          <p:cNvSpPr txBox="1"/>
          <p:nvPr/>
        </p:nvSpPr>
        <p:spPr>
          <a:xfrm>
            <a:off x="4362750" y="667651"/>
            <a:ext cx="647775" cy="393075"/>
          </a:xfrm>
          <a:prstGeom prst="rect">
            <a:avLst/>
          </a:prstGeom>
          <a:noFill/>
          <a:ln>
            <a:noFill/>
          </a:ln>
        </p:spPr>
        <p:txBody>
          <a:bodyPr lIns="68569" tIns="68569" rIns="68569" bIns="68569" anchor="t" anchorCtr="0">
            <a:noAutofit/>
          </a:bodyPr>
          <a:lstStyle/>
          <a:p>
            <a:pPr defTabSz="685800"/>
            <a:r>
              <a:rPr lang="en-GB" sz="1650">
                <a:solidFill>
                  <a:srgbClr val="FFFFFF"/>
                </a:solidFill>
                <a:latin typeface="Comic Sans MS"/>
                <a:ea typeface="Comic Sans MS"/>
                <a:cs typeface="Comic Sans MS"/>
                <a:sym typeface="Comic Sans MS"/>
              </a:rPr>
              <a:t>4m</a:t>
            </a:r>
          </a:p>
        </p:txBody>
      </p:sp>
      <p:pic>
        <p:nvPicPr>
          <p:cNvPr id="252" name="Shape 252" descr="Stick figure"/>
          <p:cNvPicPr preferRelativeResize="0"/>
          <p:nvPr/>
        </p:nvPicPr>
        <p:blipFill>
          <a:blip r:embed="rId3">
            <a:alphaModFix/>
          </a:blip>
          <a:stretch>
            <a:fillRect/>
          </a:stretch>
        </p:blipFill>
        <p:spPr>
          <a:xfrm>
            <a:off x="5893641" y="1522218"/>
            <a:ext cx="675394" cy="953656"/>
          </a:xfrm>
          <a:prstGeom prst="rect">
            <a:avLst/>
          </a:prstGeom>
          <a:noFill/>
          <a:ln>
            <a:noFill/>
          </a:ln>
        </p:spPr>
      </p:pic>
      <p:sp>
        <p:nvSpPr>
          <p:cNvPr id="253" name="Shape 253"/>
          <p:cNvSpPr/>
          <p:nvPr/>
        </p:nvSpPr>
        <p:spPr>
          <a:xfrm>
            <a:off x="5351119" y="4290000"/>
            <a:ext cx="516600" cy="516600"/>
          </a:xfrm>
          <a:prstGeom prst="diamond">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54" name="Shape 254"/>
          <p:cNvSpPr txBox="1"/>
          <p:nvPr/>
        </p:nvSpPr>
        <p:spPr>
          <a:xfrm>
            <a:off x="1200150" y="1401806"/>
            <a:ext cx="647775" cy="393075"/>
          </a:xfrm>
          <a:prstGeom prst="rect">
            <a:avLst/>
          </a:prstGeom>
          <a:noFill/>
          <a:ln>
            <a:noFill/>
          </a:ln>
        </p:spPr>
        <p:txBody>
          <a:bodyPr lIns="68569" tIns="68569" rIns="68569" bIns="68569" anchor="t" anchorCtr="0">
            <a:noAutofit/>
          </a:bodyPr>
          <a:lstStyle/>
          <a:p>
            <a:pPr defTabSz="685800"/>
            <a:r>
              <a:rPr lang="en-GB" sz="1650">
                <a:solidFill>
                  <a:srgbClr val="FF0000"/>
                </a:solidFill>
                <a:latin typeface="Comic Sans MS"/>
                <a:ea typeface="Comic Sans MS"/>
                <a:cs typeface="Comic Sans MS"/>
                <a:sym typeface="Comic Sans MS"/>
              </a:rPr>
              <a:t>t=0s</a:t>
            </a:r>
          </a:p>
        </p:txBody>
      </p:sp>
      <p:sp>
        <p:nvSpPr>
          <p:cNvPr id="255" name="Shape 255"/>
          <p:cNvSpPr txBox="1"/>
          <p:nvPr/>
        </p:nvSpPr>
        <p:spPr>
          <a:xfrm>
            <a:off x="1229513" y="2404304"/>
            <a:ext cx="647775" cy="393075"/>
          </a:xfrm>
          <a:prstGeom prst="rect">
            <a:avLst/>
          </a:prstGeom>
          <a:noFill/>
          <a:ln>
            <a:noFill/>
          </a:ln>
        </p:spPr>
        <p:txBody>
          <a:bodyPr lIns="68569" tIns="68569" rIns="68569" bIns="68569" anchor="t" anchorCtr="0">
            <a:noAutofit/>
          </a:bodyPr>
          <a:lstStyle/>
          <a:p>
            <a:pPr defTabSz="685800"/>
            <a:r>
              <a:rPr lang="en-GB" sz="1650">
                <a:solidFill>
                  <a:srgbClr val="00FF00"/>
                </a:solidFill>
                <a:latin typeface="Comic Sans MS"/>
                <a:ea typeface="Comic Sans MS"/>
                <a:cs typeface="Comic Sans MS"/>
                <a:sym typeface="Comic Sans MS"/>
              </a:rPr>
              <a:t>t=1s</a:t>
            </a:r>
          </a:p>
        </p:txBody>
      </p:sp>
      <p:sp>
        <p:nvSpPr>
          <p:cNvPr id="256" name="Shape 256"/>
          <p:cNvSpPr txBox="1"/>
          <p:nvPr/>
        </p:nvSpPr>
        <p:spPr>
          <a:xfrm>
            <a:off x="1200150" y="3420638"/>
            <a:ext cx="647775" cy="393075"/>
          </a:xfrm>
          <a:prstGeom prst="rect">
            <a:avLst/>
          </a:prstGeom>
          <a:noFill/>
          <a:ln>
            <a:noFill/>
          </a:ln>
        </p:spPr>
        <p:txBody>
          <a:bodyPr lIns="68569" tIns="68569" rIns="68569" bIns="68569" anchor="t" anchorCtr="0">
            <a:noAutofit/>
          </a:bodyPr>
          <a:lstStyle/>
          <a:p>
            <a:pPr defTabSz="685800"/>
            <a:r>
              <a:rPr lang="en-GB" sz="1650">
                <a:solidFill>
                  <a:srgbClr val="0000FF"/>
                </a:solidFill>
                <a:latin typeface="Comic Sans MS"/>
                <a:ea typeface="Comic Sans MS"/>
                <a:cs typeface="Comic Sans MS"/>
                <a:sym typeface="Comic Sans MS"/>
              </a:rPr>
              <a:t>t=2s</a:t>
            </a:r>
          </a:p>
        </p:txBody>
      </p:sp>
      <p:sp>
        <p:nvSpPr>
          <p:cNvPr id="257" name="Shape 257"/>
          <p:cNvSpPr txBox="1"/>
          <p:nvPr/>
        </p:nvSpPr>
        <p:spPr>
          <a:xfrm>
            <a:off x="1200140" y="4436963"/>
            <a:ext cx="647775" cy="393075"/>
          </a:xfrm>
          <a:prstGeom prst="rect">
            <a:avLst/>
          </a:prstGeom>
          <a:noFill/>
          <a:ln>
            <a:noFill/>
          </a:ln>
        </p:spPr>
        <p:txBody>
          <a:bodyPr lIns="68569" tIns="68569" rIns="68569" bIns="68569" anchor="t" anchorCtr="0">
            <a:noAutofit/>
          </a:bodyPr>
          <a:lstStyle/>
          <a:p>
            <a:pPr defTabSz="685800"/>
            <a:r>
              <a:rPr lang="en-GB" sz="1650">
                <a:solidFill>
                  <a:srgbClr val="FF00FF"/>
                </a:solidFill>
                <a:latin typeface="Comic Sans MS"/>
                <a:ea typeface="Comic Sans MS"/>
                <a:cs typeface="Comic Sans MS"/>
                <a:sym typeface="Comic Sans MS"/>
              </a:rPr>
              <a:t>t=3s</a:t>
            </a:r>
          </a:p>
        </p:txBody>
      </p:sp>
      <p:cxnSp>
        <p:nvCxnSpPr>
          <p:cNvPr id="258" name="Shape 258"/>
          <p:cNvCxnSpPr/>
          <p:nvPr/>
        </p:nvCxnSpPr>
        <p:spPr>
          <a:xfrm flipH="1">
            <a:off x="4785347" y="1571773"/>
            <a:ext cx="8775" cy="1081800"/>
          </a:xfrm>
          <a:prstGeom prst="straightConnector1">
            <a:avLst/>
          </a:prstGeom>
          <a:noFill/>
          <a:ln w="28575" cap="flat" cmpd="sng">
            <a:solidFill>
              <a:srgbClr val="FFFFFF"/>
            </a:solidFill>
            <a:prstDash val="dash"/>
            <a:round/>
            <a:headEnd type="none" w="lg" len="lg"/>
            <a:tailEnd type="none" w="lg" len="lg"/>
          </a:ln>
        </p:spPr>
      </p:cxnSp>
      <p:sp>
        <p:nvSpPr>
          <p:cNvPr id="259" name="Shape 259"/>
          <p:cNvSpPr/>
          <p:nvPr/>
        </p:nvSpPr>
        <p:spPr>
          <a:xfrm>
            <a:off x="6680522" y="4351763"/>
            <a:ext cx="355950" cy="393075"/>
          </a:xfrm>
          <a:prstGeom prst="rect">
            <a:avLst/>
          </a:prstGeom>
          <a:solidFill>
            <a:srgbClr val="FF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62" name="Shape 262"/>
          <p:cNvSpPr txBox="1">
            <a:spLocks noGrp="1"/>
          </p:cNvSpPr>
          <p:nvPr>
            <p:ph type="body" idx="1"/>
          </p:nvPr>
        </p:nvSpPr>
        <p:spPr>
          <a:xfrm>
            <a:off x="1278694" y="4138970"/>
            <a:ext cx="6440625" cy="784782"/>
          </a:xfrm>
          <a:prstGeom prst="rect">
            <a:avLst/>
          </a:prstGeom>
          <a:solidFill>
            <a:srgbClr val="110000">
              <a:alpha val="77310"/>
            </a:srgbClr>
          </a:solidFill>
          <a:ln>
            <a:noFill/>
          </a:ln>
        </p:spPr>
        <p:txBody>
          <a:bodyPr lIns="68569" tIns="34275" rIns="68569" bIns="34275" anchor="t" anchorCtr="0">
            <a:noAutofit/>
          </a:bodyPr>
          <a:lstStyle/>
          <a:p>
            <a:pPr marL="0" indent="0">
              <a:lnSpc>
                <a:spcPct val="80000"/>
              </a:lnSpc>
              <a:spcBef>
                <a:spcPts val="372"/>
              </a:spcBef>
              <a:buClr>
                <a:schemeClr val="lt1"/>
              </a:buClr>
              <a:buSzPct val="25000"/>
              <a:buNone/>
            </a:pPr>
            <a:r>
              <a:rPr lang="en-GB" sz="1860" dirty="0">
                <a:solidFill>
                  <a:schemeClr val="lt1"/>
                </a:solidFill>
              </a:rPr>
              <a:t>The original frequency, f, of a wave from a source moving towards an observer has an apparent higher frequency at the observer. </a:t>
            </a:r>
          </a:p>
        </p:txBody>
      </p:sp>
      <p:sp>
        <p:nvSpPr>
          <p:cNvPr id="29" name="Freeform 28"/>
          <p:cNvSpPr/>
          <p:nvPr/>
        </p:nvSpPr>
        <p:spPr>
          <a:xfrm>
            <a:off x="4135426" y="2219578"/>
            <a:ext cx="740534"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30" name="Freeform 29"/>
          <p:cNvSpPr/>
          <p:nvPr/>
        </p:nvSpPr>
        <p:spPr>
          <a:xfrm>
            <a:off x="4869787" y="3140253"/>
            <a:ext cx="740534"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251" name="Shape 251"/>
          <p:cNvSpPr/>
          <p:nvPr/>
        </p:nvSpPr>
        <p:spPr>
          <a:xfrm>
            <a:off x="4609219" y="3280256"/>
            <a:ext cx="494100" cy="393075"/>
          </a:xfrm>
          <a:prstGeom prst="triangle">
            <a:avLst>
              <a:gd name="adj" fmla="val 50000"/>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31" name="Freeform 30"/>
          <p:cNvSpPr/>
          <p:nvPr/>
        </p:nvSpPr>
        <p:spPr>
          <a:xfrm>
            <a:off x="5555596" y="3101365"/>
            <a:ext cx="740534" cy="834095"/>
          </a:xfrm>
          <a:custGeom>
            <a:avLst/>
            <a:gdLst>
              <a:gd name="connsiteX0" fmla="*/ 0 w 1547446"/>
              <a:gd name="connsiteY0" fmla="*/ 728611 h 1370413"/>
              <a:gd name="connsiteX1" fmla="*/ 457200 w 1547446"/>
              <a:gd name="connsiteY1" fmla="*/ 16434 h 1370413"/>
              <a:gd name="connsiteX2" fmla="*/ 1063869 w 1547446"/>
              <a:gd name="connsiteY2" fmla="*/ 1352865 h 1370413"/>
              <a:gd name="connsiteX3" fmla="*/ 1547446 w 1547446"/>
              <a:gd name="connsiteY3" fmla="*/ 658273 h 1370413"/>
            </a:gdLst>
            <a:ahLst/>
            <a:cxnLst>
              <a:cxn ang="0">
                <a:pos x="connsiteX0" y="connsiteY0"/>
              </a:cxn>
              <a:cxn ang="0">
                <a:pos x="connsiteX1" y="connsiteY1"/>
              </a:cxn>
              <a:cxn ang="0">
                <a:pos x="connsiteX2" y="connsiteY2"/>
              </a:cxn>
              <a:cxn ang="0">
                <a:pos x="connsiteX3" y="connsiteY3"/>
              </a:cxn>
            </a:cxnLst>
            <a:rect l="l" t="t" r="r" b="b"/>
            <a:pathLst>
              <a:path w="1547446" h="1370413">
                <a:moveTo>
                  <a:pt x="0" y="728611"/>
                </a:moveTo>
                <a:cubicBezTo>
                  <a:pt x="139944" y="320501"/>
                  <a:pt x="279889" y="-87608"/>
                  <a:pt x="457200" y="16434"/>
                </a:cubicBezTo>
                <a:cubicBezTo>
                  <a:pt x="634511" y="120476"/>
                  <a:pt x="882161" y="1245892"/>
                  <a:pt x="1063869" y="1352865"/>
                </a:cubicBezTo>
                <a:cubicBezTo>
                  <a:pt x="1245577" y="1459838"/>
                  <a:pt x="1396511" y="1059055"/>
                  <a:pt x="1547446" y="658273"/>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050">
              <a:solidFill>
                <a:srgbClr val="FFFFFF"/>
              </a:solidFill>
              <a:latin typeface="Arial"/>
            </a:endParaRPr>
          </a:p>
        </p:txBody>
      </p:sp>
      <p:sp>
        <p:nvSpPr>
          <p:cNvPr id="247" name="Shape 247"/>
          <p:cNvSpPr/>
          <p:nvPr/>
        </p:nvSpPr>
        <p:spPr>
          <a:xfrm>
            <a:off x="5411503" y="3280256"/>
            <a:ext cx="355950" cy="393075"/>
          </a:xfrm>
          <a:prstGeom prst="rect">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43" name="Shape 243"/>
          <p:cNvSpPr/>
          <p:nvPr/>
        </p:nvSpPr>
        <p:spPr>
          <a:xfrm>
            <a:off x="6022538" y="3272626"/>
            <a:ext cx="404325" cy="393075"/>
          </a:xfrm>
          <a:prstGeom prst="ellipse">
            <a:avLst/>
          </a:prstGeom>
          <a:solidFill>
            <a:srgbClr val="0000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42" name="Shape 242"/>
          <p:cNvSpPr/>
          <p:nvPr/>
        </p:nvSpPr>
        <p:spPr>
          <a:xfrm>
            <a:off x="4667625" y="2405831"/>
            <a:ext cx="404325" cy="393075"/>
          </a:xfrm>
          <a:prstGeom prst="ellipse">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246" name="Shape 246"/>
          <p:cNvSpPr/>
          <p:nvPr/>
        </p:nvSpPr>
        <p:spPr>
          <a:xfrm>
            <a:off x="3926963" y="2407135"/>
            <a:ext cx="355950" cy="393075"/>
          </a:xfrm>
          <a:prstGeom prst="rect">
            <a:avLst/>
          </a:prstGeom>
          <a:solidFill>
            <a:srgbClr val="00FF00"/>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sp>
        <p:nvSpPr>
          <p:cNvPr id="32" name="Shape 178">
            <a:extLst>
              <a:ext uri="{FF2B5EF4-FFF2-40B4-BE49-F238E27FC236}">
                <a16:creationId xmlns:a16="http://schemas.microsoft.com/office/drawing/2014/main" id="{B0EFF4EF-D4B3-49C1-BE98-1F4FA7B57309}"/>
              </a:ext>
            </a:extLst>
          </p:cNvPr>
          <p:cNvSpPr txBox="1"/>
          <p:nvPr/>
        </p:nvSpPr>
        <p:spPr>
          <a:xfrm>
            <a:off x="0" y="0"/>
            <a:ext cx="9144000" cy="275691"/>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Learning Outcome: Explain the Doppler effect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1485900" y="411509"/>
            <a:ext cx="6172200" cy="651825"/>
          </a:xfrm>
          <a:prstGeom prst="rect">
            <a:avLst/>
          </a:prstGeom>
          <a:noFill/>
          <a:ln>
            <a:noFill/>
          </a:ln>
        </p:spPr>
        <p:txBody>
          <a:bodyPr lIns="68569" tIns="34275" rIns="68569" bIns="34275" anchor="ctr" anchorCtr="0">
            <a:noAutofit/>
          </a:bodyPr>
          <a:lstStyle/>
          <a:p>
            <a:pPr>
              <a:buClr>
                <a:schemeClr val="lt1"/>
              </a:buClr>
              <a:buSzPct val="25000"/>
            </a:pPr>
            <a:r>
              <a:rPr lang="en-GB">
                <a:solidFill>
                  <a:schemeClr val="lt1"/>
                </a:solidFill>
              </a:rPr>
              <a:t>Doppler Effect</a:t>
            </a:r>
          </a:p>
        </p:txBody>
      </p:sp>
      <p:sp>
        <p:nvSpPr>
          <p:cNvPr id="268" name="Shape 268"/>
          <p:cNvSpPr txBox="1"/>
          <p:nvPr/>
        </p:nvSpPr>
        <p:spPr>
          <a:xfrm>
            <a:off x="2199331" y="3572692"/>
            <a:ext cx="1732589" cy="1194085"/>
          </a:xfrm>
          <a:prstGeom prst="rect">
            <a:avLst/>
          </a:prstGeom>
          <a:blipFill rotWithShape="1">
            <a:blip r:embed="rId3">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269" name="Shape 269"/>
          <p:cNvSpPr txBox="1"/>
          <p:nvPr/>
        </p:nvSpPr>
        <p:spPr>
          <a:xfrm>
            <a:off x="4760200" y="3572692"/>
            <a:ext cx="1732040" cy="1240805"/>
          </a:xfrm>
          <a:prstGeom prst="rect">
            <a:avLst/>
          </a:prstGeom>
          <a:blipFill rotWithShape="1">
            <a:blip r:embed="rId4">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271" name="Shape 271"/>
          <p:cNvSpPr txBox="1">
            <a:spLocks noGrp="1"/>
          </p:cNvSpPr>
          <p:nvPr>
            <p:ph type="body" idx="1"/>
          </p:nvPr>
        </p:nvSpPr>
        <p:spPr>
          <a:xfrm>
            <a:off x="1271063" y="1295635"/>
            <a:ext cx="6565275" cy="1363500"/>
          </a:xfrm>
          <a:prstGeom prst="rect">
            <a:avLst/>
          </a:prstGeom>
          <a:noFill/>
          <a:ln>
            <a:noFill/>
          </a:ln>
        </p:spPr>
        <p:txBody>
          <a:bodyPr lIns="68569" tIns="34275" rIns="68569" bIns="34275" anchor="t" anchorCtr="0">
            <a:noAutofit/>
          </a:bodyPr>
          <a:lstStyle/>
          <a:p>
            <a:pPr marL="0" indent="0">
              <a:lnSpc>
                <a:spcPct val="80000"/>
              </a:lnSpc>
              <a:spcBef>
                <a:spcPts val="0"/>
              </a:spcBef>
              <a:buClr>
                <a:schemeClr val="lt1"/>
              </a:buClr>
              <a:buSzPct val="25000"/>
              <a:buNone/>
            </a:pPr>
            <a:r>
              <a:rPr lang="en-GB" sz="1860" dirty="0">
                <a:solidFill>
                  <a:schemeClr val="bg1"/>
                </a:solidFill>
              </a:rPr>
              <a:t>The apparent change in the frequency of a wave caused by relative motion between the source of the wave and an observer</a:t>
            </a:r>
          </a:p>
          <a:p>
            <a:pPr marL="0" indent="0">
              <a:lnSpc>
                <a:spcPct val="80000"/>
              </a:lnSpc>
              <a:spcBef>
                <a:spcPts val="0"/>
              </a:spcBef>
              <a:buClr>
                <a:schemeClr val="lt1"/>
              </a:buClr>
              <a:buSzPct val="25000"/>
              <a:buNone/>
            </a:pPr>
            <a:endParaRPr lang="en-GB" sz="1860" dirty="0">
              <a:solidFill>
                <a:srgbClr val="FFFF00"/>
              </a:solidFill>
            </a:endParaRPr>
          </a:p>
          <a:p>
            <a:pPr marL="0" indent="0">
              <a:lnSpc>
                <a:spcPct val="80000"/>
              </a:lnSpc>
              <a:spcBef>
                <a:spcPts val="0"/>
              </a:spcBef>
              <a:buClr>
                <a:schemeClr val="lt1"/>
              </a:buClr>
              <a:buSzPct val="25000"/>
              <a:buNone/>
            </a:pPr>
            <a:r>
              <a:rPr lang="en-GB" sz="1860" dirty="0">
                <a:solidFill>
                  <a:srgbClr val="FFFF00"/>
                </a:solidFill>
              </a:rPr>
              <a:t>For an approaching source, the frequency rises </a:t>
            </a:r>
            <a:r>
              <a:rPr lang="en-GB" sz="1860" dirty="0">
                <a:solidFill>
                  <a:schemeClr val="lt1"/>
                </a:solidFill>
              </a:rPr>
              <a:t>and the </a:t>
            </a:r>
            <a:r>
              <a:rPr lang="en-GB" sz="1860" dirty="0">
                <a:solidFill>
                  <a:srgbClr val="FFFF00"/>
                </a:solidFill>
              </a:rPr>
              <a:t>wavelength decreases</a:t>
            </a:r>
            <a:r>
              <a:rPr lang="en-GB" sz="1860" dirty="0">
                <a:solidFill>
                  <a:schemeClr val="lt1"/>
                </a:solidFill>
              </a:rPr>
              <a:t>. The opposite is true for a </a:t>
            </a:r>
            <a:r>
              <a:rPr lang="en-GB" sz="1860" dirty="0">
                <a:solidFill>
                  <a:srgbClr val="FFFF00"/>
                </a:solidFill>
              </a:rPr>
              <a:t>receding </a:t>
            </a:r>
            <a:r>
              <a:rPr lang="en-GB" sz="1860" dirty="0">
                <a:solidFill>
                  <a:schemeClr val="lt1"/>
                </a:solidFill>
              </a:rPr>
              <a:t>source - in this case, the </a:t>
            </a:r>
            <a:r>
              <a:rPr lang="en-GB" sz="1860" dirty="0">
                <a:solidFill>
                  <a:srgbClr val="FFFF00"/>
                </a:solidFill>
              </a:rPr>
              <a:t>wavelength increases and the frequency decreases</a:t>
            </a:r>
            <a:r>
              <a:rPr lang="en-GB" sz="1860" dirty="0">
                <a:solidFill>
                  <a:schemeClr val="lt1"/>
                </a:solidFill>
              </a:rPr>
              <a:t>.</a:t>
            </a:r>
          </a:p>
        </p:txBody>
      </p:sp>
      <p:sp>
        <p:nvSpPr>
          <p:cNvPr id="7" name="Shape 178">
            <a:extLst>
              <a:ext uri="{FF2B5EF4-FFF2-40B4-BE49-F238E27FC236}">
                <a16:creationId xmlns:a16="http://schemas.microsoft.com/office/drawing/2014/main" id="{DF320234-4322-4595-B588-3A88A41C1FBA}"/>
              </a:ext>
            </a:extLst>
          </p:cNvPr>
          <p:cNvSpPr txBox="1"/>
          <p:nvPr/>
        </p:nvSpPr>
        <p:spPr>
          <a:xfrm>
            <a:off x="0" y="0"/>
            <a:ext cx="9144000" cy="275691"/>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Learning Outcome: Explain the Doppler effect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485900" y="411510"/>
            <a:ext cx="6172200" cy="651719"/>
          </a:xfrm>
          <a:prstGeom prst="rect">
            <a:avLst/>
          </a:prstGeom>
          <a:noFill/>
          <a:ln>
            <a:noFill/>
          </a:ln>
        </p:spPr>
        <p:txBody>
          <a:bodyPr lIns="68569" tIns="34275" rIns="68569" bIns="34275" anchor="ctr" anchorCtr="0">
            <a:noAutofit/>
          </a:bodyPr>
          <a:lstStyle/>
          <a:p>
            <a:pPr>
              <a:buClr>
                <a:schemeClr val="lt1"/>
              </a:buClr>
              <a:buSzPct val="25000"/>
            </a:pPr>
            <a:r>
              <a:rPr lang="en-GB">
                <a:solidFill>
                  <a:schemeClr val="lt1"/>
                </a:solidFill>
              </a:rPr>
              <a:t>Redshift of stars</a:t>
            </a:r>
          </a:p>
        </p:txBody>
      </p:sp>
      <p:pic>
        <p:nvPicPr>
          <p:cNvPr id="278" name="Shape 278" descr="02"/>
          <p:cNvPicPr preferRelativeResize="0"/>
          <p:nvPr/>
        </p:nvPicPr>
        <p:blipFill rotWithShape="1">
          <a:blip r:embed="rId3">
            <a:alphaModFix/>
          </a:blip>
          <a:srcRect/>
          <a:stretch/>
        </p:blipFill>
        <p:spPr>
          <a:xfrm>
            <a:off x="4101723" y="1063229"/>
            <a:ext cx="4739955" cy="3888431"/>
          </a:xfrm>
          <a:prstGeom prst="rect">
            <a:avLst/>
          </a:prstGeom>
          <a:noFill/>
          <a:ln>
            <a:noFill/>
          </a:ln>
        </p:spPr>
      </p:pic>
      <p:sp>
        <p:nvSpPr>
          <p:cNvPr id="279" name="Shape 279"/>
          <p:cNvSpPr txBox="1">
            <a:spLocks noGrp="1"/>
          </p:cNvSpPr>
          <p:nvPr>
            <p:ph type="body" idx="1"/>
          </p:nvPr>
        </p:nvSpPr>
        <p:spPr>
          <a:xfrm>
            <a:off x="302322" y="1380412"/>
            <a:ext cx="2881771" cy="3198452"/>
          </a:xfrm>
          <a:prstGeom prst="rect">
            <a:avLst/>
          </a:prstGeom>
          <a:solidFill>
            <a:schemeClr val="dk1">
              <a:alpha val="71764"/>
            </a:schemeClr>
          </a:solidFill>
          <a:ln>
            <a:noFill/>
          </a:ln>
        </p:spPr>
        <p:txBody>
          <a:bodyPr lIns="68569" tIns="34275" rIns="68569" bIns="34275" anchor="t" anchorCtr="0">
            <a:noAutofit/>
          </a:bodyPr>
          <a:lstStyle/>
          <a:p>
            <a:pPr indent="-257175">
              <a:lnSpc>
                <a:spcPct val="80000"/>
              </a:lnSpc>
              <a:spcBef>
                <a:spcPts val="0"/>
              </a:spcBef>
              <a:buClr>
                <a:schemeClr val="lt1"/>
              </a:buClr>
              <a:buSzPct val="25000"/>
              <a:buNone/>
            </a:pPr>
            <a:r>
              <a:rPr lang="en-GB" sz="1860" i="1" dirty="0">
                <a:solidFill>
                  <a:schemeClr val="lt1"/>
                </a:solidFill>
              </a:rPr>
              <a:t>(a) Shows the </a:t>
            </a:r>
            <a:r>
              <a:rPr lang="en-GB" sz="1860" i="1" dirty="0">
                <a:solidFill>
                  <a:srgbClr val="FFFF00"/>
                </a:solidFill>
              </a:rPr>
              <a:t>spectrum of hydrogen </a:t>
            </a:r>
            <a:r>
              <a:rPr lang="en-GB" sz="1860" i="1" dirty="0">
                <a:solidFill>
                  <a:schemeClr val="lt1"/>
                </a:solidFill>
              </a:rPr>
              <a:t>as seen in a laboratory; </a:t>
            </a:r>
          </a:p>
          <a:p>
            <a:pPr indent="-257175">
              <a:lnSpc>
                <a:spcPct val="80000"/>
              </a:lnSpc>
              <a:spcBef>
                <a:spcPts val="0"/>
              </a:spcBef>
              <a:buClr>
                <a:schemeClr val="lt1"/>
              </a:buClr>
              <a:buSzPct val="25000"/>
              <a:buNone/>
            </a:pPr>
            <a:endParaRPr lang="en-GB" sz="1860" i="1" dirty="0">
              <a:solidFill>
                <a:schemeClr val="lt1"/>
              </a:solidFill>
            </a:endParaRPr>
          </a:p>
          <a:p>
            <a:pPr marL="0" indent="0">
              <a:lnSpc>
                <a:spcPct val="80000"/>
              </a:lnSpc>
              <a:spcBef>
                <a:spcPts val="372"/>
              </a:spcBef>
              <a:buClr>
                <a:schemeClr val="lt1"/>
              </a:buClr>
              <a:buSzPct val="25000"/>
              <a:buNone/>
            </a:pPr>
            <a:r>
              <a:rPr lang="en-GB" sz="1860" i="1" dirty="0">
                <a:solidFill>
                  <a:schemeClr val="lt1"/>
                </a:solidFill>
              </a:rPr>
              <a:t>(b) shows the same spectrum from </a:t>
            </a:r>
            <a:r>
              <a:rPr lang="en-GB" sz="1860" i="1" dirty="0">
                <a:solidFill>
                  <a:srgbClr val="FFFF00"/>
                </a:solidFill>
              </a:rPr>
              <a:t>a star in the Milky Way,</a:t>
            </a:r>
            <a:r>
              <a:rPr lang="en-GB" sz="1860" i="1" dirty="0">
                <a:solidFill>
                  <a:schemeClr val="lt1"/>
                </a:solidFill>
              </a:rPr>
              <a:t> our own galaxy; </a:t>
            </a:r>
          </a:p>
          <a:p>
            <a:pPr marL="0" indent="0">
              <a:lnSpc>
                <a:spcPct val="80000"/>
              </a:lnSpc>
              <a:spcBef>
                <a:spcPts val="372"/>
              </a:spcBef>
              <a:buClr>
                <a:schemeClr val="lt1"/>
              </a:buClr>
              <a:buSzPct val="25000"/>
              <a:buNone/>
            </a:pPr>
            <a:endParaRPr lang="en-GB" sz="1860" i="1" dirty="0">
              <a:solidFill>
                <a:schemeClr val="lt1"/>
              </a:solidFill>
            </a:endParaRPr>
          </a:p>
          <a:p>
            <a:pPr marL="0" indent="0">
              <a:lnSpc>
                <a:spcPct val="80000"/>
              </a:lnSpc>
              <a:spcBef>
                <a:spcPts val="372"/>
              </a:spcBef>
              <a:buClr>
                <a:schemeClr val="lt1"/>
              </a:buClr>
              <a:buSzPct val="25000"/>
              <a:buNone/>
            </a:pPr>
            <a:r>
              <a:rPr lang="en-GB" sz="1860" i="1" dirty="0">
                <a:solidFill>
                  <a:schemeClr val="lt1"/>
                </a:solidFill>
              </a:rPr>
              <a:t>(c) shows a </a:t>
            </a:r>
            <a:r>
              <a:rPr lang="en-GB" sz="1860" i="1" dirty="0">
                <a:solidFill>
                  <a:srgbClr val="FFFF00"/>
                </a:solidFill>
              </a:rPr>
              <a:t>large redshift in the same spectrum </a:t>
            </a:r>
            <a:r>
              <a:rPr lang="en-GB" sz="1860" i="1" dirty="0">
                <a:solidFill>
                  <a:schemeClr val="lt1"/>
                </a:solidFill>
              </a:rPr>
              <a:t>from a </a:t>
            </a:r>
            <a:r>
              <a:rPr lang="en-GB" sz="1860" i="1" dirty="0">
                <a:solidFill>
                  <a:srgbClr val="FFFF00"/>
                </a:solidFill>
              </a:rPr>
              <a:t>distant galaxy.</a:t>
            </a:r>
          </a:p>
        </p:txBody>
      </p:sp>
      <p:sp>
        <p:nvSpPr>
          <p:cNvPr id="280" name="Shape 280"/>
          <p:cNvSpPr txBox="1"/>
          <p:nvPr/>
        </p:nvSpPr>
        <p:spPr>
          <a:xfrm>
            <a:off x="0" y="1"/>
            <a:ext cx="9144000" cy="287999"/>
          </a:xfrm>
          <a:prstGeom prst="rect">
            <a:avLst/>
          </a:prstGeom>
          <a:solidFill>
            <a:srgbClr val="C9DAF8"/>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Describe the redshift of galaxies from spectral data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Shape 295"/>
          <p:cNvSpPr txBox="1"/>
          <p:nvPr/>
        </p:nvSpPr>
        <p:spPr>
          <a:xfrm>
            <a:off x="4472096" y="2818568"/>
            <a:ext cx="1861200" cy="1253025"/>
          </a:xfrm>
          <a:prstGeom prst="rect">
            <a:avLst/>
          </a:prstGeom>
          <a:blipFill rotWithShape="1">
            <a:blip r:embed="rId3">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296" name="Shape 296"/>
          <p:cNvSpPr txBox="1"/>
          <p:nvPr/>
        </p:nvSpPr>
        <p:spPr>
          <a:xfrm>
            <a:off x="1153128" y="675554"/>
            <a:ext cx="6696675" cy="2184075"/>
          </a:xfrm>
          <a:prstGeom prst="rect">
            <a:avLst/>
          </a:prstGeom>
          <a:noFill/>
          <a:ln>
            <a:noFill/>
          </a:ln>
        </p:spPr>
        <p:txBody>
          <a:bodyPr lIns="68569" tIns="34275" rIns="68569" bIns="34275" anchor="t" anchorCtr="0">
            <a:noAutofit/>
          </a:bodyPr>
          <a:lstStyle/>
          <a:p>
            <a:pPr defTabSz="685800">
              <a:lnSpc>
                <a:spcPct val="80000"/>
              </a:lnSpc>
              <a:buClr>
                <a:srgbClr val="FFFFFF"/>
              </a:buClr>
              <a:buSzPct val="25000"/>
            </a:pPr>
            <a:r>
              <a:rPr lang="en-GB" sz="1860" dirty="0">
                <a:solidFill>
                  <a:srgbClr val="FFFFFF"/>
                </a:solidFill>
                <a:latin typeface="Comic Sans MS"/>
                <a:ea typeface="Comic Sans MS"/>
                <a:cs typeface="Comic Sans MS"/>
                <a:sym typeface="Comic Sans MS"/>
              </a:rPr>
              <a:t>In the laboratory the wavelength of the blue line in the hydrogen spectrum is </a:t>
            </a:r>
            <a:r>
              <a:rPr lang="en-GB" sz="1860" dirty="0">
                <a:solidFill>
                  <a:srgbClr val="FFFF00"/>
                </a:solidFill>
                <a:latin typeface="Comic Sans MS"/>
                <a:ea typeface="Comic Sans MS"/>
                <a:cs typeface="Comic Sans MS"/>
                <a:sym typeface="Comic Sans MS"/>
              </a:rPr>
              <a:t>434.0nm</a:t>
            </a:r>
            <a:r>
              <a:rPr lang="en-GB" sz="1860" dirty="0">
                <a:solidFill>
                  <a:srgbClr val="FFFFFF"/>
                </a:solidFill>
                <a:latin typeface="Comic Sans MS"/>
                <a:ea typeface="Comic Sans MS"/>
                <a:cs typeface="Comic Sans MS"/>
                <a:sym typeface="Comic Sans MS"/>
              </a:rPr>
              <a:t>. The light from a distant quasar shows that the corresponding line has a wavelength of</a:t>
            </a:r>
            <a:r>
              <a:rPr lang="en-GB" sz="1860" dirty="0">
                <a:solidFill>
                  <a:srgbClr val="FFFF00"/>
                </a:solidFill>
                <a:latin typeface="Comic Sans MS"/>
                <a:ea typeface="Comic Sans MS"/>
                <a:cs typeface="Comic Sans MS"/>
                <a:sym typeface="Comic Sans MS"/>
              </a:rPr>
              <a:t> 616.3nm</a:t>
            </a:r>
            <a:r>
              <a:rPr lang="en-GB" sz="1860" dirty="0">
                <a:solidFill>
                  <a:srgbClr val="FFFFFF"/>
                </a:solidFill>
                <a:latin typeface="Comic Sans MS"/>
                <a:ea typeface="Comic Sans MS"/>
                <a:cs typeface="Comic Sans MS"/>
                <a:sym typeface="Comic Sans MS"/>
              </a:rPr>
              <a:t>. </a:t>
            </a:r>
            <a:r>
              <a:rPr lang="en-GB" sz="1860" dirty="0">
                <a:solidFill>
                  <a:srgbClr val="FFFF00"/>
                </a:solidFill>
                <a:latin typeface="Comic Sans MS"/>
                <a:ea typeface="Comic Sans MS"/>
                <a:cs typeface="Comic Sans MS"/>
                <a:sym typeface="Comic Sans MS"/>
              </a:rPr>
              <a:t>How fast is the quasar receding?</a:t>
            </a:r>
          </a:p>
          <a:p>
            <a:pPr defTabSz="685800">
              <a:lnSpc>
                <a:spcPct val="80000"/>
              </a:lnSpc>
              <a:buClr>
                <a:srgbClr val="FFFFFF"/>
              </a:buClr>
              <a:buSzPct val="25000"/>
            </a:pPr>
            <a:endParaRPr lang="en-GB" sz="1860" dirty="0">
              <a:solidFill>
                <a:srgbClr val="FFFF00"/>
              </a:solidFill>
              <a:latin typeface="Comic Sans MS"/>
              <a:ea typeface="Comic Sans MS"/>
              <a:cs typeface="Comic Sans MS"/>
              <a:sym typeface="Comic Sans MS"/>
            </a:endParaRPr>
          </a:p>
          <a:p>
            <a:pPr defTabSz="685800">
              <a:lnSpc>
                <a:spcPct val="80000"/>
              </a:lnSpc>
              <a:spcBef>
                <a:spcPts val="372"/>
              </a:spcBef>
              <a:buClr>
                <a:srgbClr val="000000"/>
              </a:buClr>
            </a:pPr>
            <a:endParaRPr sz="1860" dirty="0">
              <a:solidFill>
                <a:srgbClr val="FFFFFF"/>
              </a:solidFill>
              <a:latin typeface="Comic Sans MS"/>
              <a:ea typeface="Comic Sans MS"/>
              <a:cs typeface="Comic Sans MS"/>
              <a:sym typeface="Comic Sans MS"/>
            </a:endParaRPr>
          </a:p>
        </p:txBody>
      </p:sp>
      <p:sp>
        <p:nvSpPr>
          <p:cNvPr id="6" name="Shape 268"/>
          <p:cNvSpPr txBox="1"/>
          <p:nvPr/>
        </p:nvSpPr>
        <p:spPr>
          <a:xfrm>
            <a:off x="2074210" y="2708093"/>
            <a:ext cx="1861200" cy="1363500"/>
          </a:xfrm>
          <a:prstGeom prst="rect">
            <a:avLst/>
          </a:prstGeom>
          <a:blipFill rotWithShape="1">
            <a:blip r:embed="rId4">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7" name="Shape 280">
            <a:extLst>
              <a:ext uri="{FF2B5EF4-FFF2-40B4-BE49-F238E27FC236}">
                <a16:creationId xmlns:a16="http://schemas.microsoft.com/office/drawing/2014/main" id="{594FB27E-76AD-43A4-8E08-625C6C5FBC18}"/>
              </a:ext>
            </a:extLst>
          </p:cNvPr>
          <p:cNvSpPr txBox="1"/>
          <p:nvPr/>
        </p:nvSpPr>
        <p:spPr>
          <a:xfrm>
            <a:off x="0" y="1"/>
            <a:ext cx="9144000" cy="287999"/>
          </a:xfrm>
          <a:prstGeom prst="rect">
            <a:avLst/>
          </a:prstGeom>
          <a:solidFill>
            <a:srgbClr val="C9DAF8"/>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Describe the redshift of galaxies from spectral data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Shape 295"/>
          <p:cNvSpPr txBox="1"/>
          <p:nvPr/>
        </p:nvSpPr>
        <p:spPr>
          <a:xfrm>
            <a:off x="5796896" y="3632168"/>
            <a:ext cx="1861200" cy="1253025"/>
          </a:xfrm>
          <a:prstGeom prst="rect">
            <a:avLst/>
          </a:prstGeom>
          <a:blipFill rotWithShape="1">
            <a:blip r:embed="rId3">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296" name="Shape 296"/>
          <p:cNvSpPr txBox="1"/>
          <p:nvPr/>
        </p:nvSpPr>
        <p:spPr>
          <a:xfrm>
            <a:off x="1304328" y="1193954"/>
            <a:ext cx="6696675" cy="2184075"/>
          </a:xfrm>
          <a:prstGeom prst="rect">
            <a:avLst/>
          </a:prstGeom>
          <a:noFill/>
          <a:ln>
            <a:noFill/>
          </a:ln>
        </p:spPr>
        <p:txBody>
          <a:bodyPr lIns="68569" tIns="34275" rIns="68569" bIns="34275" anchor="t" anchorCtr="0">
            <a:noAutofit/>
          </a:bodyPr>
          <a:lstStyle/>
          <a:p>
            <a:pPr defTabSz="685800">
              <a:lnSpc>
                <a:spcPct val="80000"/>
              </a:lnSpc>
              <a:buClr>
                <a:srgbClr val="FFFFFF"/>
              </a:buClr>
              <a:buSzPct val="25000"/>
            </a:pPr>
            <a:r>
              <a:rPr lang="en-GB" sz="1860" dirty="0">
                <a:solidFill>
                  <a:srgbClr val="FFFFFF"/>
                </a:solidFill>
                <a:latin typeface="Comic Sans MS"/>
                <a:ea typeface="Comic Sans MS"/>
                <a:cs typeface="Comic Sans MS"/>
                <a:sym typeface="Comic Sans MS"/>
              </a:rPr>
              <a:t>In the laboratory the wavelength of the blue line in the hydrogen spectrum is </a:t>
            </a:r>
            <a:r>
              <a:rPr lang="en-GB" sz="1860" dirty="0">
                <a:solidFill>
                  <a:srgbClr val="FFFF00"/>
                </a:solidFill>
                <a:latin typeface="Comic Sans MS"/>
                <a:ea typeface="Comic Sans MS"/>
                <a:cs typeface="Comic Sans MS"/>
                <a:sym typeface="Comic Sans MS"/>
              </a:rPr>
              <a:t>434.0nm</a:t>
            </a:r>
            <a:r>
              <a:rPr lang="en-GB" sz="1860" dirty="0">
                <a:solidFill>
                  <a:srgbClr val="FFFFFF"/>
                </a:solidFill>
                <a:latin typeface="Comic Sans MS"/>
                <a:ea typeface="Comic Sans MS"/>
                <a:cs typeface="Comic Sans MS"/>
                <a:sym typeface="Comic Sans MS"/>
              </a:rPr>
              <a:t>. The light from a distant quasar shows that the corresponding line has a wavelength of</a:t>
            </a:r>
            <a:r>
              <a:rPr lang="en-GB" sz="1860" dirty="0">
                <a:solidFill>
                  <a:srgbClr val="FFFF00"/>
                </a:solidFill>
                <a:latin typeface="Comic Sans MS"/>
                <a:ea typeface="Comic Sans MS"/>
                <a:cs typeface="Comic Sans MS"/>
                <a:sym typeface="Comic Sans MS"/>
              </a:rPr>
              <a:t> 616.3nm</a:t>
            </a:r>
            <a:r>
              <a:rPr lang="en-GB" sz="1860" dirty="0">
                <a:solidFill>
                  <a:srgbClr val="FFFFFF"/>
                </a:solidFill>
                <a:latin typeface="Comic Sans MS"/>
                <a:ea typeface="Comic Sans MS"/>
                <a:cs typeface="Comic Sans MS"/>
                <a:sym typeface="Comic Sans MS"/>
              </a:rPr>
              <a:t>. </a:t>
            </a:r>
            <a:r>
              <a:rPr lang="en-GB" sz="1860" dirty="0">
                <a:solidFill>
                  <a:srgbClr val="FFFF00"/>
                </a:solidFill>
                <a:latin typeface="Comic Sans MS"/>
                <a:ea typeface="Comic Sans MS"/>
                <a:cs typeface="Comic Sans MS"/>
                <a:sym typeface="Comic Sans MS"/>
              </a:rPr>
              <a:t>How fast is the quasar receding?</a:t>
            </a:r>
          </a:p>
          <a:p>
            <a:pPr defTabSz="685800">
              <a:lnSpc>
                <a:spcPct val="80000"/>
              </a:lnSpc>
              <a:buClr>
                <a:srgbClr val="FFFFFF"/>
              </a:buClr>
              <a:buSzPct val="25000"/>
            </a:pPr>
            <a:endParaRPr lang="en-GB" sz="1860" dirty="0">
              <a:solidFill>
                <a:srgbClr val="FFFF00"/>
              </a:solidFill>
              <a:latin typeface="Comic Sans MS"/>
              <a:ea typeface="Comic Sans MS"/>
              <a:cs typeface="Comic Sans MS"/>
              <a:sym typeface="Comic Sans MS"/>
            </a:endParaRPr>
          </a:p>
          <a:p>
            <a:pPr defTabSz="685800">
              <a:lnSpc>
                <a:spcPct val="80000"/>
              </a:lnSpc>
              <a:spcBef>
                <a:spcPts val="372"/>
              </a:spcBef>
              <a:buClr>
                <a:srgbClr val="FFFFFF"/>
              </a:buClr>
              <a:buSzPct val="25000"/>
            </a:pPr>
            <a:r>
              <a:rPr lang="en-GB" sz="1860" dirty="0" err="1">
                <a:solidFill>
                  <a:srgbClr val="FFFFFF"/>
                </a:solidFill>
                <a:latin typeface="Times New Roman"/>
                <a:ea typeface="Times New Roman"/>
                <a:cs typeface="Times New Roman"/>
                <a:sym typeface="Times New Roman"/>
              </a:rPr>
              <a:t>Δλ</a:t>
            </a:r>
            <a:r>
              <a:rPr lang="en-GB" sz="1860" dirty="0">
                <a:solidFill>
                  <a:srgbClr val="FFFFFF"/>
                </a:solidFill>
                <a:latin typeface="Times New Roman"/>
                <a:ea typeface="Times New Roman"/>
                <a:cs typeface="Times New Roman"/>
                <a:sym typeface="Times New Roman"/>
              </a:rPr>
              <a:t> </a:t>
            </a:r>
            <a:r>
              <a:rPr lang="en-GB" sz="1860" dirty="0">
                <a:solidFill>
                  <a:srgbClr val="FFFFFF"/>
                </a:solidFill>
                <a:latin typeface="Comic Sans MS"/>
                <a:ea typeface="Comic Sans MS"/>
                <a:cs typeface="Comic Sans MS"/>
                <a:sym typeface="Comic Sans MS"/>
              </a:rPr>
              <a:t>is 616.3-434.0 = 182.3 nm</a:t>
            </a:r>
          </a:p>
          <a:p>
            <a:pPr defTabSz="685800">
              <a:lnSpc>
                <a:spcPct val="80000"/>
              </a:lnSpc>
              <a:spcBef>
                <a:spcPts val="372"/>
              </a:spcBef>
              <a:buClr>
                <a:srgbClr val="FFFFFF"/>
              </a:buClr>
              <a:buSzPct val="25000"/>
            </a:pPr>
            <a:r>
              <a:rPr lang="en-GB" sz="1860" dirty="0" err="1">
                <a:solidFill>
                  <a:srgbClr val="FFFFFF"/>
                </a:solidFill>
                <a:latin typeface="Times New Roman"/>
                <a:ea typeface="Times New Roman"/>
                <a:cs typeface="Times New Roman"/>
                <a:sym typeface="Times New Roman"/>
              </a:rPr>
              <a:t>Δλ</a:t>
            </a:r>
            <a:r>
              <a:rPr lang="en-GB" sz="1860" dirty="0">
                <a:solidFill>
                  <a:srgbClr val="FFFFFF"/>
                </a:solidFill>
                <a:latin typeface="Times New Roman"/>
                <a:ea typeface="Times New Roman"/>
                <a:cs typeface="Times New Roman"/>
                <a:sym typeface="Times New Roman"/>
              </a:rPr>
              <a:t>/</a:t>
            </a:r>
            <a:r>
              <a:rPr lang="en-GB" sz="1860" dirty="0" err="1">
                <a:solidFill>
                  <a:srgbClr val="FFFFFF"/>
                </a:solidFill>
                <a:latin typeface="Times New Roman"/>
                <a:ea typeface="Times New Roman"/>
                <a:cs typeface="Times New Roman"/>
                <a:sym typeface="Times New Roman"/>
              </a:rPr>
              <a:t>λ</a:t>
            </a:r>
            <a:r>
              <a:rPr lang="en-GB" sz="1860" dirty="0">
                <a:solidFill>
                  <a:srgbClr val="FFFFFF"/>
                </a:solidFill>
                <a:latin typeface="Times New Roman"/>
                <a:ea typeface="Times New Roman"/>
                <a:cs typeface="Times New Roman"/>
                <a:sym typeface="Times New Roman"/>
              </a:rPr>
              <a:t> </a:t>
            </a:r>
            <a:r>
              <a:rPr lang="en-GB" sz="1860" dirty="0">
                <a:solidFill>
                  <a:srgbClr val="FFFFFF"/>
                </a:solidFill>
                <a:latin typeface="Comic Sans MS"/>
                <a:ea typeface="Comic Sans MS"/>
                <a:cs typeface="Comic Sans MS"/>
                <a:sym typeface="Comic Sans MS"/>
              </a:rPr>
              <a:t>is 182.3nm / 434.0nm = 0.420</a:t>
            </a:r>
          </a:p>
          <a:p>
            <a:pPr defTabSz="685800">
              <a:lnSpc>
                <a:spcPct val="80000"/>
              </a:lnSpc>
              <a:spcBef>
                <a:spcPts val="372"/>
              </a:spcBef>
              <a:buClr>
                <a:srgbClr val="FFFFFF"/>
              </a:buClr>
              <a:buSzPct val="25000"/>
            </a:pPr>
            <a:r>
              <a:rPr lang="en-GB" sz="1860" dirty="0">
                <a:solidFill>
                  <a:srgbClr val="FFFFFF"/>
                </a:solidFill>
                <a:latin typeface="Comic Sans MS"/>
                <a:ea typeface="Comic Sans MS"/>
                <a:cs typeface="Comic Sans MS"/>
                <a:sym typeface="Comic Sans MS"/>
              </a:rPr>
              <a:t>v/c = 0.420 x 3.00x10</a:t>
            </a:r>
            <a:r>
              <a:rPr lang="en-GB" sz="1860" baseline="30000" dirty="0">
                <a:solidFill>
                  <a:srgbClr val="FFFFFF"/>
                </a:solidFill>
                <a:latin typeface="Comic Sans MS"/>
                <a:ea typeface="Comic Sans MS"/>
                <a:cs typeface="Comic Sans MS"/>
                <a:sym typeface="Comic Sans MS"/>
              </a:rPr>
              <a:t>8</a:t>
            </a:r>
            <a:r>
              <a:rPr lang="en-GB" sz="1860" dirty="0">
                <a:solidFill>
                  <a:srgbClr val="FFFFFF"/>
                </a:solidFill>
                <a:latin typeface="Comic Sans MS"/>
                <a:ea typeface="Comic Sans MS"/>
                <a:cs typeface="Comic Sans MS"/>
                <a:sym typeface="Comic Sans MS"/>
              </a:rPr>
              <a:t>ms</a:t>
            </a:r>
            <a:r>
              <a:rPr lang="en-GB" sz="1860" baseline="30000" dirty="0">
                <a:solidFill>
                  <a:srgbClr val="FFFFFF"/>
                </a:solidFill>
                <a:latin typeface="Comic Sans MS"/>
                <a:ea typeface="Comic Sans MS"/>
                <a:cs typeface="Comic Sans MS"/>
                <a:sym typeface="Comic Sans MS"/>
              </a:rPr>
              <a:t>-1</a:t>
            </a:r>
            <a:r>
              <a:rPr lang="en-GB" sz="1860" dirty="0">
                <a:solidFill>
                  <a:srgbClr val="FFFFFF"/>
                </a:solidFill>
                <a:latin typeface="Comic Sans MS"/>
                <a:ea typeface="Comic Sans MS"/>
                <a:cs typeface="Comic Sans MS"/>
                <a:sym typeface="Comic Sans MS"/>
              </a:rPr>
              <a:t> = </a:t>
            </a:r>
            <a:r>
              <a:rPr lang="en-GB" sz="1860" dirty="0">
                <a:solidFill>
                  <a:srgbClr val="FFFF00"/>
                </a:solidFill>
                <a:latin typeface="Comic Sans MS"/>
                <a:ea typeface="Comic Sans MS"/>
                <a:cs typeface="Comic Sans MS"/>
                <a:sym typeface="Comic Sans MS"/>
              </a:rPr>
              <a:t>1.26 x10</a:t>
            </a:r>
            <a:r>
              <a:rPr lang="en-GB" sz="1860" baseline="30000" dirty="0">
                <a:solidFill>
                  <a:srgbClr val="FFFF00"/>
                </a:solidFill>
                <a:latin typeface="Comic Sans MS"/>
                <a:ea typeface="Comic Sans MS"/>
                <a:cs typeface="Comic Sans MS"/>
                <a:sym typeface="Comic Sans MS"/>
              </a:rPr>
              <a:t>8</a:t>
            </a:r>
            <a:r>
              <a:rPr lang="en-GB" sz="1860" dirty="0">
                <a:solidFill>
                  <a:srgbClr val="FFFF00"/>
                </a:solidFill>
                <a:latin typeface="Comic Sans MS"/>
                <a:ea typeface="Comic Sans MS"/>
                <a:cs typeface="Comic Sans MS"/>
                <a:sym typeface="Comic Sans MS"/>
              </a:rPr>
              <a:t>ms</a:t>
            </a:r>
            <a:r>
              <a:rPr lang="en-GB" sz="1860" baseline="30000" dirty="0">
                <a:solidFill>
                  <a:srgbClr val="FFFF00"/>
                </a:solidFill>
                <a:latin typeface="Comic Sans MS"/>
                <a:ea typeface="Comic Sans MS"/>
                <a:cs typeface="Comic Sans MS"/>
                <a:sym typeface="Comic Sans MS"/>
              </a:rPr>
              <a:t>-1</a:t>
            </a:r>
            <a:r>
              <a:rPr lang="en-GB" sz="1860" dirty="0">
                <a:solidFill>
                  <a:srgbClr val="FFFFFF"/>
                </a:solidFill>
                <a:latin typeface="Comic Sans MS"/>
                <a:ea typeface="Comic Sans MS"/>
                <a:cs typeface="Comic Sans MS"/>
                <a:sym typeface="Comic Sans MS"/>
              </a:rPr>
              <a:t>.</a:t>
            </a:r>
          </a:p>
          <a:p>
            <a:pPr defTabSz="685800">
              <a:lnSpc>
                <a:spcPct val="80000"/>
              </a:lnSpc>
              <a:spcBef>
                <a:spcPts val="372"/>
              </a:spcBef>
              <a:buClr>
                <a:srgbClr val="000000"/>
              </a:buClr>
            </a:pPr>
            <a:endParaRPr sz="1860" dirty="0">
              <a:solidFill>
                <a:srgbClr val="FFFFFF"/>
              </a:solidFill>
              <a:latin typeface="Comic Sans MS"/>
              <a:ea typeface="Comic Sans MS"/>
              <a:cs typeface="Comic Sans MS"/>
              <a:sym typeface="Comic Sans MS"/>
            </a:endParaRPr>
          </a:p>
        </p:txBody>
      </p:sp>
      <p:sp>
        <p:nvSpPr>
          <p:cNvPr id="6" name="Shape 268"/>
          <p:cNvSpPr txBox="1"/>
          <p:nvPr/>
        </p:nvSpPr>
        <p:spPr>
          <a:xfrm>
            <a:off x="3399010" y="3521693"/>
            <a:ext cx="1861200" cy="1363500"/>
          </a:xfrm>
          <a:prstGeom prst="rect">
            <a:avLst/>
          </a:prstGeom>
          <a:blipFill rotWithShape="1">
            <a:blip r:embed="rId4">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2" name="Title 1"/>
          <p:cNvSpPr>
            <a:spLocks noGrp="1"/>
          </p:cNvSpPr>
          <p:nvPr>
            <p:ph type="title"/>
          </p:nvPr>
        </p:nvSpPr>
        <p:spPr/>
        <p:txBody>
          <a:bodyPr/>
          <a:lstStyle/>
          <a:p>
            <a:endParaRPr lang="en-GB"/>
          </a:p>
        </p:txBody>
      </p:sp>
      <p:sp>
        <p:nvSpPr>
          <p:cNvPr id="7" name="Shape 280">
            <a:extLst>
              <a:ext uri="{FF2B5EF4-FFF2-40B4-BE49-F238E27FC236}">
                <a16:creationId xmlns:a16="http://schemas.microsoft.com/office/drawing/2014/main" id="{FC8F13C6-2D8D-4BB3-BA30-AAD429E6A6AC}"/>
              </a:ext>
            </a:extLst>
          </p:cNvPr>
          <p:cNvSpPr txBox="1"/>
          <p:nvPr/>
        </p:nvSpPr>
        <p:spPr>
          <a:xfrm>
            <a:off x="0" y="1"/>
            <a:ext cx="9144000" cy="287999"/>
          </a:xfrm>
          <a:prstGeom prst="rect">
            <a:avLst/>
          </a:prstGeom>
          <a:solidFill>
            <a:srgbClr val="C9DAF8"/>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Describe the redshift of galaxies from spectral data</a:t>
            </a:r>
          </a:p>
        </p:txBody>
      </p:sp>
    </p:spTree>
    <p:extLst>
      <p:ext uri="{BB962C8B-B14F-4D97-AF65-F5344CB8AC3E}">
        <p14:creationId xmlns:p14="http://schemas.microsoft.com/office/powerpoint/2010/main" val="2720975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Shape 295"/>
          <p:cNvSpPr txBox="1"/>
          <p:nvPr/>
        </p:nvSpPr>
        <p:spPr>
          <a:xfrm>
            <a:off x="6717827" y="1289933"/>
            <a:ext cx="865162" cy="550283"/>
          </a:xfrm>
          <a:prstGeom prst="rect">
            <a:avLst/>
          </a:prstGeom>
          <a:blipFill rotWithShape="1">
            <a:blip r:embed="rId3">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6" name="Shape 268"/>
          <p:cNvSpPr txBox="1"/>
          <p:nvPr/>
        </p:nvSpPr>
        <p:spPr>
          <a:xfrm>
            <a:off x="6629401" y="355352"/>
            <a:ext cx="888274" cy="506797"/>
          </a:xfrm>
          <a:prstGeom prst="rect">
            <a:avLst/>
          </a:prstGeom>
          <a:blipFill rotWithShape="1">
            <a:blip r:embed="rId4">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graphicFrame>
        <p:nvGraphicFramePr>
          <p:cNvPr id="2" name="Table 1"/>
          <p:cNvGraphicFramePr>
            <a:graphicFrameLocks noGrp="1"/>
          </p:cNvGraphicFramePr>
          <p:nvPr/>
        </p:nvGraphicFramePr>
        <p:xfrm>
          <a:off x="1267096" y="1985555"/>
          <a:ext cx="6609808" cy="3082835"/>
        </p:xfrm>
        <a:graphic>
          <a:graphicData uri="http://schemas.openxmlformats.org/drawingml/2006/table">
            <a:tbl>
              <a:tblPr firstRow="1" firstCol="1" bandRow="1"/>
              <a:tblGrid>
                <a:gridCol w="1260567">
                  <a:extLst>
                    <a:ext uri="{9D8B030D-6E8A-4147-A177-3AD203B41FA5}">
                      <a16:colId xmlns:a16="http://schemas.microsoft.com/office/drawing/2014/main" val="20000"/>
                    </a:ext>
                  </a:extLst>
                </a:gridCol>
                <a:gridCol w="1770017">
                  <a:extLst>
                    <a:ext uri="{9D8B030D-6E8A-4147-A177-3AD203B41FA5}">
                      <a16:colId xmlns:a16="http://schemas.microsoft.com/office/drawing/2014/main" val="20001"/>
                    </a:ext>
                  </a:extLst>
                </a:gridCol>
                <a:gridCol w="1789612">
                  <a:extLst>
                    <a:ext uri="{9D8B030D-6E8A-4147-A177-3AD203B41FA5}">
                      <a16:colId xmlns:a16="http://schemas.microsoft.com/office/drawing/2014/main" val="20002"/>
                    </a:ext>
                  </a:extLst>
                </a:gridCol>
                <a:gridCol w="1789612">
                  <a:extLst>
                    <a:ext uri="{9D8B030D-6E8A-4147-A177-3AD203B41FA5}">
                      <a16:colId xmlns:a16="http://schemas.microsoft.com/office/drawing/2014/main" val="20003"/>
                    </a:ext>
                  </a:extLst>
                </a:gridCol>
              </a:tblGrid>
              <a:tr h="920948">
                <a:tc>
                  <a:txBody>
                    <a:bodyPr/>
                    <a:lstStyle/>
                    <a:p>
                      <a:pPr algn="ctr">
                        <a:lnSpc>
                          <a:spcPct val="115000"/>
                        </a:lnSpc>
                        <a:spcAft>
                          <a:spcPts val="0"/>
                        </a:spcAft>
                      </a:pPr>
                      <a:r>
                        <a:rPr lang="en-GB" sz="1500" dirty="0">
                          <a:solidFill>
                            <a:schemeClr val="bg1"/>
                          </a:solidFill>
                          <a:effectLst/>
                          <a:latin typeface="Comic Sans MS" panose="030F0702030302020204" pitchFamily="66" charset="0"/>
                        </a:rPr>
                        <a:t>Galaxy</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GB" sz="1500" dirty="0">
                          <a:solidFill>
                            <a:schemeClr val="bg1"/>
                          </a:solidFill>
                          <a:effectLst/>
                          <a:latin typeface="Comic Sans MS" panose="030F0702030302020204" pitchFamily="66" charset="0"/>
                        </a:rPr>
                        <a:t>Distance from Earth (</a:t>
                      </a:r>
                      <a:r>
                        <a:rPr lang="en-GB" sz="1500" dirty="0" err="1">
                          <a:solidFill>
                            <a:schemeClr val="bg1"/>
                          </a:solidFill>
                          <a:effectLst/>
                          <a:latin typeface="Comic Sans MS" panose="030F0702030302020204" pitchFamily="66" charset="0"/>
                        </a:rPr>
                        <a:t>Mpc</a:t>
                      </a:r>
                      <a:r>
                        <a:rPr lang="en-GB" sz="1500" dirty="0">
                          <a:solidFill>
                            <a:schemeClr val="bg1"/>
                          </a:solidFill>
                          <a:effectLst/>
                          <a:latin typeface="Comic Sans MS" panose="030F0702030302020204" pitchFamily="66" charset="0"/>
                        </a:rPr>
                        <a:t>)</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GB" sz="1500" dirty="0">
                          <a:solidFill>
                            <a:schemeClr val="bg1"/>
                          </a:solidFill>
                          <a:effectLst/>
                          <a:latin typeface="Comic Sans MS" panose="030F0702030302020204" pitchFamily="66" charset="0"/>
                        </a:rPr>
                        <a:t>Observed wavelength (nm)</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ctr"/>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Recessional speed (kms</a:t>
                      </a:r>
                      <a:r>
                        <a:rPr lang="en-GB" sz="1500" baseline="300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-1</a:t>
                      </a:r>
                      <a:r>
                        <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a:t>
                      </a:r>
                    </a:p>
                  </a:txBody>
                  <a:tcPr marL="51435" marR="51435" marT="0" marB="0" anchor="ctr"/>
                </a:tc>
                <a:extLst>
                  <a:ext uri="{0D108BD9-81ED-4DB2-BD59-A6C34878D82A}">
                    <a16:rowId xmlns:a16="http://schemas.microsoft.com/office/drawing/2014/main" val="10000"/>
                  </a:ext>
                </a:extLst>
              </a:tr>
              <a:tr h="291139">
                <a:tc>
                  <a:txBody>
                    <a:bodyPr/>
                    <a:lstStyle/>
                    <a:p>
                      <a:pPr algn="ctr">
                        <a:lnSpc>
                          <a:spcPct val="115000"/>
                        </a:lnSpc>
                        <a:spcAft>
                          <a:spcPts val="0"/>
                        </a:spcAft>
                      </a:pPr>
                      <a:r>
                        <a:rPr lang="en-GB" sz="1500">
                          <a:solidFill>
                            <a:schemeClr val="bg1"/>
                          </a:solidFill>
                          <a:effectLst/>
                          <a:latin typeface="Comic Sans MS" panose="030F0702030302020204" pitchFamily="66" charset="0"/>
                        </a:rPr>
                        <a:t>NGC-5357</a:t>
                      </a:r>
                      <a:endParaRPr lang="en-GB" sz="150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3.5</a:t>
                      </a: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434.3038</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210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303022">
                <a:tc>
                  <a:txBody>
                    <a:bodyPr/>
                    <a:lstStyle/>
                    <a:p>
                      <a:pPr algn="ctr">
                        <a:lnSpc>
                          <a:spcPct val="115000"/>
                        </a:lnSpc>
                        <a:spcAft>
                          <a:spcPts val="0"/>
                        </a:spcAft>
                      </a:pPr>
                      <a:r>
                        <a:rPr lang="en-GB" sz="1500">
                          <a:solidFill>
                            <a:schemeClr val="bg1"/>
                          </a:solidFill>
                          <a:effectLst/>
                          <a:latin typeface="Comic Sans MS" panose="030F0702030302020204" pitchFamily="66" charset="0"/>
                        </a:rPr>
                        <a:t>NGC-3627</a:t>
                      </a:r>
                      <a:endParaRPr lang="en-GB" sz="150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7</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434.9548</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660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267372">
                <a:tc>
                  <a:txBody>
                    <a:bodyPr/>
                    <a:lstStyle/>
                    <a:p>
                      <a:pPr algn="ctr">
                        <a:lnSpc>
                          <a:spcPct val="115000"/>
                        </a:lnSpc>
                        <a:spcAft>
                          <a:spcPts val="0"/>
                        </a:spcAft>
                      </a:pPr>
                      <a:r>
                        <a:rPr lang="en-GB" sz="1500">
                          <a:solidFill>
                            <a:schemeClr val="bg1"/>
                          </a:solidFill>
                          <a:effectLst/>
                          <a:latin typeface="Comic Sans MS" panose="030F0702030302020204" pitchFamily="66" charset="0"/>
                        </a:rPr>
                        <a:t>NGC-5236</a:t>
                      </a:r>
                      <a:endParaRPr lang="en-GB" sz="150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6</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434.7378</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510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291139">
                <a:tc>
                  <a:txBody>
                    <a:bodyPr/>
                    <a:lstStyle/>
                    <a:p>
                      <a:pPr algn="ctr">
                        <a:lnSpc>
                          <a:spcPct val="115000"/>
                        </a:lnSpc>
                        <a:spcAft>
                          <a:spcPts val="0"/>
                        </a:spcAft>
                      </a:pPr>
                      <a:r>
                        <a:rPr lang="en-GB" sz="1500">
                          <a:solidFill>
                            <a:schemeClr val="bg1"/>
                          </a:solidFill>
                          <a:effectLst/>
                          <a:latin typeface="Comic Sans MS" panose="030F0702030302020204" pitchFamily="66" charset="0"/>
                        </a:rPr>
                        <a:t>NGC-4151</a:t>
                      </a:r>
                      <a:endParaRPr lang="en-GB" sz="150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12</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435.3888</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960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r h="350555">
                <a:tc>
                  <a:txBody>
                    <a:bodyPr/>
                    <a:lstStyle/>
                    <a:p>
                      <a:pPr algn="ctr">
                        <a:lnSpc>
                          <a:spcPct val="115000"/>
                        </a:lnSpc>
                        <a:spcAft>
                          <a:spcPts val="0"/>
                        </a:spcAft>
                      </a:pPr>
                      <a:r>
                        <a:rPr lang="en-GB" sz="1500">
                          <a:solidFill>
                            <a:schemeClr val="bg1"/>
                          </a:solidFill>
                          <a:effectLst/>
                          <a:latin typeface="Comic Sans MS" panose="030F0702030302020204" pitchFamily="66" charset="0"/>
                        </a:rPr>
                        <a:t>NGC-4472</a:t>
                      </a:r>
                      <a:endParaRPr lang="en-GB" sz="150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14</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435.2152</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840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5"/>
                  </a:ext>
                </a:extLst>
              </a:tr>
              <a:tr h="338671">
                <a:tc>
                  <a:txBody>
                    <a:bodyPr/>
                    <a:lstStyle/>
                    <a:p>
                      <a:pPr algn="ctr">
                        <a:lnSpc>
                          <a:spcPct val="115000"/>
                        </a:lnSpc>
                        <a:spcAft>
                          <a:spcPts val="0"/>
                        </a:spcAft>
                      </a:pPr>
                      <a:r>
                        <a:rPr lang="en-GB" sz="1500">
                          <a:solidFill>
                            <a:schemeClr val="bg1"/>
                          </a:solidFill>
                          <a:effectLst/>
                          <a:latin typeface="Comic Sans MS" panose="030F0702030302020204" pitchFamily="66" charset="0"/>
                        </a:rPr>
                        <a:t>NGC-4486</a:t>
                      </a:r>
                      <a:endParaRPr lang="en-GB" sz="150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12</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435.1718</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810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6"/>
                  </a:ext>
                </a:extLst>
              </a:tr>
              <a:tr h="319989">
                <a:tc>
                  <a:txBody>
                    <a:bodyPr/>
                    <a:lstStyle/>
                    <a:p>
                      <a:pPr algn="ctr">
                        <a:lnSpc>
                          <a:spcPct val="115000"/>
                        </a:lnSpc>
                        <a:spcAft>
                          <a:spcPts val="0"/>
                        </a:spcAft>
                      </a:pPr>
                      <a:r>
                        <a:rPr lang="en-GB" sz="1500" dirty="0">
                          <a:solidFill>
                            <a:schemeClr val="bg1"/>
                          </a:solidFill>
                          <a:effectLst/>
                          <a:latin typeface="Comic Sans MS" panose="030F0702030302020204" pitchFamily="66" charset="0"/>
                        </a:rPr>
                        <a:t>NGC-4649</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15</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ctr">
                        <a:lnSpc>
                          <a:spcPct val="115000"/>
                        </a:lnSpc>
                        <a:spcAft>
                          <a:spcPts val="0"/>
                        </a:spcAft>
                      </a:pPr>
                      <a:r>
                        <a:rPr lang="en-GB" sz="1500" dirty="0">
                          <a:solidFill>
                            <a:schemeClr val="bg1"/>
                          </a:solidFill>
                          <a:effectLst/>
                          <a:latin typeface="Comic Sans MS" panose="030F0702030302020204" pitchFamily="66" charset="0"/>
                          <a:ea typeface="+mn-ea"/>
                          <a:cs typeface="+mn-cs"/>
                        </a:rPr>
                        <a:t>435.5624</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tc>
                  <a:txBody>
                    <a:bodyPr/>
                    <a:lstStyle/>
                    <a:p>
                      <a:pPr algn="r">
                        <a:lnSpc>
                          <a:spcPct val="115000"/>
                        </a:lnSpc>
                        <a:spcAft>
                          <a:spcPts val="0"/>
                        </a:spcAft>
                      </a:pPr>
                      <a:r>
                        <a:rPr lang="en-GB" sz="1500" b="1"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1080</a:t>
                      </a:r>
                      <a:endParaRPr lang="en-GB" sz="15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7"/>
                  </a:ext>
                </a:extLst>
              </a:tr>
            </a:tbl>
          </a:graphicData>
        </a:graphic>
      </p:graphicFrame>
      <p:sp>
        <p:nvSpPr>
          <p:cNvPr id="4" name="Rectangle 3"/>
          <p:cNvSpPr/>
          <p:nvPr/>
        </p:nvSpPr>
        <p:spPr>
          <a:xfrm>
            <a:off x="1195252" y="323562"/>
            <a:ext cx="5368834" cy="1666995"/>
          </a:xfrm>
          <a:prstGeom prst="rect">
            <a:avLst/>
          </a:prstGeom>
        </p:spPr>
        <p:txBody>
          <a:bodyPr wrap="square">
            <a:spAutoFit/>
          </a:bodyPr>
          <a:lstStyle/>
          <a:p>
            <a:pPr defTabSz="685800">
              <a:lnSpc>
                <a:spcPct val="115000"/>
              </a:lnSpc>
            </a:pPr>
            <a:r>
              <a:rPr lang="en-GB" sz="1500" dirty="0">
                <a:solidFill>
                  <a:srgbClr val="FFFFFF"/>
                </a:solidFill>
                <a:latin typeface="Comic Sans MS" panose="030F0702030302020204" pitchFamily="66" charset="0"/>
              </a:rPr>
              <a:t>Each of the following galaxies originally show a Hydrogen absorption line at 434.0 nm.</a:t>
            </a:r>
          </a:p>
          <a:p>
            <a:pPr defTabSz="685800">
              <a:lnSpc>
                <a:spcPct val="115000"/>
              </a:lnSpc>
            </a:pPr>
            <a:r>
              <a:rPr lang="en-GB" sz="1500" dirty="0">
                <a:solidFill>
                  <a:srgbClr val="FFFFFF"/>
                </a:solidFill>
                <a:latin typeface="Comic Sans MS" panose="030F0702030302020204" pitchFamily="66" charset="0"/>
              </a:rPr>
              <a:t>For each galaxy calculate its recessional speed using the observed wavelength.</a:t>
            </a:r>
          </a:p>
          <a:p>
            <a:pPr defTabSz="685800">
              <a:lnSpc>
                <a:spcPct val="115000"/>
              </a:lnSpc>
            </a:pPr>
            <a:r>
              <a:rPr lang="en-GB" sz="1500" dirty="0">
                <a:solidFill>
                  <a:srgbClr val="FFFFFF"/>
                </a:solidFill>
                <a:latin typeface="Comic Sans MS" panose="030F0702030302020204" pitchFamily="66" charset="0"/>
              </a:rPr>
              <a:t>Plot a graph of recessional speed in km</a:t>
            </a:r>
            <a:r>
              <a:rPr lang="en-GB" sz="1500" dirty="0">
                <a:solidFill>
                  <a:srgbClr val="FFFFFF"/>
                </a:solidFill>
                <a:latin typeface="Comic Sans MS" panose="030F0702030302020204" pitchFamily="66" charset="0"/>
                <a:ea typeface="Calibri" panose="020F0502020204030204" pitchFamily="34" charset="0"/>
                <a:cs typeface="Times New Roman" panose="02020603050405020304" pitchFamily="18" charset="0"/>
              </a:rPr>
              <a:t>s</a:t>
            </a:r>
            <a:r>
              <a:rPr lang="en-GB" sz="1500" baseline="30000" dirty="0">
                <a:solidFill>
                  <a:srgbClr val="FFFFFF"/>
                </a:solidFill>
                <a:latin typeface="Comic Sans MS" panose="030F0702030302020204" pitchFamily="66" charset="0"/>
                <a:ea typeface="Calibri" panose="020F0502020204030204" pitchFamily="34" charset="0"/>
                <a:cs typeface="Times New Roman" panose="02020603050405020304" pitchFamily="18" charset="0"/>
              </a:rPr>
              <a:t>-1</a:t>
            </a:r>
            <a:r>
              <a:rPr lang="en-GB" sz="1500" dirty="0">
                <a:solidFill>
                  <a:srgbClr val="FFFFFF"/>
                </a:solidFill>
                <a:latin typeface="Comic Sans MS" panose="030F0702030302020204" pitchFamily="66" charset="0"/>
              </a:rPr>
              <a:t> (y-axis) versus distance in </a:t>
            </a:r>
            <a:r>
              <a:rPr lang="en-GB" sz="1500" dirty="0" err="1">
                <a:solidFill>
                  <a:srgbClr val="FFFFFF"/>
                </a:solidFill>
                <a:latin typeface="Comic Sans MS" panose="030F0702030302020204" pitchFamily="66" charset="0"/>
              </a:rPr>
              <a:t>Mpc</a:t>
            </a:r>
            <a:r>
              <a:rPr lang="en-GB" sz="1500" dirty="0">
                <a:solidFill>
                  <a:srgbClr val="FFFFFF"/>
                </a:solidFill>
                <a:latin typeface="Comic Sans MS" panose="030F0702030302020204" pitchFamily="66" charset="0"/>
              </a:rPr>
              <a:t> (x-axis) </a:t>
            </a:r>
            <a:endParaRPr lang="en-GB" sz="1500" dirty="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Shape 280">
            <a:extLst>
              <a:ext uri="{FF2B5EF4-FFF2-40B4-BE49-F238E27FC236}">
                <a16:creationId xmlns:a16="http://schemas.microsoft.com/office/drawing/2014/main" id="{B27D9F31-5A9A-42B7-8841-7DAE06D5C78A}"/>
              </a:ext>
            </a:extLst>
          </p:cNvPr>
          <p:cNvSpPr txBox="1"/>
          <p:nvPr/>
        </p:nvSpPr>
        <p:spPr>
          <a:xfrm>
            <a:off x="0" y="1"/>
            <a:ext cx="9144000" cy="287999"/>
          </a:xfrm>
          <a:prstGeom prst="rect">
            <a:avLst/>
          </a:prstGeom>
          <a:solidFill>
            <a:srgbClr val="C9DAF8"/>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Describe the redshift of galaxies from spectral data</a:t>
            </a:r>
          </a:p>
        </p:txBody>
      </p:sp>
    </p:spTree>
    <p:extLst>
      <p:ext uri="{BB962C8B-B14F-4D97-AF65-F5344CB8AC3E}">
        <p14:creationId xmlns:p14="http://schemas.microsoft.com/office/powerpoint/2010/main" val="19200106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1485900" y="277000"/>
            <a:ext cx="6172200" cy="651719"/>
          </a:xfrm>
          <a:prstGeom prst="rect">
            <a:avLst/>
          </a:prstGeom>
          <a:noFill/>
          <a:ln>
            <a:noFill/>
          </a:ln>
        </p:spPr>
        <p:txBody>
          <a:bodyPr lIns="68569" tIns="34275" rIns="68569" bIns="34275" anchor="ctr" anchorCtr="0">
            <a:noAutofit/>
          </a:bodyPr>
          <a:lstStyle/>
          <a:p>
            <a:pPr>
              <a:buClr>
                <a:schemeClr val="lt1"/>
              </a:buClr>
              <a:buSzPct val="25000"/>
            </a:pPr>
            <a:r>
              <a:rPr lang="en-GB">
                <a:solidFill>
                  <a:schemeClr val="lt1"/>
                </a:solidFill>
              </a:rPr>
              <a:t>Hubble’s Law</a:t>
            </a:r>
          </a:p>
        </p:txBody>
      </p:sp>
      <p:sp>
        <p:nvSpPr>
          <p:cNvPr id="303" name="Shape 303"/>
          <p:cNvSpPr txBox="1"/>
          <p:nvPr/>
        </p:nvSpPr>
        <p:spPr>
          <a:xfrm>
            <a:off x="1143000" y="1"/>
            <a:ext cx="6858000" cy="276999"/>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Learning Outcome: Interpret Hubble’s Law</a:t>
            </a:r>
          </a:p>
        </p:txBody>
      </p:sp>
      <p:sp>
        <p:nvSpPr>
          <p:cNvPr id="304" name="Shape 304"/>
          <p:cNvSpPr txBox="1">
            <a:spLocks noGrp="1"/>
          </p:cNvSpPr>
          <p:nvPr>
            <p:ph type="body" idx="1"/>
          </p:nvPr>
        </p:nvSpPr>
        <p:spPr>
          <a:xfrm>
            <a:off x="1257300" y="1005575"/>
            <a:ext cx="6723450" cy="1620225"/>
          </a:xfrm>
          <a:prstGeom prst="rect">
            <a:avLst/>
          </a:prstGeom>
          <a:solidFill>
            <a:schemeClr val="dk1">
              <a:alpha val="71764"/>
            </a:schemeClr>
          </a:solidFill>
          <a:ln>
            <a:noFill/>
          </a:ln>
        </p:spPr>
        <p:txBody>
          <a:bodyPr lIns="68569" tIns="34275" rIns="68569" bIns="34275" anchor="t" anchorCtr="0">
            <a:noAutofit/>
          </a:bodyPr>
          <a:lstStyle/>
          <a:p>
            <a:pPr marL="0" indent="0">
              <a:lnSpc>
                <a:spcPct val="80000"/>
              </a:lnSpc>
              <a:spcBef>
                <a:spcPts val="0"/>
              </a:spcBef>
              <a:buClr>
                <a:schemeClr val="lt1"/>
              </a:buClr>
              <a:buSzPct val="25000"/>
              <a:buNone/>
            </a:pPr>
            <a:r>
              <a:rPr lang="en-GB" sz="1860" dirty="0">
                <a:solidFill>
                  <a:schemeClr val="lt1"/>
                </a:solidFill>
              </a:rPr>
              <a:t>Hubble </a:t>
            </a:r>
            <a:r>
              <a:rPr lang="en-GB" sz="1860" dirty="0">
                <a:solidFill>
                  <a:srgbClr val="FFFF00"/>
                </a:solidFill>
              </a:rPr>
              <a:t>knew the distances to </a:t>
            </a:r>
            <a:r>
              <a:rPr lang="en-GB" sz="1860" dirty="0">
                <a:solidFill>
                  <a:schemeClr val="lt1"/>
                </a:solidFill>
              </a:rPr>
              <a:t>some comparatively </a:t>
            </a:r>
            <a:r>
              <a:rPr lang="en-GB" sz="1860" dirty="0">
                <a:solidFill>
                  <a:srgbClr val="FFFF00"/>
                </a:solidFill>
              </a:rPr>
              <a:t>close galaxies. </a:t>
            </a:r>
            <a:r>
              <a:rPr lang="en-GB" sz="1860" dirty="0">
                <a:solidFill>
                  <a:schemeClr val="lt1"/>
                </a:solidFill>
              </a:rPr>
              <a:t>He found the </a:t>
            </a:r>
            <a:r>
              <a:rPr lang="en-GB" sz="1860" dirty="0">
                <a:solidFill>
                  <a:srgbClr val="FFFF00"/>
                </a:solidFill>
              </a:rPr>
              <a:t>small redshift </a:t>
            </a:r>
            <a:r>
              <a:rPr lang="en-GB" sz="1860" dirty="0">
                <a:solidFill>
                  <a:schemeClr val="lt1"/>
                </a:solidFill>
              </a:rPr>
              <a:t>for these galaxies and </a:t>
            </a:r>
            <a:r>
              <a:rPr lang="en-GB" sz="1860" dirty="0">
                <a:solidFill>
                  <a:srgbClr val="FFFF00"/>
                </a:solidFill>
              </a:rPr>
              <a:t>calculated their corresponding speed </a:t>
            </a:r>
            <a:r>
              <a:rPr lang="en-GB" sz="1860" dirty="0">
                <a:solidFill>
                  <a:schemeClr val="lt1"/>
                </a:solidFill>
              </a:rPr>
              <a:t>of recession. </a:t>
            </a:r>
          </a:p>
          <a:p>
            <a:pPr marL="0" indent="0">
              <a:lnSpc>
                <a:spcPct val="80000"/>
              </a:lnSpc>
              <a:spcBef>
                <a:spcPts val="0"/>
              </a:spcBef>
              <a:buClr>
                <a:schemeClr val="lt1"/>
              </a:buClr>
              <a:buSzPct val="25000"/>
              <a:buNone/>
            </a:pPr>
            <a:endParaRPr lang="en-GB" sz="1860" dirty="0">
              <a:solidFill>
                <a:schemeClr val="lt1"/>
              </a:solidFill>
            </a:endParaRPr>
          </a:p>
          <a:p>
            <a:pPr marL="0" indent="0">
              <a:lnSpc>
                <a:spcPct val="80000"/>
              </a:lnSpc>
              <a:spcBef>
                <a:spcPts val="0"/>
              </a:spcBef>
              <a:buClr>
                <a:schemeClr val="lt1"/>
              </a:buClr>
              <a:buSzPct val="25000"/>
              <a:buNone/>
            </a:pPr>
            <a:r>
              <a:rPr lang="en-GB" sz="1860" dirty="0">
                <a:solidFill>
                  <a:schemeClr val="lt1"/>
                </a:solidFill>
              </a:rPr>
              <a:t>When he </a:t>
            </a:r>
            <a:r>
              <a:rPr lang="en-GB" sz="1860" dirty="0">
                <a:solidFill>
                  <a:srgbClr val="FFFF00"/>
                </a:solidFill>
              </a:rPr>
              <a:t>plotted a graph of speed of recession against distance from the earth</a:t>
            </a:r>
            <a:r>
              <a:rPr lang="en-GB" sz="1860" dirty="0">
                <a:solidFill>
                  <a:schemeClr val="lt1"/>
                </a:solidFill>
              </a:rPr>
              <a:t>, he obtained </a:t>
            </a:r>
            <a:r>
              <a:rPr lang="en-GB" sz="1860" dirty="0">
                <a:solidFill>
                  <a:srgbClr val="FFFF00"/>
                </a:solidFill>
              </a:rPr>
              <a:t>a straight line graph</a:t>
            </a:r>
            <a:r>
              <a:rPr lang="en-GB" sz="1860" dirty="0">
                <a:solidFill>
                  <a:schemeClr val="lt1"/>
                </a:solidFill>
              </a:rPr>
              <a:t>.</a:t>
            </a:r>
          </a:p>
          <a:p>
            <a:pPr marL="0" indent="0">
              <a:lnSpc>
                <a:spcPct val="80000"/>
              </a:lnSpc>
              <a:spcBef>
                <a:spcPts val="372"/>
              </a:spcBef>
              <a:buClr>
                <a:schemeClr val="lt1"/>
              </a:buClr>
              <a:buSzPct val="25000"/>
              <a:buNone/>
            </a:pPr>
            <a:r>
              <a:rPr lang="en-GB" sz="1860" dirty="0">
                <a:solidFill>
                  <a:schemeClr val="lt1"/>
                </a:solidFill>
              </a:rPr>
              <a:t>Hubble’s law states:</a:t>
            </a:r>
          </a:p>
        </p:txBody>
      </p:sp>
      <p:sp>
        <p:nvSpPr>
          <p:cNvPr id="305" name="Shape 305"/>
          <p:cNvSpPr/>
          <p:nvPr/>
        </p:nvSpPr>
        <p:spPr>
          <a:xfrm>
            <a:off x="5450636" y="4129334"/>
            <a:ext cx="2672999" cy="531000"/>
          </a:xfrm>
          <a:prstGeom prst="rect">
            <a:avLst/>
          </a:prstGeom>
          <a:noFill/>
          <a:ln>
            <a:noFill/>
          </a:ln>
        </p:spPr>
        <p:txBody>
          <a:bodyPr lIns="68569" tIns="34275" rIns="68569" bIns="34275" anchor="t" anchorCtr="0">
            <a:noAutofit/>
          </a:bodyPr>
          <a:lstStyle/>
          <a:p>
            <a:pPr defTabSz="685800"/>
            <a:r>
              <a:rPr lang="en-GB" sz="1500">
                <a:solidFill>
                  <a:srgbClr val="FFFF00"/>
                </a:solidFill>
                <a:latin typeface="Comic Sans MS"/>
                <a:ea typeface="Comic Sans MS"/>
                <a:cs typeface="Comic Sans MS"/>
                <a:sym typeface="Comic Sans MS"/>
              </a:rPr>
              <a:t>H</a:t>
            </a:r>
            <a:r>
              <a:rPr lang="en-GB" sz="1500" baseline="-25000">
                <a:solidFill>
                  <a:srgbClr val="FFFF00"/>
                </a:solidFill>
                <a:latin typeface="Comic Sans MS"/>
                <a:ea typeface="Comic Sans MS"/>
                <a:cs typeface="Comic Sans MS"/>
                <a:sym typeface="Comic Sans MS"/>
              </a:rPr>
              <a:t>0</a:t>
            </a:r>
            <a:r>
              <a:rPr lang="en-GB" sz="1500">
                <a:solidFill>
                  <a:srgbClr val="FFFF00"/>
                </a:solidFill>
                <a:latin typeface="Comic Sans MS"/>
                <a:ea typeface="Comic Sans MS"/>
                <a:cs typeface="Comic Sans MS"/>
                <a:sym typeface="Comic Sans MS"/>
              </a:rPr>
              <a:t> is a constant known as Hubble’s Constant</a:t>
            </a:r>
          </a:p>
        </p:txBody>
      </p:sp>
      <p:sp>
        <p:nvSpPr>
          <p:cNvPr id="306" name="Shape 306"/>
          <p:cNvSpPr txBox="1"/>
          <p:nvPr/>
        </p:nvSpPr>
        <p:spPr>
          <a:xfrm>
            <a:off x="1220484" y="3034619"/>
            <a:ext cx="6723450" cy="633825"/>
          </a:xfrm>
          <a:prstGeom prst="rect">
            <a:avLst/>
          </a:prstGeom>
          <a:solidFill>
            <a:schemeClr val="lt1">
              <a:alpha val="60784"/>
            </a:schemeClr>
          </a:solidFill>
          <a:ln>
            <a:noFill/>
          </a:ln>
        </p:spPr>
        <p:txBody>
          <a:bodyPr lIns="68569" tIns="34275" rIns="68569" bIns="34275" anchor="t" anchorCtr="0">
            <a:noAutofit/>
          </a:bodyPr>
          <a:lstStyle/>
          <a:p>
            <a:pPr algn="ctr" defTabSz="685800">
              <a:lnSpc>
                <a:spcPct val="90000"/>
              </a:lnSpc>
              <a:buClr>
                <a:srgbClr val="000000"/>
              </a:buClr>
              <a:buSzPct val="25000"/>
            </a:pPr>
            <a:r>
              <a:rPr lang="en-GB" sz="2040">
                <a:latin typeface="Comic Sans MS"/>
                <a:ea typeface="Comic Sans MS"/>
                <a:cs typeface="Comic Sans MS"/>
                <a:sym typeface="Comic Sans MS"/>
              </a:rPr>
              <a:t>The speed of the recession of a galaxy is directly proportional to its distance from the Earth.</a:t>
            </a:r>
          </a:p>
        </p:txBody>
      </p:sp>
      <p:sp>
        <p:nvSpPr>
          <p:cNvPr id="307" name="Shape 307"/>
          <p:cNvSpPr txBox="1"/>
          <p:nvPr/>
        </p:nvSpPr>
        <p:spPr>
          <a:xfrm>
            <a:off x="1142996" y="4015925"/>
            <a:ext cx="4307625" cy="644400"/>
          </a:xfrm>
          <a:prstGeom prst="rect">
            <a:avLst/>
          </a:prstGeom>
          <a:blipFill rotWithShape="1">
            <a:blip r:embed="rId3">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1143000" y="167062"/>
            <a:ext cx="6858000" cy="651825"/>
          </a:xfrm>
          <a:prstGeom prst="rect">
            <a:avLst/>
          </a:prstGeom>
          <a:noFill/>
          <a:ln>
            <a:noFill/>
          </a:ln>
        </p:spPr>
        <p:txBody>
          <a:bodyPr lIns="68569" tIns="34275" rIns="68569" bIns="34275" anchor="ctr" anchorCtr="0">
            <a:noAutofit/>
          </a:bodyPr>
          <a:lstStyle/>
          <a:p>
            <a:pPr algn="l">
              <a:buClr>
                <a:schemeClr val="lt1"/>
              </a:buClr>
              <a:buSzPct val="25000"/>
            </a:pPr>
            <a:r>
              <a:rPr lang="en-GB" sz="1650" dirty="0">
                <a:solidFill>
                  <a:srgbClr val="000000"/>
                </a:solidFill>
              </a:rPr>
              <a:t>5.5.2 Describe the development of a star from formation to death- key points for long answer questions- LEARN THESE!! </a:t>
            </a:r>
          </a:p>
        </p:txBody>
      </p:sp>
      <p:sp>
        <p:nvSpPr>
          <p:cNvPr id="275" name="Shape 275"/>
          <p:cNvSpPr txBox="1"/>
          <p:nvPr/>
        </p:nvSpPr>
        <p:spPr>
          <a:xfrm rot="450">
            <a:off x="73" y="819472"/>
            <a:ext cx="8938233" cy="1117575"/>
          </a:xfrm>
          <a:prstGeom prst="rect">
            <a:avLst/>
          </a:prstGeom>
          <a:noFill/>
          <a:ln>
            <a:noFill/>
          </a:ln>
        </p:spPr>
        <p:txBody>
          <a:bodyPr lIns="68569" tIns="68569" rIns="68569" bIns="68569" anchor="t" anchorCtr="0">
            <a:noAutofit/>
          </a:bodyPr>
          <a:lstStyle/>
          <a:p>
            <a:pPr marL="342900" indent="-247650" defTabSz="685800">
              <a:buSzPct val="100000"/>
              <a:buFont typeface="Comic Sans MS"/>
              <a:buChar char="-"/>
            </a:pPr>
            <a:r>
              <a:rPr lang="en-GB" dirty="0">
                <a:latin typeface="Comic Sans MS"/>
                <a:ea typeface="Comic Sans MS"/>
                <a:cs typeface="Comic Sans MS"/>
                <a:sym typeface="Comic Sans MS"/>
              </a:rPr>
              <a:t>Protostars- gravity greater than radiation pressure- collapse inwards increases kinetic energy and temperature </a:t>
            </a:r>
          </a:p>
          <a:p>
            <a:pPr marL="342900" indent="-247650" defTabSz="685800">
              <a:buSzPct val="100000"/>
              <a:buFont typeface="Comic Sans MS"/>
              <a:buChar char="-"/>
            </a:pPr>
            <a:r>
              <a:rPr lang="en-GB" dirty="0">
                <a:latin typeface="Comic Sans MS"/>
                <a:ea typeface="Comic Sans MS"/>
                <a:cs typeface="Comic Sans MS"/>
                <a:sym typeface="Comic Sans MS"/>
              </a:rPr>
              <a:t>Main sequence star (when gas pressure in (gravity) =radiation pressure out (caused by fusion)</a:t>
            </a:r>
          </a:p>
          <a:p>
            <a:pPr marL="342900" indent="-247650" defTabSz="685800">
              <a:buSzPct val="100000"/>
              <a:buFont typeface="Comic Sans MS"/>
              <a:buChar char="-"/>
            </a:pPr>
            <a:r>
              <a:rPr lang="en-GB" dirty="0">
                <a:latin typeface="Comic Sans MS"/>
                <a:ea typeface="Comic Sans MS"/>
                <a:cs typeface="Comic Sans MS"/>
                <a:sym typeface="Comic Sans MS"/>
              </a:rPr>
              <a:t>Hydrogen to helium fusion in main sequence stars (4 protons = 1 helium+ 2 gamma rays + 2 neutrinos + 2 positrons)</a:t>
            </a:r>
          </a:p>
          <a:p>
            <a:pPr marL="342900" indent="-247650" defTabSz="685800">
              <a:buSzPct val="100000"/>
              <a:buFont typeface="Comic Sans MS"/>
              <a:buChar char="-"/>
            </a:pPr>
            <a:r>
              <a:rPr lang="en-GB" dirty="0">
                <a:latin typeface="Comic Sans MS"/>
                <a:ea typeface="Comic Sans MS"/>
                <a:cs typeface="Comic Sans MS"/>
                <a:sym typeface="Comic Sans MS"/>
              </a:rPr>
              <a:t>Next step depends on mass (Chandrasekhar limit):</a:t>
            </a:r>
          </a:p>
          <a:p>
            <a:pPr marL="685800" lvl="1" indent="-247650" defTabSz="685800">
              <a:buSzPct val="100000"/>
              <a:buFont typeface="Comic Sans MS"/>
              <a:buChar char="-"/>
            </a:pPr>
            <a:r>
              <a:rPr lang="en-GB" dirty="0">
                <a:latin typeface="Comic Sans MS"/>
                <a:ea typeface="Comic Sans MS"/>
                <a:cs typeface="Comic Sans MS"/>
                <a:sym typeface="Comic Sans MS"/>
              </a:rPr>
              <a:t>Less than 1.4 x mass of sun- red giant route: </a:t>
            </a:r>
          </a:p>
          <a:p>
            <a:pPr marL="1028700" lvl="2" indent="-247650" defTabSz="685800">
              <a:buSzPct val="100000"/>
              <a:buFont typeface="Comic Sans MS"/>
              <a:buChar char="-"/>
            </a:pPr>
            <a:r>
              <a:rPr lang="en-GB" dirty="0">
                <a:latin typeface="Comic Sans MS"/>
                <a:ea typeface="Comic Sans MS"/>
                <a:cs typeface="Comic Sans MS"/>
                <a:sym typeface="Comic Sans MS"/>
              </a:rPr>
              <a:t>Runs out of hydrogen to fuse = no radiation pressure = collapse inwards= increased temp - outer layers expand due to heating but core contracts = helium fusion to heavier elements</a:t>
            </a:r>
          </a:p>
          <a:p>
            <a:pPr marL="1028700" lvl="2" indent="-247650" defTabSz="685800">
              <a:buSzPct val="100000"/>
              <a:buFont typeface="Comic Sans MS"/>
              <a:buChar char="-"/>
            </a:pPr>
            <a:r>
              <a:rPr lang="en-GB" dirty="0">
                <a:latin typeface="Comic Sans MS"/>
                <a:ea typeface="Comic Sans MS"/>
                <a:cs typeface="Comic Sans MS"/>
                <a:sym typeface="Comic Sans MS"/>
              </a:rPr>
              <a:t>When helium runs out star collapses again- outer layers ejected forming planetary nebula, core left behind forms white dwarf- no more fusion but still hot- cools down over time</a:t>
            </a:r>
          </a:p>
          <a:p>
            <a:pPr marL="342900" defTabSz="685800"/>
            <a:r>
              <a:rPr lang="en-GB" dirty="0">
                <a:latin typeface="Comic Sans MS"/>
                <a:ea typeface="Comic Sans MS"/>
                <a:cs typeface="Comic Sans MS"/>
                <a:sym typeface="Comic Sans MS"/>
              </a:rPr>
              <a:t>     -    More than 1.4 x mass of sun </a:t>
            </a:r>
          </a:p>
          <a:p>
            <a:pPr marL="342900" defTabSz="685800"/>
            <a:r>
              <a:rPr lang="en-GB" dirty="0">
                <a:latin typeface="Comic Sans MS"/>
                <a:ea typeface="Comic Sans MS"/>
                <a:cs typeface="Comic Sans MS"/>
                <a:sym typeface="Comic Sans MS"/>
              </a:rPr>
              <a:t>           -   Similar to previous but becomes red supergiant- multiple stages of fusion, to Fe</a:t>
            </a:r>
          </a:p>
          <a:p>
            <a:pPr defTabSz="685800"/>
            <a:r>
              <a:rPr lang="en-GB" dirty="0">
                <a:latin typeface="Comic Sans MS"/>
                <a:ea typeface="Comic Sans MS"/>
                <a:cs typeface="Comic Sans MS"/>
                <a:sym typeface="Comic Sans MS"/>
              </a:rPr>
              <a:t>                   -   In each stable fusion phase degeneracy pressure of electrons (repulsive       </a:t>
            </a:r>
          </a:p>
          <a:p>
            <a:pPr defTabSz="685800"/>
            <a:r>
              <a:rPr lang="en-GB" dirty="0">
                <a:latin typeface="Comic Sans MS"/>
                <a:ea typeface="Comic Sans MS"/>
                <a:cs typeface="Comic Sans MS"/>
                <a:sym typeface="Comic Sans MS"/>
              </a:rPr>
              <a:t>                        force between electrons) and radiation  pressure stop gravitational collapse</a:t>
            </a:r>
          </a:p>
          <a:p>
            <a:pPr marL="1028700" indent="-247650" defTabSz="685800">
              <a:buSzPct val="100000"/>
              <a:buFont typeface="Comic Sans MS"/>
              <a:buChar char="-"/>
            </a:pPr>
            <a:r>
              <a:rPr lang="en-GB" dirty="0">
                <a:latin typeface="Comic Sans MS"/>
                <a:ea typeface="Comic Sans MS"/>
                <a:cs typeface="Comic Sans MS"/>
                <a:sym typeface="Comic Sans MS"/>
              </a:rPr>
              <a:t>Supernovae explosion due to immense gravitational pressure - protons and electrons combine to form neutrons- triggers explosion of outer shell</a:t>
            </a:r>
          </a:p>
          <a:p>
            <a:pPr marL="1028700" indent="-247650" defTabSz="685800">
              <a:buSzPct val="100000"/>
              <a:buFont typeface="Comic Sans MS"/>
              <a:buChar char="-"/>
            </a:pPr>
            <a:r>
              <a:rPr lang="en-GB" dirty="0">
                <a:latin typeface="Comic Sans MS"/>
                <a:ea typeface="Comic Sans MS"/>
                <a:cs typeface="Comic Sans MS"/>
                <a:sym typeface="Comic Sans MS"/>
              </a:rPr>
              <a:t>Neutron star- remnants of core- very dense</a:t>
            </a:r>
          </a:p>
          <a:p>
            <a:pPr marL="1028700" indent="-247650" defTabSz="685800">
              <a:buSzPct val="100000"/>
              <a:buFont typeface="Comic Sans MS"/>
              <a:buChar char="-"/>
            </a:pPr>
            <a:r>
              <a:rPr lang="en-GB" dirty="0">
                <a:latin typeface="Comic Sans MS"/>
                <a:ea typeface="Comic Sans MS"/>
                <a:cs typeface="Comic Sans MS"/>
                <a:sym typeface="Comic Sans MS"/>
              </a:rPr>
              <a:t>Black hole- very </a:t>
            </a:r>
            <a:r>
              <a:rPr lang="en-GB" dirty="0" err="1">
                <a:latin typeface="Comic Sans MS"/>
                <a:ea typeface="Comic Sans MS"/>
                <a:cs typeface="Comic Sans MS"/>
                <a:sym typeface="Comic Sans MS"/>
              </a:rPr>
              <a:t>very</a:t>
            </a:r>
            <a:r>
              <a:rPr lang="en-GB" dirty="0">
                <a:latin typeface="Comic Sans MS"/>
                <a:ea typeface="Comic Sans MS"/>
                <a:cs typeface="Comic Sans MS"/>
                <a:sym typeface="Comic Sans MS"/>
              </a:rPr>
              <a:t> dense neutron star- light itself can’t escape its gravity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1485900" y="277000"/>
            <a:ext cx="2770412" cy="651719"/>
          </a:xfrm>
          <a:prstGeom prst="rect">
            <a:avLst/>
          </a:prstGeom>
          <a:noFill/>
          <a:ln>
            <a:noFill/>
          </a:ln>
        </p:spPr>
        <p:txBody>
          <a:bodyPr lIns="68569" tIns="34275" rIns="68569" bIns="34275" anchor="ctr" anchorCtr="0">
            <a:noAutofit/>
          </a:bodyPr>
          <a:lstStyle/>
          <a:p>
            <a:pPr>
              <a:buClr>
                <a:schemeClr val="lt1"/>
              </a:buClr>
              <a:buSzPct val="25000"/>
            </a:pPr>
            <a:r>
              <a:rPr lang="en-GB">
                <a:solidFill>
                  <a:schemeClr val="lt1"/>
                </a:solidFill>
              </a:rPr>
              <a:t>Hubble’s Law</a:t>
            </a:r>
          </a:p>
        </p:txBody>
      </p:sp>
      <p:pic>
        <p:nvPicPr>
          <p:cNvPr id="313" name="Shape 313" descr="02"/>
          <p:cNvPicPr preferRelativeResize="0"/>
          <p:nvPr/>
        </p:nvPicPr>
        <p:blipFill rotWithShape="1">
          <a:blip r:embed="rId3">
            <a:alphaModFix/>
          </a:blip>
          <a:srcRect/>
          <a:stretch/>
        </p:blipFill>
        <p:spPr>
          <a:xfrm>
            <a:off x="4256312" y="519521"/>
            <a:ext cx="3703500" cy="4099050"/>
          </a:xfrm>
          <a:prstGeom prst="rect">
            <a:avLst/>
          </a:prstGeom>
          <a:noFill/>
          <a:ln>
            <a:noFill/>
          </a:ln>
        </p:spPr>
      </p:pic>
      <p:sp>
        <p:nvSpPr>
          <p:cNvPr id="314" name="Shape 314"/>
          <p:cNvSpPr txBox="1"/>
          <p:nvPr/>
        </p:nvSpPr>
        <p:spPr>
          <a:xfrm>
            <a:off x="1200150" y="1277250"/>
            <a:ext cx="3019950" cy="945536"/>
          </a:xfrm>
          <a:prstGeom prst="rect">
            <a:avLst/>
          </a:prstGeom>
          <a:solidFill>
            <a:schemeClr val="lt1">
              <a:alpha val="76862"/>
            </a:schemeClr>
          </a:solidFill>
          <a:ln>
            <a:noFill/>
          </a:ln>
        </p:spPr>
        <p:txBody>
          <a:bodyPr lIns="68569" tIns="34275" rIns="68569" bIns="34275" anchor="t" anchorCtr="0">
            <a:noAutofit/>
          </a:bodyPr>
          <a:lstStyle/>
          <a:p>
            <a:pPr algn="ctr" defTabSz="685800">
              <a:lnSpc>
                <a:spcPct val="80000"/>
              </a:lnSpc>
              <a:buClr>
                <a:srgbClr val="000000"/>
              </a:buClr>
              <a:buSzPct val="25000"/>
            </a:pPr>
            <a:r>
              <a:rPr lang="en-GB" sz="1725">
                <a:latin typeface="Comic Sans MS"/>
                <a:ea typeface="Comic Sans MS"/>
                <a:cs typeface="Comic Sans MS"/>
                <a:sym typeface="Comic Sans MS"/>
              </a:rPr>
              <a:t>The speed of the recession of a galaxy is directly proportional to its distance from the Earth.</a:t>
            </a:r>
          </a:p>
        </p:txBody>
      </p:sp>
      <p:sp>
        <p:nvSpPr>
          <p:cNvPr id="315" name="Shape 315"/>
          <p:cNvSpPr txBox="1"/>
          <p:nvPr/>
        </p:nvSpPr>
        <p:spPr>
          <a:xfrm>
            <a:off x="1209324" y="3157801"/>
            <a:ext cx="2963925" cy="644400"/>
          </a:xfrm>
          <a:prstGeom prst="rect">
            <a:avLst/>
          </a:prstGeom>
          <a:blipFill rotWithShape="1">
            <a:blip r:embed="rId4">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316" name="Shape 316"/>
          <p:cNvSpPr txBox="1"/>
          <p:nvPr/>
        </p:nvSpPr>
        <p:spPr>
          <a:xfrm>
            <a:off x="1209314" y="4449193"/>
            <a:ext cx="4455225" cy="607950"/>
          </a:xfrm>
          <a:prstGeom prst="rect">
            <a:avLst/>
          </a:prstGeom>
          <a:blipFill rotWithShape="1">
            <a:blip r:embed="rId5">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317" name="Shape 317"/>
          <p:cNvSpPr txBox="1"/>
          <p:nvPr/>
        </p:nvSpPr>
        <p:spPr>
          <a:xfrm>
            <a:off x="0" y="1"/>
            <a:ext cx="9144000" cy="276975"/>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Interpret Hubble’s Law</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614383" y="406595"/>
            <a:ext cx="5047650" cy="651825"/>
          </a:xfrm>
          <a:prstGeom prst="rect">
            <a:avLst/>
          </a:prstGeom>
          <a:noFill/>
          <a:ln>
            <a:noFill/>
          </a:ln>
        </p:spPr>
        <p:txBody>
          <a:bodyPr lIns="68569" tIns="34275" rIns="68569" bIns="34275" anchor="ctr" anchorCtr="0">
            <a:noAutofit/>
          </a:bodyPr>
          <a:lstStyle/>
          <a:p>
            <a:pPr>
              <a:buClr>
                <a:schemeClr val="lt1"/>
              </a:buClr>
              <a:buSzPct val="25000"/>
            </a:pPr>
            <a:r>
              <a:rPr lang="en-GB" dirty="0">
                <a:solidFill>
                  <a:schemeClr val="lt1"/>
                </a:solidFill>
              </a:rPr>
              <a:t>Hubble’s Law problems</a:t>
            </a:r>
          </a:p>
        </p:txBody>
      </p:sp>
      <p:sp>
        <p:nvSpPr>
          <p:cNvPr id="323" name="Shape 323"/>
          <p:cNvSpPr txBox="1">
            <a:spLocks noGrp="1"/>
          </p:cNvSpPr>
          <p:nvPr>
            <p:ph type="body" idx="1"/>
          </p:nvPr>
        </p:nvSpPr>
        <p:spPr>
          <a:xfrm>
            <a:off x="614383" y="1339220"/>
            <a:ext cx="6790683" cy="4137925"/>
          </a:xfrm>
          <a:prstGeom prst="rect">
            <a:avLst/>
          </a:prstGeom>
          <a:solidFill>
            <a:schemeClr val="dk1">
              <a:alpha val="71764"/>
            </a:schemeClr>
          </a:solidFill>
          <a:ln>
            <a:noFill/>
          </a:ln>
        </p:spPr>
        <p:txBody>
          <a:bodyPr lIns="68569" tIns="34275" rIns="68569" bIns="34275" anchor="t" anchorCtr="0">
            <a:noAutofit/>
          </a:bodyPr>
          <a:lstStyle/>
          <a:p>
            <a:pPr marL="0" indent="0">
              <a:lnSpc>
                <a:spcPct val="80000"/>
              </a:lnSpc>
              <a:spcBef>
                <a:spcPts val="0"/>
              </a:spcBef>
              <a:buClr>
                <a:schemeClr val="lt1"/>
              </a:buClr>
              <a:buSzPct val="25000"/>
              <a:buNone/>
            </a:pPr>
            <a:r>
              <a:rPr lang="en-GB" sz="1860" dirty="0">
                <a:solidFill>
                  <a:schemeClr val="lt1"/>
                </a:solidFill>
              </a:rPr>
              <a:t>It is </a:t>
            </a:r>
            <a:r>
              <a:rPr lang="en-GB" sz="1860" dirty="0">
                <a:solidFill>
                  <a:srgbClr val="FFFF00"/>
                </a:solidFill>
              </a:rPr>
              <a:t>very difficult to obtain an accurate value </a:t>
            </a:r>
            <a:r>
              <a:rPr lang="en-GB" sz="1860" dirty="0">
                <a:solidFill>
                  <a:schemeClr val="lt1"/>
                </a:solidFill>
              </a:rPr>
              <a:t>of Hubble’s constant. </a:t>
            </a:r>
          </a:p>
          <a:p>
            <a:pPr marL="0" indent="0">
              <a:lnSpc>
                <a:spcPct val="80000"/>
              </a:lnSpc>
              <a:spcBef>
                <a:spcPts val="0"/>
              </a:spcBef>
              <a:buClr>
                <a:schemeClr val="lt1"/>
              </a:buClr>
              <a:buSzPct val="25000"/>
              <a:buNone/>
            </a:pPr>
            <a:endParaRPr lang="en-GB" sz="1860" dirty="0">
              <a:solidFill>
                <a:schemeClr val="lt1"/>
              </a:solidFill>
            </a:endParaRPr>
          </a:p>
          <a:p>
            <a:pPr marL="0" indent="0">
              <a:lnSpc>
                <a:spcPct val="80000"/>
              </a:lnSpc>
              <a:spcBef>
                <a:spcPts val="0"/>
              </a:spcBef>
              <a:buClr>
                <a:schemeClr val="lt1"/>
              </a:buClr>
              <a:buSzPct val="25000"/>
              <a:buNone/>
            </a:pPr>
            <a:r>
              <a:rPr lang="en-GB" sz="1860" dirty="0">
                <a:solidFill>
                  <a:schemeClr val="lt1"/>
                </a:solidFill>
              </a:rPr>
              <a:t>The problem is that the </a:t>
            </a:r>
            <a:r>
              <a:rPr lang="en-GB" sz="1860" dirty="0">
                <a:solidFill>
                  <a:srgbClr val="FFFF00"/>
                </a:solidFill>
              </a:rPr>
              <a:t>most accurate values of distance and recession speeds </a:t>
            </a:r>
            <a:r>
              <a:rPr lang="en-GB" sz="1860" dirty="0">
                <a:solidFill>
                  <a:schemeClr val="lt1"/>
                </a:solidFill>
              </a:rPr>
              <a:t>are those obtained </a:t>
            </a:r>
            <a:r>
              <a:rPr lang="en-GB" sz="1860" dirty="0">
                <a:solidFill>
                  <a:srgbClr val="FFFF00"/>
                </a:solidFill>
              </a:rPr>
              <a:t>from close stars and galaxies</a:t>
            </a:r>
            <a:r>
              <a:rPr lang="en-GB" sz="1860" dirty="0">
                <a:solidFill>
                  <a:schemeClr val="lt1"/>
                </a:solidFill>
              </a:rPr>
              <a:t>. </a:t>
            </a:r>
          </a:p>
          <a:p>
            <a:pPr marL="0" indent="0">
              <a:lnSpc>
                <a:spcPct val="80000"/>
              </a:lnSpc>
              <a:spcBef>
                <a:spcPts val="0"/>
              </a:spcBef>
              <a:buClr>
                <a:schemeClr val="lt1"/>
              </a:buClr>
              <a:buSzPct val="25000"/>
              <a:buNone/>
            </a:pPr>
            <a:endParaRPr lang="en-GB" sz="1860" dirty="0">
              <a:solidFill>
                <a:schemeClr val="lt1"/>
              </a:solidFill>
            </a:endParaRPr>
          </a:p>
          <a:p>
            <a:pPr marL="0" indent="0">
              <a:lnSpc>
                <a:spcPct val="80000"/>
              </a:lnSpc>
              <a:spcBef>
                <a:spcPts val="372"/>
              </a:spcBef>
              <a:buClr>
                <a:schemeClr val="lt1"/>
              </a:buClr>
              <a:buSzPct val="25000"/>
              <a:buNone/>
            </a:pPr>
            <a:r>
              <a:rPr lang="en-GB" sz="1860" dirty="0">
                <a:solidFill>
                  <a:schemeClr val="lt1"/>
                </a:solidFill>
              </a:rPr>
              <a:t>Even here the problem is complicated by the fact that both stars and galaxies </a:t>
            </a:r>
            <a:r>
              <a:rPr lang="en-GB" sz="1860" dirty="0">
                <a:solidFill>
                  <a:srgbClr val="FFFF00"/>
                </a:solidFill>
              </a:rPr>
              <a:t>are rotating as well as receding</a:t>
            </a:r>
            <a:r>
              <a:rPr lang="en-GB" sz="1860" dirty="0">
                <a:solidFill>
                  <a:schemeClr val="lt1"/>
                </a:solidFill>
              </a:rPr>
              <a:t>. </a:t>
            </a:r>
          </a:p>
          <a:p>
            <a:pPr marL="0" indent="0">
              <a:lnSpc>
                <a:spcPct val="80000"/>
              </a:lnSpc>
              <a:spcBef>
                <a:spcPts val="372"/>
              </a:spcBef>
              <a:buClr>
                <a:schemeClr val="lt1"/>
              </a:buClr>
              <a:buSzPct val="25000"/>
              <a:buNone/>
            </a:pPr>
            <a:endParaRPr lang="en-GB" sz="1860" dirty="0">
              <a:solidFill>
                <a:schemeClr val="lt1"/>
              </a:solidFill>
            </a:endParaRPr>
          </a:p>
          <a:p>
            <a:pPr marL="0" indent="0">
              <a:lnSpc>
                <a:spcPct val="80000"/>
              </a:lnSpc>
              <a:spcBef>
                <a:spcPts val="372"/>
              </a:spcBef>
              <a:buClr>
                <a:schemeClr val="lt1"/>
              </a:buClr>
              <a:buSzPct val="25000"/>
              <a:buNone/>
            </a:pPr>
            <a:r>
              <a:rPr lang="en-GB" sz="1860" dirty="0">
                <a:solidFill>
                  <a:schemeClr val="lt1"/>
                </a:solidFill>
              </a:rPr>
              <a:t>The value of the Hubble constant above is the latest value, but over the last 50 years, </a:t>
            </a:r>
            <a:r>
              <a:rPr lang="en-GB" sz="1860" dirty="0">
                <a:solidFill>
                  <a:srgbClr val="FFFF00"/>
                </a:solidFill>
              </a:rPr>
              <a:t>values between 50 and 100 km s</a:t>
            </a:r>
            <a:r>
              <a:rPr lang="en-GB" sz="1860" baseline="30000" dirty="0">
                <a:solidFill>
                  <a:srgbClr val="FFFF00"/>
                </a:solidFill>
              </a:rPr>
              <a:t>-1</a:t>
            </a:r>
            <a:r>
              <a:rPr lang="en-GB" sz="1860" dirty="0">
                <a:solidFill>
                  <a:srgbClr val="FFFF00"/>
                </a:solidFill>
              </a:rPr>
              <a:t> Mpc</a:t>
            </a:r>
            <a:r>
              <a:rPr lang="en-GB" sz="1860" baseline="30000" dirty="0">
                <a:solidFill>
                  <a:srgbClr val="FFFF00"/>
                </a:solidFill>
              </a:rPr>
              <a:t>-1</a:t>
            </a:r>
            <a:r>
              <a:rPr lang="en-GB" sz="1860" dirty="0">
                <a:solidFill>
                  <a:schemeClr val="lt1"/>
                </a:solidFill>
              </a:rPr>
              <a:t> have also been given. </a:t>
            </a:r>
          </a:p>
          <a:p>
            <a:pPr marL="0" indent="0">
              <a:lnSpc>
                <a:spcPct val="80000"/>
              </a:lnSpc>
              <a:spcBef>
                <a:spcPts val="372"/>
              </a:spcBef>
              <a:buClr>
                <a:schemeClr val="lt1"/>
              </a:buClr>
              <a:buSzPct val="25000"/>
              <a:buNone/>
            </a:pPr>
            <a:endParaRPr lang="en-GB" sz="1860" dirty="0">
              <a:solidFill>
                <a:schemeClr val="lt1"/>
              </a:solidFill>
            </a:endParaRPr>
          </a:p>
        </p:txBody>
      </p:sp>
      <p:sp>
        <p:nvSpPr>
          <p:cNvPr id="5" name="Shape 317">
            <a:extLst>
              <a:ext uri="{FF2B5EF4-FFF2-40B4-BE49-F238E27FC236}">
                <a16:creationId xmlns:a16="http://schemas.microsoft.com/office/drawing/2014/main" id="{4C87329C-6867-45CE-B2A3-404030997900}"/>
              </a:ext>
            </a:extLst>
          </p:cNvPr>
          <p:cNvSpPr txBox="1"/>
          <p:nvPr/>
        </p:nvSpPr>
        <p:spPr>
          <a:xfrm>
            <a:off x="0" y="1"/>
            <a:ext cx="9144000" cy="276975"/>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Interpret Hubble’s Law</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1485900" y="224881"/>
            <a:ext cx="6260625" cy="651825"/>
          </a:xfrm>
          <a:prstGeom prst="rect">
            <a:avLst/>
          </a:prstGeom>
          <a:noFill/>
          <a:ln>
            <a:noFill/>
          </a:ln>
        </p:spPr>
        <p:txBody>
          <a:bodyPr lIns="68569" tIns="34275" rIns="68569" bIns="34275" anchor="ctr" anchorCtr="0">
            <a:noAutofit/>
          </a:bodyPr>
          <a:lstStyle/>
          <a:p>
            <a:pPr>
              <a:buClr>
                <a:schemeClr val="lt1"/>
              </a:buClr>
              <a:buSzPct val="25000"/>
            </a:pPr>
            <a:r>
              <a:rPr lang="en-GB" sz="2250" dirty="0">
                <a:solidFill>
                  <a:schemeClr val="lt1"/>
                </a:solidFill>
              </a:rPr>
              <a:t>Age of the universe from Hubble’s Law</a:t>
            </a:r>
          </a:p>
        </p:txBody>
      </p:sp>
      <p:sp>
        <p:nvSpPr>
          <p:cNvPr id="330" name="Shape 330"/>
          <p:cNvSpPr txBox="1"/>
          <p:nvPr/>
        </p:nvSpPr>
        <p:spPr>
          <a:xfrm>
            <a:off x="1305239" y="2645606"/>
            <a:ext cx="2963925" cy="346275"/>
          </a:xfrm>
          <a:prstGeom prst="rect">
            <a:avLst/>
          </a:prstGeom>
          <a:blipFill rotWithShape="1">
            <a:blip r:embed="rId3">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331" name="Shape 331"/>
          <p:cNvSpPr txBox="1"/>
          <p:nvPr/>
        </p:nvSpPr>
        <p:spPr>
          <a:xfrm>
            <a:off x="1266526" y="2063632"/>
            <a:ext cx="3646969" cy="491294"/>
          </a:xfrm>
          <a:prstGeom prst="rect">
            <a:avLst/>
          </a:prstGeom>
          <a:blipFill rotWithShape="1">
            <a:blip r:embed="rId4">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332" name="Shape 332"/>
          <p:cNvSpPr txBox="1"/>
          <p:nvPr/>
        </p:nvSpPr>
        <p:spPr>
          <a:xfrm>
            <a:off x="1143000" y="3789581"/>
            <a:ext cx="6858000" cy="693900"/>
          </a:xfrm>
          <a:prstGeom prst="rect">
            <a:avLst/>
          </a:prstGeom>
          <a:blipFill rotWithShape="1">
            <a:blip r:embed="rId5">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333" name="Shape 333"/>
          <p:cNvSpPr txBox="1"/>
          <p:nvPr/>
        </p:nvSpPr>
        <p:spPr>
          <a:xfrm>
            <a:off x="1305239" y="3107318"/>
            <a:ext cx="5205825" cy="590400"/>
          </a:xfrm>
          <a:prstGeom prst="rect">
            <a:avLst/>
          </a:prstGeom>
          <a:blipFill rotWithShape="1">
            <a:blip r:embed="rId6">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335" name="Shape 335"/>
          <p:cNvSpPr txBox="1">
            <a:spLocks noGrp="1"/>
          </p:cNvSpPr>
          <p:nvPr>
            <p:ph type="body" idx="1"/>
          </p:nvPr>
        </p:nvSpPr>
        <p:spPr>
          <a:xfrm>
            <a:off x="1264613" y="777273"/>
            <a:ext cx="6614775" cy="1286358"/>
          </a:xfrm>
          <a:prstGeom prst="rect">
            <a:avLst/>
          </a:prstGeom>
          <a:solidFill>
            <a:schemeClr val="dk1">
              <a:alpha val="71760"/>
            </a:schemeClr>
          </a:solidFill>
          <a:ln>
            <a:noFill/>
          </a:ln>
        </p:spPr>
        <p:txBody>
          <a:bodyPr lIns="68569" tIns="34275" rIns="68569" bIns="34275" anchor="t" anchorCtr="0">
            <a:noAutofit/>
          </a:bodyPr>
          <a:lstStyle/>
          <a:p>
            <a:pPr marL="0" indent="0">
              <a:lnSpc>
                <a:spcPct val="80000"/>
              </a:lnSpc>
              <a:spcBef>
                <a:spcPts val="0"/>
              </a:spcBef>
              <a:buClr>
                <a:schemeClr val="lt1"/>
              </a:buClr>
              <a:buSzPct val="25000"/>
              <a:buNone/>
            </a:pPr>
            <a:r>
              <a:rPr lang="en-GB" sz="1650" dirty="0">
                <a:solidFill>
                  <a:schemeClr val="lt1"/>
                </a:solidFill>
              </a:rPr>
              <a:t>Hubble’s constant is given the units of </a:t>
            </a:r>
            <a:r>
              <a:rPr lang="en-GB" sz="1650" dirty="0">
                <a:solidFill>
                  <a:srgbClr val="FFFF00"/>
                </a:solidFill>
              </a:rPr>
              <a:t>km s</a:t>
            </a:r>
            <a:r>
              <a:rPr lang="en-GB" sz="1650" baseline="30000" dirty="0">
                <a:solidFill>
                  <a:srgbClr val="FFFF00"/>
                </a:solidFill>
              </a:rPr>
              <a:t>-1</a:t>
            </a:r>
            <a:r>
              <a:rPr lang="en-GB" sz="1650" dirty="0">
                <a:solidFill>
                  <a:srgbClr val="FFFF00"/>
                </a:solidFill>
              </a:rPr>
              <a:t> Mpc</a:t>
            </a:r>
            <a:r>
              <a:rPr lang="en-GB" sz="1650" baseline="30000" dirty="0">
                <a:solidFill>
                  <a:srgbClr val="FFFF00"/>
                </a:solidFill>
              </a:rPr>
              <a:t>-1</a:t>
            </a:r>
            <a:r>
              <a:rPr lang="en-GB" sz="1650" dirty="0">
                <a:solidFill>
                  <a:schemeClr val="lt1"/>
                </a:solidFill>
              </a:rPr>
              <a:t>, that is, </a:t>
            </a:r>
            <a:r>
              <a:rPr lang="en-GB" sz="1650" dirty="0">
                <a:solidFill>
                  <a:srgbClr val="FFFF00"/>
                </a:solidFill>
              </a:rPr>
              <a:t>kilometres per second </a:t>
            </a:r>
            <a:r>
              <a:rPr lang="en-GB" sz="1650" dirty="0">
                <a:solidFill>
                  <a:schemeClr val="lt1"/>
                </a:solidFill>
              </a:rPr>
              <a:t>(the unit of speed of recession) </a:t>
            </a:r>
            <a:r>
              <a:rPr lang="en-GB" sz="1650" dirty="0">
                <a:solidFill>
                  <a:srgbClr val="FFFF00"/>
                </a:solidFill>
              </a:rPr>
              <a:t>per </a:t>
            </a:r>
            <a:r>
              <a:rPr lang="en-GB" sz="1650" dirty="0" err="1">
                <a:solidFill>
                  <a:srgbClr val="FFFF00"/>
                </a:solidFill>
              </a:rPr>
              <a:t>Megaparsec</a:t>
            </a:r>
            <a:r>
              <a:rPr lang="en-GB" sz="1650" dirty="0">
                <a:solidFill>
                  <a:schemeClr val="lt1"/>
                </a:solidFill>
              </a:rPr>
              <a:t> (the unit of distance from Earth). </a:t>
            </a:r>
          </a:p>
          <a:p>
            <a:pPr marL="0" indent="0">
              <a:lnSpc>
                <a:spcPct val="80000"/>
              </a:lnSpc>
              <a:spcBef>
                <a:spcPts val="0"/>
              </a:spcBef>
              <a:buClr>
                <a:schemeClr val="lt1"/>
              </a:buClr>
              <a:buSzPct val="25000"/>
              <a:buNone/>
            </a:pPr>
            <a:endParaRPr sz="1650" dirty="0">
              <a:solidFill>
                <a:schemeClr val="lt1"/>
              </a:solidFill>
            </a:endParaRPr>
          </a:p>
          <a:p>
            <a:pPr marL="0" indent="0">
              <a:lnSpc>
                <a:spcPct val="80000"/>
              </a:lnSpc>
              <a:spcBef>
                <a:spcPts val="0"/>
              </a:spcBef>
              <a:buClr>
                <a:schemeClr val="lt1"/>
              </a:buClr>
              <a:buSzPct val="25000"/>
              <a:buNone/>
            </a:pPr>
            <a:r>
              <a:rPr lang="en-GB" sz="1650" dirty="0">
                <a:solidFill>
                  <a:schemeClr val="lt1"/>
                </a:solidFill>
              </a:rPr>
              <a:t>If this is converted into seconds, then years, an age since the start of expansion can be determined (from the big bang)</a:t>
            </a:r>
            <a:br>
              <a:rPr lang="en-GB" sz="1650" dirty="0">
                <a:solidFill>
                  <a:schemeClr val="lt1"/>
                </a:solidFill>
              </a:rPr>
            </a:br>
            <a:endParaRPr lang="en-GB" sz="1650" dirty="0">
              <a:solidFill>
                <a:schemeClr val="lt1"/>
              </a:solidFill>
            </a:endParaRPr>
          </a:p>
        </p:txBody>
      </p:sp>
      <p:sp>
        <p:nvSpPr>
          <p:cNvPr id="9" name="Shape 367"/>
          <p:cNvSpPr txBox="1"/>
          <p:nvPr/>
        </p:nvSpPr>
        <p:spPr>
          <a:xfrm>
            <a:off x="5071621" y="2349876"/>
            <a:ext cx="2929379" cy="661518"/>
          </a:xfrm>
          <a:prstGeom prst="rect">
            <a:avLst/>
          </a:prstGeom>
          <a:blipFill rotWithShape="1">
            <a:blip r:embed="rId7">
              <a:alphaModFix/>
            </a:blip>
            <a:stretch>
              <a:fillRect/>
            </a:stretch>
          </a:blipFill>
          <a:ln>
            <a:noFill/>
          </a:ln>
        </p:spPr>
        <p:txBody>
          <a:bodyPr lIns="68569" tIns="34275" rIns="68569" bIns="34275" anchor="t" anchorCtr="0">
            <a:noAutofit/>
          </a:bodyPr>
          <a:lstStyle/>
          <a:p>
            <a:pPr defTabSz="685800">
              <a:buSzPct val="25000"/>
            </a:pPr>
            <a:r>
              <a:rPr lang="en-GB" sz="1350">
                <a:latin typeface="Comic Sans MS"/>
                <a:ea typeface="Comic Sans MS"/>
                <a:cs typeface="Comic Sans MS"/>
                <a:sym typeface="Comic Sans MS"/>
              </a:rPr>
              <a:t> </a:t>
            </a:r>
          </a:p>
        </p:txBody>
      </p:sp>
      <p:sp>
        <p:nvSpPr>
          <p:cNvPr id="10" name="Shape 335"/>
          <p:cNvSpPr txBox="1">
            <a:spLocks/>
          </p:cNvSpPr>
          <p:nvPr/>
        </p:nvSpPr>
        <p:spPr>
          <a:xfrm>
            <a:off x="1264613" y="4726500"/>
            <a:ext cx="6614775" cy="279389"/>
          </a:xfrm>
          <a:prstGeom prst="rect">
            <a:avLst/>
          </a:prstGeom>
          <a:solidFill>
            <a:schemeClr val="dk1">
              <a:alpha val="71760"/>
            </a:schemeClr>
          </a:solidFill>
          <a:ln>
            <a:noFill/>
          </a:ln>
        </p:spPr>
        <p:txBody>
          <a:bodyPr lIns="68569" tIns="34275" rIns="68569" bIns="3427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omic Sans MS"/>
                <a:ea typeface="Comic Sans MS"/>
                <a:cs typeface="Comic Sans MS"/>
                <a:sym typeface="Comic Sans MS"/>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omic Sans MS"/>
                <a:ea typeface="Comic Sans MS"/>
                <a:cs typeface="Comic Sans MS"/>
                <a:sym typeface="Comic Sans MS"/>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omic Sans MS"/>
                <a:ea typeface="Comic Sans MS"/>
                <a:cs typeface="Comic Sans MS"/>
                <a:sym typeface="Comic Sans MS"/>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omic Sans MS"/>
                <a:ea typeface="Comic Sans MS"/>
                <a:cs typeface="Comic Sans MS"/>
                <a:sym typeface="Comic Sans MS"/>
              </a:defRPr>
            </a:lvl9pPr>
          </a:lstStyle>
          <a:p>
            <a:pPr marL="0" indent="0" defTabSz="685800">
              <a:lnSpc>
                <a:spcPct val="80000"/>
              </a:lnSpc>
              <a:spcBef>
                <a:spcPts val="0"/>
              </a:spcBef>
              <a:buClr>
                <a:srgbClr val="FFFFFF"/>
              </a:buClr>
              <a:buSzPct val="25000"/>
              <a:buNone/>
            </a:pPr>
            <a:r>
              <a:rPr lang="en-US" sz="1650" dirty="0">
                <a:solidFill>
                  <a:srgbClr val="FFFFFF"/>
                </a:solidFill>
              </a:rPr>
              <a:t>= 4.35 x 10</a:t>
            </a:r>
            <a:r>
              <a:rPr lang="en-US" sz="1650" baseline="30000" dirty="0">
                <a:solidFill>
                  <a:srgbClr val="FFFFFF"/>
                </a:solidFill>
              </a:rPr>
              <a:t>17</a:t>
            </a:r>
            <a:r>
              <a:rPr lang="en-US" sz="1650" dirty="0">
                <a:solidFill>
                  <a:srgbClr val="FFFFFF"/>
                </a:solidFill>
              </a:rPr>
              <a:t> s = 1.38 x 10</a:t>
            </a:r>
            <a:r>
              <a:rPr lang="en-US" sz="1650" baseline="30000" dirty="0">
                <a:solidFill>
                  <a:srgbClr val="FFFFFF"/>
                </a:solidFill>
              </a:rPr>
              <a:t>10</a:t>
            </a:r>
            <a:r>
              <a:rPr lang="en-US" sz="1650" dirty="0">
                <a:solidFill>
                  <a:srgbClr val="FFFFFF"/>
                </a:solidFill>
              </a:rPr>
              <a:t> years or ~ 14 billion years</a:t>
            </a:r>
          </a:p>
        </p:txBody>
      </p:sp>
      <p:sp>
        <p:nvSpPr>
          <p:cNvPr id="11" name="Shape 317">
            <a:extLst>
              <a:ext uri="{FF2B5EF4-FFF2-40B4-BE49-F238E27FC236}">
                <a16:creationId xmlns:a16="http://schemas.microsoft.com/office/drawing/2014/main" id="{FC9831F8-9E1A-4223-99A0-F921DA49A601}"/>
              </a:ext>
            </a:extLst>
          </p:cNvPr>
          <p:cNvSpPr txBox="1"/>
          <p:nvPr/>
        </p:nvSpPr>
        <p:spPr>
          <a:xfrm>
            <a:off x="0" y="1"/>
            <a:ext cx="9144000" cy="276975"/>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Interpret Hubble’s Law</a:t>
            </a:r>
          </a:p>
        </p:txBody>
      </p:sp>
    </p:spTree>
    <p:extLst>
      <p:ext uri="{BB962C8B-B14F-4D97-AF65-F5344CB8AC3E}">
        <p14:creationId xmlns:p14="http://schemas.microsoft.com/office/powerpoint/2010/main" val="1154952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1798060" y="1092279"/>
          <a:ext cx="1561781" cy="2788968"/>
        </p:xfrm>
        <a:graphic>
          <a:graphicData uri="http://schemas.openxmlformats.org/drawingml/2006/table">
            <a:tbl>
              <a:tblPr firstRow="1" bandRow="1">
                <a:noFill/>
              </a:tblPr>
              <a:tblGrid>
                <a:gridCol w="1561781">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1402875" y="253688"/>
            <a:ext cx="3619964" cy="648675"/>
          </a:xfrm>
          <a:prstGeom prst="rect">
            <a:avLst/>
          </a:prstGeom>
          <a:noFill/>
          <a:ln>
            <a:noFill/>
          </a:ln>
        </p:spPr>
        <p:txBody>
          <a:bodyPr lIns="68569" tIns="34275" rIns="68569" bIns="34275" anchor="ctr" anchorCtr="0">
            <a:noAutofit/>
          </a:bodyPr>
          <a:lstStyle/>
          <a:p>
            <a:pPr algn="l">
              <a:buClr>
                <a:srgbClr val="FFFF00"/>
              </a:buClr>
              <a:buSzPct val="25000"/>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739360" y="1069063"/>
          <a:ext cx="1479956" cy="1669810"/>
        </p:xfrm>
        <a:graphic>
          <a:graphicData uri="http://schemas.openxmlformats.org/drawingml/2006/table">
            <a:tbl>
              <a:tblPr firstRow="1" bandRow="1">
                <a:noFill/>
              </a:tblPr>
              <a:tblGrid>
                <a:gridCol w="1479956">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extLst>
              <p:ext uri="{D42A27DB-BD31-4B8C-83A1-F6EECF244321}">
                <p14:modId xmlns:p14="http://schemas.microsoft.com/office/powerpoint/2010/main" val="3365070886"/>
              </p:ext>
            </p:extLst>
          </p:nvPr>
        </p:nvGraphicFramePr>
        <p:xfrm>
          <a:off x="5598829" y="1069064"/>
          <a:ext cx="2436371" cy="3755908"/>
        </p:xfrm>
        <a:graphic>
          <a:graphicData uri="http://schemas.openxmlformats.org/drawingml/2006/table">
            <a:tbl>
              <a:tblPr firstRow="1" bandRow="1">
                <a:noFill/>
              </a:tblPr>
              <a:tblGrid>
                <a:gridCol w="2436371">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61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3. Star’s radiation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4. Wien and Stefan’s law</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5. Astronomical distances</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805">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6. Doppler effect &amp; red shift</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7. CMBR and the cosmological principle</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3349653" y="1243253"/>
            <a:ext cx="3897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219314" y="1269929"/>
            <a:ext cx="3897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1861384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Shape 171"/>
          <p:cNvSpPr txBox="1">
            <a:spLocks noGrp="1"/>
          </p:cNvSpPr>
          <p:nvPr>
            <p:ph type="ctrTitle"/>
          </p:nvPr>
        </p:nvSpPr>
        <p:spPr>
          <a:xfrm>
            <a:off x="1208794" y="87469"/>
            <a:ext cx="6711975" cy="943425"/>
          </a:xfrm>
          <a:prstGeom prst="rect">
            <a:avLst/>
          </a:prstGeom>
          <a:solidFill>
            <a:srgbClr val="FFFFFF"/>
          </a:solidFill>
          <a:ln w="9525" cap="flat" cmpd="sng">
            <a:solidFill>
              <a:srgbClr val="000000"/>
            </a:solidFill>
            <a:prstDash val="solid"/>
            <a:round/>
            <a:headEnd type="none" w="med" len="med"/>
            <a:tailEnd type="none" w="med" len="med"/>
          </a:ln>
        </p:spPr>
        <p:txBody>
          <a:bodyPr lIns="68569" tIns="34275" rIns="68569" bIns="34275" anchor="ctr" anchorCtr="0">
            <a:noAutofit/>
          </a:bodyPr>
          <a:lstStyle/>
          <a:p>
            <a:pPr>
              <a:buClr>
                <a:schemeClr val="lt1"/>
              </a:buClr>
              <a:buSzPct val="25000"/>
            </a:pPr>
            <a:r>
              <a:rPr lang="en-GB">
                <a:solidFill>
                  <a:schemeClr val="lt1"/>
                </a:solidFill>
              </a:rPr>
              <a:t> </a:t>
            </a:r>
            <a:r>
              <a:rPr lang="en-GB" b="1">
                <a:solidFill>
                  <a:srgbClr val="000000"/>
                </a:solidFill>
              </a:rPr>
              <a:t>CMBR and the cosmological principle</a:t>
            </a:r>
          </a:p>
        </p:txBody>
      </p:sp>
      <p:grpSp>
        <p:nvGrpSpPr>
          <p:cNvPr id="172" name="Shape 172"/>
          <p:cNvGrpSpPr/>
          <p:nvPr/>
        </p:nvGrpSpPr>
        <p:grpSpPr>
          <a:xfrm>
            <a:off x="1409265" y="1327535"/>
            <a:ext cx="6248009" cy="3617747"/>
            <a:chOff x="435644" y="26164"/>
            <a:chExt cx="7719310" cy="4706471"/>
          </a:xfrm>
        </p:grpSpPr>
        <p:sp>
          <p:nvSpPr>
            <p:cNvPr id="173" name="Shape 173"/>
            <p:cNvSpPr/>
            <p:nvPr/>
          </p:nvSpPr>
          <p:spPr>
            <a:xfrm>
              <a:off x="435655" y="26164"/>
              <a:ext cx="7719300" cy="1442400"/>
            </a:xfrm>
            <a:prstGeom prst="roundRect">
              <a:avLst>
                <a:gd name="adj" fmla="val 16667"/>
              </a:avLst>
            </a:prstGeom>
            <a:solidFill>
              <a:srgbClr val="00B050"/>
            </a:solidFill>
            <a:ln>
              <a:noFill/>
            </a:ln>
          </p:spPr>
          <p:txBody>
            <a:bodyPr lIns="68569" tIns="68569" rIns="68569" bIns="68569" anchor="ctr" anchorCtr="0">
              <a:noAutofit/>
            </a:bodyPr>
            <a:lstStyle/>
            <a:p>
              <a:pPr defTabSz="685800"/>
              <a:endParaRPr sz="1050"/>
            </a:p>
          </p:txBody>
        </p:sp>
        <p:sp>
          <p:nvSpPr>
            <p:cNvPr id="174" name="Shape 174"/>
            <p:cNvSpPr txBox="1"/>
            <p:nvPr/>
          </p:nvSpPr>
          <p:spPr>
            <a:xfrm>
              <a:off x="513105" y="62065"/>
              <a:ext cx="7564200" cy="1322100"/>
            </a:xfrm>
            <a:prstGeom prst="rect">
              <a:avLst/>
            </a:prstGeom>
            <a:solidFill>
              <a:srgbClr val="84FE72">
                <a:alpha val="98850"/>
              </a:srgbClr>
            </a:solidFill>
            <a:ln>
              <a:noFill/>
            </a:ln>
          </p:spPr>
          <p:txBody>
            <a:bodyPr lIns="172894" tIns="0" rIns="172894" bIns="0" anchor="ctr" anchorCtr="0">
              <a:noAutofit/>
            </a:bodyPr>
            <a:lstStyle/>
            <a:p>
              <a:pPr defTabSz="685800">
                <a:lnSpc>
                  <a:spcPct val="90000"/>
                </a:lnSpc>
                <a:buClr>
                  <a:srgbClr val="000000"/>
                </a:buClr>
                <a:buSzPct val="25000"/>
              </a:pPr>
              <a:r>
                <a:rPr lang="en-GB" sz="2400">
                  <a:latin typeface="Comic Sans MS"/>
                  <a:ea typeface="Comic Sans MS"/>
                  <a:cs typeface="Comic Sans MS"/>
                  <a:sym typeface="Comic Sans MS"/>
                </a:rPr>
                <a:t>Explain what cosmic microwave background radiation is</a:t>
              </a:r>
            </a:p>
          </p:txBody>
        </p:sp>
        <p:sp>
          <p:nvSpPr>
            <p:cNvPr id="175" name="Shape 175"/>
            <p:cNvSpPr/>
            <p:nvPr/>
          </p:nvSpPr>
          <p:spPr>
            <a:xfrm>
              <a:off x="435655" y="1850765"/>
              <a:ext cx="7719300" cy="1322100"/>
            </a:xfrm>
            <a:prstGeom prst="roundRect">
              <a:avLst>
                <a:gd name="adj" fmla="val 16667"/>
              </a:avLst>
            </a:prstGeom>
            <a:solidFill>
              <a:schemeClr val="dk2"/>
            </a:solidFill>
            <a:ln>
              <a:noFill/>
            </a:ln>
          </p:spPr>
          <p:txBody>
            <a:bodyPr lIns="68569" tIns="68569" rIns="68569" bIns="68569" anchor="ctr" anchorCtr="0">
              <a:noAutofit/>
            </a:bodyPr>
            <a:lstStyle/>
            <a:p>
              <a:pPr defTabSz="685800"/>
              <a:endParaRPr sz="1050"/>
            </a:p>
          </p:txBody>
        </p:sp>
        <p:sp>
          <p:nvSpPr>
            <p:cNvPr id="176" name="Shape 176"/>
            <p:cNvSpPr txBox="1"/>
            <p:nvPr/>
          </p:nvSpPr>
          <p:spPr>
            <a:xfrm>
              <a:off x="516180" y="1913327"/>
              <a:ext cx="7564200" cy="1204200"/>
            </a:xfrm>
            <a:prstGeom prst="rect">
              <a:avLst/>
            </a:prstGeom>
            <a:solidFill>
              <a:srgbClr val="CFE2F3"/>
            </a:solidFill>
            <a:ln>
              <a:noFill/>
            </a:ln>
          </p:spPr>
          <p:txBody>
            <a:bodyPr lIns="172894" tIns="0" rIns="172894" bIns="0" anchor="ctr" anchorCtr="0">
              <a:noAutofit/>
            </a:bodyPr>
            <a:lstStyle/>
            <a:p>
              <a:pPr defTabSz="685800">
                <a:lnSpc>
                  <a:spcPct val="90000"/>
                </a:lnSpc>
                <a:buSzPct val="25000"/>
              </a:pPr>
              <a:r>
                <a:rPr lang="en-GB" sz="2400">
                  <a:latin typeface="Comic Sans MS"/>
                  <a:ea typeface="Comic Sans MS"/>
                  <a:cs typeface="Comic Sans MS"/>
                  <a:sym typeface="Comic Sans MS"/>
                </a:rPr>
                <a:t>Apply CMBR to support the big bang theory</a:t>
              </a:r>
            </a:p>
          </p:txBody>
        </p:sp>
        <p:sp>
          <p:nvSpPr>
            <p:cNvPr id="177" name="Shape 177"/>
            <p:cNvSpPr/>
            <p:nvPr/>
          </p:nvSpPr>
          <p:spPr>
            <a:xfrm>
              <a:off x="435644" y="3410535"/>
              <a:ext cx="7719300" cy="1322100"/>
            </a:xfrm>
            <a:prstGeom prst="roundRect">
              <a:avLst>
                <a:gd name="adj" fmla="val 16667"/>
              </a:avLst>
            </a:prstGeom>
            <a:solidFill>
              <a:schemeClr val="accent4"/>
            </a:solidFill>
            <a:ln>
              <a:noFill/>
            </a:ln>
          </p:spPr>
          <p:txBody>
            <a:bodyPr lIns="68569" tIns="68569" rIns="68569" bIns="68569" anchor="ctr" anchorCtr="0">
              <a:noAutofit/>
            </a:bodyPr>
            <a:lstStyle/>
            <a:p>
              <a:pPr defTabSz="685800"/>
              <a:endParaRPr sz="1050"/>
            </a:p>
          </p:txBody>
        </p:sp>
        <p:sp>
          <p:nvSpPr>
            <p:cNvPr id="178" name="Shape 178"/>
            <p:cNvSpPr txBox="1"/>
            <p:nvPr/>
          </p:nvSpPr>
          <p:spPr>
            <a:xfrm>
              <a:off x="546352" y="3469497"/>
              <a:ext cx="7530900" cy="1204200"/>
            </a:xfrm>
            <a:prstGeom prst="rect">
              <a:avLst/>
            </a:prstGeom>
            <a:solidFill>
              <a:srgbClr val="EAD1DC"/>
            </a:solidFill>
            <a:ln>
              <a:noFill/>
            </a:ln>
          </p:spPr>
          <p:txBody>
            <a:bodyPr lIns="172894" tIns="0" rIns="172894" bIns="0" anchor="ctr" anchorCtr="0">
              <a:noAutofit/>
            </a:bodyPr>
            <a:lstStyle/>
            <a:p>
              <a:pPr defTabSz="685800">
                <a:lnSpc>
                  <a:spcPct val="90000"/>
                </a:lnSpc>
                <a:buClr>
                  <a:srgbClr val="000000"/>
                </a:buClr>
                <a:buSzPct val="25000"/>
              </a:pPr>
              <a:r>
                <a:rPr lang="en-GB" sz="2400" dirty="0">
                  <a:latin typeface="Comic Sans MS"/>
                  <a:ea typeface="Comic Sans MS"/>
                  <a:cs typeface="Comic Sans MS"/>
                  <a:sym typeface="Comic Sans MS"/>
                </a:rPr>
                <a:t>Apply CMBR to the cosmological principle</a:t>
              </a: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descr="2784-4_Pc_pic_111.jpg"/>
          <p:cNvPicPr preferRelativeResize="0">
            <a:picLocks noGrp="1"/>
          </p:cNvPicPr>
          <p:nvPr>
            <p:ph type="body" idx="1"/>
          </p:nvPr>
        </p:nvPicPr>
        <p:blipFill rotWithShape="1">
          <a:blip r:embed="rId3">
            <a:alphaModFix/>
          </a:blip>
          <a:srcRect/>
          <a:stretch/>
        </p:blipFill>
        <p:spPr>
          <a:xfrm>
            <a:off x="1143000" y="1221600"/>
            <a:ext cx="6912768" cy="3456384"/>
          </a:xfrm>
          <a:prstGeom prst="rect">
            <a:avLst/>
          </a:prstGeom>
          <a:solidFill>
            <a:schemeClr val="lt1"/>
          </a:solidFill>
          <a:ln>
            <a:noFill/>
          </a:ln>
        </p:spPr>
      </p:pic>
      <p:sp>
        <p:nvSpPr>
          <p:cNvPr id="185" name="Shape 185"/>
          <p:cNvSpPr txBox="1"/>
          <p:nvPr/>
        </p:nvSpPr>
        <p:spPr>
          <a:xfrm>
            <a:off x="0" y="0"/>
            <a:ext cx="9144000" cy="306046"/>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Explain what cosmic microwave background radiation is</a:t>
            </a:r>
          </a:p>
        </p:txBody>
      </p:sp>
      <p:sp>
        <p:nvSpPr>
          <p:cNvPr id="186" name="Shape 186"/>
          <p:cNvSpPr txBox="1">
            <a:spLocks noGrp="1"/>
          </p:cNvSpPr>
          <p:nvPr>
            <p:ph type="title"/>
          </p:nvPr>
        </p:nvSpPr>
        <p:spPr>
          <a:xfrm>
            <a:off x="1523238" y="335198"/>
            <a:ext cx="5896800" cy="857250"/>
          </a:xfrm>
          <a:prstGeom prst="rect">
            <a:avLst/>
          </a:prstGeom>
          <a:noFill/>
          <a:ln>
            <a:noFill/>
          </a:ln>
        </p:spPr>
        <p:txBody>
          <a:bodyPr lIns="68569" tIns="34275" rIns="68569" bIns="34275" anchor="ctr" anchorCtr="0">
            <a:noAutofit/>
          </a:bodyPr>
          <a:lstStyle/>
          <a:p>
            <a:pPr>
              <a:buClr>
                <a:srgbClr val="FFFF00"/>
              </a:buClr>
              <a:buSzPct val="25000"/>
            </a:pPr>
            <a:r>
              <a:rPr lang="en-GB" sz="2969">
                <a:solidFill>
                  <a:srgbClr val="FFFFFF"/>
                </a:solidFill>
              </a:rPr>
              <a:t>Cosmic Microwave Background Radiation (CMBR)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descr="2784-4_Pc_pic_111.jpg"/>
          <p:cNvPicPr preferRelativeResize="0">
            <a:picLocks noGrp="1"/>
          </p:cNvPicPr>
          <p:nvPr>
            <p:ph type="body" idx="1"/>
          </p:nvPr>
        </p:nvPicPr>
        <p:blipFill rotWithShape="1">
          <a:blip r:embed="rId3">
            <a:alphaModFix/>
          </a:blip>
          <a:srcRect/>
          <a:stretch/>
        </p:blipFill>
        <p:spPr>
          <a:xfrm>
            <a:off x="1143000" y="1221600"/>
            <a:ext cx="6912768" cy="3456384"/>
          </a:xfrm>
          <a:prstGeom prst="rect">
            <a:avLst/>
          </a:prstGeom>
          <a:solidFill>
            <a:schemeClr val="lt1"/>
          </a:solidFill>
          <a:ln>
            <a:noFill/>
          </a:ln>
        </p:spPr>
      </p:pic>
      <p:sp>
        <p:nvSpPr>
          <p:cNvPr id="184" name="Shape 184"/>
          <p:cNvSpPr txBox="1"/>
          <p:nvPr/>
        </p:nvSpPr>
        <p:spPr>
          <a:xfrm>
            <a:off x="1223628" y="1542027"/>
            <a:ext cx="6696675" cy="2815851"/>
          </a:xfrm>
          <a:prstGeom prst="rect">
            <a:avLst/>
          </a:prstGeom>
          <a:solidFill>
            <a:schemeClr val="dk1">
              <a:alpha val="77647"/>
            </a:schemeClr>
          </a:solidFill>
          <a:ln>
            <a:noFill/>
          </a:ln>
        </p:spPr>
        <p:txBody>
          <a:bodyPr lIns="68569" tIns="34275" rIns="68569" bIns="34275" anchor="t" anchorCtr="0">
            <a:noAutofit/>
          </a:bodyPr>
          <a:lstStyle/>
          <a:p>
            <a:pPr defTabSz="685800">
              <a:buClr>
                <a:srgbClr val="FFFFFF"/>
              </a:buClr>
              <a:buSzPct val="25000"/>
            </a:pPr>
            <a:r>
              <a:rPr lang="en-GB" sz="1650" dirty="0">
                <a:solidFill>
                  <a:srgbClr val="FFFFFF"/>
                </a:solidFill>
                <a:latin typeface="Comic Sans MS"/>
                <a:ea typeface="Comic Sans MS"/>
                <a:cs typeface="Comic Sans MS"/>
                <a:sym typeface="Comic Sans MS"/>
              </a:rPr>
              <a:t>In 1965, Penzias and Wilson used a </a:t>
            </a:r>
            <a:r>
              <a:rPr lang="en-GB" sz="1650" dirty="0">
                <a:solidFill>
                  <a:srgbClr val="FFFF00"/>
                </a:solidFill>
                <a:latin typeface="Comic Sans MS"/>
                <a:ea typeface="Comic Sans MS"/>
                <a:cs typeface="Comic Sans MS"/>
                <a:sym typeface="Comic Sans MS"/>
              </a:rPr>
              <a:t>radio telescope </a:t>
            </a:r>
            <a:r>
              <a:rPr lang="en-GB" sz="1650" dirty="0">
                <a:solidFill>
                  <a:srgbClr val="FFFFFF"/>
                </a:solidFill>
                <a:latin typeface="Comic Sans MS"/>
                <a:ea typeface="Comic Sans MS"/>
                <a:cs typeface="Comic Sans MS"/>
                <a:sym typeface="Comic Sans MS"/>
              </a:rPr>
              <a:t>to examine the </a:t>
            </a:r>
            <a:r>
              <a:rPr lang="en-GB" sz="1650" dirty="0">
                <a:solidFill>
                  <a:srgbClr val="FFFF00"/>
                </a:solidFill>
                <a:latin typeface="Comic Sans MS"/>
                <a:ea typeface="Comic Sans MS"/>
                <a:cs typeface="Comic Sans MS"/>
                <a:sym typeface="Comic Sans MS"/>
              </a:rPr>
              <a:t>radio spectrum </a:t>
            </a:r>
            <a:r>
              <a:rPr lang="en-GB" sz="1650" dirty="0">
                <a:solidFill>
                  <a:srgbClr val="FFFFFF"/>
                </a:solidFill>
                <a:latin typeface="Comic Sans MS"/>
                <a:ea typeface="Comic Sans MS"/>
                <a:cs typeface="Comic Sans MS"/>
                <a:sym typeface="Comic Sans MS"/>
              </a:rPr>
              <a:t>of various parts of the sky. </a:t>
            </a:r>
          </a:p>
          <a:p>
            <a:pPr defTabSz="685800">
              <a:buClr>
                <a:srgbClr val="FFFFFF"/>
              </a:buClr>
            </a:pPr>
            <a:endParaRPr sz="1650" dirty="0">
              <a:solidFill>
                <a:srgbClr val="FFFFFF"/>
              </a:solidFill>
              <a:latin typeface="Comic Sans MS"/>
              <a:ea typeface="Comic Sans MS"/>
              <a:cs typeface="Comic Sans MS"/>
              <a:sym typeface="Comic Sans MS"/>
            </a:endParaRPr>
          </a:p>
          <a:p>
            <a:pPr defTabSz="685800">
              <a:spcBef>
                <a:spcPts val="330"/>
              </a:spcBef>
              <a:buClr>
                <a:srgbClr val="FFFFFF"/>
              </a:buClr>
              <a:buSzPct val="25000"/>
            </a:pPr>
            <a:r>
              <a:rPr lang="en-GB" sz="1650" dirty="0">
                <a:solidFill>
                  <a:srgbClr val="FFFFFF"/>
                </a:solidFill>
                <a:latin typeface="Comic Sans MS"/>
                <a:ea typeface="Comic Sans MS"/>
                <a:cs typeface="Comic Sans MS"/>
                <a:sym typeface="Comic Sans MS"/>
              </a:rPr>
              <a:t>Wherever their radio telescope pointed, </a:t>
            </a:r>
            <a:r>
              <a:rPr lang="en-GB" sz="1650" dirty="0">
                <a:solidFill>
                  <a:srgbClr val="FFFF00"/>
                </a:solidFill>
                <a:latin typeface="Comic Sans MS"/>
                <a:ea typeface="Comic Sans MS"/>
                <a:cs typeface="Comic Sans MS"/>
                <a:sym typeface="Comic Sans MS"/>
              </a:rPr>
              <a:t>they picked up unwanted noise. This “noise”:</a:t>
            </a:r>
            <a:endParaRPr sz="1650" dirty="0">
              <a:solidFill>
                <a:srgbClr val="FFFF00"/>
              </a:solidFill>
              <a:latin typeface="Comic Sans MS"/>
              <a:ea typeface="Comic Sans MS"/>
              <a:cs typeface="Comic Sans MS"/>
              <a:sym typeface="Comic Sans MS"/>
            </a:endParaRPr>
          </a:p>
          <a:p>
            <a:pPr defTabSz="685800">
              <a:spcBef>
                <a:spcPts val="330"/>
              </a:spcBef>
            </a:pPr>
            <a:r>
              <a:rPr lang="en-GB" sz="1650" dirty="0">
                <a:solidFill>
                  <a:srgbClr val="FFFFFF"/>
                </a:solidFill>
                <a:latin typeface="Comic Sans MS"/>
                <a:ea typeface="Comic Sans MS"/>
                <a:cs typeface="Comic Sans MS"/>
                <a:sym typeface="Comic Sans MS"/>
              </a:rPr>
              <a:t>- Had the </a:t>
            </a:r>
            <a:r>
              <a:rPr lang="en-GB" sz="1650" dirty="0">
                <a:solidFill>
                  <a:srgbClr val="FFFF00"/>
                </a:solidFill>
                <a:latin typeface="Comic Sans MS"/>
                <a:ea typeface="Comic Sans MS"/>
                <a:cs typeface="Comic Sans MS"/>
                <a:sym typeface="Comic Sans MS"/>
              </a:rPr>
              <a:t>same frequency peak and amplitude from all points </a:t>
            </a:r>
            <a:r>
              <a:rPr lang="en-GB" sz="1650" dirty="0">
                <a:solidFill>
                  <a:srgbClr val="FFFFFF"/>
                </a:solidFill>
                <a:latin typeface="Comic Sans MS"/>
                <a:ea typeface="Comic Sans MS"/>
                <a:cs typeface="Comic Sans MS"/>
                <a:sym typeface="Comic Sans MS"/>
              </a:rPr>
              <a:t>in the sky wherever there seemed to be nothing (it pervaded all of space)</a:t>
            </a:r>
          </a:p>
          <a:p>
            <a:pPr defTabSz="685800">
              <a:spcBef>
                <a:spcPts val="330"/>
              </a:spcBef>
            </a:pPr>
            <a:r>
              <a:rPr lang="en-GB" sz="1650" dirty="0">
                <a:solidFill>
                  <a:srgbClr val="FFFFFF"/>
                </a:solidFill>
                <a:latin typeface="Comic Sans MS"/>
                <a:ea typeface="Comic Sans MS"/>
                <a:cs typeface="Comic Sans MS"/>
                <a:sym typeface="Comic Sans MS"/>
              </a:rPr>
              <a:t>- It </a:t>
            </a:r>
            <a:r>
              <a:rPr lang="en-GB" sz="1650" dirty="0">
                <a:solidFill>
                  <a:srgbClr val="FFFF00"/>
                </a:solidFill>
                <a:latin typeface="Comic Sans MS"/>
                <a:ea typeface="Comic Sans MS"/>
                <a:cs typeface="Comic Sans MS"/>
                <a:sym typeface="Comic Sans MS"/>
              </a:rPr>
              <a:t>did not vary from day to night or winter to summer</a:t>
            </a:r>
          </a:p>
          <a:p>
            <a:pPr defTabSz="685800">
              <a:spcBef>
                <a:spcPts val="330"/>
              </a:spcBef>
            </a:pPr>
            <a:r>
              <a:rPr lang="en-GB" sz="1650" dirty="0">
                <a:solidFill>
                  <a:srgbClr val="FFFFFF"/>
                </a:solidFill>
                <a:latin typeface="Comic Sans MS"/>
                <a:ea typeface="Comic Sans MS"/>
                <a:cs typeface="Comic Sans MS"/>
                <a:sym typeface="Comic Sans MS"/>
              </a:rPr>
              <a:t>- Had a </a:t>
            </a:r>
            <a:r>
              <a:rPr lang="en-GB" sz="1650" dirty="0">
                <a:solidFill>
                  <a:srgbClr val="FFFF00"/>
                </a:solidFill>
                <a:latin typeface="Comic Sans MS"/>
                <a:ea typeface="Comic Sans MS"/>
                <a:cs typeface="Comic Sans MS"/>
                <a:sym typeface="Comic Sans MS"/>
              </a:rPr>
              <a:t>maximum intensity at a wavelength of 1.063 mm</a:t>
            </a:r>
          </a:p>
        </p:txBody>
      </p:sp>
      <p:sp>
        <p:nvSpPr>
          <p:cNvPr id="186" name="Shape 186"/>
          <p:cNvSpPr txBox="1">
            <a:spLocks noGrp="1"/>
          </p:cNvSpPr>
          <p:nvPr>
            <p:ph type="title"/>
          </p:nvPr>
        </p:nvSpPr>
        <p:spPr>
          <a:xfrm>
            <a:off x="1523238" y="335198"/>
            <a:ext cx="5896800" cy="857250"/>
          </a:xfrm>
          <a:prstGeom prst="rect">
            <a:avLst/>
          </a:prstGeom>
          <a:noFill/>
          <a:ln>
            <a:noFill/>
          </a:ln>
        </p:spPr>
        <p:txBody>
          <a:bodyPr lIns="68569" tIns="34275" rIns="68569" bIns="34275" anchor="ctr" anchorCtr="0">
            <a:noAutofit/>
          </a:bodyPr>
          <a:lstStyle/>
          <a:p>
            <a:pPr>
              <a:buClr>
                <a:srgbClr val="FFFF00"/>
              </a:buClr>
              <a:buSzPct val="25000"/>
            </a:pPr>
            <a:r>
              <a:rPr lang="en-GB" sz="2969">
                <a:solidFill>
                  <a:srgbClr val="FFFFFF"/>
                </a:solidFill>
              </a:rPr>
              <a:t>Cosmic Microwave Background Radiation (CMBR)</a:t>
            </a:r>
          </a:p>
        </p:txBody>
      </p:sp>
      <p:sp>
        <p:nvSpPr>
          <p:cNvPr id="6" name="Shape 185">
            <a:extLst>
              <a:ext uri="{FF2B5EF4-FFF2-40B4-BE49-F238E27FC236}">
                <a16:creationId xmlns:a16="http://schemas.microsoft.com/office/drawing/2014/main" id="{212C26E3-8F09-40E3-AAA1-204B813C6D35}"/>
              </a:ext>
            </a:extLst>
          </p:cNvPr>
          <p:cNvSpPr txBox="1"/>
          <p:nvPr/>
        </p:nvSpPr>
        <p:spPr>
          <a:xfrm>
            <a:off x="0" y="0"/>
            <a:ext cx="9144000" cy="306046"/>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Explain what cosmic microwave background radiation is</a:t>
            </a:r>
          </a:p>
        </p:txBody>
      </p:sp>
    </p:spTree>
    <p:extLst>
      <p:ext uri="{BB962C8B-B14F-4D97-AF65-F5344CB8AC3E}">
        <p14:creationId xmlns:p14="http://schemas.microsoft.com/office/powerpoint/2010/main" val="2760864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Shape 191" descr="2784-4_Pc_pic_111.jpg"/>
          <p:cNvPicPr preferRelativeResize="0">
            <a:picLocks noGrp="1"/>
          </p:cNvPicPr>
          <p:nvPr>
            <p:ph type="body" idx="1"/>
          </p:nvPr>
        </p:nvPicPr>
        <p:blipFill rotWithShape="1">
          <a:blip r:embed="rId3">
            <a:alphaModFix/>
          </a:blip>
          <a:srcRect/>
          <a:stretch/>
        </p:blipFill>
        <p:spPr>
          <a:xfrm>
            <a:off x="1143000" y="1221600"/>
            <a:ext cx="6858000" cy="3456450"/>
          </a:xfrm>
          <a:prstGeom prst="rect">
            <a:avLst/>
          </a:prstGeom>
          <a:solidFill>
            <a:schemeClr val="lt1"/>
          </a:solidFill>
          <a:ln>
            <a:noFill/>
          </a:ln>
        </p:spPr>
      </p:pic>
      <p:sp>
        <p:nvSpPr>
          <p:cNvPr id="192" name="Shape 192"/>
          <p:cNvSpPr txBox="1"/>
          <p:nvPr/>
        </p:nvSpPr>
        <p:spPr>
          <a:xfrm>
            <a:off x="1223625" y="1540688"/>
            <a:ext cx="6696675" cy="2968875"/>
          </a:xfrm>
          <a:prstGeom prst="rect">
            <a:avLst/>
          </a:prstGeom>
          <a:solidFill>
            <a:schemeClr val="dk1">
              <a:alpha val="77650"/>
            </a:schemeClr>
          </a:solidFill>
          <a:ln>
            <a:noFill/>
          </a:ln>
        </p:spPr>
        <p:txBody>
          <a:bodyPr lIns="68569" tIns="34275" rIns="68569" bIns="34275" anchor="t" anchorCtr="0">
            <a:noAutofit/>
          </a:bodyPr>
          <a:lstStyle/>
          <a:p>
            <a:pPr defTabSz="685800">
              <a:buClr>
                <a:srgbClr val="FFFFFF"/>
              </a:buClr>
              <a:buSzPct val="25000"/>
            </a:pPr>
            <a:r>
              <a:rPr lang="en-GB" sz="1650" dirty="0">
                <a:solidFill>
                  <a:srgbClr val="FFFFFF"/>
                </a:solidFill>
                <a:latin typeface="Comic Sans MS"/>
                <a:ea typeface="Comic Sans MS"/>
                <a:cs typeface="Comic Sans MS"/>
                <a:sym typeface="Comic Sans MS"/>
              </a:rPr>
              <a:t>The peak intensity of the radiation was found to be </a:t>
            </a:r>
            <a:r>
              <a:rPr lang="en-GB" sz="1650" dirty="0">
                <a:solidFill>
                  <a:srgbClr val="FFFF00"/>
                </a:solidFill>
                <a:latin typeface="Comic Sans MS"/>
                <a:ea typeface="Comic Sans MS"/>
                <a:cs typeface="Comic Sans MS"/>
                <a:sym typeface="Comic Sans MS"/>
              </a:rPr>
              <a:t>1.063 mm. </a:t>
            </a:r>
          </a:p>
          <a:p>
            <a:pPr defTabSz="685800">
              <a:buClr>
                <a:srgbClr val="FFFFFF"/>
              </a:buClr>
              <a:buSzPct val="25000"/>
            </a:pPr>
            <a:r>
              <a:rPr lang="en-GB" sz="1650" dirty="0">
                <a:solidFill>
                  <a:srgbClr val="FFFFFF"/>
                </a:solidFill>
                <a:latin typeface="Comic Sans MS"/>
                <a:ea typeface="Comic Sans MS"/>
                <a:cs typeface="Comic Sans MS"/>
                <a:sym typeface="Comic Sans MS"/>
              </a:rPr>
              <a:t>Using </a:t>
            </a:r>
            <a:r>
              <a:rPr lang="en-GB" sz="1650" dirty="0" err="1">
                <a:solidFill>
                  <a:srgbClr val="FFFFFF"/>
                </a:solidFill>
                <a:latin typeface="Comic Sans MS"/>
                <a:ea typeface="Comic Sans MS"/>
                <a:cs typeface="Comic Sans MS"/>
                <a:sym typeface="Comic Sans MS"/>
              </a:rPr>
              <a:t>Wein’s</a:t>
            </a:r>
            <a:r>
              <a:rPr lang="en-GB" sz="1650" dirty="0">
                <a:solidFill>
                  <a:srgbClr val="FFFFFF"/>
                </a:solidFill>
                <a:latin typeface="Comic Sans MS"/>
                <a:ea typeface="Comic Sans MS"/>
                <a:cs typeface="Comic Sans MS"/>
                <a:sym typeface="Comic Sans MS"/>
              </a:rPr>
              <a:t> law, what would the temperature of the radiation be?</a:t>
            </a:r>
          </a:p>
          <a:p>
            <a:pPr defTabSz="685800">
              <a:buClr>
                <a:srgbClr val="FFFFFF"/>
              </a:buClr>
            </a:pPr>
            <a:endParaRPr sz="1650" dirty="0">
              <a:solidFill>
                <a:srgbClr val="FFFFFF"/>
              </a:solidFill>
              <a:latin typeface="Comic Sans MS"/>
              <a:ea typeface="Comic Sans MS"/>
              <a:cs typeface="Comic Sans MS"/>
              <a:sym typeface="Comic Sans MS"/>
            </a:endParaRPr>
          </a:p>
          <a:p>
            <a:pPr defTabSz="685800">
              <a:buClr>
                <a:srgbClr val="FFFFFF"/>
              </a:buClr>
            </a:pPr>
            <a:endParaRPr sz="1650" dirty="0">
              <a:solidFill>
                <a:srgbClr val="FFFFFF"/>
              </a:solidFill>
              <a:latin typeface="Comic Sans MS"/>
              <a:ea typeface="Comic Sans MS"/>
              <a:cs typeface="Comic Sans MS"/>
              <a:sym typeface="Comic Sans MS"/>
            </a:endParaRPr>
          </a:p>
          <a:p>
            <a:pPr defTabSz="685800">
              <a:buClr>
                <a:srgbClr val="FFFFFF"/>
              </a:buClr>
              <a:buSzPct val="25000"/>
            </a:pPr>
            <a:r>
              <a:rPr lang="en-GB" sz="1650" dirty="0" err="1">
                <a:solidFill>
                  <a:srgbClr val="FFFFFF"/>
                </a:solidFill>
                <a:latin typeface="Comic Sans MS"/>
                <a:ea typeface="Comic Sans MS"/>
                <a:cs typeface="Comic Sans MS"/>
                <a:sym typeface="Comic Sans MS"/>
              </a:rPr>
              <a:t>λ</a:t>
            </a:r>
            <a:r>
              <a:rPr lang="en-GB" sz="1650" baseline="-25000" dirty="0" err="1">
                <a:solidFill>
                  <a:srgbClr val="FFFFFF"/>
                </a:solidFill>
                <a:latin typeface="Comic Sans MS"/>
                <a:ea typeface="Comic Sans MS"/>
                <a:cs typeface="Comic Sans MS"/>
                <a:sym typeface="Comic Sans MS"/>
              </a:rPr>
              <a:t>max</a:t>
            </a:r>
            <a:r>
              <a:rPr lang="en-GB" sz="1650" dirty="0" err="1">
                <a:solidFill>
                  <a:srgbClr val="FFFFFF"/>
                </a:solidFill>
                <a:latin typeface="Comic Sans MS"/>
                <a:ea typeface="Comic Sans MS"/>
                <a:cs typeface="Comic Sans MS"/>
                <a:sym typeface="Comic Sans MS"/>
              </a:rPr>
              <a:t>T</a:t>
            </a:r>
            <a:r>
              <a:rPr lang="en-GB" sz="1650" dirty="0">
                <a:solidFill>
                  <a:srgbClr val="FFFFFF"/>
                </a:solidFill>
                <a:latin typeface="Comic Sans MS"/>
                <a:ea typeface="Comic Sans MS"/>
                <a:cs typeface="Comic Sans MS"/>
                <a:sym typeface="Comic Sans MS"/>
              </a:rPr>
              <a:t> = 2.89 x 10</a:t>
            </a:r>
            <a:r>
              <a:rPr lang="en-GB" sz="1650" baseline="30000" dirty="0">
                <a:solidFill>
                  <a:srgbClr val="FFFFFF"/>
                </a:solidFill>
                <a:latin typeface="Comic Sans MS"/>
                <a:ea typeface="Comic Sans MS"/>
                <a:cs typeface="Comic Sans MS"/>
                <a:sym typeface="Comic Sans MS"/>
              </a:rPr>
              <a:t>-3</a:t>
            </a:r>
            <a:r>
              <a:rPr lang="en-GB" sz="1650" dirty="0">
                <a:solidFill>
                  <a:srgbClr val="FFFFFF"/>
                </a:solidFill>
                <a:latin typeface="Comic Sans MS"/>
                <a:ea typeface="Comic Sans MS"/>
                <a:cs typeface="Comic Sans MS"/>
                <a:sym typeface="Comic Sans MS"/>
              </a:rPr>
              <a:t> m K</a:t>
            </a:r>
          </a:p>
          <a:p>
            <a:pPr defTabSz="685800">
              <a:buClr>
                <a:srgbClr val="FFFFFF"/>
              </a:buClr>
            </a:pPr>
            <a:endParaRPr sz="1650" dirty="0">
              <a:solidFill>
                <a:srgbClr val="FFFFFF"/>
              </a:solidFill>
              <a:latin typeface="Comic Sans MS"/>
              <a:ea typeface="Comic Sans MS"/>
              <a:cs typeface="Comic Sans MS"/>
              <a:sym typeface="Comic Sans MS"/>
            </a:endParaRPr>
          </a:p>
          <a:p>
            <a:pPr defTabSz="685800">
              <a:buClr>
                <a:srgbClr val="FFFFFF"/>
              </a:buClr>
              <a:buSzPct val="25000"/>
            </a:pPr>
            <a:r>
              <a:rPr lang="en-GB" sz="1650" dirty="0">
                <a:solidFill>
                  <a:srgbClr val="FFFFFF"/>
                </a:solidFill>
                <a:latin typeface="Comic Sans MS"/>
                <a:ea typeface="Comic Sans MS"/>
                <a:cs typeface="Comic Sans MS"/>
                <a:sym typeface="Comic Sans MS"/>
              </a:rPr>
              <a:t>T = </a:t>
            </a:r>
            <a:r>
              <a:rPr lang="en-GB" sz="1650" u="sng" dirty="0">
                <a:solidFill>
                  <a:srgbClr val="FFFFFF"/>
                </a:solidFill>
                <a:latin typeface="Comic Sans MS"/>
                <a:ea typeface="Comic Sans MS"/>
                <a:cs typeface="Comic Sans MS"/>
                <a:sym typeface="Comic Sans MS"/>
              </a:rPr>
              <a:t>2.89 x 10</a:t>
            </a:r>
            <a:r>
              <a:rPr lang="en-GB" sz="1650" baseline="30000" dirty="0">
                <a:solidFill>
                  <a:srgbClr val="FFFFFF"/>
                </a:solidFill>
                <a:latin typeface="Comic Sans MS"/>
                <a:ea typeface="Comic Sans MS"/>
                <a:cs typeface="Comic Sans MS"/>
                <a:sym typeface="Comic Sans MS"/>
              </a:rPr>
              <a:t>-3</a:t>
            </a:r>
            <a:r>
              <a:rPr lang="en-GB" sz="1650" u="sng" dirty="0">
                <a:solidFill>
                  <a:srgbClr val="FFFFFF"/>
                </a:solidFill>
                <a:latin typeface="Comic Sans MS"/>
                <a:ea typeface="Comic Sans MS"/>
                <a:cs typeface="Comic Sans MS"/>
                <a:sym typeface="Comic Sans MS"/>
              </a:rPr>
              <a:t> </a:t>
            </a:r>
          </a:p>
          <a:p>
            <a:pPr defTabSz="685800">
              <a:buClr>
                <a:srgbClr val="FFFFFF"/>
              </a:buClr>
              <a:buSzPct val="25000"/>
            </a:pPr>
            <a:r>
              <a:rPr lang="en-GB" sz="1650" dirty="0">
                <a:solidFill>
                  <a:srgbClr val="FFFFFF"/>
                </a:solidFill>
                <a:latin typeface="Comic Sans MS"/>
                <a:ea typeface="Comic Sans MS"/>
                <a:cs typeface="Comic Sans MS"/>
                <a:sym typeface="Comic Sans MS"/>
              </a:rPr>
              <a:t>      1.063 x 10</a:t>
            </a:r>
            <a:r>
              <a:rPr lang="en-GB" sz="1650" baseline="30000" dirty="0">
                <a:solidFill>
                  <a:srgbClr val="FFFFFF"/>
                </a:solidFill>
                <a:latin typeface="Comic Sans MS"/>
                <a:ea typeface="Comic Sans MS"/>
                <a:cs typeface="Comic Sans MS"/>
                <a:sym typeface="Comic Sans MS"/>
              </a:rPr>
              <a:t>-3</a:t>
            </a:r>
          </a:p>
          <a:p>
            <a:pPr defTabSz="685800">
              <a:buClr>
                <a:srgbClr val="FFFFFF"/>
              </a:buClr>
              <a:buSzPct val="25000"/>
            </a:pPr>
            <a:r>
              <a:rPr lang="en-GB" sz="1650" baseline="30000" dirty="0">
                <a:solidFill>
                  <a:srgbClr val="FFFFFF"/>
                </a:solidFill>
                <a:latin typeface="Comic Sans MS"/>
                <a:ea typeface="Comic Sans MS"/>
                <a:cs typeface="Comic Sans MS"/>
                <a:sym typeface="Comic Sans MS"/>
              </a:rPr>
              <a:t>       </a:t>
            </a:r>
          </a:p>
          <a:p>
            <a:pPr defTabSz="685800">
              <a:buClr>
                <a:srgbClr val="FFFFFF"/>
              </a:buClr>
            </a:pPr>
            <a:endParaRPr sz="1650" baseline="30000" dirty="0">
              <a:solidFill>
                <a:srgbClr val="FFFFFF"/>
              </a:solidFill>
              <a:latin typeface="Comic Sans MS"/>
              <a:ea typeface="Comic Sans MS"/>
              <a:cs typeface="Comic Sans MS"/>
              <a:sym typeface="Comic Sans MS"/>
            </a:endParaRPr>
          </a:p>
          <a:p>
            <a:pPr defTabSz="685800">
              <a:buClr>
                <a:srgbClr val="FFFFFF"/>
              </a:buClr>
              <a:buSzPct val="25000"/>
            </a:pPr>
            <a:r>
              <a:rPr lang="en-GB" sz="1650" dirty="0">
                <a:solidFill>
                  <a:srgbClr val="FFFF00"/>
                </a:solidFill>
                <a:latin typeface="Comic Sans MS"/>
                <a:ea typeface="Comic Sans MS"/>
                <a:cs typeface="Comic Sans MS"/>
                <a:sym typeface="Comic Sans MS"/>
              </a:rPr>
              <a:t>Found it to be 2.72 K.</a:t>
            </a:r>
          </a:p>
        </p:txBody>
      </p:sp>
      <p:sp>
        <p:nvSpPr>
          <p:cNvPr id="193" name="Shape 193"/>
          <p:cNvSpPr txBox="1">
            <a:spLocks noGrp="1"/>
          </p:cNvSpPr>
          <p:nvPr>
            <p:ph type="title"/>
          </p:nvPr>
        </p:nvSpPr>
        <p:spPr>
          <a:xfrm>
            <a:off x="1159536" y="313294"/>
            <a:ext cx="6841575" cy="857250"/>
          </a:xfrm>
          <a:prstGeom prst="rect">
            <a:avLst/>
          </a:prstGeom>
          <a:noFill/>
          <a:ln>
            <a:noFill/>
          </a:ln>
        </p:spPr>
        <p:txBody>
          <a:bodyPr lIns="68569" tIns="34275" rIns="68569" bIns="34275" anchor="ctr" anchorCtr="0">
            <a:noAutofit/>
          </a:bodyPr>
          <a:lstStyle/>
          <a:p>
            <a:pPr>
              <a:buClr>
                <a:srgbClr val="FFFF00"/>
              </a:buClr>
              <a:buSzPct val="25000"/>
            </a:pPr>
            <a:r>
              <a:rPr lang="en-GB" sz="2969">
                <a:solidFill>
                  <a:srgbClr val="FFFFFF"/>
                </a:solidFill>
              </a:rPr>
              <a:t>Cosmic Microwave Background Radiation (CMBR)</a:t>
            </a:r>
          </a:p>
        </p:txBody>
      </p:sp>
      <p:sp>
        <p:nvSpPr>
          <p:cNvPr id="6" name="Shape 185">
            <a:extLst>
              <a:ext uri="{FF2B5EF4-FFF2-40B4-BE49-F238E27FC236}">
                <a16:creationId xmlns:a16="http://schemas.microsoft.com/office/drawing/2014/main" id="{EDA0E455-E82D-4E9A-954E-009B8DBA4712}"/>
              </a:ext>
            </a:extLst>
          </p:cNvPr>
          <p:cNvSpPr txBox="1"/>
          <p:nvPr/>
        </p:nvSpPr>
        <p:spPr>
          <a:xfrm>
            <a:off x="0" y="0"/>
            <a:ext cx="9144000" cy="306046"/>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Explain what cosmic microwave background radiation is</a:t>
            </a:r>
          </a:p>
        </p:txBody>
      </p:sp>
    </p:spTree>
    <p:extLst>
      <p:ext uri="{BB962C8B-B14F-4D97-AF65-F5344CB8AC3E}">
        <p14:creationId xmlns:p14="http://schemas.microsoft.com/office/powerpoint/2010/main" val="727235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Shape 207" descr="2784-4_Pc_pic_111.jpg"/>
          <p:cNvPicPr preferRelativeResize="0">
            <a:picLocks noGrp="1"/>
          </p:cNvPicPr>
          <p:nvPr>
            <p:ph type="body" idx="1"/>
          </p:nvPr>
        </p:nvPicPr>
        <p:blipFill rotWithShape="1">
          <a:blip r:embed="rId3">
            <a:alphaModFix/>
          </a:blip>
          <a:srcRect/>
          <a:stretch/>
        </p:blipFill>
        <p:spPr>
          <a:xfrm>
            <a:off x="1143000" y="1221600"/>
            <a:ext cx="6858000" cy="3456450"/>
          </a:xfrm>
          <a:prstGeom prst="rect">
            <a:avLst/>
          </a:prstGeom>
          <a:solidFill>
            <a:schemeClr val="lt1"/>
          </a:solidFill>
          <a:ln>
            <a:noFill/>
          </a:ln>
        </p:spPr>
      </p:pic>
      <p:sp>
        <p:nvSpPr>
          <p:cNvPr id="208" name="Shape 208"/>
          <p:cNvSpPr txBox="1"/>
          <p:nvPr/>
        </p:nvSpPr>
        <p:spPr>
          <a:xfrm>
            <a:off x="1223625" y="1540688"/>
            <a:ext cx="6696675" cy="2968875"/>
          </a:xfrm>
          <a:prstGeom prst="rect">
            <a:avLst/>
          </a:prstGeom>
          <a:solidFill>
            <a:schemeClr val="dk1">
              <a:alpha val="77650"/>
            </a:schemeClr>
          </a:solidFill>
          <a:ln>
            <a:noFill/>
          </a:ln>
        </p:spPr>
        <p:txBody>
          <a:bodyPr lIns="68569" tIns="34275" rIns="68569" bIns="34275" anchor="t" anchorCtr="0">
            <a:noAutofit/>
          </a:bodyPr>
          <a:lstStyle/>
          <a:p>
            <a:pPr defTabSz="685800">
              <a:buClr>
                <a:srgbClr val="FFFFFF"/>
              </a:buClr>
              <a:buSzPct val="25000"/>
            </a:pPr>
            <a:r>
              <a:rPr lang="en-GB" sz="1650">
                <a:solidFill>
                  <a:srgbClr val="FFFFFF"/>
                </a:solidFill>
                <a:latin typeface="Comic Sans MS"/>
                <a:ea typeface="Comic Sans MS"/>
                <a:cs typeface="Comic Sans MS"/>
                <a:sym typeface="Comic Sans MS"/>
              </a:rPr>
              <a:t>What Penzias and Wilson were observing was </a:t>
            </a:r>
            <a:r>
              <a:rPr lang="en-GB" sz="1650">
                <a:solidFill>
                  <a:srgbClr val="FFFF00"/>
                </a:solidFill>
                <a:latin typeface="Comic Sans MS"/>
                <a:ea typeface="Comic Sans MS"/>
                <a:cs typeface="Comic Sans MS"/>
                <a:sym typeface="Comic Sans MS"/>
              </a:rPr>
              <a:t>radiation present at the big bang</a:t>
            </a:r>
            <a:r>
              <a:rPr lang="en-GB" sz="1650">
                <a:solidFill>
                  <a:srgbClr val="FFFFFF"/>
                </a:solidFill>
                <a:latin typeface="Comic Sans MS"/>
                <a:ea typeface="Comic Sans MS"/>
                <a:cs typeface="Comic Sans MS"/>
                <a:sym typeface="Comic Sans MS"/>
              </a:rPr>
              <a:t>.</a:t>
            </a:r>
          </a:p>
          <a:p>
            <a:pPr defTabSz="685800">
              <a:buClr>
                <a:srgbClr val="FFFFFF"/>
              </a:buClr>
            </a:pPr>
            <a:endParaRPr sz="1650">
              <a:solidFill>
                <a:srgbClr val="FFFFFF"/>
              </a:solidFill>
              <a:latin typeface="Comic Sans MS"/>
              <a:ea typeface="Comic Sans MS"/>
              <a:cs typeface="Comic Sans MS"/>
              <a:sym typeface="Comic Sans MS"/>
            </a:endParaRPr>
          </a:p>
          <a:p>
            <a:pPr defTabSz="685800">
              <a:buClr>
                <a:srgbClr val="FFFFFF"/>
              </a:buClr>
              <a:buSzPct val="25000"/>
            </a:pPr>
            <a:r>
              <a:rPr lang="en-GB" sz="1650">
                <a:solidFill>
                  <a:srgbClr val="FFFFFF"/>
                </a:solidFill>
                <a:latin typeface="Comic Sans MS"/>
                <a:ea typeface="Comic Sans MS"/>
                <a:cs typeface="Comic Sans MS"/>
                <a:sym typeface="Comic Sans MS"/>
              </a:rPr>
              <a:t>These photons would originally have had a </a:t>
            </a:r>
            <a:r>
              <a:rPr lang="en-GB" sz="1650">
                <a:solidFill>
                  <a:srgbClr val="FFFF00"/>
                </a:solidFill>
                <a:latin typeface="Comic Sans MS"/>
                <a:ea typeface="Comic Sans MS"/>
                <a:cs typeface="Comic Sans MS"/>
                <a:sym typeface="Comic Sans MS"/>
              </a:rPr>
              <a:t>high temperature and energy</a:t>
            </a:r>
            <a:r>
              <a:rPr lang="en-GB" sz="1650">
                <a:solidFill>
                  <a:srgbClr val="FFFFFF"/>
                </a:solidFill>
                <a:latin typeface="Comic Sans MS"/>
                <a:ea typeface="Comic Sans MS"/>
                <a:cs typeface="Comic Sans MS"/>
                <a:sym typeface="Comic Sans MS"/>
              </a:rPr>
              <a:t> and would have had a </a:t>
            </a:r>
            <a:r>
              <a:rPr lang="en-GB" sz="1650">
                <a:solidFill>
                  <a:srgbClr val="FFFF00"/>
                </a:solidFill>
                <a:latin typeface="Comic Sans MS"/>
                <a:ea typeface="Comic Sans MS"/>
                <a:cs typeface="Comic Sans MS"/>
                <a:sym typeface="Comic Sans MS"/>
              </a:rPr>
              <a:t>shorter wavelength</a:t>
            </a:r>
          </a:p>
          <a:p>
            <a:pPr defTabSz="685800">
              <a:buClr>
                <a:srgbClr val="FFFFFF"/>
              </a:buClr>
            </a:pPr>
            <a:endParaRPr sz="1650">
              <a:solidFill>
                <a:srgbClr val="FFFFFF"/>
              </a:solidFill>
              <a:latin typeface="Comic Sans MS"/>
              <a:ea typeface="Comic Sans MS"/>
              <a:cs typeface="Comic Sans MS"/>
              <a:sym typeface="Comic Sans MS"/>
            </a:endParaRPr>
          </a:p>
          <a:p>
            <a:pPr defTabSz="685800">
              <a:buClr>
                <a:srgbClr val="FFFFFF"/>
              </a:buClr>
              <a:buSzPct val="25000"/>
            </a:pPr>
            <a:r>
              <a:rPr lang="en-GB" sz="1650">
                <a:solidFill>
                  <a:srgbClr val="FFFFFF"/>
                </a:solidFill>
                <a:latin typeface="Comic Sans MS"/>
                <a:ea typeface="Comic Sans MS"/>
                <a:cs typeface="Comic Sans MS"/>
                <a:sym typeface="Comic Sans MS"/>
              </a:rPr>
              <a:t>Owing to expansion of the universe since the big bang the radiation has been extremely </a:t>
            </a:r>
            <a:r>
              <a:rPr lang="en-GB" sz="1650">
                <a:solidFill>
                  <a:srgbClr val="FFFF00"/>
                </a:solidFill>
                <a:latin typeface="Comic Sans MS"/>
                <a:ea typeface="Comic Sans MS"/>
                <a:cs typeface="Comic Sans MS"/>
                <a:sym typeface="Comic Sans MS"/>
              </a:rPr>
              <a:t>red shifted</a:t>
            </a:r>
          </a:p>
          <a:p>
            <a:pPr defTabSz="685800">
              <a:buClr>
                <a:srgbClr val="FFFFFF"/>
              </a:buClr>
            </a:pPr>
            <a:endParaRPr sz="1650">
              <a:solidFill>
                <a:srgbClr val="FFFFFF"/>
              </a:solidFill>
              <a:latin typeface="Comic Sans MS"/>
              <a:ea typeface="Comic Sans MS"/>
              <a:cs typeface="Comic Sans MS"/>
              <a:sym typeface="Comic Sans MS"/>
            </a:endParaRPr>
          </a:p>
          <a:p>
            <a:pPr defTabSz="685800">
              <a:buClr>
                <a:srgbClr val="FFFFFF"/>
              </a:buClr>
              <a:buSzPct val="25000"/>
            </a:pPr>
            <a:r>
              <a:rPr lang="en-GB" sz="1650">
                <a:solidFill>
                  <a:srgbClr val="FFFFFF"/>
                </a:solidFill>
                <a:latin typeface="Comic Sans MS"/>
                <a:ea typeface="Comic Sans MS"/>
                <a:cs typeface="Comic Sans MS"/>
                <a:sym typeface="Comic Sans MS"/>
              </a:rPr>
              <a:t>This makes the </a:t>
            </a:r>
            <a:r>
              <a:rPr lang="en-GB" sz="1650">
                <a:solidFill>
                  <a:srgbClr val="FFFF00"/>
                </a:solidFill>
                <a:latin typeface="Comic Sans MS"/>
                <a:ea typeface="Comic Sans MS"/>
                <a:cs typeface="Comic Sans MS"/>
                <a:sym typeface="Comic Sans MS"/>
              </a:rPr>
              <a:t>wavelength longer</a:t>
            </a:r>
            <a:r>
              <a:rPr lang="en-GB" sz="1650">
                <a:solidFill>
                  <a:srgbClr val="FFFFFF"/>
                </a:solidFill>
                <a:latin typeface="Comic Sans MS"/>
                <a:ea typeface="Comic Sans MS"/>
                <a:cs typeface="Comic Sans MS"/>
                <a:sym typeface="Comic Sans MS"/>
              </a:rPr>
              <a:t> and </a:t>
            </a:r>
            <a:r>
              <a:rPr lang="en-GB" sz="1650">
                <a:solidFill>
                  <a:srgbClr val="FFFF00"/>
                </a:solidFill>
                <a:latin typeface="Comic Sans MS"/>
                <a:ea typeface="Comic Sans MS"/>
                <a:cs typeface="Comic Sans MS"/>
                <a:sym typeface="Comic Sans MS"/>
              </a:rPr>
              <a:t>decreases frequency</a:t>
            </a:r>
            <a:r>
              <a:rPr lang="en-GB" sz="1650">
                <a:solidFill>
                  <a:srgbClr val="FFFFFF"/>
                </a:solidFill>
                <a:latin typeface="Comic Sans MS"/>
                <a:ea typeface="Comic Sans MS"/>
                <a:cs typeface="Comic Sans MS"/>
                <a:sym typeface="Comic Sans MS"/>
              </a:rPr>
              <a:t>, which has the effect of </a:t>
            </a:r>
            <a:r>
              <a:rPr lang="en-GB" sz="1650">
                <a:solidFill>
                  <a:srgbClr val="FFFF00"/>
                </a:solidFill>
                <a:latin typeface="Comic Sans MS"/>
                <a:ea typeface="Comic Sans MS"/>
                <a:cs typeface="Comic Sans MS"/>
                <a:sym typeface="Comic Sans MS"/>
              </a:rPr>
              <a:t>decreasing temperature</a:t>
            </a:r>
            <a:r>
              <a:rPr lang="en-GB" sz="1650">
                <a:solidFill>
                  <a:srgbClr val="FFFFFF"/>
                </a:solidFill>
                <a:latin typeface="Comic Sans MS"/>
                <a:ea typeface="Comic Sans MS"/>
                <a:cs typeface="Comic Sans MS"/>
                <a:sym typeface="Comic Sans MS"/>
              </a:rPr>
              <a:t> (think of Wein’s law)</a:t>
            </a:r>
            <a:r>
              <a:rPr lang="en-GB" sz="1650">
                <a:solidFill>
                  <a:srgbClr val="00FFFF"/>
                </a:solidFill>
                <a:latin typeface="Comic Sans MS"/>
                <a:ea typeface="Comic Sans MS"/>
                <a:cs typeface="Comic Sans MS"/>
                <a:sym typeface="Comic Sans MS"/>
              </a:rPr>
              <a:t> </a:t>
            </a:r>
          </a:p>
        </p:txBody>
      </p:sp>
      <p:sp>
        <p:nvSpPr>
          <p:cNvPr id="209" name="Shape 209"/>
          <p:cNvSpPr txBox="1">
            <a:spLocks noGrp="1"/>
          </p:cNvSpPr>
          <p:nvPr>
            <p:ph type="title"/>
          </p:nvPr>
        </p:nvSpPr>
        <p:spPr>
          <a:xfrm>
            <a:off x="1159536" y="313294"/>
            <a:ext cx="6841575" cy="857250"/>
          </a:xfrm>
          <a:prstGeom prst="rect">
            <a:avLst/>
          </a:prstGeom>
          <a:noFill/>
          <a:ln>
            <a:noFill/>
          </a:ln>
        </p:spPr>
        <p:txBody>
          <a:bodyPr lIns="68569" tIns="34275" rIns="68569" bIns="34275" anchor="ctr" anchorCtr="0">
            <a:noAutofit/>
          </a:bodyPr>
          <a:lstStyle/>
          <a:p>
            <a:pPr>
              <a:buClr>
                <a:srgbClr val="FFFF00"/>
              </a:buClr>
              <a:buSzPct val="25000"/>
            </a:pPr>
            <a:r>
              <a:rPr lang="en-GB" sz="2969">
                <a:solidFill>
                  <a:srgbClr val="FFFFFF"/>
                </a:solidFill>
              </a:rPr>
              <a:t>Cosmic Microwave Background Radiation (CMBR)</a:t>
            </a:r>
          </a:p>
        </p:txBody>
      </p:sp>
      <p:sp>
        <p:nvSpPr>
          <p:cNvPr id="6" name="Shape 185">
            <a:extLst>
              <a:ext uri="{FF2B5EF4-FFF2-40B4-BE49-F238E27FC236}">
                <a16:creationId xmlns:a16="http://schemas.microsoft.com/office/drawing/2014/main" id="{7F7B1C20-74A5-44A2-9FF5-007DA285FC6A}"/>
              </a:ext>
            </a:extLst>
          </p:cNvPr>
          <p:cNvSpPr txBox="1"/>
          <p:nvPr/>
        </p:nvSpPr>
        <p:spPr>
          <a:xfrm>
            <a:off x="0" y="0"/>
            <a:ext cx="9144000" cy="306046"/>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Explain what cosmic microwave background radiation is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p:nvPr/>
        </p:nvSpPr>
        <p:spPr>
          <a:xfrm>
            <a:off x="1971675" y="696188"/>
            <a:ext cx="5220225" cy="4049100"/>
          </a:xfrm>
          <a:prstGeom prst="rect">
            <a:avLst/>
          </a:prstGeom>
          <a:solidFill>
            <a:srgbClr val="FFFFFF"/>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defTabSz="685800"/>
            <a:endParaRPr sz="1050"/>
          </a:p>
        </p:txBody>
      </p:sp>
      <p:pic>
        <p:nvPicPr>
          <p:cNvPr id="216" name="Shape 216"/>
          <p:cNvPicPr preferRelativeResize="0"/>
          <p:nvPr/>
        </p:nvPicPr>
        <p:blipFill>
          <a:blip r:embed="rId3">
            <a:alphaModFix/>
          </a:blip>
          <a:stretch>
            <a:fillRect/>
          </a:stretch>
        </p:blipFill>
        <p:spPr>
          <a:xfrm>
            <a:off x="2018592" y="751408"/>
            <a:ext cx="4993146" cy="4049192"/>
          </a:xfrm>
          <a:prstGeom prst="rect">
            <a:avLst/>
          </a:prstGeom>
          <a:noFill/>
          <a:ln>
            <a:noFill/>
          </a:ln>
        </p:spPr>
      </p:pic>
      <p:sp>
        <p:nvSpPr>
          <p:cNvPr id="5" name="Shape 185">
            <a:extLst>
              <a:ext uri="{FF2B5EF4-FFF2-40B4-BE49-F238E27FC236}">
                <a16:creationId xmlns:a16="http://schemas.microsoft.com/office/drawing/2014/main" id="{BF7C03F3-7C97-4FFD-9E9A-92BE18443918}"/>
              </a:ext>
            </a:extLst>
          </p:cNvPr>
          <p:cNvSpPr txBox="1"/>
          <p:nvPr/>
        </p:nvSpPr>
        <p:spPr>
          <a:xfrm>
            <a:off x="0" y="0"/>
            <a:ext cx="9144000" cy="306046"/>
          </a:xfrm>
          <a:prstGeom prst="rect">
            <a:avLst/>
          </a:prstGeom>
          <a:solidFill>
            <a:srgbClr val="84FE72">
              <a:alpha val="98850"/>
            </a:srgbClr>
          </a:solidFill>
          <a:ln>
            <a:noFill/>
          </a:ln>
        </p:spPr>
        <p:txBody>
          <a:bodyPr lIns="68569" tIns="34275" rIns="68569" bIns="34275" anchor="t" anchorCtr="0">
            <a:noAutofit/>
          </a:bodyPr>
          <a:lstStyle/>
          <a:p>
            <a:pPr defTabSz="685800">
              <a:buSzPct val="25000"/>
            </a:pPr>
            <a:r>
              <a:rPr lang="en-GB" sz="1350" dirty="0">
                <a:latin typeface="Comic Sans MS"/>
                <a:ea typeface="Comic Sans MS"/>
                <a:cs typeface="Comic Sans MS"/>
                <a:sym typeface="Comic Sans MS"/>
              </a:rPr>
              <a:t>Learning Outcome: Explain what cosmic microwave background radiation 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873409" y="1092279"/>
          <a:ext cx="2082375" cy="2788968"/>
        </p:xfrm>
        <a:graphic>
          <a:graphicData uri="http://schemas.openxmlformats.org/drawingml/2006/table">
            <a:tbl>
              <a:tblPr firstRow="1" bandRow="1">
                <a:noFill/>
              </a:tblPr>
              <a:tblGrid>
                <a:gridCol w="2082375">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346500" y="253688"/>
            <a:ext cx="4826618" cy="648675"/>
          </a:xfrm>
          <a:prstGeom prst="rect">
            <a:avLst/>
          </a:prstGeom>
          <a:noFill/>
          <a:ln>
            <a:noFill/>
          </a:ln>
        </p:spPr>
        <p:txBody>
          <a:bodyPr lIns="91425" tIns="45700" rIns="91425" bIns="45700" anchor="ctr" anchorCtr="0">
            <a:noAutofit/>
          </a:bodyPr>
          <a:lstStyle/>
          <a:p>
            <a:pPr marL="0" marR="0" lvl="0" indent="0" algn="l" rtl="0">
              <a:spcBef>
                <a:spcPts val="0"/>
              </a:spcBef>
              <a:buClr>
                <a:srgbClr val="FFFF00"/>
              </a:buClr>
              <a:buSzPct val="25000"/>
              <a:buFont typeface="Comic Sans MS"/>
              <a:buNone/>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461809" y="1069061"/>
          <a:ext cx="1973275" cy="1669810"/>
        </p:xfrm>
        <a:graphic>
          <a:graphicData uri="http://schemas.openxmlformats.org/drawingml/2006/table">
            <a:tbl>
              <a:tblPr firstRow="1" bandRow="1">
                <a:noFill/>
              </a:tblPr>
              <a:tblGrid>
                <a:gridCol w="1973275">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91450" marR="91450"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nvGraphicFramePr>
        <p:xfrm>
          <a:off x="5941105" y="1069062"/>
          <a:ext cx="2227825" cy="3497934"/>
        </p:xfrm>
        <a:graphic>
          <a:graphicData uri="http://schemas.openxmlformats.org/drawingml/2006/table">
            <a:tbl>
              <a:tblPr firstRow="1" bandRow="1">
                <a:noFill/>
              </a:tblPr>
              <a:tblGrid>
                <a:gridCol w="2227825">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92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616">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1" dirty="0">
                          <a:solidFill>
                            <a:schemeClr val="bg1"/>
                          </a:solidFill>
                          <a:latin typeface="+mj-lt"/>
                          <a:ea typeface="Comic Sans MS"/>
                          <a:cs typeface="Comic Sans MS"/>
                          <a:sym typeface="Comic Sans MS"/>
                        </a:rPr>
                        <a:t>3. </a:t>
                      </a:r>
                      <a:r>
                        <a:rPr lang="en-GB" sz="1200" b="1" i="0" u="none" strike="noStrike" cap="none" dirty="0">
                          <a:solidFill>
                            <a:schemeClr val="bg1"/>
                          </a:solidFill>
                          <a:latin typeface="+mn-lt"/>
                          <a:ea typeface="Comic Sans MS"/>
                          <a:cs typeface="Comic Sans MS"/>
                          <a:sym typeface="Comic Sans MS"/>
                        </a:rPr>
                        <a:t>Wien and Stefan’s law</a:t>
                      </a:r>
                    </a:p>
                  </a:txBody>
                  <a:tcPr marL="28575" marR="28575"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348989">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dirty="0">
                          <a:solidFill>
                            <a:schemeClr val="tx1"/>
                          </a:solidFill>
                          <a:latin typeface="+mj-lt"/>
                          <a:ea typeface="Comic Sans MS"/>
                          <a:cs typeface="Comic Sans MS"/>
                          <a:sym typeface="Comic Sans MS"/>
                        </a:rPr>
                        <a:t>4. Radiation from</a:t>
                      </a:r>
                      <a:r>
                        <a:rPr lang="en-GB" sz="1200" b="0" baseline="0" dirty="0">
                          <a:solidFill>
                            <a:schemeClr val="tx1"/>
                          </a:solidFill>
                          <a:latin typeface="+mj-lt"/>
                          <a:ea typeface="Comic Sans MS"/>
                          <a:cs typeface="Comic Sans MS"/>
                          <a:sym typeface="Comic Sans MS"/>
                        </a:rPr>
                        <a:t> stars</a:t>
                      </a:r>
                      <a:endParaRPr lang="en-GB" sz="1200" b="0" dirty="0">
                        <a:solidFill>
                          <a:schemeClr val="tx1"/>
                        </a:solidFill>
                        <a:latin typeface="+mj-lt"/>
                        <a:ea typeface="Comic Sans MS"/>
                        <a:cs typeface="Comic Sans MS"/>
                        <a:sym typeface="Comic Sans MS"/>
                      </a:endParaRP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8656">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5. Astronomical distances</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5234">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6. Doppler effect &amp; red shift</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7. CMBR and the cosmological principle</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8. Universe evolution and expansion</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8575" marR="28575"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2942204" y="1243253"/>
            <a:ext cx="5196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435085" y="1269929"/>
            <a:ext cx="5196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694804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2784-4_Pc_pic_111.jpg"/>
          <p:cNvPicPr preferRelativeResize="0">
            <a:picLocks noGrp="1"/>
          </p:cNvPicPr>
          <p:nvPr>
            <p:ph type="body" idx="1"/>
          </p:nvPr>
        </p:nvPicPr>
        <p:blipFill rotWithShape="1">
          <a:blip r:embed="rId3">
            <a:alphaModFix/>
          </a:blip>
          <a:srcRect/>
          <a:stretch/>
        </p:blipFill>
        <p:spPr>
          <a:xfrm>
            <a:off x="1143000" y="1221600"/>
            <a:ext cx="6912768" cy="3456384"/>
          </a:xfrm>
          <a:prstGeom prst="rect">
            <a:avLst/>
          </a:prstGeom>
          <a:solidFill>
            <a:schemeClr val="lt1"/>
          </a:solidFill>
          <a:ln>
            <a:noFill/>
          </a:ln>
        </p:spPr>
      </p:pic>
      <p:sp>
        <p:nvSpPr>
          <p:cNvPr id="223" name="Shape 223"/>
          <p:cNvSpPr txBox="1"/>
          <p:nvPr/>
        </p:nvSpPr>
        <p:spPr>
          <a:xfrm>
            <a:off x="1758656" y="2616300"/>
            <a:ext cx="5748750" cy="467100"/>
          </a:xfrm>
          <a:prstGeom prst="rect">
            <a:avLst/>
          </a:prstGeom>
          <a:solidFill>
            <a:schemeClr val="dk1">
              <a:alpha val="77647"/>
            </a:schemeClr>
          </a:solidFill>
          <a:ln>
            <a:noFill/>
          </a:ln>
        </p:spPr>
        <p:txBody>
          <a:bodyPr lIns="68569" tIns="34275" rIns="68569" bIns="34275" anchor="t" anchorCtr="0">
            <a:noAutofit/>
          </a:bodyPr>
          <a:lstStyle/>
          <a:p>
            <a:pPr defTabSz="685800">
              <a:spcBef>
                <a:spcPts val="300"/>
              </a:spcBef>
              <a:buClr>
                <a:srgbClr val="FFFFFF"/>
              </a:buClr>
              <a:buSzPct val="25000"/>
            </a:pPr>
            <a:r>
              <a:rPr lang="en-GB" sz="1800" b="1">
                <a:solidFill>
                  <a:srgbClr val="FFFFFF"/>
                </a:solidFill>
                <a:latin typeface="Comic Sans MS"/>
                <a:ea typeface="Comic Sans MS"/>
                <a:cs typeface="Comic Sans MS"/>
                <a:sym typeface="Comic Sans MS"/>
              </a:rPr>
              <a:t>Steady state theory versus the Big Bang theory</a:t>
            </a:r>
          </a:p>
        </p:txBody>
      </p:sp>
      <p:sp>
        <p:nvSpPr>
          <p:cNvPr id="224" name="Shape 224"/>
          <p:cNvSpPr txBox="1"/>
          <p:nvPr/>
        </p:nvSpPr>
        <p:spPr>
          <a:xfrm>
            <a:off x="0" y="0"/>
            <a:ext cx="9144000" cy="311625"/>
          </a:xfrm>
          <a:prstGeom prst="rect">
            <a:avLst/>
          </a:prstGeom>
          <a:solidFill>
            <a:srgbClr val="C9DAF8"/>
          </a:solidFill>
          <a:ln>
            <a:noFill/>
          </a:ln>
        </p:spPr>
        <p:txBody>
          <a:bodyPr lIns="68569" tIns="34275" rIns="68569" bIns="34275" anchor="t" anchorCtr="0">
            <a:noAutofit/>
          </a:bodyPr>
          <a:lstStyle/>
          <a:p>
            <a:pPr defTabSz="685800">
              <a:buSzPct val="25000"/>
            </a:pPr>
            <a:r>
              <a:rPr lang="en-GB" sz="1350" b="1" dirty="0">
                <a:latin typeface="Comic Sans MS"/>
                <a:ea typeface="Comic Sans MS"/>
                <a:cs typeface="Comic Sans MS"/>
                <a:sym typeface="Comic Sans MS"/>
              </a:rPr>
              <a:t>Learning Outcome: Apply CMBR to support the big bang theory</a:t>
            </a:r>
          </a:p>
        </p:txBody>
      </p:sp>
      <p:sp>
        <p:nvSpPr>
          <p:cNvPr id="225" name="Shape 225"/>
          <p:cNvSpPr txBox="1">
            <a:spLocks noGrp="1"/>
          </p:cNvSpPr>
          <p:nvPr>
            <p:ph type="title"/>
          </p:nvPr>
        </p:nvSpPr>
        <p:spPr>
          <a:xfrm>
            <a:off x="1705076" y="370448"/>
            <a:ext cx="5896800" cy="736875"/>
          </a:xfrm>
          <a:prstGeom prst="rect">
            <a:avLst/>
          </a:prstGeom>
          <a:noFill/>
          <a:ln>
            <a:noFill/>
          </a:ln>
        </p:spPr>
        <p:txBody>
          <a:bodyPr lIns="68569" tIns="34275" rIns="68569" bIns="34275" anchor="ctr" anchorCtr="0">
            <a:noAutofit/>
          </a:bodyPr>
          <a:lstStyle/>
          <a:p>
            <a:pPr>
              <a:buClr>
                <a:srgbClr val="FFFF00"/>
              </a:buClr>
              <a:buSzPct val="25000"/>
            </a:pPr>
            <a:r>
              <a:rPr lang="en-GB" sz="2700">
                <a:solidFill>
                  <a:srgbClr val="FFFF00"/>
                </a:solidFill>
              </a:rPr>
              <a:t>Universe theory’s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Shape 230" descr="2784-4_Pc_pic_111.jpg"/>
          <p:cNvPicPr preferRelativeResize="0">
            <a:picLocks noGrp="1"/>
          </p:cNvPicPr>
          <p:nvPr>
            <p:ph type="body" idx="1"/>
          </p:nvPr>
        </p:nvPicPr>
        <p:blipFill rotWithShape="1">
          <a:blip r:embed="rId3">
            <a:alphaModFix/>
          </a:blip>
          <a:srcRect/>
          <a:stretch/>
        </p:blipFill>
        <p:spPr>
          <a:xfrm>
            <a:off x="1143000" y="1221600"/>
            <a:ext cx="6912675" cy="3456450"/>
          </a:xfrm>
          <a:prstGeom prst="rect">
            <a:avLst/>
          </a:prstGeom>
          <a:solidFill>
            <a:schemeClr val="lt1"/>
          </a:solidFill>
          <a:ln>
            <a:noFill/>
          </a:ln>
        </p:spPr>
      </p:pic>
      <p:sp>
        <p:nvSpPr>
          <p:cNvPr id="231" name="Shape 231"/>
          <p:cNvSpPr txBox="1"/>
          <p:nvPr/>
        </p:nvSpPr>
        <p:spPr>
          <a:xfrm>
            <a:off x="1223628" y="1221600"/>
            <a:ext cx="6696675" cy="3726450"/>
          </a:xfrm>
          <a:prstGeom prst="rect">
            <a:avLst/>
          </a:prstGeom>
          <a:solidFill>
            <a:schemeClr val="dk1">
              <a:alpha val="77650"/>
            </a:schemeClr>
          </a:solidFill>
          <a:ln>
            <a:noFill/>
          </a:ln>
        </p:spPr>
        <p:txBody>
          <a:bodyPr lIns="68569" tIns="34275" rIns="68569" bIns="34275" anchor="t" anchorCtr="0">
            <a:noAutofit/>
          </a:bodyPr>
          <a:lstStyle/>
          <a:p>
            <a:pPr defTabSz="685800">
              <a:spcBef>
                <a:spcPts val="300"/>
              </a:spcBef>
              <a:buClr>
                <a:srgbClr val="FFFFFF"/>
              </a:buClr>
              <a:buSzPct val="25000"/>
            </a:pPr>
            <a:r>
              <a:rPr lang="en-GB" sz="1500" dirty="0">
                <a:solidFill>
                  <a:srgbClr val="FFFFFF"/>
                </a:solidFill>
                <a:latin typeface="Comic Sans MS"/>
                <a:ea typeface="Comic Sans MS"/>
                <a:cs typeface="Comic Sans MS"/>
                <a:sym typeface="Comic Sans MS"/>
              </a:rPr>
              <a:t>Some astrophysicists </a:t>
            </a:r>
            <a:r>
              <a:rPr lang="en-GB" sz="1500" dirty="0">
                <a:solidFill>
                  <a:srgbClr val="FFFF00"/>
                </a:solidFill>
                <a:latin typeface="Comic Sans MS"/>
                <a:ea typeface="Comic Sans MS"/>
                <a:cs typeface="Comic Sans MS"/>
                <a:sym typeface="Comic Sans MS"/>
              </a:rPr>
              <a:t>thought that the universe was static </a:t>
            </a:r>
            <a:r>
              <a:rPr lang="en-GB" sz="1500" dirty="0">
                <a:solidFill>
                  <a:srgbClr val="FFFFFF"/>
                </a:solidFill>
                <a:latin typeface="Comic Sans MS"/>
                <a:ea typeface="Comic Sans MS"/>
                <a:cs typeface="Comic Sans MS"/>
                <a:sym typeface="Comic Sans MS"/>
              </a:rPr>
              <a:t>and had existed for ever and that matter was continually being generated from </a:t>
            </a:r>
            <a:r>
              <a:rPr lang="en-GB" sz="1500" dirty="0">
                <a:solidFill>
                  <a:srgbClr val="FFFF00"/>
                </a:solidFill>
                <a:latin typeface="Comic Sans MS"/>
                <a:ea typeface="Comic Sans MS"/>
                <a:cs typeface="Comic Sans MS"/>
                <a:sym typeface="Comic Sans MS"/>
              </a:rPr>
              <a:t>nothing to account for the expansion of the universe</a:t>
            </a:r>
            <a:r>
              <a:rPr lang="en-GB" sz="1500" dirty="0">
                <a:solidFill>
                  <a:srgbClr val="FFFFFF"/>
                </a:solidFill>
                <a:latin typeface="Comic Sans MS"/>
                <a:ea typeface="Comic Sans MS"/>
                <a:cs typeface="Comic Sans MS"/>
                <a:sym typeface="Comic Sans MS"/>
              </a:rPr>
              <a:t>. This is the </a:t>
            </a:r>
            <a:r>
              <a:rPr lang="en-GB" sz="1500" dirty="0">
                <a:solidFill>
                  <a:srgbClr val="FFFF00"/>
                </a:solidFill>
                <a:latin typeface="Comic Sans MS"/>
                <a:ea typeface="Comic Sans MS"/>
                <a:cs typeface="Comic Sans MS"/>
                <a:sym typeface="Comic Sans MS"/>
              </a:rPr>
              <a:t>steady-state theory</a:t>
            </a:r>
            <a:r>
              <a:rPr lang="en-GB" sz="1500" dirty="0">
                <a:solidFill>
                  <a:srgbClr val="FFFFFF"/>
                </a:solidFill>
                <a:latin typeface="Comic Sans MS"/>
                <a:ea typeface="Comic Sans MS"/>
                <a:cs typeface="Comic Sans MS"/>
                <a:sym typeface="Comic Sans MS"/>
              </a:rPr>
              <a:t>. </a:t>
            </a:r>
          </a:p>
          <a:p>
            <a:pPr defTabSz="685800">
              <a:spcBef>
                <a:spcPts val="300"/>
              </a:spcBef>
              <a:buClr>
                <a:srgbClr val="FFFFFF"/>
              </a:buClr>
              <a:buSzPct val="25000"/>
            </a:pPr>
            <a:endParaRPr lang="en-GB" sz="1500" dirty="0">
              <a:solidFill>
                <a:srgbClr val="FFFFFF"/>
              </a:solidFill>
              <a:latin typeface="Comic Sans MS"/>
              <a:ea typeface="Comic Sans MS"/>
              <a:cs typeface="Comic Sans MS"/>
              <a:sym typeface="Comic Sans MS"/>
            </a:endParaRPr>
          </a:p>
          <a:p>
            <a:pPr defTabSz="685800">
              <a:spcBef>
                <a:spcPts val="300"/>
              </a:spcBef>
              <a:buClr>
                <a:srgbClr val="FFFFFF"/>
              </a:buClr>
              <a:buSzPct val="25000"/>
            </a:pPr>
            <a:r>
              <a:rPr lang="en-GB" sz="1500" dirty="0">
                <a:solidFill>
                  <a:srgbClr val="FFFFFF"/>
                </a:solidFill>
                <a:latin typeface="Comic Sans MS"/>
                <a:ea typeface="Comic Sans MS"/>
                <a:cs typeface="Comic Sans MS"/>
                <a:sym typeface="Comic Sans MS"/>
              </a:rPr>
              <a:t>Other astrophysicists proposed the </a:t>
            </a:r>
            <a:r>
              <a:rPr lang="en-GB" sz="1500" dirty="0">
                <a:solidFill>
                  <a:srgbClr val="FFFF00"/>
                </a:solidFill>
                <a:latin typeface="Comic Sans MS"/>
                <a:ea typeface="Comic Sans MS"/>
                <a:cs typeface="Comic Sans MS"/>
                <a:sym typeface="Comic Sans MS"/>
              </a:rPr>
              <a:t>'big bang' theory</a:t>
            </a:r>
            <a:r>
              <a:rPr lang="en-GB" sz="1500" dirty="0">
                <a:solidFill>
                  <a:srgbClr val="FFFFFF"/>
                </a:solidFill>
                <a:latin typeface="Comic Sans MS"/>
                <a:ea typeface="Comic Sans MS"/>
                <a:cs typeface="Comic Sans MS"/>
                <a:sym typeface="Comic Sans MS"/>
              </a:rPr>
              <a:t>. They calculated that from the big bang, the universe </a:t>
            </a:r>
            <a:r>
              <a:rPr lang="en-GB" sz="1500" dirty="0">
                <a:solidFill>
                  <a:srgbClr val="FFFF00"/>
                </a:solidFill>
                <a:latin typeface="Comic Sans MS"/>
                <a:ea typeface="Comic Sans MS"/>
                <a:cs typeface="Comic Sans MS"/>
                <a:sym typeface="Comic Sans MS"/>
              </a:rPr>
              <a:t>would expand and cool </a:t>
            </a:r>
            <a:r>
              <a:rPr lang="en-GB" sz="1500" dirty="0">
                <a:solidFill>
                  <a:srgbClr val="FFFFFF"/>
                </a:solidFill>
                <a:latin typeface="Comic Sans MS"/>
                <a:ea typeface="Comic Sans MS"/>
                <a:cs typeface="Comic Sans MS"/>
                <a:sym typeface="Comic Sans MS"/>
              </a:rPr>
              <a:t>and that a </a:t>
            </a:r>
            <a:r>
              <a:rPr lang="en-GB" sz="1500" dirty="0">
                <a:solidFill>
                  <a:srgbClr val="FFFF00"/>
                </a:solidFill>
                <a:latin typeface="Comic Sans MS"/>
                <a:ea typeface="Comic Sans MS"/>
                <a:cs typeface="Comic Sans MS"/>
                <a:sym typeface="Comic Sans MS"/>
              </a:rPr>
              <a:t>background radiation </a:t>
            </a:r>
            <a:r>
              <a:rPr lang="en-GB" sz="1500" dirty="0">
                <a:solidFill>
                  <a:srgbClr val="FFFFFF"/>
                </a:solidFill>
                <a:latin typeface="Comic Sans MS"/>
                <a:ea typeface="Comic Sans MS"/>
                <a:cs typeface="Comic Sans MS"/>
                <a:sym typeface="Comic Sans MS"/>
              </a:rPr>
              <a:t>would exist at a </a:t>
            </a:r>
            <a:r>
              <a:rPr lang="en-GB" sz="1500" dirty="0">
                <a:solidFill>
                  <a:srgbClr val="FFFF00"/>
                </a:solidFill>
                <a:latin typeface="Comic Sans MS"/>
                <a:ea typeface="Comic Sans MS"/>
                <a:cs typeface="Comic Sans MS"/>
                <a:sym typeface="Comic Sans MS"/>
              </a:rPr>
              <a:t>few degrees kelvin</a:t>
            </a:r>
            <a:r>
              <a:rPr lang="en-GB" sz="1500" dirty="0">
                <a:solidFill>
                  <a:srgbClr val="FFFFFF"/>
                </a:solidFill>
                <a:latin typeface="Comic Sans MS"/>
                <a:ea typeface="Comic Sans MS"/>
                <a:cs typeface="Comic Sans MS"/>
                <a:sym typeface="Comic Sans MS"/>
              </a:rPr>
              <a:t>. </a:t>
            </a:r>
          </a:p>
          <a:p>
            <a:pPr defTabSz="685800">
              <a:spcBef>
                <a:spcPts val="300"/>
              </a:spcBef>
              <a:buClr>
                <a:srgbClr val="FFFFFF"/>
              </a:buClr>
              <a:buSzPct val="25000"/>
            </a:pPr>
            <a:endParaRPr lang="en-GB" sz="1500" dirty="0">
              <a:solidFill>
                <a:srgbClr val="FFFFFF"/>
              </a:solidFill>
              <a:latin typeface="Comic Sans MS"/>
              <a:ea typeface="Comic Sans MS"/>
              <a:cs typeface="Comic Sans MS"/>
              <a:sym typeface="Comic Sans MS"/>
            </a:endParaRPr>
          </a:p>
          <a:p>
            <a:pPr defTabSz="685800">
              <a:spcBef>
                <a:spcPts val="300"/>
              </a:spcBef>
              <a:buClr>
                <a:srgbClr val="FFFFFF"/>
              </a:buClr>
              <a:buSzPct val="25000"/>
            </a:pPr>
            <a:r>
              <a:rPr lang="en-GB" sz="1500" dirty="0">
                <a:solidFill>
                  <a:srgbClr val="FFFFFF"/>
                </a:solidFill>
                <a:latin typeface="Comic Sans MS"/>
                <a:ea typeface="Comic Sans MS"/>
                <a:cs typeface="Comic Sans MS"/>
                <a:sym typeface="Comic Sans MS"/>
              </a:rPr>
              <a:t>A </a:t>
            </a:r>
            <a:r>
              <a:rPr lang="en-GB" sz="1500" dirty="0">
                <a:solidFill>
                  <a:srgbClr val="FFFF00"/>
                </a:solidFill>
                <a:latin typeface="Comic Sans MS"/>
                <a:ea typeface="Comic Sans MS"/>
                <a:cs typeface="Comic Sans MS"/>
                <a:sym typeface="Comic Sans MS"/>
              </a:rPr>
              <a:t>steady-state universe would be cold</a:t>
            </a:r>
            <a:r>
              <a:rPr lang="en-GB" sz="1500" dirty="0">
                <a:solidFill>
                  <a:srgbClr val="FFFFFF"/>
                </a:solidFill>
                <a:latin typeface="Comic Sans MS"/>
                <a:ea typeface="Comic Sans MS"/>
                <a:cs typeface="Comic Sans MS"/>
                <a:sym typeface="Comic Sans MS"/>
              </a:rPr>
              <a:t>, and there would be </a:t>
            </a:r>
            <a:r>
              <a:rPr lang="en-GB" sz="1500" dirty="0">
                <a:solidFill>
                  <a:srgbClr val="FFFF00"/>
                </a:solidFill>
                <a:latin typeface="Comic Sans MS"/>
                <a:ea typeface="Comic Sans MS"/>
                <a:cs typeface="Comic Sans MS"/>
                <a:sym typeface="Comic Sans MS"/>
              </a:rPr>
              <a:t>no background radiation</a:t>
            </a:r>
            <a:r>
              <a:rPr lang="en-GB" sz="1500" dirty="0">
                <a:solidFill>
                  <a:srgbClr val="FFFFFF"/>
                </a:solidFill>
                <a:latin typeface="Comic Sans MS"/>
                <a:ea typeface="Comic Sans MS"/>
                <a:cs typeface="Comic Sans MS"/>
                <a:sym typeface="Comic Sans MS"/>
              </a:rPr>
              <a:t>. </a:t>
            </a:r>
          </a:p>
          <a:p>
            <a:pPr defTabSz="685800">
              <a:spcBef>
                <a:spcPts val="300"/>
              </a:spcBef>
              <a:buClr>
                <a:srgbClr val="FFFFFF"/>
              </a:buClr>
              <a:buSzPct val="25000"/>
            </a:pPr>
            <a:endParaRPr lang="en-GB" sz="1500" dirty="0">
              <a:solidFill>
                <a:srgbClr val="FFFFFF"/>
              </a:solidFill>
              <a:latin typeface="Comic Sans MS"/>
              <a:ea typeface="Comic Sans MS"/>
              <a:cs typeface="Comic Sans MS"/>
              <a:sym typeface="Comic Sans MS"/>
            </a:endParaRPr>
          </a:p>
          <a:p>
            <a:pPr defTabSz="685800">
              <a:spcBef>
                <a:spcPts val="300"/>
              </a:spcBef>
              <a:buClr>
                <a:srgbClr val="FFFFFF"/>
              </a:buClr>
              <a:buSzPct val="25000"/>
            </a:pPr>
            <a:r>
              <a:rPr lang="en-GB" sz="1500" dirty="0">
                <a:solidFill>
                  <a:srgbClr val="FFFFFF"/>
                </a:solidFill>
                <a:latin typeface="Comic Sans MS"/>
                <a:ea typeface="Comic Sans MS"/>
                <a:cs typeface="Comic Sans MS"/>
                <a:sym typeface="Comic Sans MS"/>
              </a:rPr>
              <a:t>Penzias and Wilson's discovery of cosmic microwave background radiation, at just the right temperature, therefore </a:t>
            </a:r>
            <a:r>
              <a:rPr lang="en-GB" sz="1500" dirty="0">
                <a:solidFill>
                  <a:srgbClr val="FFFF00"/>
                </a:solidFill>
                <a:latin typeface="Comic Sans MS"/>
                <a:ea typeface="Comic Sans MS"/>
                <a:cs typeface="Comic Sans MS"/>
                <a:sym typeface="Comic Sans MS"/>
              </a:rPr>
              <a:t>supported the big bang theory.</a:t>
            </a:r>
          </a:p>
        </p:txBody>
      </p:sp>
      <p:sp>
        <p:nvSpPr>
          <p:cNvPr id="232" name="Shape 232"/>
          <p:cNvSpPr txBox="1">
            <a:spLocks noGrp="1"/>
          </p:cNvSpPr>
          <p:nvPr>
            <p:ph type="title"/>
          </p:nvPr>
        </p:nvSpPr>
        <p:spPr>
          <a:xfrm>
            <a:off x="1705076" y="370448"/>
            <a:ext cx="5896800" cy="736875"/>
          </a:xfrm>
          <a:prstGeom prst="rect">
            <a:avLst/>
          </a:prstGeom>
          <a:noFill/>
          <a:ln>
            <a:noFill/>
          </a:ln>
        </p:spPr>
        <p:txBody>
          <a:bodyPr lIns="68569" tIns="34275" rIns="68569" bIns="34275" anchor="ctr" anchorCtr="0">
            <a:noAutofit/>
          </a:bodyPr>
          <a:lstStyle/>
          <a:p>
            <a:pPr>
              <a:buClr>
                <a:srgbClr val="FFFF00"/>
              </a:buClr>
              <a:buSzPct val="25000"/>
            </a:pPr>
            <a:r>
              <a:rPr lang="en-GB" sz="2700">
                <a:solidFill>
                  <a:srgbClr val="FFFF00"/>
                </a:solidFill>
              </a:rPr>
              <a:t>Universe expansion theory’s </a:t>
            </a:r>
          </a:p>
        </p:txBody>
      </p:sp>
      <p:sp>
        <p:nvSpPr>
          <p:cNvPr id="233" name="Shape 233"/>
          <p:cNvSpPr txBox="1"/>
          <p:nvPr/>
        </p:nvSpPr>
        <p:spPr>
          <a:xfrm>
            <a:off x="0" y="0"/>
            <a:ext cx="9144000" cy="311625"/>
          </a:xfrm>
          <a:prstGeom prst="rect">
            <a:avLst/>
          </a:prstGeom>
          <a:solidFill>
            <a:srgbClr val="C9DAF8"/>
          </a:solidFill>
          <a:ln>
            <a:noFill/>
          </a:ln>
        </p:spPr>
        <p:txBody>
          <a:bodyPr lIns="68569" tIns="34275" rIns="68569" bIns="34275" anchor="t" anchorCtr="0">
            <a:noAutofit/>
          </a:bodyPr>
          <a:lstStyle/>
          <a:p>
            <a:pPr defTabSz="685800">
              <a:buSzPct val="25000"/>
            </a:pPr>
            <a:r>
              <a:rPr lang="en-GB" sz="1350" b="1" dirty="0">
                <a:latin typeface="Comic Sans MS"/>
                <a:ea typeface="Comic Sans MS"/>
                <a:cs typeface="Comic Sans MS"/>
                <a:sym typeface="Comic Sans MS"/>
              </a:rPr>
              <a:t>Learning Outcome: Apply CMBR to support the big bang theory</a:t>
            </a:r>
          </a:p>
        </p:txBody>
      </p:sp>
    </p:spTree>
    <p:extLst>
      <p:ext uri="{BB962C8B-B14F-4D97-AF65-F5344CB8AC3E}">
        <p14:creationId xmlns:p14="http://schemas.microsoft.com/office/powerpoint/2010/main" val="26301646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1485900" y="205978"/>
            <a:ext cx="6172200" cy="857250"/>
          </a:xfrm>
          <a:prstGeom prst="rect">
            <a:avLst/>
          </a:prstGeom>
        </p:spPr>
        <p:txBody>
          <a:bodyPr lIns="68569" tIns="68569" rIns="68569" bIns="68569" anchor="ctr" anchorCtr="0">
            <a:noAutofit/>
          </a:bodyPr>
          <a:lstStyle/>
          <a:p>
            <a:endParaRPr/>
          </a:p>
        </p:txBody>
      </p:sp>
      <p:sp>
        <p:nvSpPr>
          <p:cNvPr id="247" name="Shape 247"/>
          <p:cNvSpPr txBox="1">
            <a:spLocks noGrp="1"/>
          </p:cNvSpPr>
          <p:nvPr>
            <p:ph type="body" idx="1"/>
          </p:nvPr>
        </p:nvSpPr>
        <p:spPr>
          <a:xfrm>
            <a:off x="1485900" y="1200150"/>
            <a:ext cx="6172200" cy="3394575"/>
          </a:xfrm>
          <a:prstGeom prst="rect">
            <a:avLst/>
          </a:prstGeom>
        </p:spPr>
        <p:txBody>
          <a:bodyPr lIns="68569" tIns="68569" rIns="68569" bIns="68569" anchor="t" anchorCtr="0">
            <a:noAutofit/>
          </a:bodyPr>
          <a:lstStyle/>
          <a:p>
            <a:pPr>
              <a:spcBef>
                <a:spcPts val="0"/>
              </a:spcBef>
              <a:buNone/>
            </a:pPr>
            <a:endParaRPr/>
          </a:p>
        </p:txBody>
      </p:sp>
      <p:pic>
        <p:nvPicPr>
          <p:cNvPr id="248" name="Shape 248"/>
          <p:cNvPicPr preferRelativeResize="0"/>
          <p:nvPr/>
        </p:nvPicPr>
        <p:blipFill>
          <a:blip r:embed="rId3">
            <a:alphaModFix/>
          </a:blip>
          <a:stretch>
            <a:fillRect/>
          </a:stretch>
        </p:blipFill>
        <p:spPr>
          <a:xfrm>
            <a:off x="1143000" y="857250"/>
            <a:ext cx="6858000" cy="3429000"/>
          </a:xfrm>
          <a:prstGeom prst="rect">
            <a:avLst/>
          </a:prstGeom>
          <a:noFill/>
          <a:ln>
            <a:noFill/>
          </a:ln>
        </p:spPr>
      </p:pic>
      <p:sp>
        <p:nvSpPr>
          <p:cNvPr id="249" name="Shape 249"/>
          <p:cNvSpPr txBox="1"/>
          <p:nvPr/>
        </p:nvSpPr>
        <p:spPr>
          <a:xfrm>
            <a:off x="2441869" y="4494094"/>
            <a:ext cx="5216175" cy="389700"/>
          </a:xfrm>
          <a:prstGeom prst="rect">
            <a:avLst/>
          </a:prstGeom>
          <a:noFill/>
          <a:ln>
            <a:noFill/>
          </a:ln>
        </p:spPr>
        <p:txBody>
          <a:bodyPr lIns="68569" tIns="68569" rIns="68569" bIns="68569" anchor="t" anchorCtr="0">
            <a:noAutofit/>
          </a:bodyPr>
          <a:lstStyle/>
          <a:p>
            <a:pPr defTabSz="685800"/>
            <a:r>
              <a:rPr lang="en-GB" sz="1800" b="1">
                <a:solidFill>
                  <a:srgbClr val="FFFFFF"/>
                </a:solidFill>
                <a:latin typeface="Comic Sans MS"/>
                <a:ea typeface="Comic Sans MS"/>
                <a:cs typeface="Comic Sans MS"/>
                <a:sym typeface="Comic Sans MS"/>
              </a:rPr>
              <a:t>COBE (Cosmic Background explorer)</a:t>
            </a:r>
          </a:p>
        </p:txBody>
      </p:sp>
      <p:sp>
        <p:nvSpPr>
          <p:cNvPr id="250" name="Shape 250"/>
          <p:cNvSpPr txBox="1"/>
          <p:nvPr/>
        </p:nvSpPr>
        <p:spPr>
          <a:xfrm>
            <a:off x="0" y="0"/>
            <a:ext cx="9144000" cy="311625"/>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b="1">
                <a:latin typeface="Comic Sans MS"/>
                <a:ea typeface="Comic Sans MS"/>
                <a:cs typeface="Comic Sans MS"/>
                <a:sym typeface="Comic Sans MS"/>
              </a:rPr>
              <a:t>Learning Outcome: Apply CMBR to the cosmological principle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1485900" y="205978"/>
            <a:ext cx="6172200" cy="857250"/>
          </a:xfrm>
          <a:prstGeom prst="rect">
            <a:avLst/>
          </a:prstGeom>
        </p:spPr>
        <p:txBody>
          <a:bodyPr lIns="68569" tIns="68569" rIns="68569" bIns="68569" anchor="ctr" anchorCtr="0">
            <a:noAutofit/>
          </a:bodyPr>
          <a:lstStyle/>
          <a:p>
            <a:endParaRPr/>
          </a:p>
        </p:txBody>
      </p:sp>
      <p:sp>
        <p:nvSpPr>
          <p:cNvPr id="256" name="Shape 256"/>
          <p:cNvSpPr txBox="1">
            <a:spLocks noGrp="1"/>
          </p:cNvSpPr>
          <p:nvPr>
            <p:ph type="body" idx="1"/>
          </p:nvPr>
        </p:nvSpPr>
        <p:spPr>
          <a:xfrm>
            <a:off x="1485900" y="1200150"/>
            <a:ext cx="6172200" cy="3394575"/>
          </a:xfrm>
          <a:prstGeom prst="rect">
            <a:avLst/>
          </a:prstGeom>
        </p:spPr>
        <p:txBody>
          <a:bodyPr lIns="68569" tIns="68569" rIns="68569" bIns="68569" anchor="t" anchorCtr="0">
            <a:noAutofit/>
          </a:bodyPr>
          <a:lstStyle/>
          <a:p>
            <a:pPr>
              <a:spcBef>
                <a:spcPts val="0"/>
              </a:spcBef>
              <a:buNone/>
            </a:pPr>
            <a:endParaRPr/>
          </a:p>
        </p:txBody>
      </p:sp>
      <p:pic>
        <p:nvPicPr>
          <p:cNvPr id="257" name="Shape 257"/>
          <p:cNvPicPr preferRelativeResize="0"/>
          <p:nvPr/>
        </p:nvPicPr>
        <p:blipFill>
          <a:blip r:embed="rId3">
            <a:alphaModFix/>
          </a:blip>
          <a:stretch>
            <a:fillRect/>
          </a:stretch>
        </p:blipFill>
        <p:spPr>
          <a:xfrm>
            <a:off x="1143000" y="800100"/>
            <a:ext cx="6858000" cy="3429000"/>
          </a:xfrm>
          <a:prstGeom prst="rect">
            <a:avLst/>
          </a:prstGeom>
          <a:noFill/>
          <a:ln>
            <a:noFill/>
          </a:ln>
        </p:spPr>
      </p:pic>
      <p:sp>
        <p:nvSpPr>
          <p:cNvPr id="258" name="Shape 258"/>
          <p:cNvSpPr txBox="1"/>
          <p:nvPr/>
        </p:nvSpPr>
        <p:spPr>
          <a:xfrm>
            <a:off x="2161313" y="4494094"/>
            <a:ext cx="5839650" cy="389700"/>
          </a:xfrm>
          <a:prstGeom prst="rect">
            <a:avLst/>
          </a:prstGeom>
          <a:noFill/>
          <a:ln>
            <a:noFill/>
          </a:ln>
        </p:spPr>
        <p:txBody>
          <a:bodyPr lIns="68569" tIns="68569" rIns="68569" bIns="68569" anchor="t" anchorCtr="0">
            <a:noAutofit/>
          </a:bodyPr>
          <a:lstStyle/>
          <a:p>
            <a:pPr defTabSz="685800"/>
            <a:r>
              <a:rPr lang="en-GB" sz="1650" b="1">
                <a:solidFill>
                  <a:srgbClr val="FFFFFF"/>
                </a:solidFill>
                <a:latin typeface="Comic Sans MS"/>
                <a:ea typeface="Comic Sans MS"/>
                <a:cs typeface="Comic Sans MS"/>
                <a:sym typeface="Comic Sans MS"/>
              </a:rPr>
              <a:t>WMAP (Wilkinson Microwave Anisotropy Probe</a:t>
            </a:r>
          </a:p>
          <a:p>
            <a:pPr defTabSz="685800"/>
            <a:endParaRPr sz="1650" b="1">
              <a:solidFill>
                <a:srgbClr val="FFFFFF"/>
              </a:solidFill>
              <a:latin typeface="Comic Sans MS"/>
              <a:ea typeface="Comic Sans MS"/>
              <a:cs typeface="Comic Sans MS"/>
              <a:sym typeface="Comic Sans MS"/>
            </a:endParaRPr>
          </a:p>
        </p:txBody>
      </p:sp>
      <p:sp>
        <p:nvSpPr>
          <p:cNvPr id="259" name="Shape 259"/>
          <p:cNvSpPr txBox="1"/>
          <p:nvPr/>
        </p:nvSpPr>
        <p:spPr>
          <a:xfrm>
            <a:off x="0" y="1"/>
            <a:ext cx="9144000" cy="259706"/>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b="1" dirty="0">
                <a:latin typeface="Comic Sans MS"/>
                <a:ea typeface="Comic Sans MS"/>
                <a:cs typeface="Comic Sans MS"/>
                <a:sym typeface="Comic Sans MS"/>
              </a:rPr>
              <a:t>Learning Outcome: Apply CMBR to the cosmological principle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485900" y="205978"/>
            <a:ext cx="6172200" cy="857250"/>
          </a:xfrm>
          <a:prstGeom prst="rect">
            <a:avLst/>
          </a:prstGeom>
        </p:spPr>
        <p:txBody>
          <a:bodyPr lIns="68569" tIns="68569" rIns="68569" bIns="68569" anchor="ctr" anchorCtr="0">
            <a:noAutofit/>
          </a:bodyPr>
          <a:lstStyle/>
          <a:p>
            <a:endParaRPr/>
          </a:p>
        </p:txBody>
      </p:sp>
      <p:sp>
        <p:nvSpPr>
          <p:cNvPr id="265" name="Shape 265"/>
          <p:cNvSpPr txBox="1">
            <a:spLocks noGrp="1"/>
          </p:cNvSpPr>
          <p:nvPr>
            <p:ph type="body" idx="1"/>
          </p:nvPr>
        </p:nvSpPr>
        <p:spPr>
          <a:xfrm>
            <a:off x="1485900" y="1200150"/>
            <a:ext cx="6172200" cy="3394575"/>
          </a:xfrm>
          <a:prstGeom prst="rect">
            <a:avLst/>
          </a:prstGeom>
        </p:spPr>
        <p:txBody>
          <a:bodyPr lIns="68569" tIns="68569" rIns="68569" bIns="68569" anchor="t" anchorCtr="0">
            <a:noAutofit/>
          </a:bodyPr>
          <a:lstStyle/>
          <a:p>
            <a:pPr>
              <a:spcBef>
                <a:spcPts val="0"/>
              </a:spcBef>
              <a:buNone/>
            </a:pPr>
            <a:endParaRPr/>
          </a:p>
        </p:txBody>
      </p:sp>
      <p:sp>
        <p:nvSpPr>
          <p:cNvPr id="266" name="Shape 266"/>
          <p:cNvSpPr txBox="1"/>
          <p:nvPr/>
        </p:nvSpPr>
        <p:spPr>
          <a:xfrm>
            <a:off x="1311863" y="4481100"/>
            <a:ext cx="1077975" cy="363600"/>
          </a:xfrm>
          <a:prstGeom prst="rect">
            <a:avLst/>
          </a:prstGeom>
          <a:noFill/>
          <a:ln>
            <a:noFill/>
          </a:ln>
        </p:spPr>
        <p:txBody>
          <a:bodyPr lIns="68569" tIns="68569" rIns="68569" bIns="68569" anchor="t" anchorCtr="0">
            <a:noAutofit/>
          </a:bodyPr>
          <a:lstStyle/>
          <a:p>
            <a:pPr defTabSz="685800"/>
            <a:r>
              <a:rPr lang="en-GB" sz="1650" b="1" dirty="0">
                <a:solidFill>
                  <a:srgbClr val="FFFFFF"/>
                </a:solidFill>
                <a:latin typeface="Comic Sans MS"/>
                <a:ea typeface="Comic Sans MS"/>
                <a:cs typeface="Comic Sans MS"/>
                <a:sym typeface="Comic Sans MS"/>
              </a:rPr>
              <a:t>Planck</a:t>
            </a:r>
          </a:p>
        </p:txBody>
      </p:sp>
      <p:pic>
        <p:nvPicPr>
          <p:cNvPr id="267" name="Shape 267"/>
          <p:cNvPicPr preferRelativeResize="0"/>
          <p:nvPr/>
        </p:nvPicPr>
        <p:blipFill>
          <a:blip r:embed="rId3">
            <a:alphaModFix/>
          </a:blip>
          <a:stretch>
            <a:fillRect/>
          </a:stretch>
        </p:blipFill>
        <p:spPr>
          <a:xfrm>
            <a:off x="1143000" y="857269"/>
            <a:ext cx="6858000" cy="3428990"/>
          </a:xfrm>
          <a:prstGeom prst="rect">
            <a:avLst/>
          </a:prstGeom>
          <a:noFill/>
          <a:ln>
            <a:noFill/>
          </a:ln>
        </p:spPr>
      </p:pic>
      <p:sp>
        <p:nvSpPr>
          <p:cNvPr id="268" name="Shape 268"/>
          <p:cNvSpPr txBox="1"/>
          <p:nvPr/>
        </p:nvSpPr>
        <p:spPr>
          <a:xfrm>
            <a:off x="0" y="1"/>
            <a:ext cx="9144000" cy="298799"/>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b="1" dirty="0">
                <a:latin typeface="Comic Sans MS"/>
                <a:ea typeface="Comic Sans MS"/>
                <a:cs typeface="Comic Sans MS"/>
                <a:sym typeface="Comic Sans MS"/>
              </a:rPr>
              <a:t>Learning Outcome: Apply CMBR to the cosmological principle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1485900" y="205978"/>
            <a:ext cx="6172200" cy="857250"/>
          </a:xfrm>
          <a:prstGeom prst="rect">
            <a:avLst/>
          </a:prstGeom>
        </p:spPr>
        <p:txBody>
          <a:bodyPr lIns="68569" tIns="68569" rIns="68569" bIns="68569" anchor="ctr" anchorCtr="0">
            <a:noAutofit/>
          </a:bodyPr>
          <a:lstStyle/>
          <a:p>
            <a:endParaRPr/>
          </a:p>
        </p:txBody>
      </p:sp>
      <p:sp>
        <p:nvSpPr>
          <p:cNvPr id="274" name="Shape 274"/>
          <p:cNvSpPr txBox="1">
            <a:spLocks noGrp="1"/>
          </p:cNvSpPr>
          <p:nvPr>
            <p:ph type="body" idx="1"/>
          </p:nvPr>
        </p:nvSpPr>
        <p:spPr>
          <a:xfrm>
            <a:off x="1485900" y="1200150"/>
            <a:ext cx="6172200" cy="3394575"/>
          </a:xfrm>
          <a:prstGeom prst="rect">
            <a:avLst/>
          </a:prstGeom>
        </p:spPr>
        <p:txBody>
          <a:bodyPr lIns="68569" tIns="68569" rIns="68569" bIns="68569" anchor="t" anchorCtr="0">
            <a:noAutofit/>
          </a:bodyPr>
          <a:lstStyle/>
          <a:p>
            <a:pPr>
              <a:spcBef>
                <a:spcPts val="0"/>
              </a:spcBef>
              <a:buNone/>
            </a:pPr>
            <a:endParaRPr/>
          </a:p>
        </p:txBody>
      </p:sp>
      <p:pic>
        <p:nvPicPr>
          <p:cNvPr id="275" name="Shape 275"/>
          <p:cNvPicPr preferRelativeResize="0"/>
          <p:nvPr/>
        </p:nvPicPr>
        <p:blipFill>
          <a:blip r:embed="rId3">
            <a:alphaModFix/>
          </a:blip>
          <a:stretch>
            <a:fillRect/>
          </a:stretch>
        </p:blipFill>
        <p:spPr>
          <a:xfrm>
            <a:off x="1143000" y="667047"/>
            <a:ext cx="6858000" cy="3809405"/>
          </a:xfrm>
          <a:prstGeom prst="rect">
            <a:avLst/>
          </a:prstGeom>
          <a:noFill/>
          <a:ln>
            <a:noFill/>
          </a:ln>
        </p:spPr>
      </p:pic>
      <p:sp>
        <p:nvSpPr>
          <p:cNvPr id="276" name="Shape 276"/>
          <p:cNvSpPr txBox="1"/>
          <p:nvPr/>
        </p:nvSpPr>
        <p:spPr>
          <a:xfrm>
            <a:off x="0" y="0"/>
            <a:ext cx="9144000" cy="311625"/>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b="1" dirty="0">
                <a:latin typeface="Comic Sans MS"/>
                <a:ea typeface="Comic Sans MS"/>
                <a:cs typeface="Comic Sans MS"/>
                <a:sym typeface="Comic Sans MS"/>
              </a:rPr>
              <a:t>Learning Outcome: Apply CMBR to the cosmological principle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485900" y="205978"/>
            <a:ext cx="5732394" cy="857250"/>
          </a:xfrm>
          <a:prstGeom prst="rect">
            <a:avLst/>
          </a:prstGeom>
          <a:noFill/>
          <a:ln>
            <a:noFill/>
          </a:ln>
        </p:spPr>
        <p:txBody>
          <a:bodyPr lIns="68569" tIns="34275" rIns="68569" bIns="34275" anchor="ctr" anchorCtr="0">
            <a:noAutofit/>
          </a:bodyPr>
          <a:lstStyle/>
          <a:p>
            <a:pPr>
              <a:buClr>
                <a:schemeClr val="lt1"/>
              </a:buClr>
              <a:buSzPct val="25000"/>
            </a:pPr>
            <a:r>
              <a:rPr lang="en-GB">
                <a:solidFill>
                  <a:schemeClr val="lt1"/>
                </a:solidFill>
              </a:rPr>
              <a:t>The cosmological principle</a:t>
            </a:r>
          </a:p>
        </p:txBody>
      </p:sp>
      <p:sp>
        <p:nvSpPr>
          <p:cNvPr id="282" name="Shape 282"/>
          <p:cNvSpPr txBox="1">
            <a:spLocks noGrp="1"/>
          </p:cNvSpPr>
          <p:nvPr>
            <p:ph type="body" idx="1"/>
          </p:nvPr>
        </p:nvSpPr>
        <p:spPr>
          <a:xfrm>
            <a:off x="1250630" y="978750"/>
            <a:ext cx="6642675" cy="4050450"/>
          </a:xfrm>
          <a:prstGeom prst="rect">
            <a:avLst/>
          </a:prstGeom>
          <a:noFill/>
          <a:ln>
            <a:noFill/>
          </a:ln>
        </p:spPr>
        <p:txBody>
          <a:bodyPr lIns="68569" tIns="34275" rIns="68569" bIns="34275" anchor="t" anchorCtr="0">
            <a:noAutofit/>
          </a:bodyPr>
          <a:lstStyle/>
          <a:p>
            <a:pPr marL="0" indent="0">
              <a:lnSpc>
                <a:spcPct val="80000"/>
              </a:lnSpc>
              <a:spcBef>
                <a:spcPts val="300"/>
              </a:spcBef>
              <a:buClr>
                <a:srgbClr val="FFFF00"/>
              </a:buClr>
              <a:buSzPct val="25000"/>
              <a:buNone/>
            </a:pPr>
            <a:r>
              <a:rPr lang="en-GB" sz="1500">
                <a:solidFill>
                  <a:schemeClr val="lt1"/>
                </a:solidFill>
              </a:rPr>
              <a:t>Our view of the universe is, basically, exactly the same as it would be from anywhere else in the universe. </a:t>
            </a:r>
          </a:p>
          <a:p>
            <a:pPr marL="0" indent="0">
              <a:lnSpc>
                <a:spcPct val="80000"/>
              </a:lnSpc>
              <a:spcBef>
                <a:spcPts val="300"/>
              </a:spcBef>
              <a:buClr>
                <a:srgbClr val="FFFF00"/>
              </a:buClr>
              <a:buSzPct val="25000"/>
              <a:buNone/>
            </a:pPr>
            <a:endParaRPr sz="1500">
              <a:solidFill>
                <a:schemeClr val="lt1"/>
              </a:solidFill>
            </a:endParaRPr>
          </a:p>
          <a:p>
            <a:pPr marL="0" indent="0">
              <a:lnSpc>
                <a:spcPct val="80000"/>
              </a:lnSpc>
              <a:spcBef>
                <a:spcPts val="300"/>
              </a:spcBef>
              <a:buClr>
                <a:srgbClr val="FFFF00"/>
              </a:buClr>
              <a:buSzPct val="25000"/>
              <a:buNone/>
            </a:pPr>
            <a:r>
              <a:rPr lang="en-GB" sz="1500">
                <a:solidFill>
                  <a:schemeClr val="lt1"/>
                </a:solidFill>
              </a:rPr>
              <a:t>The </a:t>
            </a:r>
            <a:r>
              <a:rPr lang="en-GB" sz="1500">
                <a:solidFill>
                  <a:srgbClr val="FFFF00"/>
                </a:solidFill>
              </a:rPr>
              <a:t>density of the universe is constant </a:t>
            </a:r>
            <a:r>
              <a:rPr lang="en-GB" sz="1500">
                <a:solidFill>
                  <a:schemeClr val="lt1"/>
                </a:solidFill>
              </a:rPr>
              <a:t>everywhere, provided you use a large enough unit of volume. </a:t>
            </a:r>
          </a:p>
          <a:p>
            <a:pPr marL="0" indent="0">
              <a:lnSpc>
                <a:spcPct val="80000"/>
              </a:lnSpc>
              <a:spcBef>
                <a:spcPts val="300"/>
              </a:spcBef>
              <a:buClr>
                <a:srgbClr val="FFFF00"/>
              </a:buClr>
              <a:buSzPct val="25000"/>
              <a:buNone/>
            </a:pPr>
            <a:endParaRPr sz="1500">
              <a:solidFill>
                <a:schemeClr val="lt1"/>
              </a:solidFill>
            </a:endParaRPr>
          </a:p>
          <a:p>
            <a:pPr marL="0" indent="0">
              <a:lnSpc>
                <a:spcPct val="80000"/>
              </a:lnSpc>
              <a:spcBef>
                <a:spcPts val="300"/>
              </a:spcBef>
              <a:buClr>
                <a:srgbClr val="FFFF00"/>
              </a:buClr>
              <a:buSzPct val="25000"/>
              <a:buNone/>
            </a:pPr>
            <a:r>
              <a:rPr lang="en-GB" sz="1500">
                <a:solidFill>
                  <a:schemeClr val="lt1"/>
                </a:solidFill>
              </a:rPr>
              <a:t>The cosmological principle states that: the universe is </a:t>
            </a:r>
            <a:r>
              <a:rPr lang="en-GB" sz="1500" b="1">
                <a:solidFill>
                  <a:srgbClr val="FFFF00"/>
                </a:solidFill>
              </a:rPr>
              <a:t>isotropic</a:t>
            </a:r>
            <a:r>
              <a:rPr lang="en-GB" sz="1500">
                <a:solidFill>
                  <a:schemeClr val="lt1"/>
                </a:solidFill>
              </a:rPr>
              <a:t> and </a:t>
            </a:r>
            <a:r>
              <a:rPr lang="en-GB" sz="1500" b="1">
                <a:solidFill>
                  <a:srgbClr val="FFFF00"/>
                </a:solidFill>
              </a:rPr>
              <a:t>homogenous</a:t>
            </a:r>
            <a:r>
              <a:rPr lang="en-GB" sz="1500">
                <a:solidFill>
                  <a:schemeClr val="lt1"/>
                </a:solidFill>
              </a:rPr>
              <a:t>.</a:t>
            </a:r>
          </a:p>
          <a:p>
            <a:pPr marL="0" indent="0">
              <a:lnSpc>
                <a:spcPct val="80000"/>
              </a:lnSpc>
              <a:spcBef>
                <a:spcPts val="300"/>
              </a:spcBef>
              <a:buClr>
                <a:srgbClr val="FFFF00"/>
              </a:buClr>
              <a:buSzPct val="25000"/>
              <a:buNone/>
            </a:pPr>
            <a:endParaRPr sz="1500">
              <a:solidFill>
                <a:schemeClr val="lt1"/>
              </a:solidFill>
            </a:endParaRPr>
          </a:p>
          <a:p>
            <a:pPr marL="0" indent="0">
              <a:lnSpc>
                <a:spcPct val="80000"/>
              </a:lnSpc>
              <a:spcBef>
                <a:spcPts val="300"/>
              </a:spcBef>
              <a:buClr>
                <a:schemeClr val="lt1"/>
              </a:buClr>
              <a:buSzPct val="25000"/>
              <a:buNone/>
            </a:pPr>
            <a:r>
              <a:rPr lang="en-GB" sz="1500">
                <a:solidFill>
                  <a:schemeClr val="lt1"/>
                </a:solidFill>
              </a:rPr>
              <a:t>Isotropic – </a:t>
            </a:r>
            <a:r>
              <a:rPr lang="en-GB" sz="1500">
                <a:solidFill>
                  <a:srgbClr val="FFFF00"/>
                </a:solidFill>
              </a:rPr>
              <a:t>same in all directions</a:t>
            </a:r>
          </a:p>
          <a:p>
            <a:pPr marL="0" indent="0">
              <a:lnSpc>
                <a:spcPct val="80000"/>
              </a:lnSpc>
              <a:spcBef>
                <a:spcPts val="300"/>
              </a:spcBef>
              <a:buClr>
                <a:schemeClr val="lt1"/>
              </a:buClr>
              <a:buSzPct val="25000"/>
              <a:buNone/>
            </a:pPr>
            <a:endParaRPr sz="1500">
              <a:solidFill>
                <a:srgbClr val="FFFF00"/>
              </a:solidFill>
            </a:endParaRPr>
          </a:p>
          <a:p>
            <a:pPr marL="0" indent="0">
              <a:lnSpc>
                <a:spcPct val="80000"/>
              </a:lnSpc>
              <a:spcBef>
                <a:spcPts val="300"/>
              </a:spcBef>
              <a:buClr>
                <a:schemeClr val="lt1"/>
              </a:buClr>
              <a:buSzPct val="25000"/>
              <a:buNone/>
            </a:pPr>
            <a:r>
              <a:rPr lang="en-GB" sz="1500">
                <a:solidFill>
                  <a:schemeClr val="lt1"/>
                </a:solidFill>
              </a:rPr>
              <a:t>Homogenous – </a:t>
            </a:r>
            <a:r>
              <a:rPr lang="en-GB" sz="1500">
                <a:solidFill>
                  <a:srgbClr val="FFFF00"/>
                </a:solidFill>
              </a:rPr>
              <a:t>of uniform density</a:t>
            </a:r>
            <a:br>
              <a:rPr lang="en-GB" sz="1500">
                <a:solidFill>
                  <a:schemeClr val="lt1"/>
                </a:solidFill>
              </a:rPr>
            </a:br>
            <a:endParaRPr lang="en-GB" sz="1500">
              <a:solidFill>
                <a:schemeClr val="lt1"/>
              </a:solidFill>
            </a:endParaRPr>
          </a:p>
        </p:txBody>
      </p:sp>
      <p:pic>
        <p:nvPicPr>
          <p:cNvPr id="283" name="Shape 283"/>
          <p:cNvPicPr preferRelativeResize="0"/>
          <p:nvPr/>
        </p:nvPicPr>
        <p:blipFill>
          <a:blip r:embed="rId3">
            <a:alphaModFix/>
          </a:blip>
          <a:stretch>
            <a:fillRect/>
          </a:stretch>
        </p:blipFill>
        <p:spPr>
          <a:xfrm>
            <a:off x="4342847" y="3154641"/>
            <a:ext cx="3550444" cy="1364456"/>
          </a:xfrm>
          <a:prstGeom prst="rect">
            <a:avLst/>
          </a:prstGeom>
          <a:noFill/>
          <a:ln>
            <a:noFill/>
          </a:ln>
        </p:spPr>
      </p:pic>
      <p:sp>
        <p:nvSpPr>
          <p:cNvPr id="284" name="Shape 284"/>
          <p:cNvSpPr txBox="1"/>
          <p:nvPr/>
        </p:nvSpPr>
        <p:spPr>
          <a:xfrm>
            <a:off x="0" y="0"/>
            <a:ext cx="9144000" cy="311625"/>
          </a:xfrm>
          <a:prstGeom prst="rect">
            <a:avLst/>
          </a:prstGeom>
          <a:solidFill>
            <a:srgbClr val="EAD1DC"/>
          </a:solidFill>
          <a:ln>
            <a:noFill/>
          </a:ln>
        </p:spPr>
        <p:txBody>
          <a:bodyPr lIns="68569" tIns="34275" rIns="68569" bIns="34275" anchor="t" anchorCtr="0">
            <a:noAutofit/>
          </a:bodyPr>
          <a:lstStyle/>
          <a:p>
            <a:pPr defTabSz="685800">
              <a:buSzPct val="25000"/>
            </a:pPr>
            <a:r>
              <a:rPr lang="en-GB" sz="1350" b="1" dirty="0">
                <a:latin typeface="Comic Sans MS"/>
                <a:ea typeface="Comic Sans MS"/>
                <a:cs typeface="Comic Sans MS"/>
                <a:sym typeface="Comic Sans MS"/>
              </a:rPr>
              <a:t>Learning Outcome: Apply CMBR to the cosmological principle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252000" y="76800"/>
            <a:ext cx="8625600" cy="651825"/>
          </a:xfrm>
          <a:prstGeom prst="rect">
            <a:avLst/>
          </a:prstGeom>
          <a:noFill/>
          <a:ln>
            <a:noFill/>
          </a:ln>
        </p:spPr>
        <p:txBody>
          <a:bodyPr lIns="68569" tIns="34275" rIns="68569" bIns="34275" anchor="ctr" anchorCtr="0">
            <a:noAutofit/>
          </a:bodyPr>
          <a:lstStyle/>
          <a:p>
            <a:pPr algn="l">
              <a:buClr>
                <a:schemeClr val="lt1"/>
              </a:buClr>
              <a:buSzPct val="25000"/>
            </a:pPr>
            <a:r>
              <a:rPr lang="en-GB" sz="1800" dirty="0">
                <a:solidFill>
                  <a:srgbClr val="000000"/>
                </a:solidFill>
              </a:rPr>
              <a:t>5.5.9 Explain evidence for the big bang theory and that the universe is still expanding</a:t>
            </a:r>
          </a:p>
        </p:txBody>
      </p:sp>
      <p:sp>
        <p:nvSpPr>
          <p:cNvPr id="292" name="Shape 292"/>
          <p:cNvSpPr txBox="1">
            <a:spLocks noGrp="1"/>
          </p:cNvSpPr>
          <p:nvPr>
            <p:ph type="body" idx="1"/>
          </p:nvPr>
        </p:nvSpPr>
        <p:spPr>
          <a:xfrm>
            <a:off x="201600" y="868181"/>
            <a:ext cx="8740800" cy="3996450"/>
          </a:xfrm>
          <a:prstGeom prst="rect">
            <a:avLst/>
          </a:prstGeom>
          <a:noFill/>
          <a:ln>
            <a:noFill/>
          </a:ln>
        </p:spPr>
        <p:txBody>
          <a:bodyPr lIns="68569" tIns="34275" rIns="68569" bIns="34275" anchor="t" anchorCtr="0">
            <a:noAutofit/>
          </a:bodyPr>
          <a:lstStyle/>
          <a:p>
            <a:pPr marL="0" indent="0">
              <a:spcBef>
                <a:spcPts val="0"/>
              </a:spcBef>
              <a:buClr>
                <a:schemeClr val="lt1"/>
              </a:buClr>
              <a:buSzPct val="25000"/>
              <a:buNone/>
            </a:pPr>
            <a:r>
              <a:rPr lang="en-GB" sz="1350" dirty="0">
                <a:solidFill>
                  <a:srgbClr val="000000"/>
                </a:solidFill>
              </a:rPr>
              <a:t>Hubble noticed the red-shifting of galaxies suggesting all galaxies are moving away from us, which would occur if the universe started from a point.</a:t>
            </a:r>
          </a:p>
          <a:p>
            <a:pPr marL="0" indent="0">
              <a:spcBef>
                <a:spcPts val="0"/>
              </a:spcBef>
              <a:buClr>
                <a:schemeClr val="lt1"/>
              </a:buClr>
              <a:buSzPct val="25000"/>
              <a:buNone/>
            </a:pPr>
            <a:endParaRPr sz="1350" dirty="0">
              <a:solidFill>
                <a:srgbClr val="000000"/>
              </a:solidFill>
            </a:endParaRPr>
          </a:p>
          <a:p>
            <a:pPr marL="0" indent="0">
              <a:spcBef>
                <a:spcPts val="0"/>
              </a:spcBef>
              <a:buClr>
                <a:schemeClr val="lt1"/>
              </a:buClr>
              <a:buSzPct val="25000"/>
              <a:buNone/>
            </a:pPr>
            <a:r>
              <a:rPr lang="en-GB" sz="1350" dirty="0">
                <a:solidFill>
                  <a:srgbClr val="000000"/>
                </a:solidFill>
              </a:rPr>
              <a:t>Galaxies further away from us are more red-shifted- moving more quickly away from us </a:t>
            </a:r>
          </a:p>
          <a:p>
            <a:pPr marL="0" indent="0">
              <a:spcBef>
                <a:spcPts val="0"/>
              </a:spcBef>
              <a:buClr>
                <a:schemeClr val="lt1"/>
              </a:buClr>
              <a:buSzPct val="25000"/>
              <a:buNone/>
            </a:pPr>
            <a:endParaRPr sz="1350" dirty="0">
              <a:solidFill>
                <a:srgbClr val="000000"/>
              </a:solidFill>
            </a:endParaRPr>
          </a:p>
          <a:p>
            <a:pPr marL="0" indent="0">
              <a:spcBef>
                <a:spcPts val="0"/>
              </a:spcBef>
              <a:buClr>
                <a:schemeClr val="lt1"/>
              </a:buClr>
              <a:buSzPct val="25000"/>
              <a:buNone/>
            </a:pPr>
            <a:r>
              <a:rPr lang="en-GB" sz="1350" dirty="0">
                <a:solidFill>
                  <a:srgbClr val="000000"/>
                </a:solidFill>
              </a:rPr>
              <a:t>Penzias and Wilson discovered CMBR that pervaded all of space and had a temperature of 2.7 K</a:t>
            </a:r>
            <a:r>
              <a:rPr lang="en-GB" sz="1350" dirty="0">
                <a:solidFill>
                  <a:srgbClr val="000000"/>
                </a:solidFill>
                <a:latin typeface="Arial"/>
                <a:ea typeface="Arial"/>
                <a:cs typeface="Arial"/>
                <a:sym typeface="Arial"/>
              </a:rPr>
              <a:t>. </a:t>
            </a:r>
          </a:p>
          <a:p>
            <a:pPr marL="0" indent="0">
              <a:spcBef>
                <a:spcPts val="0"/>
              </a:spcBef>
              <a:buClr>
                <a:schemeClr val="lt1"/>
              </a:buClr>
              <a:buSzPct val="25000"/>
              <a:buNone/>
            </a:pPr>
            <a:endParaRPr sz="1350" dirty="0">
              <a:solidFill>
                <a:srgbClr val="000000"/>
              </a:solidFill>
            </a:endParaRPr>
          </a:p>
          <a:p>
            <a:pPr marL="0" indent="0">
              <a:spcBef>
                <a:spcPts val="0"/>
              </a:spcBef>
              <a:buClr>
                <a:schemeClr val="lt1"/>
              </a:buClr>
              <a:buSzPct val="25000"/>
              <a:buNone/>
            </a:pPr>
            <a:r>
              <a:rPr lang="en-GB" sz="1350" dirty="0">
                <a:solidFill>
                  <a:srgbClr val="000000"/>
                </a:solidFill>
              </a:rPr>
              <a:t>These photons would originally have had a high temperature and energy and would have had a shorter wavelength. </a:t>
            </a:r>
          </a:p>
          <a:p>
            <a:pPr marL="0" indent="0">
              <a:spcBef>
                <a:spcPts val="0"/>
              </a:spcBef>
              <a:buClr>
                <a:schemeClr val="lt1"/>
              </a:buClr>
              <a:buSzPct val="25000"/>
              <a:buNone/>
            </a:pPr>
            <a:endParaRPr lang="en-GB" sz="1350" dirty="0">
              <a:solidFill>
                <a:srgbClr val="000000"/>
              </a:solidFill>
            </a:endParaRPr>
          </a:p>
          <a:p>
            <a:pPr marL="0" indent="0">
              <a:spcBef>
                <a:spcPts val="0"/>
              </a:spcBef>
              <a:buClr>
                <a:schemeClr val="lt1"/>
              </a:buClr>
              <a:buSzPct val="25000"/>
              <a:buNone/>
            </a:pPr>
            <a:r>
              <a:rPr lang="en-GB" sz="1350" dirty="0">
                <a:solidFill>
                  <a:srgbClr val="000000"/>
                </a:solidFill>
              </a:rPr>
              <a:t>Owing to expansion of the universe since the big bang the radiation has been extremely red shifted. </a:t>
            </a:r>
          </a:p>
          <a:p>
            <a:pPr marL="0" indent="0">
              <a:spcBef>
                <a:spcPts val="0"/>
              </a:spcBef>
              <a:buClr>
                <a:schemeClr val="lt1"/>
              </a:buClr>
              <a:buSzPct val="25000"/>
              <a:buNone/>
            </a:pPr>
            <a:endParaRPr sz="1350" dirty="0">
              <a:solidFill>
                <a:srgbClr val="000000"/>
              </a:solidFill>
            </a:endParaRPr>
          </a:p>
          <a:p>
            <a:pPr marL="0" indent="0">
              <a:spcBef>
                <a:spcPts val="0"/>
              </a:spcBef>
              <a:buClr>
                <a:schemeClr val="lt1"/>
              </a:buClr>
              <a:buSzPct val="25000"/>
              <a:buNone/>
            </a:pPr>
            <a:r>
              <a:rPr lang="en-GB" sz="1350" dirty="0">
                <a:solidFill>
                  <a:srgbClr val="000000"/>
                </a:solidFill>
              </a:rPr>
              <a:t>In an eternally old steady-state universe it would be cold, and there would be no background radiation. Penzias and Wilson's discovery of cosmic microwave background radiation (CMBR), at just the right temperature, therefore confirmed the big bang theory.</a:t>
            </a:r>
          </a:p>
          <a:p>
            <a:pPr marL="0" indent="0">
              <a:spcBef>
                <a:spcPts val="0"/>
              </a:spcBef>
              <a:buClr>
                <a:schemeClr val="lt1"/>
              </a:buClr>
              <a:buSzPct val="25000"/>
              <a:buNone/>
            </a:pPr>
            <a:endParaRPr sz="1350" dirty="0">
              <a:solidFill>
                <a:srgbClr val="000000"/>
              </a:solidFill>
            </a:endParaRPr>
          </a:p>
          <a:p>
            <a:pPr marL="0" indent="0">
              <a:lnSpc>
                <a:spcPct val="80000"/>
              </a:lnSpc>
              <a:spcBef>
                <a:spcPts val="264"/>
              </a:spcBef>
              <a:buClr>
                <a:srgbClr val="FFFF00"/>
              </a:buClr>
              <a:buSzPct val="25000"/>
              <a:buNone/>
            </a:pPr>
            <a:endParaRPr sz="1350" b="1" dirty="0">
              <a:solidFill>
                <a:srgbClr val="00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1798060" y="1092279"/>
          <a:ext cx="1561781" cy="2788968"/>
        </p:xfrm>
        <a:graphic>
          <a:graphicData uri="http://schemas.openxmlformats.org/drawingml/2006/table">
            <a:tbl>
              <a:tblPr firstRow="1" bandRow="1">
                <a:noFill/>
              </a:tblPr>
              <a:tblGrid>
                <a:gridCol w="1561781">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1402875" y="253688"/>
            <a:ext cx="3619964" cy="648675"/>
          </a:xfrm>
          <a:prstGeom prst="rect">
            <a:avLst/>
          </a:prstGeom>
          <a:noFill/>
          <a:ln>
            <a:noFill/>
          </a:ln>
        </p:spPr>
        <p:txBody>
          <a:bodyPr lIns="68569" tIns="34275" rIns="68569" bIns="34275" anchor="ctr" anchorCtr="0">
            <a:noAutofit/>
          </a:bodyPr>
          <a:lstStyle/>
          <a:p>
            <a:pPr algn="l">
              <a:buClr>
                <a:srgbClr val="FFFF00"/>
              </a:buClr>
              <a:buSzPct val="25000"/>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739360" y="1069063"/>
          <a:ext cx="1479956" cy="1669810"/>
        </p:xfrm>
        <a:graphic>
          <a:graphicData uri="http://schemas.openxmlformats.org/drawingml/2006/table">
            <a:tbl>
              <a:tblPr firstRow="1" bandRow="1">
                <a:noFill/>
              </a:tblPr>
              <a:tblGrid>
                <a:gridCol w="1479956">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extLst>
              <p:ext uri="{D42A27DB-BD31-4B8C-83A1-F6EECF244321}">
                <p14:modId xmlns:p14="http://schemas.microsoft.com/office/powerpoint/2010/main" val="1844288361"/>
              </p:ext>
            </p:extLst>
          </p:nvPr>
        </p:nvGraphicFramePr>
        <p:xfrm>
          <a:off x="5598829" y="1069064"/>
          <a:ext cx="2436371" cy="3755908"/>
        </p:xfrm>
        <a:graphic>
          <a:graphicData uri="http://schemas.openxmlformats.org/drawingml/2006/table">
            <a:tbl>
              <a:tblPr firstRow="1" bandRow="1">
                <a:noFill/>
              </a:tblPr>
              <a:tblGrid>
                <a:gridCol w="2436371">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61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3. Star’s radiation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4. Wien and Stefan’s law</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5. Astronomical distances</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805">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6. Doppler effect &amp; red shift</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7. CMBR and the cosmological principle</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8. Universe evolution and expansion</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7"/>
                  </a:ext>
                </a:extLst>
              </a:tr>
              <a:tr h="458724">
                <a:tc>
                  <a:txBody>
                    <a:bodyPr/>
                    <a:lstStyle/>
                    <a:p>
                      <a:pPr lvl="0" rtl="0">
                        <a:lnSpc>
                          <a:spcPct val="115000"/>
                        </a:lnSpc>
                        <a:spcBef>
                          <a:spcPts val="0"/>
                        </a:spcBef>
                        <a:buNone/>
                      </a:pPr>
                      <a:r>
                        <a:rPr lang="en-GB" sz="1200" b="0" dirty="0">
                          <a:solidFill>
                            <a:srgbClr val="000000"/>
                          </a:solidFill>
                          <a:latin typeface="+mj-lt"/>
                          <a:ea typeface="Comic Sans MS"/>
                          <a:cs typeface="Comic Sans MS"/>
                          <a:sym typeface="Comic Sans MS"/>
                        </a:rPr>
                        <a:t>9. Dark matter and dark energy</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3349653" y="1243253"/>
            <a:ext cx="3897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219314" y="1269929"/>
            <a:ext cx="3897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21083092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descr="http://thumbs.media.smithsonianmag.com/filer/18/4d/184dc556-e293-4acb-88ce-bafdb0d17c9a/skys-the-limit-big-bang.jpg__800x600_q85_crop.jpg"/>
          <p:cNvSpPr/>
          <p:nvPr/>
        </p:nvSpPr>
        <p:spPr>
          <a:xfrm>
            <a:off x="1190626" y="-102393"/>
            <a:ext cx="228599" cy="228599"/>
          </a:xfrm>
          <a:prstGeom prst="rect">
            <a:avLst/>
          </a:prstGeom>
          <a:noFill/>
          <a:ln>
            <a:noFill/>
          </a:ln>
        </p:spPr>
        <p:txBody>
          <a:bodyPr lIns="68569" tIns="34275" rIns="68569" bIns="34275" anchor="t" anchorCtr="0">
            <a:noAutofit/>
          </a:bodyPr>
          <a:lstStyle/>
          <a:p>
            <a:endParaRPr sz="1350">
              <a:solidFill>
                <a:schemeClr val="dk1"/>
              </a:solidFill>
              <a:latin typeface="Comic Sans MS"/>
              <a:ea typeface="Comic Sans MS"/>
              <a:cs typeface="Comic Sans MS"/>
              <a:sym typeface="Comic Sans MS"/>
            </a:endParaRPr>
          </a:p>
        </p:txBody>
      </p:sp>
      <p:pic>
        <p:nvPicPr>
          <p:cNvPr id="261" name="Shape 261" descr="http://thumbs.media.smithsonianmag.com/filer/18/4d/184dc556-e293-4acb-88ce-bafdb0d17c9a/skys-the-limit-big-bang.jpg__800x600_q85_crop.jpg"/>
          <p:cNvPicPr preferRelativeResize="0"/>
          <p:nvPr/>
        </p:nvPicPr>
        <p:blipFill rotWithShape="1">
          <a:blip r:embed="rId3">
            <a:alphaModFix/>
          </a:blip>
          <a:srcRect/>
          <a:stretch/>
        </p:blipFill>
        <p:spPr>
          <a:xfrm>
            <a:off x="154800" y="134756"/>
            <a:ext cx="8719199" cy="4784193"/>
          </a:xfrm>
          <a:prstGeom prst="rect">
            <a:avLst/>
          </a:prstGeom>
          <a:noFill/>
          <a:ln>
            <a:noFill/>
          </a:ln>
        </p:spPr>
      </p:pic>
    </p:spTree>
    <p:extLst>
      <p:ext uri="{BB962C8B-B14F-4D97-AF65-F5344CB8AC3E}">
        <p14:creationId xmlns:p14="http://schemas.microsoft.com/office/powerpoint/2010/main" val="3361780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87725" y="87471"/>
            <a:ext cx="8949300" cy="1129771"/>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chemeClr val="lt1"/>
              </a:buClr>
              <a:buSzPct val="25000"/>
              <a:buFont typeface="Comic Sans MS"/>
              <a:buNone/>
            </a:pPr>
            <a:r>
              <a:rPr lang="en-GB" sz="4400" b="0" i="0" u="none" strike="noStrike" cap="none" dirty="0">
                <a:solidFill>
                  <a:schemeClr val="lt1"/>
                </a:solidFill>
                <a:latin typeface="Comic Sans MS"/>
                <a:ea typeface="Comic Sans MS"/>
                <a:cs typeface="Comic Sans MS"/>
                <a:sym typeface="Comic Sans MS"/>
              </a:rPr>
              <a:t> </a:t>
            </a:r>
            <a:r>
              <a:rPr lang="en-GB" b="1" dirty="0" err="1">
                <a:solidFill>
                  <a:srgbClr val="000000"/>
                </a:solidFill>
              </a:rPr>
              <a:t>Wein</a:t>
            </a:r>
            <a:r>
              <a:rPr lang="en-GB" b="1" dirty="0">
                <a:solidFill>
                  <a:srgbClr val="000000"/>
                </a:solidFill>
              </a:rPr>
              <a:t> and Stefan’s laws</a:t>
            </a:r>
          </a:p>
        </p:txBody>
      </p:sp>
      <p:grpSp>
        <p:nvGrpSpPr>
          <p:cNvPr id="166" name="Shape 166"/>
          <p:cNvGrpSpPr/>
          <p:nvPr/>
        </p:nvGrpSpPr>
        <p:grpSpPr>
          <a:xfrm>
            <a:off x="355008" y="1335171"/>
            <a:ext cx="8330680" cy="3630978"/>
            <a:chOff x="435644" y="8951"/>
            <a:chExt cx="7719311" cy="4723684"/>
          </a:xfrm>
        </p:grpSpPr>
        <p:sp>
          <p:nvSpPr>
            <p:cNvPr id="167" name="Shape 167"/>
            <p:cNvSpPr/>
            <p:nvPr/>
          </p:nvSpPr>
          <p:spPr>
            <a:xfrm>
              <a:off x="435655" y="8951"/>
              <a:ext cx="7719300" cy="1216307"/>
            </a:xfrm>
            <a:prstGeom prst="roundRect">
              <a:avLst>
                <a:gd name="adj" fmla="val 16667"/>
              </a:avLst>
            </a:prstGeom>
            <a:solidFill>
              <a:srgbClr val="00B050"/>
            </a:solidFill>
            <a:ln>
              <a:noFill/>
            </a:ln>
          </p:spPr>
          <p:txBody>
            <a:bodyPr lIns="91425" tIns="91425" rIns="91425" bIns="91425" anchor="ctr" anchorCtr="0">
              <a:noAutofit/>
            </a:bodyPr>
            <a:lstStyle/>
            <a:p>
              <a:pPr lvl="0">
                <a:spcBef>
                  <a:spcPts val="0"/>
                </a:spcBef>
                <a:buNone/>
              </a:pPr>
              <a:endParaRPr/>
            </a:p>
          </p:txBody>
        </p:sp>
        <p:sp>
          <p:nvSpPr>
            <p:cNvPr id="168" name="Shape 168"/>
            <p:cNvSpPr txBox="1"/>
            <p:nvPr/>
          </p:nvSpPr>
          <p:spPr>
            <a:xfrm>
              <a:off x="513105" y="62065"/>
              <a:ext cx="7564200" cy="1111554"/>
            </a:xfrm>
            <a:prstGeom prst="rect">
              <a:avLst/>
            </a:prstGeom>
            <a:solidFill>
              <a:srgbClr val="84FE72">
                <a:alpha val="98850"/>
              </a:srgbClr>
            </a:solidFill>
            <a:ln>
              <a:noFill/>
            </a:ln>
          </p:spPr>
          <p:txBody>
            <a:bodyPr lIns="230525" tIns="0" rIns="230525" bIns="0" anchor="ctr" anchorCtr="0">
              <a:noAutofit/>
            </a:bodyPr>
            <a:lstStyle/>
            <a:p>
              <a:pPr lvl="0">
                <a:lnSpc>
                  <a:spcPct val="90000"/>
                </a:lnSpc>
                <a:spcAft>
                  <a:spcPts val="1120"/>
                </a:spcAft>
                <a:buSzPct val="25000"/>
              </a:pPr>
              <a:r>
                <a:rPr lang="en-GB" sz="2400" dirty="0">
                  <a:solidFill>
                    <a:schemeClr val="tx1"/>
                  </a:solidFill>
                  <a:latin typeface="Comic Sans MS"/>
                  <a:ea typeface="Comic Sans MS"/>
                  <a:cs typeface="Comic Sans MS"/>
                  <a:sym typeface="Comic Sans MS"/>
                </a:rPr>
                <a:t>Describe and explain features of a </a:t>
              </a:r>
              <a:r>
                <a:rPr lang="en-GB" sz="2400" dirty="0" err="1">
                  <a:solidFill>
                    <a:schemeClr val="tx1"/>
                  </a:solidFill>
                  <a:latin typeface="Comic Sans MS"/>
                  <a:ea typeface="Comic Sans MS"/>
                  <a:cs typeface="Comic Sans MS"/>
                  <a:sym typeface="Comic Sans MS"/>
                </a:rPr>
                <a:t>Hertzsprung</a:t>
              </a:r>
              <a:r>
                <a:rPr lang="en-GB" sz="2400" dirty="0">
                  <a:solidFill>
                    <a:schemeClr val="tx1"/>
                  </a:solidFill>
                  <a:latin typeface="Comic Sans MS"/>
                  <a:ea typeface="Comic Sans MS"/>
                  <a:cs typeface="Comic Sans MS"/>
                  <a:sym typeface="Comic Sans MS"/>
                </a:rPr>
                <a:t>-Russell diagram</a:t>
              </a:r>
            </a:p>
          </p:txBody>
        </p:sp>
        <p:sp>
          <p:nvSpPr>
            <p:cNvPr id="169" name="Shape 169"/>
            <p:cNvSpPr/>
            <p:nvPr/>
          </p:nvSpPr>
          <p:spPr>
            <a:xfrm>
              <a:off x="435655" y="1501332"/>
              <a:ext cx="7719300" cy="1498296"/>
            </a:xfrm>
            <a:prstGeom prst="roundRect">
              <a:avLst>
                <a:gd name="adj" fmla="val 16667"/>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170" name="Shape 170"/>
            <p:cNvSpPr txBox="1"/>
            <p:nvPr/>
          </p:nvSpPr>
          <p:spPr>
            <a:xfrm>
              <a:off x="513052" y="1545244"/>
              <a:ext cx="7564200" cy="1410471"/>
            </a:xfrm>
            <a:prstGeom prst="rect">
              <a:avLst/>
            </a:prstGeom>
            <a:solidFill>
              <a:srgbClr val="CFE2F3"/>
            </a:solidFill>
            <a:ln>
              <a:noFill/>
            </a:ln>
          </p:spPr>
          <p:txBody>
            <a:bodyPr lIns="230525" tIns="0" rIns="230525" bIns="0" anchor="ctr" anchorCtr="0">
              <a:noAutofit/>
            </a:bodyPr>
            <a:lstStyle/>
            <a:p>
              <a:pPr>
                <a:lnSpc>
                  <a:spcPct val="90000"/>
                </a:lnSpc>
                <a:spcAft>
                  <a:spcPts val="1120"/>
                </a:spcAft>
                <a:buClr>
                  <a:schemeClr val="dk1"/>
                </a:buClr>
                <a:buSzPct val="25000"/>
              </a:pPr>
              <a:r>
                <a:rPr lang="en-GB" sz="2800" dirty="0">
                  <a:solidFill>
                    <a:schemeClr val="tx1"/>
                  </a:solidFill>
                  <a:latin typeface="Comic Sans MS"/>
                  <a:ea typeface="Comic Sans MS"/>
                  <a:cs typeface="Comic Sans MS"/>
                  <a:sym typeface="Comic Sans MS"/>
                </a:rPr>
                <a:t>Describe how the temperature is linked to wavelength of light using Wein’s displacement law</a:t>
              </a:r>
              <a:endParaRPr lang="en-GB" sz="2600" dirty="0">
                <a:latin typeface="Comic Sans MS"/>
                <a:ea typeface="Comic Sans MS"/>
                <a:cs typeface="Comic Sans MS"/>
                <a:sym typeface="Comic Sans MS"/>
              </a:endParaRPr>
            </a:p>
          </p:txBody>
        </p:sp>
        <p:sp>
          <p:nvSpPr>
            <p:cNvPr id="171" name="Shape 171"/>
            <p:cNvSpPr/>
            <p:nvPr/>
          </p:nvSpPr>
          <p:spPr>
            <a:xfrm>
              <a:off x="435644" y="3410535"/>
              <a:ext cx="7719300" cy="1322100"/>
            </a:xfrm>
            <a:prstGeom prst="roundRect">
              <a:avLst>
                <a:gd name="adj" fmla="val 16667"/>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172" name="Shape 172"/>
            <p:cNvSpPr txBox="1"/>
            <p:nvPr/>
          </p:nvSpPr>
          <p:spPr>
            <a:xfrm>
              <a:off x="546352" y="3469497"/>
              <a:ext cx="7530900" cy="1204200"/>
            </a:xfrm>
            <a:prstGeom prst="rect">
              <a:avLst/>
            </a:prstGeom>
            <a:solidFill>
              <a:srgbClr val="EAD1DC"/>
            </a:solidFill>
            <a:ln>
              <a:noFill/>
            </a:ln>
          </p:spPr>
          <p:txBody>
            <a:bodyPr lIns="230525" tIns="0" rIns="230525" bIns="0" anchor="ctr" anchorCtr="0">
              <a:noAutofit/>
            </a:bodyPr>
            <a:lstStyle/>
            <a:p>
              <a:pPr lvl="0">
                <a:lnSpc>
                  <a:spcPct val="90000"/>
                </a:lnSpc>
                <a:spcAft>
                  <a:spcPts val="1120"/>
                </a:spcAft>
                <a:buClr>
                  <a:schemeClr val="dk1"/>
                </a:buClr>
                <a:buSzPct val="25000"/>
              </a:pPr>
              <a:r>
                <a:rPr lang="en-GB" sz="3200" dirty="0">
                  <a:solidFill>
                    <a:schemeClr val="tx1"/>
                  </a:solidFill>
                  <a:latin typeface="Comic Sans MS"/>
                  <a:ea typeface="Comic Sans MS"/>
                  <a:cs typeface="Comic Sans MS"/>
                  <a:sym typeface="Comic Sans MS"/>
                </a:rPr>
                <a:t>Explain how Stefan’s law explains the luminosity of stars</a:t>
              </a:r>
            </a:p>
          </p:txBody>
        </p:sp>
      </p:grpSp>
    </p:spTree>
    <p:extLst>
      <p:ext uri="{BB962C8B-B14F-4D97-AF65-F5344CB8AC3E}">
        <p14:creationId xmlns:p14="http://schemas.microsoft.com/office/powerpoint/2010/main" val="3103888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151200" y="76800"/>
            <a:ext cx="8870400" cy="651825"/>
          </a:xfrm>
          <a:prstGeom prst="rect">
            <a:avLst/>
          </a:prstGeom>
          <a:noFill/>
          <a:ln>
            <a:noFill/>
          </a:ln>
        </p:spPr>
        <p:txBody>
          <a:bodyPr lIns="68569" tIns="34275" rIns="68569" bIns="34275" anchor="ctr" anchorCtr="0">
            <a:noAutofit/>
          </a:bodyPr>
          <a:lstStyle/>
          <a:p>
            <a:pPr algn="l">
              <a:buClr>
                <a:schemeClr val="lt1"/>
              </a:buClr>
              <a:buSzPct val="25000"/>
            </a:pPr>
            <a:r>
              <a:rPr lang="en-GB" sz="1800" dirty="0">
                <a:solidFill>
                  <a:srgbClr val="000000"/>
                </a:solidFill>
              </a:rPr>
              <a:t>5.5.9 Explain the evolution of the universe from the big bang to the present day</a:t>
            </a:r>
          </a:p>
        </p:txBody>
      </p:sp>
      <p:sp>
        <p:nvSpPr>
          <p:cNvPr id="281" name="Shape 281"/>
          <p:cNvSpPr txBox="1">
            <a:spLocks noGrp="1"/>
          </p:cNvSpPr>
          <p:nvPr>
            <p:ph type="body" idx="1"/>
          </p:nvPr>
        </p:nvSpPr>
        <p:spPr>
          <a:xfrm>
            <a:off x="216000" y="637781"/>
            <a:ext cx="8712000" cy="3996450"/>
          </a:xfrm>
          <a:prstGeom prst="rect">
            <a:avLst/>
          </a:prstGeom>
          <a:noFill/>
          <a:ln>
            <a:noFill/>
          </a:ln>
        </p:spPr>
        <p:txBody>
          <a:bodyPr lIns="68569" tIns="34275" rIns="68569" bIns="34275" anchor="t" anchorCtr="0">
            <a:noAutofit/>
          </a:bodyPr>
          <a:lstStyle/>
          <a:p>
            <a:pPr marL="0" indent="0">
              <a:lnSpc>
                <a:spcPct val="80000"/>
              </a:lnSpc>
              <a:spcBef>
                <a:spcPts val="0"/>
              </a:spcBef>
              <a:buClr>
                <a:srgbClr val="FFFF00"/>
              </a:buClr>
              <a:buSzPct val="25000"/>
              <a:buNone/>
            </a:pPr>
            <a:r>
              <a:rPr lang="en-GB" sz="1350" b="1" dirty="0">
                <a:solidFill>
                  <a:srgbClr val="000000"/>
                </a:solidFill>
              </a:rPr>
              <a:t>Temperature infinite; time zero</a:t>
            </a:r>
          </a:p>
          <a:p>
            <a:pPr marL="0" indent="0">
              <a:lnSpc>
                <a:spcPct val="80000"/>
              </a:lnSpc>
              <a:spcBef>
                <a:spcPts val="336"/>
              </a:spcBef>
              <a:buClr>
                <a:schemeClr val="lt1"/>
              </a:buClr>
              <a:buSzPct val="25000"/>
              <a:buNone/>
            </a:pPr>
            <a:r>
              <a:rPr lang="en-GB" sz="1350" dirty="0">
                <a:solidFill>
                  <a:srgbClr val="000000"/>
                </a:solidFill>
              </a:rPr>
              <a:t>The big bang. All matter and energy concentrated at a single point.</a:t>
            </a:r>
          </a:p>
          <a:p>
            <a:pPr marL="0" indent="0">
              <a:lnSpc>
                <a:spcPct val="80000"/>
              </a:lnSpc>
              <a:spcBef>
                <a:spcPts val="336"/>
              </a:spcBef>
              <a:buClr>
                <a:schemeClr val="lt1"/>
              </a:buClr>
              <a:buSzPct val="25000"/>
              <a:buNone/>
            </a:pPr>
            <a:endParaRPr sz="1350" dirty="0">
              <a:solidFill>
                <a:srgbClr val="000000"/>
              </a:solidFill>
            </a:endParaRPr>
          </a:p>
          <a:p>
            <a:pPr marL="0" indent="0">
              <a:lnSpc>
                <a:spcPct val="80000"/>
              </a:lnSpc>
              <a:spcBef>
                <a:spcPts val="336"/>
              </a:spcBef>
              <a:buClr>
                <a:schemeClr val="lt1"/>
              </a:buClr>
              <a:buSzPct val="25000"/>
              <a:buNone/>
            </a:pPr>
            <a:r>
              <a:rPr lang="en-GB" sz="1350" b="1" dirty="0">
                <a:solidFill>
                  <a:srgbClr val="000000"/>
                </a:solidFill>
              </a:rPr>
              <a:t>Within first second: </a:t>
            </a:r>
          </a:p>
          <a:p>
            <a:pPr marL="0" indent="0">
              <a:lnSpc>
                <a:spcPct val="80000"/>
              </a:lnSpc>
              <a:spcBef>
                <a:spcPts val="336"/>
              </a:spcBef>
              <a:buClr>
                <a:schemeClr val="lt1"/>
              </a:buClr>
              <a:buSzPct val="25000"/>
              <a:buNone/>
            </a:pPr>
            <a:r>
              <a:rPr lang="en-GB" sz="1350" dirty="0">
                <a:solidFill>
                  <a:srgbClr val="000000"/>
                </a:solidFill>
              </a:rPr>
              <a:t>Forces:</a:t>
            </a:r>
          </a:p>
          <a:p>
            <a:pPr marL="0" indent="0">
              <a:lnSpc>
                <a:spcPct val="80000"/>
              </a:lnSpc>
              <a:spcBef>
                <a:spcPts val="336"/>
              </a:spcBef>
              <a:buClr>
                <a:schemeClr val="lt1"/>
              </a:buClr>
              <a:buSzPct val="25000"/>
              <a:buNone/>
            </a:pPr>
            <a:r>
              <a:rPr lang="en-GB" sz="1350" dirty="0">
                <a:solidFill>
                  <a:srgbClr val="000000"/>
                </a:solidFill>
              </a:rPr>
              <a:t>All four types of force (gravitational, electromagnetic, strong and weak) are unified and rapid expansion and cooling occurs. </a:t>
            </a:r>
          </a:p>
          <a:p>
            <a:pPr marL="0" indent="0">
              <a:lnSpc>
                <a:spcPct val="80000"/>
              </a:lnSpc>
              <a:spcBef>
                <a:spcPts val="336"/>
              </a:spcBef>
              <a:buClr>
                <a:schemeClr val="lt1"/>
              </a:buClr>
              <a:buSzPct val="25000"/>
              <a:buNone/>
            </a:pPr>
            <a:r>
              <a:rPr lang="en-GB" sz="1350" dirty="0">
                <a:solidFill>
                  <a:srgbClr val="000000"/>
                </a:solidFill>
              </a:rPr>
              <a:t>Gravitation force separates from the other three forces</a:t>
            </a:r>
          </a:p>
          <a:p>
            <a:pPr marL="0" indent="0">
              <a:lnSpc>
                <a:spcPct val="80000"/>
              </a:lnSpc>
              <a:spcBef>
                <a:spcPts val="336"/>
              </a:spcBef>
              <a:buClr>
                <a:schemeClr val="lt1"/>
              </a:buClr>
              <a:buSzPct val="25000"/>
              <a:buNone/>
            </a:pPr>
            <a:r>
              <a:rPr lang="en-GB" sz="1350" dirty="0">
                <a:solidFill>
                  <a:srgbClr val="000000"/>
                </a:solidFill>
              </a:rPr>
              <a:t>Strong force separates from electromagnetic force and weak force</a:t>
            </a:r>
          </a:p>
          <a:p>
            <a:pPr marL="0" indent="0">
              <a:lnSpc>
                <a:spcPct val="80000"/>
              </a:lnSpc>
              <a:spcBef>
                <a:spcPts val="336"/>
              </a:spcBef>
              <a:buClr>
                <a:schemeClr val="lt1"/>
              </a:buClr>
              <a:buSzPct val="25000"/>
              <a:buNone/>
            </a:pPr>
            <a:r>
              <a:rPr lang="en-GB" sz="1350" dirty="0"/>
              <a:t>The weak and the electromagnetic forces separate</a:t>
            </a:r>
          </a:p>
          <a:p>
            <a:pPr marL="0" indent="0">
              <a:lnSpc>
                <a:spcPct val="80000"/>
              </a:lnSpc>
              <a:spcBef>
                <a:spcPts val="336"/>
              </a:spcBef>
              <a:buClr>
                <a:schemeClr val="lt1"/>
              </a:buClr>
              <a:buSzPct val="25000"/>
              <a:buNone/>
            </a:pPr>
            <a:endParaRPr lang="en-GB" sz="1350" dirty="0"/>
          </a:p>
          <a:p>
            <a:pPr marL="0" indent="0">
              <a:lnSpc>
                <a:spcPct val="80000"/>
              </a:lnSpc>
              <a:spcBef>
                <a:spcPts val="336"/>
              </a:spcBef>
              <a:buClr>
                <a:schemeClr val="lt1"/>
              </a:buClr>
              <a:buSzPct val="25000"/>
              <a:buNone/>
            </a:pPr>
            <a:r>
              <a:rPr lang="en-GB" sz="1350" dirty="0"/>
              <a:t>Matter:</a:t>
            </a:r>
          </a:p>
          <a:p>
            <a:pPr marL="0" indent="0">
              <a:lnSpc>
                <a:spcPct val="80000"/>
              </a:lnSpc>
              <a:spcBef>
                <a:spcPts val="336"/>
              </a:spcBef>
              <a:buClr>
                <a:schemeClr val="lt1"/>
              </a:buClr>
              <a:buSzPct val="25000"/>
              <a:buNone/>
            </a:pPr>
            <a:r>
              <a:rPr lang="en-GB" sz="1350" dirty="0">
                <a:solidFill>
                  <a:srgbClr val="000000"/>
                </a:solidFill>
              </a:rPr>
              <a:t>Initially a quark “soup” plus photons</a:t>
            </a:r>
          </a:p>
          <a:p>
            <a:pPr marL="0" indent="0">
              <a:lnSpc>
                <a:spcPct val="80000"/>
              </a:lnSpc>
              <a:spcBef>
                <a:spcPts val="336"/>
              </a:spcBef>
              <a:buClr>
                <a:schemeClr val="lt1"/>
              </a:buClr>
              <a:buSzPct val="25000"/>
              <a:buNone/>
            </a:pPr>
            <a:r>
              <a:rPr lang="en-GB" sz="1350" dirty="0">
                <a:solidFill>
                  <a:srgbClr val="000000"/>
                </a:solidFill>
              </a:rPr>
              <a:t>leptons form from photons. </a:t>
            </a:r>
          </a:p>
          <a:p>
            <a:pPr marL="0" indent="0">
              <a:lnSpc>
                <a:spcPct val="80000"/>
              </a:lnSpc>
              <a:spcBef>
                <a:spcPts val="336"/>
              </a:spcBef>
              <a:buClr>
                <a:schemeClr val="lt1"/>
              </a:buClr>
              <a:buSzPct val="25000"/>
              <a:buNone/>
            </a:pPr>
            <a:r>
              <a:rPr lang="en-GB" sz="1350" dirty="0"/>
              <a:t>Quarks combine into protons and neutrons</a:t>
            </a:r>
          </a:p>
          <a:p>
            <a:pPr marL="0" indent="0">
              <a:lnSpc>
                <a:spcPct val="80000"/>
              </a:lnSpc>
              <a:spcBef>
                <a:spcPts val="336"/>
              </a:spcBef>
              <a:buClr>
                <a:schemeClr val="lt1"/>
              </a:buClr>
              <a:buSzPct val="25000"/>
              <a:buNone/>
            </a:pPr>
            <a:r>
              <a:rPr lang="en-GB" sz="1350" dirty="0"/>
              <a:t>Much combination of matter and antimatter occurring, increasing the ratio of matter to antimatter still further, until all antimatter disappears</a:t>
            </a:r>
          </a:p>
          <a:p>
            <a:pPr marL="0" indent="0">
              <a:lnSpc>
                <a:spcPct val="80000"/>
              </a:lnSpc>
              <a:spcBef>
                <a:spcPts val="336"/>
              </a:spcBef>
              <a:buClr>
                <a:schemeClr val="lt1"/>
              </a:buClr>
              <a:buSzPct val="25000"/>
              <a:buNone/>
            </a:pPr>
            <a:endParaRPr lang="en-GB" sz="1350" dirty="0">
              <a:solidFill>
                <a:srgbClr val="000000"/>
              </a:solidFill>
            </a:endParaRPr>
          </a:p>
          <a:p>
            <a:pPr marL="0" indent="0">
              <a:lnSpc>
                <a:spcPct val="80000"/>
              </a:lnSpc>
              <a:spcBef>
                <a:spcPts val="336"/>
              </a:spcBef>
              <a:buClr>
                <a:schemeClr val="lt1"/>
              </a:buClr>
              <a:buSzPct val="25000"/>
              <a:buNone/>
            </a:pPr>
            <a:endParaRPr sz="1350" dirty="0"/>
          </a:p>
          <a:p>
            <a:pPr marL="0" indent="0">
              <a:lnSpc>
                <a:spcPct val="80000"/>
              </a:lnSpc>
              <a:spcBef>
                <a:spcPts val="336"/>
              </a:spcBef>
              <a:buClr>
                <a:schemeClr val="lt1"/>
              </a:buClr>
              <a:buSzPct val="25000"/>
              <a:buNone/>
            </a:pPr>
            <a:r>
              <a:rPr lang="en-GB" sz="1350" b="1" dirty="0"/>
              <a:t>By 100 s</a:t>
            </a:r>
          </a:p>
          <a:p>
            <a:pPr marL="0" indent="0">
              <a:lnSpc>
                <a:spcPct val="80000"/>
              </a:lnSpc>
              <a:spcBef>
                <a:spcPts val="264"/>
              </a:spcBef>
              <a:buClr>
                <a:srgbClr val="FFFF00"/>
              </a:buClr>
              <a:buSzPct val="25000"/>
              <a:buNone/>
            </a:pPr>
            <a:r>
              <a:rPr lang="en-GB" sz="1350" dirty="0"/>
              <a:t>Helium and Lithium nuclei being formed, temperature is becoming too low for other fusion to occur. Matter in the universe is in plasma form- protons and electrons are not bound to one another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401400" y="361838"/>
            <a:ext cx="8375400" cy="3742162"/>
          </a:xfrm>
          <a:prstGeom prst="rect">
            <a:avLst/>
          </a:prstGeom>
          <a:noFill/>
          <a:ln>
            <a:noFill/>
          </a:ln>
        </p:spPr>
        <p:txBody>
          <a:bodyPr lIns="68569" tIns="34275" rIns="68569" bIns="34275" anchor="t" anchorCtr="0">
            <a:noAutofit/>
          </a:bodyPr>
          <a:lstStyle/>
          <a:p>
            <a:pPr marL="0" indent="0">
              <a:lnSpc>
                <a:spcPct val="80000"/>
              </a:lnSpc>
              <a:spcBef>
                <a:spcPts val="264"/>
              </a:spcBef>
              <a:buClr>
                <a:schemeClr val="lt1"/>
              </a:buClr>
              <a:buSzPct val="25000"/>
              <a:buNone/>
            </a:pPr>
            <a:r>
              <a:rPr lang="en-GB" sz="1500" b="1" dirty="0">
                <a:solidFill>
                  <a:srgbClr val="000000"/>
                </a:solidFill>
              </a:rPr>
              <a:t>After 100,000 years</a:t>
            </a:r>
            <a:br>
              <a:rPr lang="en-GB" sz="1500" dirty="0">
                <a:solidFill>
                  <a:srgbClr val="000000"/>
                </a:solidFill>
              </a:rPr>
            </a:br>
            <a:r>
              <a:rPr lang="en-GB" sz="1500" dirty="0">
                <a:solidFill>
                  <a:srgbClr val="000000"/>
                </a:solidFill>
              </a:rPr>
              <a:t>The temperature is now low enough for atoms to form (100,000 K). </a:t>
            </a:r>
          </a:p>
          <a:p>
            <a:pPr marL="0" indent="0">
              <a:lnSpc>
                <a:spcPct val="80000"/>
              </a:lnSpc>
              <a:spcBef>
                <a:spcPts val="264"/>
              </a:spcBef>
              <a:buClr>
                <a:schemeClr val="lt1"/>
              </a:buClr>
              <a:buSzPct val="25000"/>
              <a:buNone/>
            </a:pPr>
            <a:r>
              <a:rPr lang="en-GB" sz="1500" dirty="0">
                <a:solidFill>
                  <a:srgbClr val="000000"/>
                </a:solidFill>
              </a:rPr>
              <a:t>Photons travel freely, the universe is transparent. This is when CMBR was formed.</a:t>
            </a:r>
          </a:p>
          <a:p>
            <a:pPr marL="0" indent="0">
              <a:lnSpc>
                <a:spcPct val="80000"/>
              </a:lnSpc>
              <a:spcBef>
                <a:spcPts val="0"/>
              </a:spcBef>
              <a:buClr>
                <a:srgbClr val="FFFF00"/>
              </a:buClr>
              <a:buSzPct val="25000"/>
              <a:buNone/>
            </a:pPr>
            <a:endParaRPr sz="1500" b="1" dirty="0">
              <a:solidFill>
                <a:srgbClr val="000000"/>
              </a:solidFill>
            </a:endParaRPr>
          </a:p>
          <a:p>
            <a:pPr marL="0" indent="0">
              <a:lnSpc>
                <a:spcPct val="80000"/>
              </a:lnSpc>
              <a:spcBef>
                <a:spcPts val="0"/>
              </a:spcBef>
              <a:buClr>
                <a:srgbClr val="FFFF00"/>
              </a:buClr>
              <a:buSzPct val="25000"/>
              <a:buNone/>
            </a:pPr>
            <a:r>
              <a:rPr lang="en-GB" sz="1500" b="1" dirty="0">
                <a:solidFill>
                  <a:srgbClr val="000000"/>
                </a:solidFill>
              </a:rPr>
              <a:t>After 1 million years</a:t>
            </a:r>
          </a:p>
          <a:p>
            <a:pPr marL="0" indent="0">
              <a:lnSpc>
                <a:spcPct val="80000"/>
              </a:lnSpc>
              <a:spcBef>
                <a:spcPts val="444"/>
              </a:spcBef>
              <a:buClr>
                <a:schemeClr val="lt1"/>
              </a:buClr>
              <a:buSzPct val="25000"/>
              <a:buNone/>
            </a:pPr>
            <a:r>
              <a:rPr lang="en-GB" sz="1500" dirty="0">
                <a:solidFill>
                  <a:srgbClr val="000000"/>
                </a:solidFill>
              </a:rPr>
              <a:t>Density fluctuations result in the first structure in the universe.</a:t>
            </a:r>
          </a:p>
          <a:p>
            <a:pPr marL="0" indent="0">
              <a:lnSpc>
                <a:spcPct val="80000"/>
              </a:lnSpc>
              <a:spcBef>
                <a:spcPts val="444"/>
              </a:spcBef>
              <a:buSzPct val="25000"/>
              <a:buNone/>
            </a:pPr>
            <a:endParaRPr sz="1500" dirty="0">
              <a:solidFill>
                <a:srgbClr val="000000"/>
              </a:solidFill>
            </a:endParaRPr>
          </a:p>
          <a:p>
            <a:pPr marL="0" indent="0">
              <a:lnSpc>
                <a:spcPct val="80000"/>
              </a:lnSpc>
              <a:spcBef>
                <a:spcPts val="444"/>
              </a:spcBef>
              <a:buClr>
                <a:srgbClr val="FFFF00"/>
              </a:buClr>
              <a:buSzPct val="25000"/>
              <a:buNone/>
            </a:pPr>
            <a:r>
              <a:rPr lang="en-GB" sz="1500" b="1" dirty="0">
                <a:solidFill>
                  <a:srgbClr val="000000"/>
                </a:solidFill>
              </a:rPr>
              <a:t>After 1 billion years</a:t>
            </a:r>
            <a:br>
              <a:rPr lang="en-GB" sz="1500" dirty="0">
                <a:solidFill>
                  <a:srgbClr val="000000"/>
                </a:solidFill>
              </a:rPr>
            </a:br>
            <a:r>
              <a:rPr lang="en-GB" sz="1500" dirty="0">
                <a:solidFill>
                  <a:srgbClr val="000000"/>
                </a:solidFill>
              </a:rPr>
              <a:t>More structures formed: heavy elements formed as a result of the gravitational collapse</a:t>
            </a:r>
          </a:p>
          <a:p>
            <a:pPr marL="0" indent="0">
              <a:lnSpc>
                <a:spcPct val="80000"/>
              </a:lnSpc>
              <a:spcBef>
                <a:spcPts val="444"/>
              </a:spcBef>
              <a:buClr>
                <a:schemeClr val="lt1"/>
              </a:buClr>
              <a:buSzPct val="25000"/>
              <a:buNone/>
            </a:pPr>
            <a:br>
              <a:rPr lang="en-GB" sz="1500" dirty="0">
                <a:solidFill>
                  <a:srgbClr val="000000"/>
                </a:solidFill>
              </a:rPr>
            </a:br>
            <a:r>
              <a:rPr lang="en-GB" sz="1500" b="1" dirty="0">
                <a:solidFill>
                  <a:srgbClr val="000000"/>
                </a:solidFill>
              </a:rPr>
              <a:t>Temperature 2.7K; time 13 billion years</a:t>
            </a:r>
            <a:br>
              <a:rPr lang="en-GB" sz="1500" dirty="0">
                <a:solidFill>
                  <a:srgbClr val="000000"/>
                </a:solidFill>
              </a:rPr>
            </a:br>
            <a:r>
              <a:rPr lang="en-GB" sz="1500" dirty="0">
                <a:solidFill>
                  <a:srgbClr val="000000"/>
                </a:solidFill>
              </a:rPr>
              <a:t>At the present day, the ratio of protons to neutrons is still 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3" name="Picture 2"/>
          <p:cNvPicPr>
            <a:picLocks noChangeAspect="1"/>
          </p:cNvPicPr>
          <p:nvPr/>
        </p:nvPicPr>
        <p:blipFill rotWithShape="1">
          <a:blip r:embed="rId3"/>
          <a:srcRect l="11865" r="13083"/>
          <a:stretch/>
        </p:blipFill>
        <p:spPr>
          <a:xfrm>
            <a:off x="0" y="0"/>
            <a:ext cx="9144000" cy="5143500"/>
          </a:xfrm>
          <a:prstGeom prst="rect">
            <a:avLst/>
          </a:prstGeom>
        </p:spPr>
      </p:pic>
      <p:graphicFrame>
        <p:nvGraphicFramePr>
          <p:cNvPr id="197" name="Shape 197"/>
          <p:cNvGraphicFramePr/>
          <p:nvPr/>
        </p:nvGraphicFramePr>
        <p:xfrm>
          <a:off x="1798060" y="1092279"/>
          <a:ext cx="1561781" cy="2788968"/>
        </p:xfrm>
        <a:graphic>
          <a:graphicData uri="http://schemas.openxmlformats.org/drawingml/2006/table">
            <a:tbl>
              <a:tblPr firstRow="1" bandRow="1">
                <a:noFill/>
              </a:tblPr>
              <a:tblGrid>
                <a:gridCol w="1561781">
                  <a:extLst>
                    <a:ext uri="{9D8B030D-6E8A-4147-A177-3AD203B41FA5}">
                      <a16:colId xmlns:a16="http://schemas.microsoft.com/office/drawing/2014/main" val="20000"/>
                    </a:ext>
                  </a:extLst>
                </a:gridCol>
              </a:tblGrid>
              <a:tr h="617228">
                <a:tc>
                  <a:txBody>
                    <a:bodyPr/>
                    <a:lstStyle/>
                    <a:p>
                      <a:pPr marL="0" marR="0" lvl="0" indent="0" algn="l" rtl="0">
                        <a:spcBef>
                          <a:spcPts val="0"/>
                        </a:spcBef>
                        <a:buSzPct val="25000"/>
                        <a:buNone/>
                      </a:pPr>
                      <a:r>
                        <a:rPr lang="en-GB" sz="1200" b="0" dirty="0">
                          <a:solidFill>
                            <a:schemeClr val="tx1"/>
                          </a:solidFill>
                        </a:rPr>
                        <a:t>1.</a:t>
                      </a:r>
                      <a:r>
                        <a:rPr lang="en-GB" sz="1200" b="0" baseline="0" dirty="0">
                          <a:solidFill>
                            <a:schemeClr val="tx1"/>
                          </a:solidFill>
                        </a:rPr>
                        <a:t> Development of practical skills in physics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4348">
                <a:tc>
                  <a:txBody>
                    <a:bodyPr/>
                    <a:lstStyle/>
                    <a:p>
                      <a:pPr marL="0" marR="0" lvl="0" indent="0" algn="l" rtl="0">
                        <a:spcBef>
                          <a:spcPts val="0"/>
                        </a:spcBef>
                        <a:buSzPct val="25000"/>
                        <a:buNone/>
                      </a:pPr>
                      <a:r>
                        <a:rPr lang="en-GB" sz="1200" dirty="0"/>
                        <a:t>2.</a:t>
                      </a:r>
                      <a:r>
                        <a:rPr lang="en-GB" sz="1200" baseline="0" dirty="0"/>
                        <a:t> Foundations of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4348">
                <a:tc>
                  <a:txBody>
                    <a:bodyPr/>
                    <a:lstStyle/>
                    <a:p>
                      <a:pPr marL="0" marR="0" lvl="0" indent="0" algn="l" rtl="0">
                        <a:spcBef>
                          <a:spcPts val="0"/>
                        </a:spcBef>
                        <a:buSzPct val="25000"/>
                        <a:buNone/>
                      </a:pPr>
                      <a:r>
                        <a:rPr lang="en-GB" sz="1200" b="0" dirty="0">
                          <a:solidFill>
                            <a:schemeClr val="tx1"/>
                          </a:solidFill>
                        </a:rPr>
                        <a:t>3. Forces</a:t>
                      </a:r>
                      <a:r>
                        <a:rPr lang="en-GB" sz="1200" b="0" baseline="0" dirty="0">
                          <a:solidFill>
                            <a:schemeClr val="tx1"/>
                          </a:solidFill>
                        </a:rPr>
                        <a:t> and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4. Electrons, waves</a:t>
                      </a:r>
                      <a:r>
                        <a:rPr lang="en-GB" sz="1200" b="0" baseline="0" dirty="0">
                          <a:solidFill>
                            <a:schemeClr val="tx1"/>
                          </a:solidFill>
                        </a:rPr>
                        <a:t> and photons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348">
                <a:tc>
                  <a:txBody>
                    <a:bodyPr/>
                    <a:lstStyle/>
                    <a:p>
                      <a:pPr marL="0" marR="0" lvl="0" indent="0" algn="l" rtl="0">
                        <a:spcBef>
                          <a:spcPts val="0"/>
                        </a:spcBef>
                        <a:buNone/>
                      </a:pPr>
                      <a:r>
                        <a:rPr lang="en-GB" sz="1200" b="1" dirty="0">
                          <a:solidFill>
                            <a:schemeClr val="bg1"/>
                          </a:solidFill>
                        </a:rPr>
                        <a:t>5. Newtonian</a:t>
                      </a:r>
                      <a:r>
                        <a:rPr lang="en-GB" sz="1200" b="1" baseline="0" dirty="0">
                          <a:solidFill>
                            <a:schemeClr val="bg1"/>
                          </a:solidFill>
                        </a:rPr>
                        <a:t> world and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r h="434348">
                <a:tc>
                  <a:txBody>
                    <a:bodyPr/>
                    <a:lstStyle/>
                    <a:p>
                      <a:pPr marL="0" marR="0" lvl="0" indent="0" algn="l" rtl="0">
                        <a:spcBef>
                          <a:spcPts val="0"/>
                        </a:spcBef>
                        <a:buNone/>
                      </a:pPr>
                      <a:r>
                        <a:rPr lang="en-GB" sz="1200" dirty="0"/>
                        <a:t>6. Particles</a:t>
                      </a:r>
                      <a:r>
                        <a:rPr lang="en-GB" sz="1200" baseline="0" dirty="0"/>
                        <a:t> and medical physics</a:t>
                      </a:r>
                      <a:endParaRPr lang="en-GB" sz="1200" dirty="0"/>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98" name="Shape 198"/>
          <p:cNvSpPr txBox="1">
            <a:spLocks noGrp="1"/>
          </p:cNvSpPr>
          <p:nvPr>
            <p:ph type="ctrTitle"/>
          </p:nvPr>
        </p:nvSpPr>
        <p:spPr>
          <a:xfrm>
            <a:off x="1402875" y="253688"/>
            <a:ext cx="3619964" cy="648675"/>
          </a:xfrm>
          <a:prstGeom prst="rect">
            <a:avLst/>
          </a:prstGeom>
          <a:noFill/>
          <a:ln>
            <a:noFill/>
          </a:ln>
        </p:spPr>
        <p:txBody>
          <a:bodyPr lIns="68569" tIns="34275" rIns="68569" bIns="34275" anchor="ctr" anchorCtr="0">
            <a:noAutofit/>
          </a:bodyPr>
          <a:lstStyle/>
          <a:p>
            <a:pPr algn="l">
              <a:buClr>
                <a:srgbClr val="FFFF00"/>
              </a:buClr>
              <a:buSzPct val="25000"/>
            </a:pPr>
            <a:r>
              <a:rPr lang="en-GB" b="1" dirty="0">
                <a:solidFill>
                  <a:schemeClr val="bg1"/>
                </a:solidFill>
                <a:effectLst>
                  <a:outerShdw blurRad="50800" dist="38100" dir="2700000" algn="tl" rotWithShape="0">
                    <a:prstClr val="black">
                      <a:alpha val="40000"/>
                    </a:prstClr>
                  </a:outerShdw>
                </a:effectLst>
              </a:rPr>
              <a:t>A-Level</a:t>
            </a:r>
            <a:r>
              <a:rPr lang="en-GB" b="1" i="0" u="none" strike="noStrike" cap="none" dirty="0">
                <a:solidFill>
                  <a:schemeClr val="bg1"/>
                </a:solidFill>
                <a:effectLst>
                  <a:outerShdw blurRad="50800" dist="38100" dir="2700000" algn="tl" rotWithShape="0">
                    <a:prstClr val="black">
                      <a:alpha val="40000"/>
                    </a:prstClr>
                  </a:outerShdw>
                </a:effectLst>
                <a:latin typeface="Comic Sans MS"/>
                <a:ea typeface="Comic Sans MS"/>
                <a:cs typeface="Comic Sans MS"/>
                <a:sym typeface="Comic Sans MS"/>
              </a:rPr>
              <a:t> </a:t>
            </a:r>
            <a:r>
              <a:rPr lang="en-GB" b="1" dirty="0">
                <a:solidFill>
                  <a:schemeClr val="bg1"/>
                </a:solidFill>
                <a:effectLst>
                  <a:outerShdw blurRad="50800" dist="38100" dir="2700000" algn="tl" rotWithShape="0">
                    <a:prstClr val="black">
                      <a:alpha val="40000"/>
                    </a:prstClr>
                  </a:outerShdw>
                </a:effectLst>
              </a:rPr>
              <a:t>Physics</a:t>
            </a:r>
          </a:p>
        </p:txBody>
      </p:sp>
      <p:graphicFrame>
        <p:nvGraphicFramePr>
          <p:cNvPr id="201" name="Shape 201"/>
          <p:cNvGraphicFramePr/>
          <p:nvPr/>
        </p:nvGraphicFramePr>
        <p:xfrm>
          <a:off x="3739360" y="1069063"/>
          <a:ext cx="1479956" cy="1669810"/>
        </p:xfrm>
        <a:graphic>
          <a:graphicData uri="http://schemas.openxmlformats.org/drawingml/2006/table">
            <a:tbl>
              <a:tblPr firstRow="1" bandRow="1">
                <a:noFill/>
              </a:tblPr>
              <a:tblGrid>
                <a:gridCol w="1479956">
                  <a:extLst>
                    <a:ext uri="{9D8B030D-6E8A-4147-A177-3AD203B41FA5}">
                      <a16:colId xmlns:a16="http://schemas.microsoft.com/office/drawing/2014/main" val="20000"/>
                    </a:ext>
                  </a:extLst>
                </a:gridCol>
              </a:tblGrid>
              <a:tr h="434348">
                <a:tc>
                  <a:txBody>
                    <a:bodyPr/>
                    <a:lstStyle/>
                    <a:p>
                      <a:pPr marL="0" marR="0" lvl="0" indent="0" algn="l" rtl="0">
                        <a:spcBef>
                          <a:spcPts val="0"/>
                        </a:spcBef>
                        <a:buSzPct val="25000"/>
                        <a:buNone/>
                      </a:pPr>
                      <a:r>
                        <a:rPr lang="en-GB" sz="1200" b="0" dirty="0">
                          <a:solidFill>
                            <a:schemeClr val="tx1"/>
                          </a:solidFill>
                        </a:rPr>
                        <a:t>5.1 Thermal Physics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7038">
                <a:tc>
                  <a:txBody>
                    <a:bodyPr/>
                    <a:lstStyle/>
                    <a:p>
                      <a:pPr marL="0" marR="0" lvl="0" indent="0" algn="l" rtl="0">
                        <a:spcBef>
                          <a:spcPts val="0"/>
                        </a:spcBef>
                        <a:buSzPct val="25000"/>
                        <a:buNone/>
                      </a:pPr>
                      <a:r>
                        <a:rPr lang="en-GB" sz="1200" b="0" dirty="0">
                          <a:solidFill>
                            <a:schemeClr val="tx1"/>
                          </a:solidFill>
                        </a:rPr>
                        <a:t>5.2</a:t>
                      </a:r>
                      <a:r>
                        <a:rPr lang="en-GB" sz="1200" b="0" baseline="0" dirty="0">
                          <a:solidFill>
                            <a:schemeClr val="tx1"/>
                          </a:solidFill>
                        </a:rPr>
                        <a:t> Circular motion</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7038">
                <a:tc>
                  <a:txBody>
                    <a:bodyPr/>
                    <a:lstStyle/>
                    <a:p>
                      <a:pPr marL="0" marR="0" lvl="0" indent="0" algn="l" rtl="0">
                        <a:spcBef>
                          <a:spcPts val="0"/>
                        </a:spcBef>
                        <a:buSzPct val="25000"/>
                        <a:buNone/>
                      </a:pPr>
                      <a:r>
                        <a:rPr lang="en-GB" sz="1200" b="0" dirty="0">
                          <a:solidFill>
                            <a:schemeClr val="tx1"/>
                          </a:solidFill>
                        </a:rPr>
                        <a:t>5.3.</a:t>
                      </a:r>
                      <a:r>
                        <a:rPr lang="en-GB" sz="1200" b="0" baseline="0" dirty="0">
                          <a:solidFill>
                            <a:schemeClr val="tx1"/>
                          </a:solidFill>
                        </a:rPr>
                        <a:t> Oscillations</a:t>
                      </a:r>
                      <a:endParaRPr lang="en-GB" sz="1200" b="0" dirty="0">
                        <a:solidFill>
                          <a:schemeClr val="tx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348">
                <a:tc>
                  <a:txBody>
                    <a:bodyPr/>
                    <a:lstStyle/>
                    <a:p>
                      <a:pPr marL="0" marR="0" lvl="0" indent="0" algn="l" rtl="0">
                        <a:spcBef>
                          <a:spcPts val="0"/>
                        </a:spcBef>
                        <a:buSzPct val="25000"/>
                        <a:buNone/>
                      </a:pPr>
                      <a:r>
                        <a:rPr lang="en-GB" sz="1200" b="0" dirty="0">
                          <a:solidFill>
                            <a:schemeClr val="tx1"/>
                          </a:solidFill>
                        </a:rPr>
                        <a:t>5.4. Gravitational fields</a:t>
                      </a: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7038">
                <a:tc>
                  <a:txBody>
                    <a:bodyPr/>
                    <a:lstStyle/>
                    <a:p>
                      <a:pPr marL="0" marR="0" lvl="0" indent="0" algn="l" rtl="0">
                        <a:spcBef>
                          <a:spcPts val="0"/>
                        </a:spcBef>
                        <a:buSzPct val="25000"/>
                        <a:buNone/>
                      </a:pPr>
                      <a:r>
                        <a:rPr lang="en-GB" sz="1200" b="1" dirty="0">
                          <a:solidFill>
                            <a:schemeClr val="bg1"/>
                          </a:solidFill>
                        </a:rPr>
                        <a:t>5.5</a:t>
                      </a:r>
                      <a:r>
                        <a:rPr lang="en-GB" sz="1200" b="1" baseline="0" dirty="0">
                          <a:solidFill>
                            <a:schemeClr val="bg1"/>
                          </a:solidFill>
                        </a:rPr>
                        <a:t> Astrophysics</a:t>
                      </a:r>
                      <a:endParaRPr lang="en-GB" sz="1200" b="1" dirty="0">
                        <a:solidFill>
                          <a:schemeClr val="bg1"/>
                        </a:solidFill>
                      </a:endParaRPr>
                    </a:p>
                  </a:txBody>
                  <a:tcPr marL="68588" marR="68588" marT="34294" marB="34294">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graphicFrame>
        <p:nvGraphicFramePr>
          <p:cNvPr id="202" name="Shape 202"/>
          <p:cNvGraphicFramePr/>
          <p:nvPr>
            <p:extLst>
              <p:ext uri="{D42A27DB-BD31-4B8C-83A1-F6EECF244321}">
                <p14:modId xmlns:p14="http://schemas.microsoft.com/office/powerpoint/2010/main" val="473594910"/>
              </p:ext>
            </p:extLst>
          </p:nvPr>
        </p:nvGraphicFramePr>
        <p:xfrm>
          <a:off x="5598829" y="1069064"/>
          <a:ext cx="2436371" cy="3755908"/>
        </p:xfrm>
        <a:graphic>
          <a:graphicData uri="http://schemas.openxmlformats.org/drawingml/2006/table">
            <a:tbl>
              <a:tblPr firstRow="1" bandRow="1">
                <a:noFill/>
              </a:tblPr>
              <a:tblGrid>
                <a:gridCol w="2436371">
                  <a:extLst>
                    <a:ext uri="{9D8B030D-6E8A-4147-A177-3AD203B41FA5}">
                      <a16:colId xmlns:a16="http://schemas.microsoft.com/office/drawing/2014/main" val="20000"/>
                    </a:ext>
                  </a:extLst>
                </a:gridCol>
              </a:tblGrid>
              <a:tr h="34100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1. Universe structure</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11861">
                <a:tc>
                  <a:txBody>
                    <a:bodyPr/>
                    <a:lstStyle/>
                    <a:p>
                      <a:pPr lvl="0" rtl="0">
                        <a:lnSpc>
                          <a:spcPct val="115000"/>
                        </a:lnSpc>
                        <a:spcBef>
                          <a:spcPts val="0"/>
                        </a:spcBef>
                        <a:buNone/>
                      </a:pPr>
                      <a:r>
                        <a:rPr lang="en-GB" sz="1200" b="0">
                          <a:solidFill>
                            <a:srgbClr val="000000"/>
                          </a:solidFill>
                          <a:latin typeface="+mj-lt"/>
                          <a:ea typeface="Comic Sans MS"/>
                          <a:cs typeface="Comic Sans MS"/>
                          <a:sym typeface="Comic Sans MS"/>
                        </a:rPr>
                        <a:t>2. Star formation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8616">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3. Star’s radiation</a:t>
                      </a:r>
                    </a:p>
                  </a:txBody>
                  <a:tcPr marL="21431" marR="21431" marT="19050" marB="1905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4. Wien and Stefan’s law</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5. Astronomical distances</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60805">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6. Doppler effect &amp; red shift</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7. CMBR and the cosmological principle</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58724">
                <a:tc>
                  <a:txBody>
                    <a:bodyPr/>
                    <a:lstStyle/>
                    <a:p>
                      <a:pPr lvl="0" rtl="0">
                        <a:lnSpc>
                          <a:spcPct val="115000"/>
                        </a:lnSpc>
                        <a:spcBef>
                          <a:spcPts val="0"/>
                        </a:spcBef>
                        <a:buNone/>
                      </a:pPr>
                      <a:r>
                        <a:rPr lang="en-GB" sz="1200" b="0" dirty="0">
                          <a:solidFill>
                            <a:schemeClr val="tx1"/>
                          </a:solidFill>
                          <a:latin typeface="+mj-lt"/>
                          <a:ea typeface="Comic Sans MS"/>
                          <a:cs typeface="Comic Sans MS"/>
                          <a:sym typeface="Comic Sans MS"/>
                        </a:rPr>
                        <a:t>8. Universe evolution and expansion</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58724">
                <a:tc>
                  <a:txBody>
                    <a:bodyPr/>
                    <a:lstStyle/>
                    <a:p>
                      <a:pPr lvl="0" rtl="0">
                        <a:lnSpc>
                          <a:spcPct val="115000"/>
                        </a:lnSpc>
                        <a:spcBef>
                          <a:spcPts val="0"/>
                        </a:spcBef>
                        <a:buNone/>
                      </a:pPr>
                      <a:r>
                        <a:rPr lang="en-GB" sz="1200" b="1" dirty="0">
                          <a:solidFill>
                            <a:schemeClr val="bg1"/>
                          </a:solidFill>
                          <a:latin typeface="+mj-lt"/>
                          <a:ea typeface="Comic Sans MS"/>
                          <a:cs typeface="Comic Sans MS"/>
                          <a:sym typeface="Comic Sans MS"/>
                        </a:rPr>
                        <a:t>9. Dark matter and dark energy</a:t>
                      </a:r>
                    </a:p>
                  </a:txBody>
                  <a:tcPr marL="21431" marR="21431" marT="1905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8"/>
                  </a:ext>
                </a:extLst>
              </a:tr>
            </a:tbl>
          </a:graphicData>
        </a:graphic>
      </p:graphicFrame>
      <p:cxnSp>
        <p:nvCxnSpPr>
          <p:cNvPr id="203" name="Shape 203"/>
          <p:cNvCxnSpPr/>
          <p:nvPr/>
        </p:nvCxnSpPr>
        <p:spPr>
          <a:xfrm>
            <a:off x="3349653" y="1243253"/>
            <a:ext cx="389700" cy="225"/>
          </a:xfrm>
          <a:prstGeom prst="straightConnector1">
            <a:avLst/>
          </a:prstGeom>
          <a:noFill/>
          <a:ln w="38100" cap="flat" cmpd="sng">
            <a:solidFill>
              <a:srgbClr val="FFFFFF"/>
            </a:solidFill>
            <a:prstDash val="solid"/>
            <a:round/>
            <a:headEnd type="none" w="lg" len="lg"/>
            <a:tailEnd type="triangle" w="lg" len="lg"/>
          </a:ln>
        </p:spPr>
      </p:cxnSp>
      <p:cxnSp>
        <p:nvCxnSpPr>
          <p:cNvPr id="204" name="Shape 204"/>
          <p:cNvCxnSpPr/>
          <p:nvPr/>
        </p:nvCxnSpPr>
        <p:spPr>
          <a:xfrm>
            <a:off x="5219314" y="1269929"/>
            <a:ext cx="389700" cy="225"/>
          </a:xfrm>
          <a:prstGeom prst="straightConnector1">
            <a:avLst/>
          </a:prstGeom>
          <a:noFill/>
          <a:ln w="38100" cap="flat" cmpd="sng">
            <a:solidFill>
              <a:srgbClr val="FFFFFF"/>
            </a:solidFill>
            <a:prstDash val="solid"/>
            <a:round/>
            <a:headEnd type="none" w="lg" len="lg"/>
            <a:tailEnd type="triangle" w="lg" len="lg"/>
          </a:ln>
        </p:spPr>
      </p:cxnSp>
    </p:spTree>
    <p:extLst>
      <p:ext uri="{BB962C8B-B14F-4D97-AF65-F5344CB8AC3E}">
        <p14:creationId xmlns:p14="http://schemas.microsoft.com/office/powerpoint/2010/main" val="17396675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111013" y="344644"/>
            <a:ext cx="6807600" cy="857250"/>
          </a:xfrm>
          <a:prstGeom prst="rect">
            <a:avLst/>
          </a:prstGeom>
          <a:noFill/>
          <a:ln>
            <a:noFill/>
          </a:ln>
        </p:spPr>
        <p:txBody>
          <a:bodyPr lIns="68569" tIns="34275" rIns="68569" bIns="34275" anchor="ctr" anchorCtr="0">
            <a:noAutofit/>
          </a:bodyPr>
          <a:lstStyle/>
          <a:p>
            <a:pPr>
              <a:buClr>
                <a:schemeClr val="lt1"/>
              </a:buClr>
              <a:buSzPct val="25000"/>
            </a:pPr>
            <a:r>
              <a:rPr lang="en-GB" sz="3000">
                <a:solidFill>
                  <a:schemeClr val="lt1"/>
                </a:solidFill>
              </a:rPr>
              <a:t>Calculating the mass of the universe</a:t>
            </a:r>
          </a:p>
        </p:txBody>
      </p:sp>
      <p:sp>
        <p:nvSpPr>
          <p:cNvPr id="242" name="Shape 242"/>
          <p:cNvSpPr txBox="1">
            <a:spLocks noGrp="1"/>
          </p:cNvSpPr>
          <p:nvPr>
            <p:ph type="body" idx="1"/>
          </p:nvPr>
        </p:nvSpPr>
        <p:spPr>
          <a:xfrm>
            <a:off x="208800" y="1352325"/>
            <a:ext cx="8726399" cy="2438850"/>
          </a:xfrm>
          <a:prstGeom prst="rect">
            <a:avLst/>
          </a:prstGeom>
          <a:noFill/>
          <a:ln>
            <a:noFill/>
          </a:ln>
        </p:spPr>
        <p:txBody>
          <a:bodyPr lIns="68569" tIns="34275" rIns="68569" bIns="34275" anchor="t" anchorCtr="0">
            <a:noAutofit/>
          </a:bodyPr>
          <a:lstStyle/>
          <a:p>
            <a:pPr marL="0" indent="0">
              <a:lnSpc>
                <a:spcPct val="80000"/>
              </a:lnSpc>
              <a:spcBef>
                <a:spcPts val="300"/>
              </a:spcBef>
              <a:buClr>
                <a:schemeClr val="lt1"/>
              </a:buClr>
              <a:buSzPct val="25000"/>
              <a:buNone/>
            </a:pPr>
            <a:r>
              <a:rPr lang="en-GB" sz="1800" dirty="0">
                <a:solidFill>
                  <a:schemeClr val="lt1"/>
                </a:solidFill>
              </a:rPr>
              <a:t>There are two methods for calculating the mass of the universe:</a:t>
            </a:r>
          </a:p>
          <a:p>
            <a:pPr marL="0" indent="0">
              <a:lnSpc>
                <a:spcPct val="80000"/>
              </a:lnSpc>
              <a:spcBef>
                <a:spcPts val="300"/>
              </a:spcBef>
              <a:buClr>
                <a:schemeClr val="lt1"/>
              </a:buClr>
              <a:buSzPct val="25000"/>
              <a:buNone/>
            </a:pPr>
            <a:endParaRPr sz="1800" dirty="0">
              <a:solidFill>
                <a:schemeClr val="lt1"/>
              </a:solidFill>
            </a:endParaRPr>
          </a:p>
          <a:p>
            <a:pPr marL="342900" indent="-285750">
              <a:lnSpc>
                <a:spcPct val="80000"/>
              </a:lnSpc>
              <a:spcBef>
                <a:spcPts val="300"/>
              </a:spcBef>
              <a:buClr>
                <a:schemeClr val="lt1"/>
              </a:buClr>
            </a:pPr>
            <a:r>
              <a:rPr lang="en-GB" sz="1800" dirty="0">
                <a:solidFill>
                  <a:schemeClr val="lt1"/>
                </a:solidFill>
              </a:rPr>
              <a:t>Estimate mass of galaxies from </a:t>
            </a:r>
            <a:r>
              <a:rPr lang="en-GB" sz="1800" dirty="0">
                <a:solidFill>
                  <a:srgbClr val="FFFF00"/>
                </a:solidFill>
              </a:rPr>
              <a:t>luminosity</a:t>
            </a:r>
          </a:p>
          <a:p>
            <a:pPr marL="342900" indent="-285750">
              <a:lnSpc>
                <a:spcPct val="80000"/>
              </a:lnSpc>
              <a:spcBef>
                <a:spcPts val="300"/>
              </a:spcBef>
              <a:buClr>
                <a:schemeClr val="lt1"/>
              </a:buClr>
            </a:pPr>
            <a:r>
              <a:rPr lang="en-GB" sz="1800" dirty="0">
                <a:solidFill>
                  <a:schemeClr val="lt1"/>
                </a:solidFill>
              </a:rPr>
              <a:t>Estimate mass of galaxies from how </a:t>
            </a:r>
            <a:r>
              <a:rPr lang="en-GB" sz="1800" dirty="0">
                <a:solidFill>
                  <a:srgbClr val="FFFF00"/>
                </a:solidFill>
              </a:rPr>
              <a:t>quickly they rotate</a:t>
            </a:r>
          </a:p>
          <a:p>
            <a:pPr marL="0" indent="0">
              <a:lnSpc>
                <a:spcPct val="80000"/>
              </a:lnSpc>
              <a:spcBef>
                <a:spcPts val="300"/>
              </a:spcBef>
              <a:buClr>
                <a:schemeClr val="lt1"/>
              </a:buClr>
              <a:buSzPct val="25000"/>
              <a:buNone/>
            </a:pPr>
            <a:endParaRPr sz="1800" dirty="0">
              <a:solidFill>
                <a:schemeClr val="lt1"/>
              </a:solidFill>
            </a:endParaRPr>
          </a:p>
          <a:p>
            <a:pPr marL="0" indent="0">
              <a:lnSpc>
                <a:spcPct val="80000"/>
              </a:lnSpc>
              <a:spcBef>
                <a:spcPts val="300"/>
              </a:spcBef>
              <a:buClr>
                <a:schemeClr val="lt1"/>
              </a:buClr>
              <a:buSzPct val="25000"/>
              <a:buNone/>
            </a:pPr>
            <a:r>
              <a:rPr lang="en-GB" sz="1800" dirty="0">
                <a:solidFill>
                  <a:schemeClr val="lt1"/>
                </a:solidFill>
              </a:rPr>
              <a:t>These two do not match- the size of centripetal acceleration required to match a galaxies luminous mass is far too low compared to the observed rotational acceleration. </a:t>
            </a:r>
          </a:p>
          <a:p>
            <a:pPr marL="0" indent="0">
              <a:lnSpc>
                <a:spcPct val="80000"/>
              </a:lnSpc>
              <a:spcBef>
                <a:spcPts val="300"/>
              </a:spcBef>
              <a:buClr>
                <a:schemeClr val="lt1"/>
              </a:buClr>
              <a:buSzPct val="25000"/>
              <a:buNone/>
            </a:pPr>
            <a:endParaRPr sz="1800" dirty="0">
              <a:solidFill>
                <a:schemeClr val="lt1"/>
              </a:solidFill>
            </a:endParaRPr>
          </a:p>
          <a:p>
            <a:pPr marL="0" indent="0">
              <a:lnSpc>
                <a:spcPct val="80000"/>
              </a:lnSpc>
              <a:spcBef>
                <a:spcPts val="300"/>
              </a:spcBef>
              <a:buClr>
                <a:schemeClr val="lt1"/>
              </a:buClr>
              <a:buSzPct val="25000"/>
              <a:buNone/>
            </a:pPr>
            <a:r>
              <a:rPr lang="en-GB" sz="1800" dirty="0">
                <a:solidFill>
                  <a:schemeClr val="lt1"/>
                </a:solidFill>
              </a:rPr>
              <a:t>Galaxies must contain </a:t>
            </a:r>
            <a:r>
              <a:rPr lang="en-GB" sz="1800" dirty="0">
                <a:solidFill>
                  <a:srgbClr val="FFFF00"/>
                </a:solidFill>
              </a:rPr>
              <a:t>more matter</a:t>
            </a:r>
            <a:r>
              <a:rPr lang="en-GB" sz="1800" dirty="0">
                <a:solidFill>
                  <a:schemeClr val="lt1"/>
                </a:solidFill>
              </a:rPr>
              <a:t> than can be detected- this is called </a:t>
            </a:r>
            <a:r>
              <a:rPr lang="en-GB" sz="1800" dirty="0">
                <a:solidFill>
                  <a:srgbClr val="FFFF00"/>
                </a:solidFill>
              </a:rPr>
              <a:t>dark matter</a:t>
            </a:r>
            <a:r>
              <a:rPr lang="en-GB" sz="1800" dirty="0">
                <a:solidFill>
                  <a:schemeClr val="lt1"/>
                </a:solidFill>
              </a:rPr>
              <a:t> and is thought to account for </a:t>
            </a:r>
            <a:r>
              <a:rPr lang="en-GB" sz="1800" dirty="0">
                <a:solidFill>
                  <a:srgbClr val="FFFF00"/>
                </a:solidFill>
              </a:rPr>
              <a:t>27%</a:t>
            </a:r>
            <a:r>
              <a:rPr lang="en-GB" sz="1800" dirty="0">
                <a:solidFill>
                  <a:schemeClr val="lt1"/>
                </a:solidFill>
              </a:rPr>
              <a:t> of all matter and energy in the universe</a:t>
            </a:r>
          </a:p>
        </p:txBody>
      </p:sp>
      <p:sp>
        <p:nvSpPr>
          <p:cNvPr id="5" name="Shape 235"/>
          <p:cNvSpPr txBox="1"/>
          <p:nvPr/>
        </p:nvSpPr>
        <p:spPr>
          <a:xfrm>
            <a:off x="0" y="0"/>
            <a:ext cx="9144000" cy="311625"/>
          </a:xfrm>
          <a:prstGeom prst="rect">
            <a:avLst/>
          </a:prstGeom>
          <a:solidFill>
            <a:srgbClr val="84FE72">
              <a:alpha val="98850"/>
            </a:srgbClr>
          </a:solidFill>
          <a:ln>
            <a:noFill/>
          </a:ln>
        </p:spPr>
        <p:txBody>
          <a:bodyPr lIns="68569" tIns="34275" rIns="68569" bIns="34275" anchor="t" anchorCtr="0">
            <a:noAutofit/>
          </a:bodyPr>
          <a:lstStyle/>
          <a:p>
            <a:pPr defTabSz="685800">
              <a:lnSpc>
                <a:spcPct val="90000"/>
              </a:lnSpc>
              <a:buClr>
                <a:srgbClr val="000000"/>
              </a:buClr>
              <a:buSzPct val="25000"/>
            </a:pPr>
            <a:r>
              <a:rPr lang="en-GB" sz="1500" dirty="0">
                <a:latin typeface="Comic Sans MS"/>
                <a:ea typeface="Comic Sans MS"/>
                <a:cs typeface="Comic Sans MS"/>
                <a:sym typeface="Comic Sans MS"/>
              </a:rPr>
              <a:t>Learning Outcome: Explain evidence for dark matter</a:t>
            </a:r>
          </a:p>
          <a:p>
            <a:pPr defTabSz="685800"/>
            <a:endParaRPr sz="1500" dirty="0">
              <a:latin typeface="Comic Sans MS"/>
              <a:ea typeface="Comic Sans MS"/>
              <a:cs typeface="Comic Sans MS"/>
              <a:sym typeface="Comic Sans M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1493658" y="484748"/>
            <a:ext cx="5570375" cy="705725"/>
          </a:xfrm>
          <a:prstGeom prst="rect">
            <a:avLst/>
          </a:prstGeom>
          <a:noFill/>
          <a:ln>
            <a:noFill/>
          </a:ln>
        </p:spPr>
        <p:txBody>
          <a:bodyPr lIns="68569" tIns="34275" rIns="68569" bIns="34275" anchor="ctr" anchorCtr="0">
            <a:noAutofit/>
          </a:bodyPr>
          <a:lstStyle/>
          <a:p>
            <a:pPr>
              <a:buClr>
                <a:schemeClr val="lt1"/>
              </a:buClr>
              <a:buSzPct val="25000"/>
            </a:pPr>
            <a:r>
              <a:rPr lang="en-GB" sz="2969">
                <a:solidFill>
                  <a:schemeClr val="lt1"/>
                </a:solidFill>
              </a:rPr>
              <a:t>What’s the matter?</a:t>
            </a:r>
          </a:p>
        </p:txBody>
      </p:sp>
      <p:sp>
        <p:nvSpPr>
          <p:cNvPr id="281" name="Shape 281"/>
          <p:cNvSpPr txBox="1">
            <a:spLocks noGrp="1"/>
          </p:cNvSpPr>
          <p:nvPr>
            <p:ph type="body" idx="1"/>
          </p:nvPr>
        </p:nvSpPr>
        <p:spPr>
          <a:xfrm>
            <a:off x="4719956" y="1399331"/>
            <a:ext cx="3280950" cy="3036150"/>
          </a:xfrm>
          <a:prstGeom prst="rect">
            <a:avLst/>
          </a:prstGeom>
          <a:noFill/>
          <a:ln>
            <a:noFill/>
          </a:ln>
        </p:spPr>
        <p:txBody>
          <a:bodyPr lIns="68569" tIns="34275" rIns="68569" bIns="34275" anchor="t" anchorCtr="0">
            <a:noAutofit/>
          </a:bodyPr>
          <a:lstStyle/>
          <a:p>
            <a:pPr marL="0" indent="0">
              <a:lnSpc>
                <a:spcPct val="80000"/>
              </a:lnSpc>
              <a:spcBef>
                <a:spcPts val="372"/>
              </a:spcBef>
              <a:buClr>
                <a:schemeClr val="lt1"/>
              </a:buClr>
              <a:buSzPct val="25000"/>
              <a:buNone/>
            </a:pPr>
            <a:r>
              <a:rPr lang="en-GB" sz="1650">
                <a:solidFill>
                  <a:srgbClr val="FFFFFF"/>
                </a:solidFill>
              </a:rPr>
              <a:t>In the 1990s it was observed that galaxies were accelerating away.</a:t>
            </a:r>
          </a:p>
          <a:p>
            <a:pPr marL="0" indent="0">
              <a:lnSpc>
                <a:spcPct val="80000"/>
              </a:lnSpc>
              <a:spcBef>
                <a:spcPts val="372"/>
              </a:spcBef>
              <a:buClr>
                <a:schemeClr val="lt1"/>
              </a:buClr>
              <a:buSzPct val="25000"/>
              <a:buNone/>
            </a:pPr>
            <a:endParaRPr sz="1650">
              <a:solidFill>
                <a:srgbClr val="FFFFFF"/>
              </a:solidFill>
            </a:endParaRPr>
          </a:p>
          <a:p>
            <a:pPr marL="0" indent="0">
              <a:lnSpc>
                <a:spcPct val="80000"/>
              </a:lnSpc>
              <a:spcBef>
                <a:spcPts val="372"/>
              </a:spcBef>
              <a:buClr>
                <a:schemeClr val="lt1"/>
              </a:buClr>
              <a:buSzPct val="25000"/>
              <a:buNone/>
            </a:pPr>
            <a:r>
              <a:rPr lang="en-GB" sz="1650">
                <a:solidFill>
                  <a:srgbClr val="FFFFFF"/>
                </a:solidFill>
              </a:rPr>
              <a:t>This means a repulsive force must be driving this acceleration.</a:t>
            </a:r>
          </a:p>
          <a:p>
            <a:pPr marL="0" indent="0">
              <a:lnSpc>
                <a:spcPct val="80000"/>
              </a:lnSpc>
              <a:spcBef>
                <a:spcPts val="372"/>
              </a:spcBef>
              <a:buClr>
                <a:schemeClr val="lt1"/>
              </a:buClr>
              <a:buSzPct val="25000"/>
              <a:buNone/>
            </a:pPr>
            <a:endParaRPr sz="1650">
              <a:solidFill>
                <a:srgbClr val="FFFFFF"/>
              </a:solidFill>
            </a:endParaRPr>
          </a:p>
          <a:p>
            <a:pPr marL="0" indent="0">
              <a:lnSpc>
                <a:spcPct val="80000"/>
              </a:lnSpc>
              <a:spcBef>
                <a:spcPts val="372"/>
              </a:spcBef>
              <a:buClr>
                <a:schemeClr val="lt1"/>
              </a:buClr>
              <a:buSzPct val="25000"/>
              <a:buNone/>
            </a:pPr>
            <a:r>
              <a:rPr lang="en-GB" sz="1650">
                <a:solidFill>
                  <a:srgbClr val="FFFFFF"/>
                </a:solidFill>
              </a:rPr>
              <a:t>Dark energy is the name given to the unknown material that has this repulsive property</a:t>
            </a:r>
          </a:p>
          <a:p>
            <a:pPr marL="0" indent="0">
              <a:lnSpc>
                <a:spcPct val="80000"/>
              </a:lnSpc>
              <a:spcBef>
                <a:spcPts val="372"/>
              </a:spcBef>
              <a:buClr>
                <a:schemeClr val="lt1"/>
              </a:buClr>
              <a:buSzPct val="25000"/>
              <a:buNone/>
            </a:pPr>
            <a:r>
              <a:rPr lang="en-GB" sz="1650"/>
              <a:t> </a:t>
            </a:r>
          </a:p>
        </p:txBody>
      </p:sp>
      <p:sp>
        <p:nvSpPr>
          <p:cNvPr id="282" name="Shape 282"/>
          <p:cNvSpPr txBox="1"/>
          <p:nvPr/>
        </p:nvSpPr>
        <p:spPr>
          <a:xfrm>
            <a:off x="0" y="1"/>
            <a:ext cx="9201600" cy="275879"/>
          </a:xfrm>
          <a:prstGeom prst="rect">
            <a:avLst/>
          </a:prstGeom>
          <a:solidFill>
            <a:srgbClr val="EAD1DC"/>
          </a:solidFill>
          <a:ln>
            <a:noFill/>
          </a:ln>
        </p:spPr>
        <p:txBody>
          <a:bodyPr lIns="68569" tIns="34275" rIns="68569" bIns="34275" anchor="t" anchorCtr="0">
            <a:noAutofit/>
          </a:bodyPr>
          <a:lstStyle/>
          <a:p>
            <a:pPr defTabSz="685800">
              <a:buSzPct val="25000"/>
            </a:pPr>
            <a:r>
              <a:rPr lang="en-GB" sz="1500" dirty="0">
                <a:latin typeface="Comic Sans MS"/>
                <a:ea typeface="Comic Sans MS"/>
                <a:cs typeface="Comic Sans MS"/>
                <a:sym typeface="Comic Sans MS"/>
              </a:rPr>
              <a:t>Learning Outcome: Explain evidence of dark energy</a:t>
            </a:r>
          </a:p>
          <a:p>
            <a:pPr defTabSz="685800"/>
            <a:endParaRPr sz="1500" dirty="0">
              <a:latin typeface="Comic Sans MS"/>
              <a:ea typeface="Comic Sans MS"/>
              <a:cs typeface="Comic Sans MS"/>
              <a:sym typeface="Comic Sans MS"/>
            </a:endParaRPr>
          </a:p>
        </p:txBody>
      </p:sp>
      <p:pic>
        <p:nvPicPr>
          <p:cNvPr id="283" name="Shape 283"/>
          <p:cNvPicPr preferRelativeResize="0"/>
          <p:nvPr/>
        </p:nvPicPr>
        <p:blipFill>
          <a:blip r:embed="rId3">
            <a:alphaModFix/>
          </a:blip>
          <a:stretch>
            <a:fillRect/>
          </a:stretch>
        </p:blipFill>
        <p:spPr>
          <a:xfrm>
            <a:off x="1580400" y="1399341"/>
            <a:ext cx="3000375" cy="30360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animEffect transition="in" filter="fade">
                                      <p:cBhvr>
                                        <p:cTn id="7" dur="1000"/>
                                        <p:tgtEl>
                                          <p:spTgt spid="2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xEl>
                                              <p:pRg st="2" end="2"/>
                                            </p:txEl>
                                          </p:spTgt>
                                        </p:tgtEl>
                                        <p:attrNameLst>
                                          <p:attrName>style.visibility</p:attrName>
                                        </p:attrNameLst>
                                      </p:cBhvr>
                                      <p:to>
                                        <p:strVal val="visible"/>
                                      </p:to>
                                    </p:set>
                                    <p:animEffect transition="in" filter="fade">
                                      <p:cBhvr>
                                        <p:cTn id="12" dur="1000"/>
                                        <p:tgtEl>
                                          <p:spTgt spid="2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xEl>
                                              <p:pRg st="4" end="4"/>
                                            </p:txEl>
                                          </p:spTgt>
                                        </p:tgtEl>
                                        <p:attrNameLst>
                                          <p:attrName>style.visibility</p:attrName>
                                        </p:attrNameLst>
                                      </p:cBhvr>
                                      <p:to>
                                        <p:strVal val="visible"/>
                                      </p:to>
                                    </p:set>
                                    <p:animEffect transition="in" filter="fade">
                                      <p:cBhvr>
                                        <p:cTn id="17" dur="1000"/>
                                        <p:tgtEl>
                                          <p:spTgt spid="28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xEl>
                                              <p:pRg st="5" end="5"/>
                                            </p:txEl>
                                          </p:spTgt>
                                        </p:tgtEl>
                                        <p:attrNameLst>
                                          <p:attrName>style.visibility</p:attrName>
                                        </p:attrNameLst>
                                      </p:cBhvr>
                                      <p:to>
                                        <p:strVal val="visible"/>
                                      </p:to>
                                    </p:set>
                                    <p:animEffect transition="in" filter="fade">
                                      <p:cBhvr>
                                        <p:cTn id="22" dur="1000"/>
                                        <p:tgtEl>
                                          <p:spTgt spid="2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3226</TotalTime>
  <Words>6563</Words>
  <Application>Microsoft Office PowerPoint</Application>
  <PresentationFormat>On-screen Show (16:9)</PresentationFormat>
  <Paragraphs>897</Paragraphs>
  <Slides>94</Slides>
  <Notes>94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94</vt:i4>
      </vt:variant>
    </vt:vector>
  </HeadingPairs>
  <TitlesOfParts>
    <vt:vector size="103" baseType="lpstr">
      <vt:lpstr>Arial</vt:lpstr>
      <vt:lpstr>Calibri</vt:lpstr>
      <vt:lpstr>Comic Sans MS</vt:lpstr>
      <vt:lpstr>Times New Roman</vt:lpstr>
      <vt:lpstr>Office Theme</vt:lpstr>
      <vt:lpstr>1_Office Theme</vt:lpstr>
      <vt:lpstr>2_Office Theme</vt:lpstr>
      <vt:lpstr>3_Office Theme</vt:lpstr>
      <vt:lpstr>4_Office Theme</vt:lpstr>
      <vt:lpstr>Astrophysics</vt:lpstr>
      <vt:lpstr>A-Level Physics</vt:lpstr>
      <vt:lpstr>Your place in the universe</vt:lpstr>
      <vt:lpstr>PowerPoint Presentation</vt:lpstr>
      <vt:lpstr>A-Level Physics</vt:lpstr>
      <vt:lpstr>5.5.2 Describe the development of a star from formation to death </vt:lpstr>
      <vt:lpstr>5.5.2 Describe the development of a star from formation to death- key points for long answer questions- LEARN THESE!! </vt:lpstr>
      <vt:lpstr>A-Level Physics</vt:lpstr>
      <vt:lpstr> Wein and Stefan’s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A-Level Physics</vt:lpstr>
      <vt:lpstr> How do we know what stars are made of?</vt:lpstr>
      <vt:lpstr>PowerPoint Presentation</vt:lpstr>
      <vt:lpstr>PowerPoint Presentation</vt:lpstr>
      <vt:lpstr>PowerPoint Presentation</vt:lpstr>
      <vt:lpstr>PowerPoint Presentation</vt:lpstr>
      <vt:lpstr>Emission and absorption spectra</vt:lpstr>
      <vt:lpstr>Emission and absorption spectra</vt:lpstr>
      <vt:lpstr>Emission and absorption spectra</vt:lpstr>
      <vt:lpstr>Emission spectra</vt:lpstr>
      <vt:lpstr>Absorption spectra</vt:lpstr>
      <vt:lpstr>PowerPoint Presentation</vt:lpstr>
      <vt:lpstr>PowerPoint Presentation</vt:lpstr>
      <vt:lpstr>PowerPoint Presentation</vt:lpstr>
      <vt:lpstr>PowerPoint Presentation</vt:lpstr>
      <vt:lpstr>PowerPoint Presentation</vt:lpstr>
      <vt:lpstr>Measuring wavelengths of starlight</vt:lpstr>
      <vt:lpstr> Measuring wavelengths of starlight</vt:lpstr>
      <vt:lpstr>Young’s Double Slit Experiment</vt:lpstr>
      <vt:lpstr>Young’s Double Slit Experiment</vt:lpstr>
      <vt:lpstr>The diffraction grating</vt:lpstr>
      <vt:lpstr>The diffraction grating</vt:lpstr>
      <vt:lpstr>The diffraction grating</vt:lpstr>
      <vt:lpstr>The diffraction grating</vt:lpstr>
      <vt:lpstr>PowerPoint Presentation</vt:lpstr>
      <vt:lpstr>A-Level Physics</vt:lpstr>
      <vt:lpstr> Astronomical distances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A-Level Physics</vt:lpstr>
      <vt:lpstr> Doppler effect and redshift</vt:lpstr>
      <vt:lpstr>PowerPoint Presentation</vt:lpstr>
      <vt:lpstr>PowerPoint Presentation</vt:lpstr>
      <vt:lpstr>PowerPoint Presentation</vt:lpstr>
      <vt:lpstr>Doppler Effect</vt:lpstr>
      <vt:lpstr>Redshift of stars</vt:lpstr>
      <vt:lpstr>PowerPoint Presentation</vt:lpstr>
      <vt:lpstr>PowerPoint Presentation</vt:lpstr>
      <vt:lpstr>PowerPoint Presentation</vt:lpstr>
      <vt:lpstr>Hubble’s Law</vt:lpstr>
      <vt:lpstr>Hubble’s Law</vt:lpstr>
      <vt:lpstr>Hubble’s Law problems</vt:lpstr>
      <vt:lpstr>Age of the universe from Hubble’s Law</vt:lpstr>
      <vt:lpstr>A-Level Physics</vt:lpstr>
      <vt:lpstr> CMBR and the cosmological principle</vt:lpstr>
      <vt:lpstr>Cosmic Microwave Background Radiation (CMBR)</vt:lpstr>
      <vt:lpstr>Cosmic Microwave Background Radiation (CMBR)</vt:lpstr>
      <vt:lpstr>Cosmic Microwave Background Radiation (CMBR)</vt:lpstr>
      <vt:lpstr>Cosmic Microwave Background Radiation (CMBR)</vt:lpstr>
      <vt:lpstr>PowerPoint Presentation</vt:lpstr>
      <vt:lpstr>Universe theory’s </vt:lpstr>
      <vt:lpstr>Universe expansion theory’s </vt:lpstr>
      <vt:lpstr>PowerPoint Presentation</vt:lpstr>
      <vt:lpstr>PowerPoint Presentation</vt:lpstr>
      <vt:lpstr>PowerPoint Presentation</vt:lpstr>
      <vt:lpstr>PowerPoint Presentation</vt:lpstr>
      <vt:lpstr>The cosmological principle</vt:lpstr>
      <vt:lpstr>5.5.9 Explain evidence for the big bang theory and that the universe is still expanding</vt:lpstr>
      <vt:lpstr>A-Level Physics</vt:lpstr>
      <vt:lpstr>PowerPoint Presentation</vt:lpstr>
      <vt:lpstr>5.5.9 Explain the evolution of the universe from the big bang to the present day</vt:lpstr>
      <vt:lpstr>PowerPoint Presentation</vt:lpstr>
      <vt:lpstr>A-Level Physics</vt:lpstr>
      <vt:lpstr>Calculating the mass of the universe</vt:lpstr>
      <vt:lpstr>What’s the matter?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many words can you make out of electrostatic?</dc:title>
  <cp:lastModifiedBy>AMELIA MARKS</cp:lastModifiedBy>
  <cp:revision>109</cp:revision>
  <dcterms:modified xsi:type="dcterms:W3CDTF">2022-03-31T08:53:22Z</dcterms:modified>
</cp:coreProperties>
</file>