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5" r:id="rId2"/>
  </p:sldMasterIdLst>
  <p:notesMasterIdLst>
    <p:notesMasterId r:id="rId116"/>
  </p:notesMasterIdLst>
  <p:sldIdLst>
    <p:sldId id="398" r:id="rId3"/>
    <p:sldId id="403" r:id="rId4"/>
    <p:sldId id="400" r:id="rId5"/>
    <p:sldId id="401" r:id="rId6"/>
    <p:sldId id="402" r:id="rId7"/>
    <p:sldId id="404" r:id="rId8"/>
    <p:sldId id="405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66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48" r:id="rId52"/>
    <p:sldId id="449" r:id="rId53"/>
    <p:sldId id="450" r:id="rId54"/>
    <p:sldId id="451" r:id="rId55"/>
    <p:sldId id="452" r:id="rId56"/>
    <p:sldId id="453" r:id="rId57"/>
    <p:sldId id="454" r:id="rId58"/>
    <p:sldId id="455" r:id="rId59"/>
    <p:sldId id="456" r:id="rId60"/>
    <p:sldId id="457" r:id="rId61"/>
    <p:sldId id="458" r:id="rId62"/>
    <p:sldId id="459" r:id="rId63"/>
    <p:sldId id="460" r:id="rId64"/>
    <p:sldId id="461" r:id="rId65"/>
    <p:sldId id="462" r:id="rId66"/>
    <p:sldId id="463" r:id="rId67"/>
    <p:sldId id="464" r:id="rId68"/>
    <p:sldId id="465" r:id="rId69"/>
    <p:sldId id="467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477" r:id="rId80"/>
    <p:sldId id="478" r:id="rId81"/>
    <p:sldId id="479" r:id="rId82"/>
    <p:sldId id="480" r:id="rId83"/>
    <p:sldId id="481" r:id="rId84"/>
    <p:sldId id="482" r:id="rId85"/>
    <p:sldId id="483" r:id="rId86"/>
    <p:sldId id="484" r:id="rId87"/>
    <p:sldId id="485" r:id="rId88"/>
    <p:sldId id="486" r:id="rId89"/>
    <p:sldId id="487" r:id="rId90"/>
    <p:sldId id="488" r:id="rId91"/>
    <p:sldId id="489" r:id="rId92"/>
    <p:sldId id="490" r:id="rId93"/>
    <p:sldId id="491" r:id="rId94"/>
    <p:sldId id="492" r:id="rId95"/>
    <p:sldId id="493" r:id="rId96"/>
    <p:sldId id="494" r:id="rId97"/>
    <p:sldId id="495" r:id="rId98"/>
    <p:sldId id="496" r:id="rId99"/>
    <p:sldId id="497" r:id="rId100"/>
    <p:sldId id="498" r:id="rId101"/>
    <p:sldId id="499" r:id="rId102"/>
    <p:sldId id="500" r:id="rId103"/>
    <p:sldId id="501" r:id="rId104"/>
    <p:sldId id="502" r:id="rId105"/>
    <p:sldId id="503" r:id="rId106"/>
    <p:sldId id="504" r:id="rId107"/>
    <p:sldId id="505" r:id="rId108"/>
    <p:sldId id="506" r:id="rId109"/>
    <p:sldId id="507" r:id="rId110"/>
    <p:sldId id="508" r:id="rId111"/>
    <p:sldId id="509" r:id="rId112"/>
    <p:sldId id="510" r:id="rId113"/>
    <p:sldId id="511" r:id="rId114"/>
    <p:sldId id="512" r:id="rId1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FFFB"/>
    <a:srgbClr val="6AF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DDAD35-562B-481E-9329-226689345B15}">
  <a:tblStyle styleId="{5DDDAD35-562B-481E-9329-226689345B15}" styleName="Table_0"/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00" autoAdjust="0"/>
  </p:normalViewPr>
  <p:slideViewPr>
    <p:cSldViewPr snapToGrid="0" snapToObjects="1">
      <p:cViewPr varScale="1">
        <p:scale>
          <a:sx n="135" d="100"/>
          <a:sy n="135" d="100"/>
        </p:scale>
        <p:origin x="92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1563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908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64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921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40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987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9155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151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679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693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1604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662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9543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817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762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078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-GB"/>
              <a:t>h/l = 2 days, </a:t>
            </a:r>
          </a:p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-GB"/>
              <a:t> 2 days 100/25 = ¼  4 days = ¼  2 days =½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579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-GB"/>
              <a:t>h/l = 2 days, </a:t>
            </a:r>
          </a:p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-GB"/>
              <a:t> 2 days 100/25 = ¼  4 days = ¼  2 days =½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814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-GB"/>
              <a:t>h/l = 2 days, </a:t>
            </a:r>
          </a:p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-GB"/>
              <a:t> 2 days 100/25 = ¼  4 days = ¼  2 days =½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082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6677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3269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904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46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6650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788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discuss in their groups which ones they think will have a direction and list them on paper or on a whiteboard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6011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206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21852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7298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635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9720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7029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505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discuss in their groups which ones they think will have a direction and list them on paper or on a whiteboard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211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basic things they should know about protons, neutrons and electrons to use as a stimulus for discuss after the semantic map.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7912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858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4512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2293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9036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323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122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07043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34949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89537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97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basic things they should know about protons, neutrons and electrons to use as a stimulus for discuss after the semantic map.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875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3764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9818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1106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Carbon dating can only be used on obkects upto 60,000 years old</a:t>
            </a:r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5509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3373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1 g of C has an activity of about 15 counts per second</a:t>
            </a:r>
            <a:endParaRPr dirty="0"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08616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1 g of C has an activity of about 15 counts per second</a:t>
            </a:r>
            <a:endParaRPr dirty="0"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66371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29895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0131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80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basic things they should know about protons, neutrons and electrons to use as a stimulus for discuss after the semantic map.</a:t>
            </a:r>
          </a:p>
        </p:txBody>
      </p:sp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4249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3413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99392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00771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1510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2206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93053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93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Get students</a:t>
            </a:r>
            <a:r>
              <a:rPr lang="en-GB" baseline="0" dirty="0" smtClean="0"/>
              <a:t> to plot a graph of results as shown on next slide</a:t>
            </a:r>
            <a:endParaRPr dirty="0"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3938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12892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60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should appreciate the forces inside the a small and large nucleus</a:t>
            </a:r>
          </a:p>
        </p:txBody>
      </p:sp>
      <p:sp>
        <p:nvSpPr>
          <p:cNvPr id="410" name="Shape 4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5107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73698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7509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3984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2850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Moderator-</a:t>
            </a:r>
            <a:r>
              <a:rPr lang="en-GB" baseline="0" dirty="0" smtClean="0"/>
              <a:t> slows down neutrons to enable fission to occur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Control rods –absorb excess </a:t>
            </a:r>
            <a:r>
              <a:rPr lang="en-GB" dirty="0" smtClean="0"/>
              <a:t>neutrons</a:t>
            </a:r>
          </a:p>
          <a:p>
            <a:pPr lvl="0" rtl="0">
              <a:spcBef>
                <a:spcPts val="0"/>
              </a:spcBef>
              <a:buNone/>
            </a:pPr>
            <a:endParaRPr lang="en-GB" dirty="0" smtClean="0"/>
          </a:p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https://www.youtube.com/watch?v=rcOFV4y5z8c </a:t>
            </a:r>
          </a:p>
          <a:p>
            <a:pPr lvl="0" rtl="0">
              <a:spcBef>
                <a:spcPts val="0"/>
              </a:spcBef>
              <a:buNone/>
            </a:pPr>
            <a:endParaRPr lang="en-GB" dirty="0" smtClean="0"/>
          </a:p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https://www.youtube.com/watch?v=jBwSuSuGhyk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8269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Plutonium is toxic and radioactive</a:t>
            </a:r>
            <a:endParaRPr dirty="0"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13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6037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=mZsaaturR6E </a:t>
            </a:r>
            <a:endParaRPr dirty="0"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08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should appreciate the forces inside the a small and large nucleus</a:t>
            </a:r>
          </a:p>
        </p:txBody>
      </p:sp>
      <p:sp>
        <p:nvSpPr>
          <p:cNvPr id="464" name="Shape 4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167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417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1163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371611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598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4917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30177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11" y="1151335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11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1631157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2260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47210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48266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11" y="204793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11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81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99" y="3600455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99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99" y="4025505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37983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9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0201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5" y="1151335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5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1631157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83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83" y="-609595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460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5" y="204790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93" y="3600452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93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93" y="4025505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6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80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8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9524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5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11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79188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938" y="747291"/>
            <a:ext cx="4147021" cy="4147021"/>
          </a:xfrm>
          <a:prstGeom prst="rect">
            <a:avLst/>
          </a:prstGeom>
        </p:spPr>
      </p:pic>
      <p:sp>
        <p:nvSpPr>
          <p:cNvPr id="176" name="Shape 176" descr="data:image/jpeg;base64,/9j/4AAQSkZJRgABAQAAAQABAAD/2wCEAAkGBhQQEBUPEBQVFRQWFhUUFBQQFRcUFRUVFRQVFRcVFBYXHCYeFxklGRQVHy8gIycpLCwtFh4xNTAqNSYrLCkBCQoKDgwOGg8PGiwkHiIqLCwsLCwsLCwsKiwsKSkpLCwsLCwsLCwsLCwsLC8sLCksLCwsLCwsLCwsLCwsLCwsKf/AABEIAMIBAwMBIgACEQEDEQH/xAAcAAABBQEBAQAAAAAAAAAAAAAAAQIDBAYFBwj/xABCEAABAwIEAwUFBgQEBQUAAAABAAIRAyEEEjFBBQZREyJhcYEHMpGhsRRCUsHR8CNygvFDkqLhJDNic8IVFzSys//EABoBAAIDAQEAAAAAAAAAAAAAAAABAgQFAwb/xAAwEQACAgEEAQICCgIDAAAAAAAAAQIRAwQSITFBE1EycQUiYYGRobHB0fAUIzNC4f/aAAwDAQACEQMRAD8AWEQnQlhejMYZCSE+EQgBkIhPhEIAjhEJ8IhADIRCfCSEDGQiE+Eyq8NEn+5iY+STddjXPCCEQqnD8YagD4OVxytygECA4kkzabfkFdhcsWWOWO6J1zYZYpbZDIRCdCIXU5DIRCfCSEANhJCfCSEANhJCfCIQAyEQnQiEAMhEJ8JIQMbCSE+EQkAyEkJ8IhADIRCdCWEAMyBCkhCjYy3CIT8qWF0ORHCIT4Tarwxpc4gBoJJOgAuSfRJulY0rdCZf36wk02JG8ax1AOvkrFfGYepH2ao14Ek5XZssuJA8rmPJRQuGHJ62Pd1ZYzY1hybe6/AUUgWCoHAglwETfK7KYnb9R1UcLnNxvZVqjH4uhSpuc14w7mVXVHksb3g4Nysl3jByyeq6kJYJyluUu0w1EYLa4Kk1+YyEkKSEkKyVxkJlaiHtLHaEEHyKmhJCTVhdGb5e433zgjTDMhfDpJLy0xeYAFjoN1oYWJ4ifs/Ei7YltUeoh3zDluIVPSpQUoLwy1qJObU35QyEQqPGOPUsKB2hOYiWsaJcRpPQDxK5mE52pvPeY5g6yHR5gD6Su8s0IumzjHHKStI0MJITxcSNEQupAjhEJ5CzHGOeKdJ3ZUh2jtC4e4D4R7xnp8VCeSMFciUYuTpHepVi6p2bWzAJLp0I2iNbH0UsJvB8XROHYzEVKdOuWkhlSoGvNRxmcs6uEa9eqlhVdJmllUt3hlzWYoY3HZ5QyEQnwkhXSkMhEJ8JIQAyEQnwkhIY2EkJ8IhADIRCfCSEAJCE6EKIy9CMqkyoyrociOE17JBHUR8VNlSZUgMXy/zjia2KOHxlZ1S7mDOBLXstaAIBDSI0sFsIXmfNNA4fiD3tsSW1m+Zuf9bXL0rCYgVabarfde0OHk4Sqmldbsb8Ms6hXU/c899oVHLi2PbYupCfHK5wE+kfBbrhuJ7WjTq/iY13qRf5ysrz/wAPdUxGFbTEvqZqbR1OZhA/1FaXl/hVXDUBQrgZmklpaZaWOOYQfAlzfNpUcbrPKPuSmrwxl7F7KkhS5UmVXioRwjKpMqTKkB5/z/W/4ikwNOZrC4u2IcbAdYLT/mV7lXmQZDSxL8pbGR1S0tjST0j5+C6HO3DQ+h2w9+l3gRrlMBwnYb+i8wr4ySD0BB8fPxWVmnPFm3LyaOKMMmGmaHnXHNrYkOpOD2tphstvcOcTHX3guRhsSdGsLtul1BQxUaD7pk+uqlw1cNIc1xBBDrHQgyDHmqc5OcnIsxjGKSN3yxxipehicrcoa1gFzYaOcCRMECPAq/xXmqhhn9nULi6JORuaJ0BvqV5oOMva4uBlxmC68TuPFVsRi31qhe8lz3m8C5OgAA+EBWoaqcYV5OE9PBytdHf47zfVxZ7GiC2m4wGtu987OI/+o+a0XLHJTaOWtX71XUN+7TO3m75D5o5K5TdQ/wCIrAZ3DusI71OTqTs4jbaVrsqtYcTk/UydlbJkUfqQ6MRzxwqKtPEAwHfw36C7QS0kkwLSP6Qtbg64qU2vBBkA2Mid7+cqpzLgDWwr2t94APZae8w5reMSPVcrk3i/aA0iSTGYXc8jqHONgd4Hik5eln+yX6lqGJZtK2vig7+cfP4d/JGlhEJ8IhXjNGQkhRUcW1z3sBBLY08RPy/MKxCimn0NquxkJIT4VTifE2YdhqVD5AXJ8h+eyG0lbHFOTpDsVi2UgDUcGgmBmMSTsOqu42k1kNBl297aTI8PD+y83qYKvxOuXSGtbsZLGNNxlj3yRefpZbzB4Xs2NZmLi1obnf7xgRdUlLJmmpQdRX5l1xhgThkVy/QkhEJ0IhXikJCE6EKIHQypcqflS5VM5EeVJlUmVGVAHmvtLpEYmk+bGlA82vM+fvBPwvM7qHDqbacZ5qNG8Q8u0Pg4Lo+0/A5qVCruKhp6wIqNm5Ol2fNVv/aHGU6Jr1X0GUgM7nVKha1gBg97LB9NdpWRnlLHlk4+f/DTwxWTGr8GWbxh7sTQxGJcakODyDPuh4zAARFgdI0XqnFOa6LqlBuHf24e0lzwZc3vQ3PMQ6DebzJ3Xj/EAO0hhLmiQ1zhlJE65dr/AJLUchcPNSo5w0bGbpBm3nY/BV8cpuSceyxJQ2tS6PRhdGVLRoBogadE+FvK65MV1fBHCSFJlRlTEQVaIe0tcJBBBB3BsV4pxrAdliKlLTK4x5RI+UL3HKvKPaHgezxxftUax/wGQ/Nk+qo62NxTLellUmjNUzYQdCjshqJT8vROpjYrLo0Dt8p8mHGtNV7yymHZe6Jc4wCYmwFxe+q9B4Vyxh8LelTGb8bu8/4nT0hS8s8PFHCUmAfdDz5v7x+sei6cLZwYYwinXJmZcspNq+CPKkhSwkyqycCOF53xTDHA4vu2YSalImS1snvNDB7z5MX2IXo+Vc3j3BG4uiaZs4d6m/8AA8aHy2KranD6sOO10XNHqf8AHybvD4fy/v8AbG8N4wytTzg5SLOa6JBGvh+i4PNfHntPZUntb72czeIbA8JzWWTGIq4Wt2biab6cgkXhgvDRo7OdzqCoatQ13Zj7z5zZdNYEDwtqs7Jq5uGyXZp/4eNT9TH8Pdfh/PDOvydx0UapZVEh5AzgzEwAY3b5aL0eF5U3CinVLQ3vQCGiZuSMoiwNt/iu67m2plFJha24bnHedDwQ1wJtZwjdLT61QVS6Fk+jMmWpQ+RoeP8AMDMK2/eqES1gv/U6LhqyPD8NWx9bO4m1y/anESwD8LgbBTcJ4HUxb+1MhpLXOe6Te7ajBPvTA8BZbjAcOZQpinTEAfE2iXHc2XdKeqdy4j+pGThoFUHc359v74X3vmqTB4JtFgp0xDW6BSwpISQtFJJUjHbcnbGQiE+EQmAyEJ8ISA6cIyqSEZVM5kcIyqTKiEAZnn/DF+AqNYwvdmpkBoLiIeJcAL6T8V5TSfULQxzn5Bo1zjlH8rSYC98heZ8f4PTpYt4ddph4BJgB14MDwIWbrcb4n9xd0s/+p1OE8v4HHYdtKk1zajILiS0VXbe9BF76ggG0AGRo+BcmswTHvpPe8Pyzny2iYsBreDK5HLz6TDDGgGwgRpckAC5B74v4eC3GHY3K6CTLTJMRtre0loIPifFUcU9k0y9khvg0c2EZVIAjKvQGIRZUmVSwkhICF5ABJMACSToALklePcy8ZGOxJqgEMaAxgOuUEnMehMzC9krUA9pY4AtcC0g3BBsQfBeS16GH+0VBRYSwOIDS5wY2O7HV0kE67qlq29qSLWmq22cYUR/e6fTpfsLRkU2XOHpEiLFpI1uTeZFh6q+2rQqMAfhaYFwHUH9m8ERsSQTfcXWdTL+5G3oNGRuW4yiCNCIEEeifCo8u04w1NoOYAODSbEtD3BsjY5YsujlW5F2kzIkqbRHlSZVLCSFIiRwkhSQkhIZ597TsFDqNcanNTJAvaHN8d3LKYTBvkPaHz1yz8/8AYr0D2k4XNhA/8FRp0mcwLd/MLCcPc2IyMcdZeWt+pWJrVWR15PR/RSjkilLx8/2TLPZuBM03uBMkOZUyz/K0CfUrRcrcvMr5qtUEhpa0NMtBc3vXbAgC1hrNyuKwT/hjzYcw9MtVeg8uU4wtO0WJg5t3H8V1z0eOM8nPjk0PpScsGn+pxbrzfl+Uvx+0utphoAAAAsABAA6AJYUkJMq3jxpHCIUmVJCAI4RCfCIQSGQhSZUKIzp5UsJ+VEKVkCPKjKpMqMqdgR5VlOauXXPqfamhz2gNY9jLObHuuFiCCSRpYxda/KuTiuPnD4oU4plj6Uu7TEUqGQh7oP8AEN5BcLemirar/jO+n+M43CqAaQHUazWxIIaG6ZTGSxdcQYkaTqtvw/BQwtMhxkZSZLW/dYMtiALa6md7ZqvzQw94VsM2IJNCliMa52Xq5jKdPYT3yLLmV+eKVQ5Q/F1ryG5qWAo3cLDs89YiSLZtAsc1kallOAB0AHwEJcqWjRcxoa8NBFiKZeWDoGl/eIiLuunwt+MrimYc41JpkUIhSZUmVSsjRVxmIFKm6q6zWNLjabNE6brxTCV5eXHUkuMWAMzp5r0f2m8S7LB9kPerODP6W9530aPVeX4cLP1U7kol3TxpNmmrVQKBjWD8r/VR8O4k0gT0ufLe6l4NytWxzHFrhTYO7ncCZPQAR69FncXwupg65oYgEEXEXa4bOadx+7FVmpJXXB2TT4vk9H5Y4wxp7Ivblce5cWedR4SY9YWsheSYGtBBaYIIIPSNF6b/AOuU24YYuo4NZll382haBuZBACvaef1afgqZoc2ijxzmAUK1Og2M72ufBE2BgAefe+CucL4kKwOzm6jz0IXkHGuYX4vFNrv7kFoaG/cYHSPM3JJ6rd4XGGnUFYEXNwNC0m4/NVHqnHLd/VLK06eOvJscqTKpIQQtSzPoyXtGH/BeHa058PeXn2Ew0AQ5zTciQ862jUD4Bbr2qVy3CMaDGeqJG5DWud8jC8wotkhouSQL9SYWTrFun9xtfR+dYY243+RpqNImGlji7cmm1o+JZfzlbvlGvmw/ZnWmcm1hq3QkHUj00C84pct4gnKGidYztFr9T/0lajkmjXw+I7Os14ZUa5rXG7M7BngO0nLmtO65aVPHkT9y3r9XHUYNrjyuVzf7X+ZuYRCkypMq2zzZHCTKpcqSErAjypMqkhGVAxmVKnwhIZ1MqMqkyohFiKGMx4pkMgue73WNuTtPxVQ8UYCe2qNzD/CpPADf+7UEmf8AobfyNlNxrl5mKBl1Sm/KWCpReWOykyWmLOHgVgOaORTgaBxFCtVcGlgIsC0GQXuLYMTk00m87Z+ojmbbv6v2fuXcEsSSVfW92ajB85B2L+y1GtbmPdLTZhgZaTxBl0gycxu4Dy855n5kbi8acQxgyNAazPfO2mSZI2mTbouJW4hEgTM6yqDakFV3llKGxnb04qe5G5w3tALsuHpYenSDu697iajg0g5ststMROjZvquSXAGATPiLLk02AQR4GSrheTlI0+irqKXR33N9nrfJPFe3w2S+ajFNxJmRlDmkehj+laHKsX7LngsxAjR9OT45XW9I+a3GVbeCV41Zk5lU2RZUZVJlQWrtZyPKPaxi82Ko0fwUy4+b3H8mBZ3heCdWe2mwSXENHmbK7ztiu24jWdaGEUxF57MBpPxlar2Z8FnNinDTuM8yO8fQQP6is1r1MrLyezGjZ8O4e2hSZRZo0R5ncnzMlczm3lhuOoFlhUbLqTzs78JP4TofQ7LQZUZVoOKa2+Cmm07Pn9mJNMlj+65hLXB1iCDBEdZCh4jxh9VraZcezaSWtm2Z0S7zt+5K9C9onIr6rjjMK3M4/wDNpt950CM7BuY1Gtp6rI8q8lVcZWhzXMpNP8R7mlv9LZ1d9N1mThOMtiL8Zxa3C8o8l1Mc7OZZQBh1QjWNW051PjoPkvQ8Lyg6m8MDw6iIy557QAfdMCHedlpsJg20mNpU2hrGgNa0aABSZVbjpYbalyVnnndoihGVSZUharRwMH7VqkUKLetRx+DI/wDJYLhtUNcHETcES3TxF1tva0f/AI42/in/APNYWiC8tDdRb9+CzNQ/9jL2H4EbGlxj3ZA8+g6RutDwPHFz2sbOUuJOuoaRMabaryqpxJxcAPu211OhXqHs/fNEzczmPhYgD/U5Qxu5Ic+Is1MJMqkhELVsoEeVJCkhJlRYEcIhSZUmVKxjMqVPhCjYzqQiE+EQlYUMhMr4dr2uY8BzXAtcDoQRBHwU0IhFgfO/N/LjsDiX0Tds5qbjq5h90nx1B8WlcNe8e0jlb7ZhC9gmtSl7I1c37zPGwkeI8V4U2mSYAkmwA3PQLMyw2SL+Ke6J16HC6gwjcSR/DdUdSad8zWh2nS7v8pSYZ4Ih29l6lxfk544IzC02zWpNZVyjU1AS6oB4994HWAF5HTMuAAJJNhEnN0jrKjkx7WiWOe6z2r2eUGtwTWgNBMvc5v3i4kS6fvAtLfJoNpWnhZ/2f8HfhsCxlUQ9znVHNIgtzmQ103kACfONlo4WnjdRRQnzJkcLOc9cxnBYcGnHa1HZKea8Wlzo3gR6uC0+VeJe0PjwxOOdlM06I7JkaEi7yPN0iejQo5cm2PBLHDdI5vCeFPr1W0qYlzjA/U+AFz5L23hHC24agyg24aIJ6k3LvUkrKeyvgZbROMqDvVLUh0pg3P8AUR8G+K3cKGCO1WSyyt0R5UZVJCSFYs40R5UhClhJCNwqIsqQtUuVJlRYURZUmVS5UmVFjo859rtLuYd3/VVb8Qw/ksVwvD9xz9Ia90/ytLvyW79rNYZaDCD7z39BADRr6my4WB4Ya2GeAwU3mm/KxpLpGQloM3DrAf1LPzteoXcSewxmColzhuvZOWeywmFaar2Mzd7vuDbba+vxXkNHFlnugA9Y/VMfVLjJMnqdVHHNQdkpx38HseN56wlNriyoKjh9ynqfImB81Ly/zN9sc4NpPY0Ma7O7Qkn3dNYIPqvGMrgA6DE2cRaRtO69H5B4oTmYdqpB27rgGt+Yj0U5aqSa9rILBFpm7yohSZUmVXrKdEeVGVSQkhKx0NyoT4QlY6OlCWEqVQ3EqGwiE5CNwqGwuW3lbCit9pGHpdrObPlE5vxAaB3jErrIhK0+x1Q2FUZwai2r24o0hUP+IKbQ+TvmiZ8VdhCdioZCIT1wOdcDia2FLcFULKgOYhpyue0AyxrvunQ+MQhypAolX2gcxfY8I4MI7ap/DpibjNIdUjWAJv1heNcJ4Q/F4inhaeriAT+FurnHwDZKZWxFUksrBz6hJA7TM58zGUSZBnbxuNF63yDyC7APfXrPa6o9gaA2e4CQ50kjWQBboqt+rL7CzSxo12GwrabG02CGsaGtHRrRAHwCkhOhEK3ZWoZlRCfCSEWFDISQpISQjcFEcIhPhJCNwURwjKnwiEbgoxntL5fOJwoqMIBokvIJgFhAzAeNmx6rN8FB+0USJtWpA+RLr+XdXonMeGNTCVmNEnISB1ykOj/SsTyQ4uxbYvDXkz0y6/GFQ1CvJEu4X/rkdnifs2wldxeGvpuJk9i4Bs7nK4ED0hN4d7M8JRdmc11U7ds4Fo/paAD6ytdCIVvbHuitul1Zz8bwinWonDvY3syMuUAAN6Fo2I1CwPLvDH0KlenUIzsqBsge9q5rh5hwK9NhUH8GYa/2i+Yhsj7pLJyk+MH5BcNRj9SNI64Z7HyWoRCfCSFZ3HChmVJCkhJCNw9o2EJ8IS3D2l4FCbKWVx3E9o5CbKWU9wbRUqbKJRuFtHJU2USnuDaLCESiUbhbTn4jl+g+uzEuptNVhJa7xiJI0JGx1C6EIQi6HQiESkc6NVFzGoCpEhf80hqAbj1S9Rj2IVIhzwLkxoL9SYA+JTTVETIj9/qjew2ockTe3HXp89Ej6wESY/tKNwto6EijdimiSTEazbx3VLF8cpsFiCYJgmNpEmO7brHySeRLthtOgVUwvC6VJzn0qbWOd7xaIndOo8Ra5ubS2aDrFvncW8R1UeK4mGZCO8HH7pkxlJ7oGpt8ijenyOi2kKZ9pbsQbxa9/wBlMOMZu4C8XMdP1HxT3BRKkhVDxemZDXAkRMEWl2W/z/ZCceIsicw0nXZLevcNpYhC5Nfmai1gfmBkgAa7gHRQ4fmum6m15tm2JiLwBfc7eSXqx9w2nbQuA/myl3mE3gx/lJ/KPUIqc50BILhoCP0PRL1Ye49rO+hZd3tBoAxDvQAj6oR60Pce1muZUB06keoTamJa3UgeZjwXmL+YqnZloeSA4E9blxMEX1/JQDidSoB3nP0iTJJMwIO4VJ6r2R22pnqbsewNzFwjz8YVQ8wUhq4f7dfmvOH9q4Q8u3sNY1vO9gqeGp5pqOBECBe+oMeqi9VL2Hso9QxPMtFoJD2z030JXIr89gSxjQXXgm4gTq0b6DVYbvaC/wDMY7wkxJ3GUpmSzcxcH5jmAgwLX0jYf7qMtTIi0jXYfn6qHu7RjINwAYy2Fp3018Z8FfZz4zul4IuScneEbT0t9CsM+k3LMuEEtERqC79T8rKOngmERLyfvA+Ui7R+vqoLUT9wSR6IOfKInNIuA0CSTN5HpdcDF+0KpLsl2OnK4g2GkCAOk+qzv2fM7+Hr0cBFpm8ae98E9uCzBzrC2XXKNBEETtI03Teok1yx7LNZgvaG4iajBB92D9UUOepzPMk2yARAgd4eEnr0HmsXX4WT3mxBPWIuBcfop3NZeHNBbEh07xqCBPmeuifrT9yXp+5pK/O9Y1A9oAFwGHfYGSOs/BVcXzZiHvkxH4W2bfSZM6T8Vnq1VpdAF5uQII1kADW9/VSOLQ2AYcbEtMQTESBYnfUKDyT9xJI7uK5txBaGtBbENGkSDMyRM+NtNNVRp8UrwTncXSDrBuJMeEn5LmUwWyHzmHebEd+T7sRrqZGinDSbkgSYgWtcTM3tB9VGc5eWFJFkcbrZSwvcDEXc5xdY2N7EZo+IVerzBWe69QwSJkawLSkADp93oSe8Bbr5KCvgC4+8BGhk306zbzQp3w2Okyzh+OVrAOcIEC8wL2HTTTwClfxmsROdxgiBJkgXm/67rm0KGW7CTAu4ARaLxPlHWFYZmLy3LIIc4kjSBe3lOl7lRbafYttdlupx2q+ZeRnN4M96+h21kR1suWeLOBIM7XJg9Bf1+qsUy27AINyBmNyNA3cGB6QoMQDmI1i5B1t5x46pp32OrJqeNcRBec0ATM3kfo39hXKHEnN955LgDMTN7nynp4nqVn6L2sJB+9AjduwPxT3Yo0rz90RczHiddP3dTcX4I0dmvxiqWlrX5Y8bXBBG2o2SCpVgtdVdqC4AyJywIG5i0nRcX7QHtOW41LdIIMyLy6wMeRVj/wBQBBYDFyRuSS6ZN7CDuk91CLwxzmkwTE3Dj+9+igqY5zmkB/x1GmnT81XxTo1iTYzc6zttaE0MYYaAJ2v+iSGWc7oHUixmAdRbrca+CjOIcNRcW20y2iN5kp9fFgAAAkjUyTq6Yt8kj8SHk2iYgAkkWsPDSEkIr1XOMAj4E6C0DrdK6kXHraYOwmNDeZ9VC+tld7si2ngLT8FJw2uHGZOhEk7QZ9dfVdKpWNEtPDAgaaD3iQfghMOEb+L5gfmhK0S+47FdgDYpOvJJHdNo+7JmdDMIo8RFKQSx7ycrg/S2/dG/neUUcXTAkA903vLbgm430j43UrqjXiQBbS24MQemmi40dYxtcMr/AGjtM5M3gGA5puIgbfARaITX45rH5A14MnU2km4EbC4/VNq14rMacgJJAAHeEXcM2+w03Cnq46nlaDDS4BwLiYvaAdDEm/intIpLnnkp8TrwZaCe6J1gy4tjx3UVDElrHOaAYuSNxDRa06AeVuqKr6dRxy3JcGjLubgaCAL5lJSLQ1rC4iIsBYQYN9NP30lSqqIUrJKQJJOgMkgXOk6SJJ/NSMxUQCYA+8QSS3UF067Hrb4wuw7xJbOUx3rfECfxE2/RQ4/Dl7JcZMwXA6Xk5p+qikrHSXJ0Bjg6XkixgQLEXBIBE3Mj9VJmIOW/kABM3ERvvO65eGp5DDm5mwNyALSIy/S+uy6Iw/cs57HAC1spBEARM7dEpUhJWyOqTJyU23brYbWJMdFyqWFdmEjQBr8pkAxDR46hWsRUJdBLiRaGCfD3oteIjqqpBg90iDaZJ0kkEmdGjbp0K7RTSJytk9Ks1hnNJiAYl1x0Bj+wT6uIDqbmuO0hoMXJmemawt+ipdi53eDbQfAaXgbwSd7gKOq5zXBpbck96PQBvW2v8w6J7eSFNHSokAQIlsOEglpBA6nXS/gYi6Qd+Tdp00MtmJnwj4Sq+HzC5G223QgHa0/3TzTvE/CZzGcsea50LbfZOWhkva8zIvbcaDbSf2Ltbis/cJE92wBg6WvINr9VZpVWvGYHUkmIgACSDPhaVG/Bg+6AIMl42to2dTpNttolRTXkBuHfl92PBpNu8Ms9DrPom4XEdnUDmGWgAyXOd3SCxw89VHXwoDRLRJ1eXe7fbyIM/BK1nfLWZIuBvDi4iYiTY9beClSaEWqGODBme1j4ztIMt6AySRPvDToBdR1cW0wAMpNgAQQBpPeJOXvExtdIMCMuwMMu0mYNyDGhkqviCA4m0OyhsAhoGUO100cJt+KUlT4BNkmLLSGlkZhDj49Itc28dfC9WmDlcYGzR96xc5wPmI+ae5gLQYhkSBGsi4n96qxisK1zAQHBpdJ/laIaY6gQL21U7rgkUsUQYymDBJLrEEn3dSBe4+qMFSawjuDebiRbvPHkSfCyMTgz95pIPum2bxJcNdD8PUrh8NDcwM2FzeZJOWPn+7yvgXYlahILhqIAEGD0iLjTyuufiy6mcjmkP0JnTaIjW/Xdd1j3ODiGtncNEtlrhpBsJM/BMs8ipk+6fe/HBA+MjW3xRGVBSOPRa8CCDqdZg5bnUaXBXSwlPu6RtOlxuOth8ymEWl42MDeTrM72Iv1S4euzL6kQCDYgWiduqJcokkh5LX9J/FFtDcAfkoKuFECXE5dNCDfSBpvupKmEZeJabFwcdYgWAFtZk/krGHwjssNLXARbS0zcEfSNbIuuiVWcurhRJyvIGoAEgTeNULtGnJ/5TtTsDpbWUKXqD2onoCSJvOYGd7HXqm0Xfx2ne1/6XH6gIQqy7fy/kjE5XE3EVmX/AMM/M1ifmAunhB3XN27wjaM7hEeQHwQhdcnwo5nO4UO+8bZX28iY+g+CdSqmKlzaIv1LQfkhCm+39xJ/CW3vIaYJHeOnm4/VU6TySJJN6et9XBCFBdEX0dBzoDQLDMNPJXcPqRtrG26ELkyePsqNP8b+hx9REFRtM1Ks375F+kxHyCEKf8EpdlLDuPX7zv8Ay/RW6JzU25r3brf7rUIU5jj0SYzV/wD3APTvrnV3d9v87PoD9bpEJRITJMC8h7xJiQI8JIj5D4Kwz/mDzP1cPyHwQhKXZB+B7x3WnfM0TvBa2yfUaAyqQI7ztPRCFAI9jcGY0/Efoiq0GjJ1nXfV6EJPsGOxAhlIdQ+f8xVfEOIq027QLbe90SIU4/yTfTGzBt0Pyp2VjEOii4i0TEfyvQhNdoceyGmwfxbCwt4fuB8FNhN/5T8mhKhEugRSxgs075W38wJ+q5ou4E6hryJ6htikQusOiPk69ZosY3P/AJD6KrgnHvX0NvDvIQkuiXkqHEOn3nfEoQhdqRFn/9k="/>
          <p:cNvSpPr/>
          <p:nvPr/>
        </p:nvSpPr>
        <p:spPr>
          <a:xfrm>
            <a:off x="63500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-17551" y="0"/>
            <a:ext cx="9144000" cy="638944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3800" b="1" dirty="0" smtClean="0">
                <a:solidFill>
                  <a:srgbClr val="FFFFFF"/>
                </a:solidFill>
              </a:rPr>
              <a:t>Nuclear and particle physics</a:t>
            </a:r>
            <a:endParaRPr lang="en-GB" sz="3800" b="1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086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/>
        </p:nvSpPr>
        <p:spPr>
          <a:xfrm>
            <a:off x="3662393" y="1558907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4034277" y="1564837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3841439" y="1300737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3834394" y="1790625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3861517" y="1790625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4089418" y="1531707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3657954" y="1531470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3861517" y="1288877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cxnSp>
        <p:nvCxnSpPr>
          <p:cNvPr id="422" name="Shape 422"/>
          <p:cNvCxnSpPr/>
          <p:nvPr/>
        </p:nvCxnSpPr>
        <p:spPr>
          <a:xfrm rot="10800000" flipH="1">
            <a:off x="4332433" y="1072827"/>
            <a:ext cx="649500" cy="36292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23" name="Shape 423"/>
          <p:cNvCxnSpPr/>
          <p:nvPr/>
        </p:nvCxnSpPr>
        <p:spPr>
          <a:xfrm>
            <a:off x="4375051" y="1912954"/>
            <a:ext cx="525300" cy="402074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24" name="Shape 424"/>
          <p:cNvCxnSpPr/>
          <p:nvPr/>
        </p:nvCxnSpPr>
        <p:spPr>
          <a:xfrm rot="10800000">
            <a:off x="3035094" y="1060966"/>
            <a:ext cx="578100" cy="36292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25" name="Shape 425"/>
          <p:cNvCxnSpPr/>
          <p:nvPr/>
        </p:nvCxnSpPr>
        <p:spPr>
          <a:xfrm flipH="1">
            <a:off x="3094254" y="1925639"/>
            <a:ext cx="563700" cy="3892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26" name="Shape 426"/>
          <p:cNvCxnSpPr/>
          <p:nvPr/>
        </p:nvCxnSpPr>
        <p:spPr>
          <a:xfrm rot="10800000">
            <a:off x="4554037" y="1666668"/>
            <a:ext cx="692700" cy="10125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27" name="Shape 427"/>
          <p:cNvCxnSpPr/>
          <p:nvPr/>
        </p:nvCxnSpPr>
        <p:spPr>
          <a:xfrm>
            <a:off x="3988097" y="730148"/>
            <a:ext cx="0" cy="512324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28" name="Shape 428"/>
          <p:cNvCxnSpPr/>
          <p:nvPr/>
        </p:nvCxnSpPr>
        <p:spPr>
          <a:xfrm>
            <a:off x="2621484" y="1674767"/>
            <a:ext cx="827100" cy="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29" name="Shape 429"/>
          <p:cNvCxnSpPr/>
          <p:nvPr/>
        </p:nvCxnSpPr>
        <p:spPr>
          <a:xfrm rot="10800000">
            <a:off x="3988097" y="2120407"/>
            <a:ext cx="0" cy="572625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5102737" y="736089"/>
            <a:ext cx="2604900" cy="48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GB" sz="1800" b="0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Repulsive electrical force</a:t>
            </a:r>
          </a:p>
          <a:p>
            <a:pPr marL="342900" marR="0" lvl="0" indent="-342900" algn="l" rtl="0">
              <a:spcBef>
                <a:spcPts val="32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5445693" y="1459533"/>
            <a:ext cx="2071200" cy="48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Attractive strong nuclear force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261425" y="2994694"/>
            <a:ext cx="8726100" cy="176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These two forces inside the nucleus are 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balanced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This means: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 There is 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no resultant force 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inside the nucleus.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 The 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density of the nucleus remain constant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 The nucleus is 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stable</a:t>
            </a:r>
            <a:r>
              <a:rPr kumimoji="0" lang="en-GB" sz="24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4114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4"/>
          <a:stretch/>
        </p:blipFill>
        <p:spPr bwMode="auto">
          <a:xfrm>
            <a:off x="1" y="0"/>
            <a:ext cx="9146977" cy="50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490167" y="2806012"/>
            <a:ext cx="2963486" cy="16491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Negative energy shows work must be done to break apart the bonds between particles to separate them</a:t>
            </a:r>
          </a:p>
        </p:txBody>
      </p:sp>
    </p:spTree>
    <p:extLst>
      <p:ext uri="{BB962C8B-B14F-4D97-AF65-F5344CB8AC3E}">
        <p14:creationId xmlns:p14="http://schemas.microsoft.com/office/powerpoint/2010/main" val="7912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28354" y="459913"/>
          <a:ext cx="3970680" cy="4609338"/>
        </p:xfrm>
        <a:graphic>
          <a:graphicData uri="http://schemas.openxmlformats.org/drawingml/2006/table">
            <a:tbl>
              <a:tblPr firstRow="1" bandRow="1">
                <a:tableStyleId>{5DDDAD35-562B-481E-9329-226689345B15}</a:tableStyleId>
              </a:tblPr>
              <a:tblGrid>
                <a:gridCol w="1122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628">
                  <a:extLst>
                    <a:ext uri="{9D8B030D-6E8A-4147-A177-3AD203B41FA5}">
                      <a16:colId xmlns:a16="http://schemas.microsoft.com/office/drawing/2014/main" val="3997004520"/>
                    </a:ext>
                  </a:extLst>
                </a:gridCol>
                <a:gridCol w="170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Nuclide</a:t>
                      </a:r>
                      <a:endParaRPr lang="en-GB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  <a:sym typeface="Arial"/>
                        </a:rPr>
                        <a:t>Proton number</a:t>
                      </a:r>
                      <a:endParaRPr lang="en-GB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Mass (u)</a:t>
                      </a:r>
                      <a:endParaRPr lang="en-GB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kumimoji="0" lang="en-GB" sz="11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4.002 603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GB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12.000000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GB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15.994 914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n-GB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39.962 591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en-GB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55.934 942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Cu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en-GB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62.929 601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176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Hf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72</a:t>
                      </a:r>
                      <a:endParaRPr lang="en-GB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175.941 402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235</a:t>
                      </a:r>
                      <a:r>
                        <a:rPr lang="en-GB" sz="2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GB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235.043 923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Explain how binding energy varies with nucleon number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4178104" y="692300"/>
          <a:ext cx="4757096" cy="13716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378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09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Particle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Mass (u)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r>
                        <a:rPr lang="en-GB" sz="1800" dirty="0"/>
                        <a:t>Neutron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1.008665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r>
                        <a:rPr lang="en-GB" sz="1800" dirty="0"/>
                        <a:t>Proton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1.007276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Electron</a:t>
                      </a:r>
                      <a:endParaRPr lang="en-GB" sz="1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0.000549</a:t>
                      </a:r>
                      <a:endParaRPr lang="en-GB" sz="1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178104" y="2444609"/>
            <a:ext cx="2840842" cy="121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eV = 1.6 x 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u = 1.661 x 10</a:t>
            </a:r>
            <a:r>
              <a:rPr kumimoji="0" lang="en-GB" sz="2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-27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6218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56622" y="669121"/>
          <a:ext cx="2227825" cy="4002997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6.4.9 Mass-energy and binding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6.4.10 Fission and fusion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4854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>
            <a:off x="510939" y="1091444"/>
            <a:ext cx="8250776" cy="3734411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6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4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how energy is created through fission and fusion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4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nuclear 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fission and explain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the use of fission to create 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energy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4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Explain nuclear fusion in stars</a:t>
              </a: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5"/>
            <a:ext cx="9144000" cy="733613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b="1" dirty="0" smtClean="0">
                <a:solidFill>
                  <a:srgbClr val="FFFFFF"/>
                </a:solidFill>
              </a:rPr>
              <a:t>Fission and </a:t>
            </a:r>
            <a:r>
              <a:rPr lang="en-GB" b="1" dirty="0" err="1" smtClean="0">
                <a:solidFill>
                  <a:srgbClr val="FFFFFF"/>
                </a:solidFill>
              </a:rPr>
              <a:t>fussion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745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42" y="544806"/>
            <a:ext cx="6048601" cy="4598694"/>
          </a:xfrm>
          <a:prstGeom prst="rect">
            <a:avLst/>
          </a:prstGeom>
        </p:spPr>
      </p:pic>
      <p:sp>
        <p:nvSpPr>
          <p:cNvPr id="6" name="Shape 103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how energy is created through fission and fusion</a:t>
            </a:r>
          </a:p>
        </p:txBody>
      </p:sp>
    </p:spTree>
    <p:extLst>
      <p:ext uri="{BB962C8B-B14F-4D97-AF65-F5344CB8AC3E}">
        <p14:creationId xmlns:p14="http://schemas.microsoft.com/office/powerpoint/2010/main" val="19747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79" y="547583"/>
            <a:ext cx="6048601" cy="4598694"/>
          </a:xfrm>
          <a:prstGeom prst="rect">
            <a:avLst/>
          </a:prstGeom>
        </p:spPr>
      </p:pic>
      <p:sp>
        <p:nvSpPr>
          <p:cNvPr id="6" name="Shape 103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how energy is created through fission and fusion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148" y="1541722"/>
            <a:ext cx="1743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Mass is greater for 2 smaller nuclei than larger combined nuclei 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3364" y="1509824"/>
            <a:ext cx="1571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Mass is greater for larger combined nuclei than two smaller nuclei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4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/>
        </p:nvSpPr>
        <p:spPr>
          <a:xfrm>
            <a:off x="26701" y="277744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Nuclear fission in nuclear reactors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8696"/>
            <a:ext cx="9144000" cy="29455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45"/>
          <p:cNvSpPr txBox="1"/>
          <p:nvPr/>
        </p:nvSpPr>
        <p:spPr>
          <a:xfrm>
            <a:off x="0" y="0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use of fission to create energy in nuclear reactors</a:t>
            </a:r>
          </a:p>
        </p:txBody>
      </p:sp>
    </p:spTree>
    <p:extLst>
      <p:ext uri="{BB962C8B-B14F-4D97-AF65-F5344CB8AC3E}">
        <p14:creationId xmlns:p14="http://schemas.microsoft.com/office/powerpoint/2010/main" val="10307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Fission to create energy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26701" y="277744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Nuclear fission in nuclear reactors</a:t>
            </a:r>
          </a:p>
        </p:txBody>
      </p:sp>
      <p:pic>
        <p:nvPicPr>
          <p:cNvPr id="121" name="Shape 121" descr="chain_reactio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38922"/>
            <a:ext cx="9143999" cy="5421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26701" y="166080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Nuclear fission in nuclear reactors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0" y="3550335"/>
            <a:ext cx="9144000" cy="710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Total number of nucleons are conserved, as is mass-energy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 1 + 235 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 236                 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92 + 141 + 1 + 1 +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 =236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Mass before is more than mass after, how much energy is released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?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0.185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u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mass defect,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 u = 1.661 x 10</a:t>
            </a:r>
            <a:r>
              <a:rPr kumimoji="0" lang="en-GB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-27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kg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6244"/>
            <a:ext cx="9144000" cy="2945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45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use of fission to create energy in nuclear reactors</a:t>
            </a:r>
          </a:p>
        </p:txBody>
      </p:sp>
    </p:spTree>
    <p:extLst>
      <p:ext uri="{BB962C8B-B14F-4D97-AF65-F5344CB8AC3E}">
        <p14:creationId xmlns:p14="http://schemas.microsoft.com/office/powerpoint/2010/main" val="12419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26701" y="166080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Nuclear fission in nuclear reactors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0" y="3550335"/>
            <a:ext cx="9144000" cy="710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Total number of nucleons are conserved, as is mass-energy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 1 + 235 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 236                 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92 + 141 + 1 + 1 +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 =236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Mass before is more than mass after (0.185 u mass defect)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 = mc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= 3.07 x 10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-28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x (3 x 10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= 2.77 x 10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-11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J  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6244"/>
            <a:ext cx="9144000" cy="2945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45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use of fission to create energy in nuclear reactors</a:t>
            </a:r>
          </a:p>
        </p:txBody>
      </p:sp>
    </p:spTree>
    <p:extLst>
      <p:ext uri="{BB962C8B-B14F-4D97-AF65-F5344CB8AC3E}">
        <p14:creationId xmlns:p14="http://schemas.microsoft.com/office/powerpoint/2010/main" val="22677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/>
        </p:nvSpPr>
        <p:spPr>
          <a:xfrm>
            <a:off x="4097442" y="171575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4469327" y="172168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4276489" y="145758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4269443" y="1947473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4336532" y="1732759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4708417" y="1738689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4515578" y="1474590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4508534" y="1964477"/>
            <a:ext cx="357000" cy="26999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3800435" y="1742618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4172320" y="1748548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3979482" y="1484448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3972436" y="197433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4420878" y="156002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4792763" y="156595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4599925" y="130185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4592879" y="1791743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3971915" y="1509121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4343800" y="1515051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4150961" y="1250952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4143917" y="1740839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4249842" y="183005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4621727" y="183598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4428889" y="157188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4421843" y="2061773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4208636" y="1462729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4580521" y="1468659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4387682" y="1204560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4380638" y="1694447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3621910" y="1509121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3993793" y="1515051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3800955" y="1250952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3793910" y="1740839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3484710" y="2004762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3811878" y="2061773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3619039" y="1797673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3663235" y="2230042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3939339" y="2019216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4311224" y="2025146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4118385" y="176104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4097963" y="2196788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3709533" y="193842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4081417" y="1944356"/>
            <a:ext cx="357000" cy="269999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3888579" y="1680255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3881535" y="2170143"/>
            <a:ext cx="357000" cy="26999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4496849" y="1984904"/>
            <a:ext cx="357000" cy="269999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4868732" y="1990834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4675895" y="1726734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4668850" y="2216622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4402242" y="1944356"/>
            <a:ext cx="357000" cy="269999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4774127" y="195028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4581289" y="168618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4574243" y="2176073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4554642" y="2058656"/>
            <a:ext cx="357000" cy="269999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4926527" y="2064585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4733689" y="180048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4855696" y="2157829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3385417" y="1577623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3757301" y="1583553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3564462" y="1319454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3557417" y="1809341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3643267" y="1615653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4015152" y="1621584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3822314" y="1357484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2" name="Shape 532"/>
          <p:cNvSpPr/>
          <p:nvPr/>
        </p:nvSpPr>
        <p:spPr>
          <a:xfrm>
            <a:off x="3815269" y="1847371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4158007" y="1993342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4" name="Shape 534"/>
          <p:cNvSpPr/>
          <p:nvPr/>
        </p:nvSpPr>
        <p:spPr>
          <a:xfrm>
            <a:off x="4529890" y="1999273"/>
            <a:ext cx="357000" cy="270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4337053" y="1735173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6" name="Shape 536"/>
          <p:cNvSpPr/>
          <p:nvPr/>
        </p:nvSpPr>
        <p:spPr>
          <a:xfrm>
            <a:off x="4330007" y="2225061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7" name="Shape 537"/>
          <p:cNvSpPr/>
          <p:nvPr/>
        </p:nvSpPr>
        <p:spPr>
          <a:xfrm>
            <a:off x="3311280" y="1647927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8" name="Shape 538"/>
          <p:cNvSpPr/>
          <p:nvPr/>
        </p:nvSpPr>
        <p:spPr>
          <a:xfrm>
            <a:off x="4677171" y="1496856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9" name="Shape 539"/>
          <p:cNvSpPr/>
          <p:nvPr/>
        </p:nvSpPr>
        <p:spPr>
          <a:xfrm>
            <a:off x="3871065" y="1597743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0" name="Shape 540"/>
          <p:cNvSpPr/>
          <p:nvPr/>
        </p:nvSpPr>
        <p:spPr>
          <a:xfrm>
            <a:off x="4318322" y="1965071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41" name="Shape 541"/>
          <p:cNvCxnSpPr/>
          <p:nvPr/>
        </p:nvCxnSpPr>
        <p:spPr>
          <a:xfrm rot="10800000" flipH="1">
            <a:off x="5131178" y="739581"/>
            <a:ext cx="965700" cy="562275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542" name="Shape 542"/>
          <p:cNvCxnSpPr/>
          <p:nvPr/>
        </p:nvCxnSpPr>
        <p:spPr>
          <a:xfrm>
            <a:off x="5283527" y="2427829"/>
            <a:ext cx="845100" cy="648450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543" name="Shape 543"/>
          <p:cNvCxnSpPr/>
          <p:nvPr/>
        </p:nvCxnSpPr>
        <p:spPr>
          <a:xfrm rot="10800000">
            <a:off x="2596817" y="645027"/>
            <a:ext cx="960600" cy="605925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544" name="Shape 544"/>
          <p:cNvCxnSpPr/>
          <p:nvPr/>
        </p:nvCxnSpPr>
        <p:spPr>
          <a:xfrm flipH="1">
            <a:off x="2430239" y="2225061"/>
            <a:ext cx="967500" cy="713475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545" name="Shape 545"/>
          <p:cNvSpPr txBox="1"/>
          <p:nvPr/>
        </p:nvSpPr>
        <p:spPr>
          <a:xfrm>
            <a:off x="182985" y="3480663"/>
            <a:ext cx="8841300" cy="15437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For a very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large nucleus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eventually there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aren’t enough neutrons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to bind the protons together.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This causes the nucleus to be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unstable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This then causes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radioactive decay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until the nucleus is stable again.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4383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76" y="464044"/>
            <a:ext cx="7764199" cy="397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416600" y="1045519"/>
            <a:ext cx="1329900" cy="7690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1796695" y="1478288"/>
            <a:ext cx="65493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6" name="Shape 156"/>
          <p:cNvCxnSpPr>
            <a:stCxn id="157" idx="3"/>
          </p:cNvCxnSpPr>
          <p:nvPr/>
        </p:nvCxnSpPr>
        <p:spPr>
          <a:xfrm flipV="1">
            <a:off x="1796694" y="2767220"/>
            <a:ext cx="731256" cy="459192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8" name="Shape 158"/>
          <p:cNvCxnSpPr>
            <a:stCxn id="159" idx="3"/>
          </p:cNvCxnSpPr>
          <p:nvPr/>
        </p:nvCxnSpPr>
        <p:spPr>
          <a:xfrm flipV="1">
            <a:off x="1685218" y="3329863"/>
            <a:ext cx="904976" cy="1158138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0" name="Shape 160"/>
          <p:cNvCxnSpPr>
            <a:stCxn id="161" idx="3"/>
          </p:cNvCxnSpPr>
          <p:nvPr/>
        </p:nvCxnSpPr>
        <p:spPr>
          <a:xfrm flipV="1">
            <a:off x="3306249" y="4295689"/>
            <a:ext cx="595197" cy="498434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2" name="Shape 162"/>
          <p:cNvCxnSpPr>
            <a:stCxn id="163" idx="0"/>
          </p:cNvCxnSpPr>
          <p:nvPr/>
        </p:nvCxnSpPr>
        <p:spPr>
          <a:xfrm flipH="1" flipV="1">
            <a:off x="3905907" y="3942039"/>
            <a:ext cx="386584" cy="597374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" name="Shape 164"/>
          <p:cNvCxnSpPr/>
          <p:nvPr/>
        </p:nvCxnSpPr>
        <p:spPr>
          <a:xfrm flipH="1">
            <a:off x="6032451" y="973425"/>
            <a:ext cx="1338299" cy="224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5" name="Shape 165"/>
          <p:cNvCxnSpPr>
            <a:stCxn id="166" idx="0"/>
          </p:cNvCxnSpPr>
          <p:nvPr/>
        </p:nvCxnSpPr>
        <p:spPr>
          <a:xfrm rot="10800000">
            <a:off x="7963525" y="1502175"/>
            <a:ext cx="186600" cy="462825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" name="Shape 167"/>
          <p:cNvCxnSpPr/>
          <p:nvPr/>
        </p:nvCxnSpPr>
        <p:spPr>
          <a:xfrm rot="10800000">
            <a:off x="7891601" y="3479213"/>
            <a:ext cx="376799" cy="462824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" name="Shape 168"/>
          <p:cNvSpPr txBox="1"/>
          <p:nvPr/>
        </p:nvSpPr>
        <p:spPr>
          <a:xfrm>
            <a:off x="67187" y="888856"/>
            <a:ext cx="2040233" cy="158449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Control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rods (Boron or cadmium), absorb excess neutrons to slow down the reaction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64349" y="2561343"/>
            <a:ext cx="1732345" cy="13301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Moderator- slows down neutrons to enable fission to occur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66296" y="3941132"/>
            <a:ext cx="1618922" cy="10937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Fuel rod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(99.3% U-238, 0.7%U-235)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1848249" y="4438350"/>
            <a:ext cx="1458000" cy="7115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Concrete shielding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3641907" y="4539413"/>
            <a:ext cx="1301168" cy="5440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Cold gas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7515275" y="3953963"/>
            <a:ext cx="1005600" cy="6940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Cold water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7647325" y="1965000"/>
            <a:ext cx="1005600" cy="408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Steam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7450826" y="586233"/>
            <a:ext cx="889499" cy="71865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Hot gas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26701" y="277744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Nuclear reactors</a:t>
            </a:r>
          </a:p>
        </p:txBody>
      </p:sp>
      <p:sp>
        <p:nvSpPr>
          <p:cNvPr id="30" name="Shape 145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use of fission to create energy in nuclear reactors</a:t>
            </a:r>
          </a:p>
        </p:txBody>
      </p:sp>
    </p:spTree>
    <p:extLst>
      <p:ext uri="{BB962C8B-B14F-4D97-AF65-F5344CB8AC3E}">
        <p14:creationId xmlns:p14="http://schemas.microsoft.com/office/powerpoint/2010/main" val="25568563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26701" y="277744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Dangers from radioactivity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Shape 145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use of fission to create energy in nuclear reactors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09" y="979279"/>
            <a:ext cx="398592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668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nuclear fusion in stars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914" y="262887"/>
            <a:ext cx="6484243" cy="48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4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hape 160"/>
          <p:cNvCxnSpPr>
            <a:stCxn id="161" idx="3"/>
          </p:cNvCxnSpPr>
          <p:nvPr/>
        </p:nvCxnSpPr>
        <p:spPr>
          <a:xfrm flipV="1">
            <a:off x="1498050" y="4229255"/>
            <a:ext cx="595197" cy="498434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1" name="Shape 161"/>
          <p:cNvSpPr txBox="1"/>
          <p:nvPr/>
        </p:nvSpPr>
        <p:spPr>
          <a:xfrm>
            <a:off x="40050" y="4371916"/>
            <a:ext cx="1458000" cy="7115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Concrete shielding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3164425" y="4539413"/>
            <a:ext cx="1301168" cy="5440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Cold gas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7450826" y="586233"/>
            <a:ext cx="889499" cy="71865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Hot gas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305800" y="586233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Occurs at temperatures around 1.4 x 10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K and high pressures causing densities around 1.5 x 10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kg m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Large amount of energy released as individual protons have no binding energy- initial fusion reaction releases 2.2 MeV of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Fusion cycle occurs 9 x 10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37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times a second in the sun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Shape 178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4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nuclear fusion in stars</a:t>
            </a:r>
          </a:p>
        </p:txBody>
      </p:sp>
    </p:spTree>
    <p:extLst>
      <p:ext uri="{BB962C8B-B14F-4D97-AF65-F5344CB8AC3E}">
        <p14:creationId xmlns:p14="http://schemas.microsoft.com/office/powerpoint/2010/main" val="48166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86430"/>
            <a:ext cx="8229600" cy="608119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Radioactivity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4779" y="1513819"/>
            <a:ext cx="8856984" cy="2907733"/>
          </a:xfrm>
          <a:solidFill>
            <a:schemeClr val="bg1">
              <a:alpha val="56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Radioactivity is a process where a radioactive substance decays emitting </a:t>
            </a:r>
            <a:r>
              <a:rPr lang="en-GB" i="1" dirty="0" smtClean="0">
                <a:solidFill>
                  <a:srgbClr val="000000"/>
                </a:solidFill>
              </a:rPr>
              <a:t>ionising</a:t>
            </a:r>
            <a:r>
              <a:rPr lang="en-GB" dirty="0" smtClean="0">
                <a:solidFill>
                  <a:srgbClr val="000000"/>
                </a:solidFill>
              </a:rPr>
              <a:t> radiation from an unstable nuclei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5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86430"/>
            <a:ext cx="8229600" cy="608119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Radioactivity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4779" y="1513819"/>
            <a:ext cx="8856984" cy="2907733"/>
          </a:xfrm>
          <a:solidFill>
            <a:schemeClr val="bg1">
              <a:alpha val="56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Radioactivity is a process where a radioactive substance decays emitting </a:t>
            </a:r>
            <a:r>
              <a:rPr lang="en-GB" i="1" dirty="0" smtClean="0">
                <a:solidFill>
                  <a:srgbClr val="000000"/>
                </a:solidFill>
              </a:rPr>
              <a:t>ionising</a:t>
            </a:r>
            <a:r>
              <a:rPr lang="en-GB" dirty="0" smtClean="0">
                <a:solidFill>
                  <a:srgbClr val="000000"/>
                </a:solidFill>
              </a:rPr>
              <a:t> radiation from an unstable nuclei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Ionising radiation has the ability to remove electrons from atoms creating positive ions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7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86430"/>
            <a:ext cx="8229600" cy="608119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Radioactivity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4779" y="1513819"/>
            <a:ext cx="8856984" cy="3363070"/>
          </a:xfrm>
          <a:solidFill>
            <a:schemeClr val="bg1">
              <a:alpha val="56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Radioactivity is a process where a radioactive substance decays emitting </a:t>
            </a:r>
            <a:r>
              <a:rPr lang="en-GB" i="1" dirty="0" smtClean="0">
                <a:solidFill>
                  <a:srgbClr val="000000"/>
                </a:solidFill>
              </a:rPr>
              <a:t>ionising</a:t>
            </a:r>
            <a:r>
              <a:rPr lang="en-GB" dirty="0">
                <a:solidFill>
                  <a:srgbClr val="000000"/>
                </a:solidFill>
              </a:rPr>
              <a:t> radiation from an unstable nuclei</a:t>
            </a:r>
            <a:endParaRPr lang="en-GB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Ionising radiation has the ability to remove electrons from atoms creating positive ions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3/4 types of ionising radiation: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alpha, beta (+ and -), gamma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9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86430"/>
            <a:ext cx="8229600" cy="608119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Alpha decay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6557" y="1795174"/>
            <a:ext cx="3656465" cy="2615048"/>
          </a:xfrm>
          <a:solidFill>
            <a:schemeClr val="bg1">
              <a:alpha val="56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Alpha decay involves the removal of 2 protons and 2 neutrons (a helium nucleus) from the nucleus of an atom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</a:t>
            </a:r>
            <a:r>
              <a:rPr kumimoji="0" lang="en-GB" sz="1400" b="0" i="0" u="none" strike="noStrike" kern="0" cap="none" spc="0" normalizeH="0" baseline="0" noProof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the process of alpha and gamma decay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pic>
        <p:nvPicPr>
          <p:cNvPr id="1026" name="Picture 2" descr="Image result for alpha de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88" y="1522720"/>
            <a:ext cx="4646992" cy="3159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0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86430"/>
            <a:ext cx="8229600" cy="608119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Gamma decay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6557" y="1527888"/>
            <a:ext cx="3522821" cy="2952672"/>
          </a:xfrm>
          <a:solidFill>
            <a:schemeClr val="bg1">
              <a:alpha val="56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Gamma decay involves the emission of energy in the form of gamma photons from a nucleus – it generally accompanies alpha or beta decay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050" name="Picture 2" descr="Image result for gamma de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1855612"/>
            <a:ext cx="4453546" cy="3028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</a:t>
            </a:r>
            <a:r>
              <a:rPr kumimoji="0" lang="en-GB" sz="1400" b="0" i="0" u="none" strike="noStrike" kern="0" cap="none" spc="0" normalizeH="0" baseline="0" noProof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the process of alpha and gamma decay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24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504"/>
            <a:ext cx="8229600" cy="486054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Beta Decay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74" y="1552993"/>
            <a:ext cx="4437449" cy="1309781"/>
          </a:xfrm>
          <a:solidFill>
            <a:srgbClr val="FFFFFF">
              <a:alpha val="56000"/>
            </a:srgb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Beta-minus decay is a neutron to a proton, releasing an antineutrino and an electron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A beta-minus particle is an electron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the process of beta decay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9151"/>
            <a:ext cx="3878905" cy="3511618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96846" y="3562115"/>
            <a:ext cx="4167326" cy="1091749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lIns="91425" tIns="91425" rIns="91425" bIns="91425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Beta-plus decay is a proton to a neutron, releasing a neutrino and a positron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A beta-plus particle is a positron</a:t>
            </a:r>
          </a:p>
        </p:txBody>
      </p:sp>
    </p:spTree>
    <p:extLst>
      <p:ext uri="{BB962C8B-B14F-4D97-AF65-F5344CB8AC3E}">
        <p14:creationId xmlns:p14="http://schemas.microsoft.com/office/powerpoint/2010/main" val="25493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504"/>
            <a:ext cx="8229600" cy="486054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Quark Transformation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5361"/>
          <a:stretch/>
        </p:blipFill>
        <p:spPr>
          <a:xfrm>
            <a:off x="1283978" y="966839"/>
            <a:ext cx="6671615" cy="1707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563" y="4517867"/>
            <a:ext cx="17184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Charge is always conserved!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5476"/>
          <a:stretch/>
        </p:blipFill>
        <p:spPr>
          <a:xfrm>
            <a:off x="1283977" y="2798016"/>
            <a:ext cx="6671615" cy="1703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the process of beta decay</a:t>
            </a:r>
          </a:p>
        </p:txBody>
      </p:sp>
    </p:spTree>
    <p:extLst>
      <p:ext uri="{BB962C8B-B14F-4D97-AF65-F5344CB8AC3E}">
        <p14:creationId xmlns:p14="http://schemas.microsoft.com/office/powerpoint/2010/main" val="796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-3499"/>
            <a:ext cx="7684975" cy="51489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86431"/>
            <a:ext cx="8229600" cy="419336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Neutrinos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3508" y="1190291"/>
            <a:ext cx="8856984" cy="3301809"/>
          </a:xfrm>
          <a:solidFill>
            <a:schemeClr val="bg1">
              <a:alpha val="56000"/>
            </a:schemeClr>
          </a:solidFill>
        </p:spPr>
        <p:txBody>
          <a:bodyPr>
            <a:normAutofit fontScale="70000" lnSpcReduction="20000"/>
          </a:bodyPr>
          <a:lstStyle/>
          <a:p>
            <a:pPr marL="457200" indent="-457200"/>
            <a:r>
              <a:rPr lang="en-GB" dirty="0" smtClean="0">
                <a:solidFill>
                  <a:srgbClr val="000000"/>
                </a:solidFill>
              </a:rPr>
              <a:t>No Charge</a:t>
            </a:r>
          </a:p>
          <a:p>
            <a:pPr marL="457200" indent="-457200"/>
            <a:r>
              <a:rPr lang="en-GB" dirty="0" smtClean="0">
                <a:solidFill>
                  <a:srgbClr val="000000"/>
                </a:solidFill>
              </a:rPr>
              <a:t>Tiny Mass (&lt; millionth mass of electron)</a:t>
            </a:r>
          </a:p>
          <a:p>
            <a:pPr marL="457200" indent="-457200"/>
            <a:r>
              <a:rPr lang="en-GB" dirty="0" smtClean="0">
                <a:solidFill>
                  <a:srgbClr val="000000"/>
                </a:solidFill>
              </a:rPr>
              <a:t>Leptons</a:t>
            </a:r>
          </a:p>
          <a:p>
            <a:pPr marL="457200" indent="-457200"/>
            <a:r>
              <a:rPr lang="en-GB" dirty="0" smtClean="0">
                <a:solidFill>
                  <a:srgbClr val="000000"/>
                </a:solidFill>
              </a:rPr>
              <a:t>Up to 100 million per m</a:t>
            </a:r>
            <a:r>
              <a:rPr lang="en-GB" baseline="30000" dirty="0" smtClean="0">
                <a:solidFill>
                  <a:srgbClr val="000000"/>
                </a:solidFill>
              </a:rPr>
              <a:t>3</a:t>
            </a:r>
          </a:p>
          <a:p>
            <a:pPr marL="457200" indent="-457200"/>
            <a:r>
              <a:rPr lang="en-GB" dirty="0" smtClean="0">
                <a:solidFill>
                  <a:srgbClr val="000000"/>
                </a:solidFill>
              </a:rPr>
              <a:t>Very difficult to detect as they barely interact with matter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3 types (+ 3 antiparticles):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Electron ν</a:t>
            </a:r>
            <a:r>
              <a:rPr lang="en-GB" baseline="-25000" dirty="0" smtClean="0">
                <a:solidFill>
                  <a:srgbClr val="000000"/>
                </a:solidFill>
              </a:rPr>
              <a:t>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Muon ν</a:t>
            </a:r>
            <a:r>
              <a:rPr lang="en-GB" baseline="-25000" dirty="0">
                <a:solidFill>
                  <a:srgbClr val="000000"/>
                </a:solidFill>
              </a:rPr>
              <a:t>μ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Tau ν</a:t>
            </a:r>
            <a:r>
              <a:rPr lang="en-GB" baseline="-25000" dirty="0" smtClean="0">
                <a:solidFill>
                  <a:srgbClr val="000000"/>
                </a:solidFill>
              </a:rPr>
              <a:t>τ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the process of beta decay</a:t>
            </a:r>
          </a:p>
        </p:txBody>
      </p:sp>
    </p:spTree>
    <p:extLst>
      <p:ext uri="{BB962C8B-B14F-4D97-AF65-F5344CB8AC3E}">
        <p14:creationId xmlns:p14="http://schemas.microsoft.com/office/powerpoint/2010/main" val="288503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41115" y="811838"/>
          <a:ext cx="2227825" cy="4002997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6.4.9 Mass-energy and binding 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6.4.10 Fission and fusion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89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56622" y="364321"/>
          <a:ext cx="2227825" cy="4002997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6.4.9 </a:t>
                      </a: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Mass-energy and binding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6.4.11 Fission and fusion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5357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brainkart.com/extra3/YhcQMX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 bwMode="auto">
          <a:xfrm>
            <a:off x="1266397" y="0"/>
            <a:ext cx="65007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8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56622" y="364321"/>
          <a:ext cx="2227825" cy="441485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6.4.9 Mass-energy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6.4.10 Binding 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164709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6.4.11 Fission and fusion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6512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>
            <a:off x="510939" y="1091444"/>
            <a:ext cx="8250776" cy="3734411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6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Derive decay equations for each radiation type</a:t>
              </a:r>
              <a:endParaRPr kumimoji="0" lang="en-GB" sz="32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Apply decay equations to radioactive elements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Describe chains of decay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5"/>
            <a:ext cx="9144000" cy="733613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b="1" dirty="0" smtClean="0">
                <a:solidFill>
                  <a:srgbClr val="FFFFFF"/>
                </a:solidFill>
              </a:rPr>
              <a:t>Nuclear decay equations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1439656" y="4245936"/>
            <a:ext cx="6118193" cy="756084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GB" sz="2400" dirty="0"/>
              <a:t>An Atom always has the same number of protons and electrons!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1143000" y="357504"/>
            <a:ext cx="4590510" cy="54006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Tx/>
              <a:buNone/>
              <a:tabLst/>
              <a:defRPr/>
            </a:pPr>
            <a:r>
              <a:rPr kumimoji="0" lang="en-GB" sz="3053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Using the Periodic Table</a:t>
            </a: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3923931" y="897566"/>
            <a:ext cx="2276009" cy="293777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257175" indent="-257175">
              <a:spcBef>
                <a:spcPts val="0"/>
              </a:spcBef>
              <a:buClr>
                <a:srgbClr val="FFFF00"/>
              </a:buClr>
              <a:buSzPct val="25000"/>
              <a:buNone/>
            </a:pPr>
            <a:r>
              <a:rPr lang="en-GB" sz="21525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3707907" y="1059583"/>
            <a:ext cx="972107" cy="76174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45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14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3707907" y="3273829"/>
            <a:ext cx="918101" cy="76174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45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1277637" y="3813889"/>
            <a:ext cx="2565665" cy="39241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Atomic Number – Z</a:t>
            </a:r>
          </a:p>
        </p:txBody>
      </p:sp>
      <p:sp>
        <p:nvSpPr>
          <p:cNvPr id="389" name="Shape 389"/>
          <p:cNvSpPr/>
          <p:nvPr/>
        </p:nvSpPr>
        <p:spPr>
          <a:xfrm>
            <a:off x="1439656" y="897565"/>
            <a:ext cx="2484275" cy="39241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Mass Number –  A</a:t>
            </a:r>
          </a:p>
        </p:txBody>
      </p:sp>
      <p:sp>
        <p:nvSpPr>
          <p:cNvPr id="390" name="Shape 390"/>
          <p:cNvSpPr/>
          <p:nvPr/>
        </p:nvSpPr>
        <p:spPr>
          <a:xfrm>
            <a:off x="845586" y="1221602"/>
            <a:ext cx="3132348" cy="62324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Number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Protons + Neutrons</a:t>
            </a:r>
          </a:p>
        </p:txBody>
      </p:sp>
      <p:sp>
        <p:nvSpPr>
          <p:cNvPr id="391" name="Shape 391"/>
          <p:cNvSpPr/>
          <p:nvPr/>
        </p:nvSpPr>
        <p:spPr>
          <a:xfrm>
            <a:off x="846254" y="1821329"/>
            <a:ext cx="3132348" cy="2769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(Relative Atomic mass)</a:t>
            </a:r>
          </a:p>
        </p:txBody>
      </p:sp>
      <p:sp>
        <p:nvSpPr>
          <p:cNvPr id="392" name="Shape 392"/>
          <p:cNvSpPr/>
          <p:nvPr/>
        </p:nvSpPr>
        <p:spPr>
          <a:xfrm>
            <a:off x="946194" y="3278570"/>
            <a:ext cx="3132348" cy="62324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Number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Protons or electrons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89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83"/>
          <p:cNvSpPr txBox="1">
            <a:spLocks noGrp="1"/>
          </p:cNvSpPr>
          <p:nvPr>
            <p:ph type="title"/>
          </p:nvPr>
        </p:nvSpPr>
        <p:spPr>
          <a:xfrm>
            <a:off x="568549" y="1990612"/>
            <a:ext cx="7661051" cy="104282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SzPct val="25000"/>
            </a:pPr>
            <a:r>
              <a:rPr lang="en-GB" sz="2400" dirty="0">
                <a:solidFill>
                  <a:srgbClr val="24FFF4"/>
                </a:solidFill>
              </a:rPr>
              <a:t>Represent an alpha and beta particle and  gamma ray as formula with an atomic number and mass </a:t>
            </a:r>
            <a:br>
              <a:rPr lang="en-GB" sz="2400" dirty="0">
                <a:solidFill>
                  <a:srgbClr val="24FFF4"/>
                </a:solidFill>
              </a:rPr>
            </a:br>
            <a:r>
              <a:rPr lang="en-GB" sz="2400" dirty="0">
                <a:solidFill>
                  <a:srgbClr val="24FFF4"/>
                </a:solidFill>
              </a:rPr>
              <a:t/>
            </a:r>
            <a:br>
              <a:rPr lang="en-GB" sz="2400" dirty="0">
                <a:solidFill>
                  <a:srgbClr val="24FFF4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- An alpha particle is a helium nucleus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/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- In beta </a:t>
            </a:r>
            <a:r>
              <a:rPr lang="en-GB" sz="2400" dirty="0" smtClean="0">
                <a:solidFill>
                  <a:srgbClr val="FFFFFF"/>
                </a:solidFill>
              </a:rPr>
              <a:t>minus decay </a:t>
            </a:r>
            <a:r>
              <a:rPr lang="en-GB" sz="2400" dirty="0">
                <a:solidFill>
                  <a:srgbClr val="FFFFFF"/>
                </a:solidFill>
              </a:rPr>
              <a:t>a neutron turns into a proton releasing an </a:t>
            </a:r>
            <a:r>
              <a:rPr lang="en-GB" sz="2400" dirty="0" smtClean="0">
                <a:solidFill>
                  <a:srgbClr val="FFFFFF"/>
                </a:solidFill>
              </a:rPr>
              <a:t>electron</a:t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/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- In </a:t>
            </a:r>
            <a:r>
              <a:rPr lang="en-GB" sz="2400" dirty="0" smtClean="0">
                <a:solidFill>
                  <a:srgbClr val="FFFFFF"/>
                </a:solidFill>
              </a:rPr>
              <a:t>beta plus  </a:t>
            </a:r>
            <a:r>
              <a:rPr lang="en-GB" sz="2400" dirty="0">
                <a:solidFill>
                  <a:srgbClr val="FFFFFF"/>
                </a:solidFill>
              </a:rPr>
              <a:t>decay a </a:t>
            </a:r>
            <a:r>
              <a:rPr lang="en-GB" sz="2400" dirty="0" smtClean="0">
                <a:solidFill>
                  <a:srgbClr val="FFFFFF"/>
                </a:solidFill>
              </a:rPr>
              <a:t>proton </a:t>
            </a:r>
            <a:r>
              <a:rPr lang="en-GB" sz="2400" dirty="0">
                <a:solidFill>
                  <a:srgbClr val="FFFFFF"/>
                </a:solidFill>
              </a:rPr>
              <a:t>turns into a </a:t>
            </a:r>
            <a:r>
              <a:rPr lang="en-GB" sz="2400" dirty="0" smtClean="0">
                <a:solidFill>
                  <a:srgbClr val="FFFFFF"/>
                </a:solidFill>
              </a:rPr>
              <a:t>neutron </a:t>
            </a:r>
            <a:r>
              <a:rPr lang="en-GB" sz="2400" dirty="0">
                <a:solidFill>
                  <a:srgbClr val="FFFFFF"/>
                </a:solidFill>
              </a:rPr>
              <a:t>releasing </a:t>
            </a:r>
            <a:r>
              <a:rPr lang="en-GB" sz="2400" dirty="0" smtClean="0">
                <a:solidFill>
                  <a:srgbClr val="FFFFFF"/>
                </a:solidFill>
              </a:rPr>
              <a:t>a positron</a:t>
            </a:r>
            <a:r>
              <a:rPr lang="en-GB" sz="2400" dirty="0">
                <a:solidFill>
                  <a:srgbClr val="FFFFFF"/>
                </a:solidFill>
              </a:rPr>
              <a:t/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/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- A gamma ray is an electromagnetic wave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11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83"/>
          <p:cNvSpPr txBox="1">
            <a:spLocks noGrp="1"/>
          </p:cNvSpPr>
          <p:nvPr>
            <p:ph type="title"/>
          </p:nvPr>
        </p:nvSpPr>
        <p:spPr>
          <a:xfrm>
            <a:off x="304800" y="353312"/>
            <a:ext cx="8418786" cy="104282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SzPct val="25000"/>
            </a:pPr>
            <a:r>
              <a:rPr lang="en-GB" sz="2400" dirty="0">
                <a:solidFill>
                  <a:srgbClr val="24FFF4"/>
                </a:solidFill>
              </a:rPr>
              <a:t>Represent an alpha and beta particle and  gamma ray as formula with an atomic number and mass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3185" y="2369661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2511" y="2369661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4224" y="2461799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  <a:sym typeface="Arial"/>
              </a:rPr>
              <a:t>ϒ</a:t>
            </a:r>
            <a:endParaRPr kumimoji="0" lang="en-US" sz="7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2901" y="2444905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2901" y="3210041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3875" y="3330857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8814" y="2448951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2294" y="2436395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2294" y="3247550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2121" y="2402128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3485" y="3363324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1</a:t>
            </a:r>
            <a:endParaRPr kumimoji="0" lang="en-US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8424" y="2481418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8302" y="2337208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-</a:t>
            </a:r>
            <a:endParaRPr kumimoji="0" lang="en-US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86282" y="2304333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057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96097" y="2104182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5813" y="2179426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813" y="2944562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021" y="21794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4033" y="356459"/>
            <a:ext cx="58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Alpha decay equations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74751" y="2824731"/>
            <a:ext cx="118106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2857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032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5715" y="210418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9563" y="298602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3464" y="2979455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3464" y="2110657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53421" y="1140471"/>
            <a:ext cx="330235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What would these be?</a:t>
            </a:r>
          </a:p>
        </p:txBody>
      </p:sp>
      <p:cxnSp>
        <p:nvCxnSpPr>
          <p:cNvPr id="3" name="Straight Arrow Connector 2"/>
          <p:cNvCxnSpPr>
            <a:stCxn id="20" idx="2"/>
          </p:cNvCxnSpPr>
          <p:nvPr/>
        </p:nvCxnSpPr>
        <p:spPr>
          <a:xfrm>
            <a:off x="6204599" y="1555969"/>
            <a:ext cx="0" cy="3642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7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96097" y="2104182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5813" y="2179426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813" y="2944562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021" y="21794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4033" y="356459"/>
            <a:ext cx="58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Alpha decay equations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74751" y="2824731"/>
            <a:ext cx="118106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2857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032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5715" y="210418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9563" y="298602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3464" y="2979455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3464" y="2110657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54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96097" y="2104182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5813" y="2179426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813" y="2944562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021" y="21794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4033" y="356459"/>
            <a:ext cx="58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Beta decay equations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74751" y="2824731"/>
            <a:ext cx="118106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2857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032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6724" y="2179426"/>
            <a:ext cx="39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5715" y="210418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9563" y="298602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6431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6189780" y="389638"/>
            <a:ext cx="1872208" cy="4701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Quarks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86183" y="389638"/>
            <a:ext cx="1872208" cy="4482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Leptons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496" y="468101"/>
            <a:ext cx="2995439" cy="13873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Field Particles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(or force carrying particles)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1251" y="2248442"/>
            <a:ext cx="2901646" cy="25987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Fundamental forces: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Gravity (graviton?)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Electromagnetic (photon)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Weak (W bosons)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Strong (gluon, meson)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49507" y="1540172"/>
            <a:ext cx="0" cy="483937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022287" y="783851"/>
            <a:ext cx="0" cy="503411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83254" y="837897"/>
            <a:ext cx="0" cy="378344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5380199" y="1168358"/>
            <a:ext cx="3629246" cy="14885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Affected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strong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force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Comic Sans M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Experience electromagnetic force if charged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Decay by the weak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force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Comic Sans MS"/>
              <a:sym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197036" y="1354991"/>
            <a:ext cx="2219802" cy="23337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Particles not affected by the strong nuclear force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Neutrinos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Electrons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Muons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</a:t>
            </a: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au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0199" y="2497574"/>
            <a:ext cx="3740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6 types of quark: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Up, down, strange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, charm, top,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ottom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3364" y="3513237"/>
            <a:ext cx="3740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 Hadron is a group of quarks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Baryons-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 quarks (e.g. protons and neutrons)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Mesons-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2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quarks (A quark and an antiquark)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273336" y="302149"/>
            <a:ext cx="0" cy="484135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57784" y="302149"/>
            <a:ext cx="0" cy="4841351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6160" y="4603367"/>
            <a:ext cx="167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BOSONS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8379" y="739032"/>
            <a:ext cx="210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FERMIONS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6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96097" y="2104182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5813" y="2179426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813" y="2944562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021" y="21794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4033" y="356459"/>
            <a:ext cx="58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Beta decay equations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74751" y="2824731"/>
            <a:ext cx="118106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2857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032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6724" y="2179426"/>
            <a:ext cx="39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5715" y="210418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9563" y="298602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7819" y="2037290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31667" y="291913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33</a:t>
            </a:r>
            <a:endParaRPr kumimoji="0" lang="en-US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3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96097" y="2104182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5813" y="2179426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813" y="2944562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021" y="21794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4033" y="356459"/>
            <a:ext cx="58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Beta decay equations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74751" y="2824731"/>
            <a:ext cx="118106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2857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032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6724" y="2179426"/>
            <a:ext cx="39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5715" y="210418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9563" y="298602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8039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96097" y="2104182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5813" y="2179426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813" y="2944562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021" y="21794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4033" y="356459"/>
            <a:ext cx="58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Beta decay equations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74751" y="2824731"/>
            <a:ext cx="118106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2857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032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6724" y="2179426"/>
            <a:ext cx="39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5715" y="210418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9563" y="298602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1044" y="2030254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4892" y="2912095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31</a:t>
            </a:r>
            <a:endParaRPr kumimoji="0" lang="en-US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504"/>
            <a:ext cx="8229600" cy="486054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Beta Decay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74" y="1552993"/>
            <a:ext cx="4437449" cy="1309781"/>
          </a:xfrm>
          <a:solidFill>
            <a:srgbClr val="FFFFFF">
              <a:alpha val="56000"/>
            </a:srgb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Beta-minus decay is a neutron to a proton, releasing an antineutrino and an electron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A beta-minus particle is an electron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9151"/>
            <a:ext cx="3878905" cy="3511618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96846" y="3562115"/>
            <a:ext cx="4167326" cy="1091749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lIns="91425" tIns="91425" rIns="91425" bIns="91425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Beta-plus decay is a proton to a neutron, releasing a neutrino and a positron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A beta-plus particle is a positron</a:t>
            </a:r>
          </a:p>
        </p:txBody>
      </p:sp>
    </p:spTree>
    <p:extLst>
      <p:ext uri="{BB962C8B-B14F-4D97-AF65-F5344CB8AC3E}">
        <p14:creationId xmlns:p14="http://schemas.microsoft.com/office/powerpoint/2010/main" val="2803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96097" y="2104182"/>
            <a:ext cx="4545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  <a:sym typeface="Arial"/>
              </a:rPr>
              <a:t>ϒ</a:t>
            </a:r>
            <a:endParaRPr kumimoji="0" lang="en-US" sz="7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5813" y="2179426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813" y="2944562"/>
            <a:ext cx="454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021" y="21794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4033" y="356459"/>
            <a:ext cx="58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Gamma decay equations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74751" y="2824731"/>
            <a:ext cx="118106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2857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032" y="2125827"/>
            <a:ext cx="454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5715" y="210418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9563" y="298602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5205" y="2062721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64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39053" y="2944562"/>
            <a:ext cx="616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3872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decay equations for each radiation type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3383" b="21662"/>
          <a:stretch/>
        </p:blipFill>
        <p:spPr>
          <a:xfrm>
            <a:off x="814159" y="3943859"/>
            <a:ext cx="7141203" cy="1043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9551"/>
          <a:stretch/>
        </p:blipFill>
        <p:spPr>
          <a:xfrm>
            <a:off x="814159" y="408811"/>
            <a:ext cx="7141203" cy="35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56622" y="364321"/>
          <a:ext cx="2227825" cy="441485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6.4.9 Mass-energy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6.4.10 Binding 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164709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6.4.11 Fission and fusion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8351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>
            <a:off x="510939" y="1091446"/>
            <a:ext cx="8250776" cy="3734411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6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Explain what is meant by a half life</a:t>
              </a:r>
              <a:endParaRPr kumimoji="0" lang="en-GB" sz="32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Describe how to find the half life of elements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Describe how to model radioactive decay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7"/>
            <a:ext cx="9144000" cy="733613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b="1" dirty="0" smtClean="0">
                <a:solidFill>
                  <a:srgbClr val="FFFFFF"/>
                </a:solidFill>
              </a:rPr>
              <a:t>Half lives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4779" y="1513821"/>
            <a:ext cx="8856984" cy="2907733"/>
          </a:xfrm>
          <a:noFill/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Half life- the average time taken for half the  number of active nuclei in a sample to decay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This is unique to an isotope of an element and can vary from seconds to thousands of years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what is meant by a half life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56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what is meant by a half life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381000"/>
            <a:ext cx="5753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64" t="497" r="1656" b="36545"/>
          <a:stretch/>
        </p:blipFill>
        <p:spPr>
          <a:xfrm>
            <a:off x="106531" y="497148"/>
            <a:ext cx="8870475" cy="43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7746" y="366438"/>
            <a:ext cx="5056200" cy="4514908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Half life- the average time taken for half the  number of active nuclei in a sample to decay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Decay is </a:t>
            </a:r>
            <a:r>
              <a:rPr lang="en-GB" sz="2400" dirty="0" smtClean="0">
                <a:solidFill>
                  <a:srgbClr val="6AFF12"/>
                </a:solidFill>
              </a:rPr>
              <a:t>random</a:t>
            </a:r>
            <a:r>
              <a:rPr lang="en-GB" sz="2400" dirty="0" smtClean="0">
                <a:solidFill>
                  <a:schemeClr val="bg1"/>
                </a:solidFill>
              </a:rPr>
              <a:t> and </a:t>
            </a:r>
            <a:r>
              <a:rPr lang="en-GB" sz="2400" dirty="0" smtClean="0">
                <a:solidFill>
                  <a:srgbClr val="27FFFB"/>
                </a:solidFill>
              </a:rPr>
              <a:t>spontaneous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GB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6AFF12"/>
                </a:solidFill>
              </a:rPr>
              <a:t>Random as can’t be predicted and each nucleus has same chance of decay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27FFFB"/>
                </a:solidFill>
              </a:rPr>
              <a:t>Spontaneous as not affected by other nuclei in sample or external factors</a:t>
            </a:r>
            <a:endParaRPr lang="en-GB" sz="2400" dirty="0">
              <a:solidFill>
                <a:srgbClr val="27FFFB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what is meant by a half life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986" y="1468365"/>
            <a:ext cx="3987104" cy="33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4431328" y="2523395"/>
            <a:ext cx="445499" cy="2065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1" y="423358"/>
            <a:ext cx="9144000" cy="677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Answer the following questions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has 40,000 atoms left after one half life, how many did it start with?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starts with 120,000 atoms left, it has 100,000 atoms after 1 month, 60,000 atoms left after 9 weeks and 10,000 left after a year. What is its half life? </a:t>
            </a:r>
            <a:endParaRPr kumimoji="0" lang="en-GB" sz="2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starts with 800,000 atoms and takes 12 days to reduce to 200,000 atoms. What would the half life be? 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If the 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counts of radiation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per minute started at 100 and reduced to 25 after 4 days, what would the half life be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has a count rate of 2.40 a minute, what would the count rate be after 4 half lives  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how to find the half life of elements</a:t>
            </a:r>
          </a:p>
        </p:txBody>
      </p:sp>
    </p:spTree>
    <p:extLst>
      <p:ext uri="{BB962C8B-B14F-4D97-AF65-F5344CB8AC3E}">
        <p14:creationId xmlns:p14="http://schemas.microsoft.com/office/powerpoint/2010/main" val="36141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4431328" y="2523395"/>
            <a:ext cx="445499" cy="2065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-102188" y="366221"/>
            <a:ext cx="9386695" cy="677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Answer the following questions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has 40,000 atoms left after one half life, how many did it start with? 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80,000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starts with 120,000 atoms left, it has 100,000 atoms after 1 month, 60,000 atoms left after 9 weeks and 10,000 left after a year. What is its half life?  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9 weeks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starts with 800,000 atoms and takes 12 days to reduce to 200,000 atoms. What would the half life be? 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 day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If the 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counts of radiation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per minute started at 100 and reduced to 25 after 4 days, what would the half life be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? </a:t>
            </a: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 days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mic Sans MS"/>
              <a:buAutoNum type="arabicParenR"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sample has a count rate of 2.40 a minute, what would the count rate be after 4 half lives? 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0.15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how to find the half life of elements</a:t>
            </a:r>
          </a:p>
        </p:txBody>
      </p:sp>
    </p:spTree>
    <p:extLst>
      <p:ext uri="{BB962C8B-B14F-4D97-AF65-F5344CB8AC3E}">
        <p14:creationId xmlns:p14="http://schemas.microsoft.com/office/powerpoint/2010/main" val="5801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4431328" y="2523395"/>
            <a:ext cx="445499" cy="2065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517" y="638944"/>
            <a:ext cx="7155622" cy="375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161151" y="4466475"/>
            <a:ext cx="8843999" cy="677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would the half life be for the above decay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how to find the half life of elements</a:t>
            </a:r>
          </a:p>
        </p:txBody>
      </p:sp>
    </p:spTree>
    <p:extLst>
      <p:ext uri="{BB962C8B-B14F-4D97-AF65-F5344CB8AC3E}">
        <p14:creationId xmlns:p14="http://schemas.microsoft.com/office/powerpoint/2010/main" val="3613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9175"/>
            <a:ext cx="8229600" cy="486054"/>
          </a:xfrm>
          <a:noFill/>
        </p:spPr>
        <p:txBody>
          <a:bodyPr>
            <a:noAutofit/>
          </a:bodyPr>
          <a:lstStyle/>
          <a:p>
            <a:pPr algn="l"/>
            <a:r>
              <a:rPr lang="en-GB" sz="2400" b="1" dirty="0" smtClean="0">
                <a:solidFill>
                  <a:srgbClr val="FFFFFF"/>
                </a:solidFill>
              </a:rPr>
              <a:t>Method </a:t>
            </a:r>
            <a:r>
              <a:rPr lang="en-GB" sz="2400" dirty="0" smtClean="0">
                <a:solidFill>
                  <a:srgbClr val="FFFFFF"/>
                </a:solidFill>
              </a:rPr>
              <a:t>- Role the dice and remove all 5s and 6s. These represent your “decayed” atoms</a:t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b="1" dirty="0" smtClean="0">
                <a:solidFill>
                  <a:srgbClr val="FFFFFF"/>
                </a:solidFill>
              </a:rPr>
              <a:t>Results- </a:t>
            </a:r>
            <a:r>
              <a:rPr lang="en-GB" sz="2400" dirty="0" smtClean="0">
                <a:solidFill>
                  <a:srgbClr val="FFFFFF"/>
                </a:solidFill>
              </a:rPr>
              <a:t>Draw a table of results:</a:t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dirty="0" smtClean="0">
                <a:solidFill>
                  <a:srgbClr val="FFFFFF"/>
                </a:solidFill>
              </a:rPr>
              <a:t/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/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 smtClean="0">
                <a:solidFill>
                  <a:srgbClr val="FFFFFF"/>
                </a:solidFill>
              </a:rPr>
              <a:t/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/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 smtClean="0">
                <a:solidFill>
                  <a:srgbClr val="FFFFFF"/>
                </a:solidFill>
              </a:rPr>
              <a:t/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dirty="0" smtClean="0">
                <a:solidFill>
                  <a:srgbClr val="FFFFFF"/>
                </a:solidFill>
              </a:rPr>
              <a:t/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b="1" dirty="0" smtClean="0">
                <a:solidFill>
                  <a:srgbClr val="FFFFFF"/>
                </a:solidFill>
              </a:rPr>
              <a:t>Analysis</a:t>
            </a:r>
            <a:r>
              <a:rPr lang="en-GB" sz="2400" dirty="0" smtClean="0">
                <a:solidFill>
                  <a:srgbClr val="FFFFFF"/>
                </a:solidFill>
              </a:rPr>
              <a:t> - Graph of number of “original atoms” left versus time and work out the “half life”</a:t>
            </a:r>
            <a:br>
              <a:rPr lang="en-GB" sz="2400" dirty="0" smtClean="0">
                <a:solidFill>
                  <a:srgbClr val="FFFFFF"/>
                </a:solidFill>
              </a:rPr>
            </a:b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b="1" dirty="0" smtClean="0">
                <a:solidFill>
                  <a:srgbClr val="FFFFFF"/>
                </a:solidFill>
              </a:rPr>
              <a:t>Conclusion</a:t>
            </a:r>
            <a:r>
              <a:rPr lang="en-GB" sz="2400" dirty="0" smtClean="0">
                <a:solidFill>
                  <a:srgbClr val="FFFFFF"/>
                </a:solidFill>
              </a:rPr>
              <a:t> – what is good about this model, what isn’t?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"/>
            <a:ext cx="914400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how to model radioactive decay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73640" y="1678290"/>
          <a:ext cx="6096000" cy="1828800"/>
        </p:xfrm>
        <a:graphic>
          <a:graphicData uri="http://schemas.openxmlformats.org/drawingml/2006/table">
            <a:tbl>
              <a:tblPr firstRow="1" bandRow="1">
                <a:tableStyleId>{5DDDAD35-562B-481E-9329-226689345B15}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631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rolls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original dice 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631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631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631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631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631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2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56622" y="669121"/>
          <a:ext cx="2227825" cy="4002997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6.4.9 Mass-energy and binding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6.4.10 Fission and fusion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3221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>
            <a:off x="510939" y="1091444"/>
            <a:ext cx="8250776" cy="3734411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6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/>
              <a:r>
                <a:rPr lang="en-GB" sz="3200" dirty="0" smtClean="0">
                  <a:latin typeface="Comic Sans MS"/>
                  <a:cs typeface="Comic Sans MS"/>
                  <a:sym typeface="Comic Sans MS"/>
                </a:rPr>
                <a:t>Describe what activity is and how this links to the “decay constant”</a:t>
              </a:r>
              <a:endParaRPr lang="en-GB" sz="32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/>
              <a:r>
                <a:rPr lang="en-GB" sz="2800" dirty="0" smtClean="0">
                  <a:ln>
                    <a:solidFill>
                      <a:schemeClr val="tx1"/>
                    </a:solidFill>
                  </a:ln>
                  <a:latin typeface="Comic Sans MS"/>
                  <a:cs typeface="Comic Sans MS"/>
                </a:rPr>
                <a:t>Use decay equations</a:t>
              </a:r>
              <a:endParaRPr lang="en-GB" sz="28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/>
              <a:r>
                <a:rPr lang="en-GB" sz="2800" dirty="0" smtClean="0">
                  <a:ln>
                    <a:solidFill>
                      <a:schemeClr val="tx1"/>
                    </a:solidFill>
                  </a:ln>
                  <a:latin typeface="Comic Sans MS"/>
                  <a:cs typeface="Comic Sans MS"/>
                </a:rPr>
                <a:t>Derive an equation for half life and find this from graphs</a:t>
              </a:r>
              <a:endParaRPr lang="en-GB" sz="28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5"/>
            <a:ext cx="9144000" cy="733613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Radioactive decay calculations</a:t>
            </a:r>
          </a:p>
        </p:txBody>
      </p:sp>
    </p:spTree>
    <p:extLst>
      <p:ext uri="{BB962C8B-B14F-4D97-AF65-F5344CB8AC3E}">
        <p14:creationId xmlns:p14="http://schemas.microsoft.com/office/powerpoint/2010/main" val="41022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4779" y="413969"/>
            <a:ext cx="8856984" cy="290773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smtClean="0">
                <a:solidFill>
                  <a:schemeClr val="bg1"/>
                </a:solidFill>
              </a:rPr>
              <a:t>The activity (A) of a radioactive source is measured in </a:t>
            </a:r>
            <a:r>
              <a:rPr lang="en-GB" sz="2200" dirty="0">
                <a:solidFill>
                  <a:schemeClr val="bg1"/>
                </a:solidFill>
              </a:rPr>
              <a:t>B</a:t>
            </a:r>
            <a:r>
              <a:rPr lang="en-GB" sz="2200" dirty="0" smtClean="0">
                <a:solidFill>
                  <a:schemeClr val="bg1"/>
                </a:solidFill>
              </a:rPr>
              <a:t>ecquerel (</a:t>
            </a:r>
            <a:r>
              <a:rPr lang="en-GB" sz="2200" dirty="0" err="1" smtClean="0">
                <a:solidFill>
                  <a:schemeClr val="bg1"/>
                </a:solidFill>
              </a:rPr>
              <a:t>Bq</a:t>
            </a:r>
            <a:r>
              <a:rPr lang="en-GB" sz="2200" dirty="0" smtClean="0">
                <a:solidFill>
                  <a:schemeClr val="bg1"/>
                </a:solidFill>
              </a:rPr>
              <a:t>) and is the number of </a:t>
            </a:r>
            <a:r>
              <a:rPr lang="en-GB" sz="2200" dirty="0" err="1" smtClean="0">
                <a:solidFill>
                  <a:schemeClr val="bg1"/>
                </a:solidFill>
              </a:rPr>
              <a:t>deays</a:t>
            </a:r>
            <a:r>
              <a:rPr lang="en-GB" sz="2200" dirty="0" smtClean="0">
                <a:solidFill>
                  <a:schemeClr val="bg1"/>
                </a:solidFill>
              </a:rPr>
              <a:t> per second</a:t>
            </a:r>
          </a:p>
          <a:p>
            <a:pPr marL="0" indent="0">
              <a:buNone/>
            </a:pPr>
            <a:endParaRPr lang="en-GB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200" dirty="0" smtClean="0">
                <a:solidFill>
                  <a:schemeClr val="bg1"/>
                </a:solidFill>
              </a:rPr>
              <a:t>1 </a:t>
            </a:r>
            <a:r>
              <a:rPr lang="en-GB" sz="2200" dirty="0" err="1" smtClean="0">
                <a:solidFill>
                  <a:schemeClr val="bg1"/>
                </a:solidFill>
              </a:rPr>
              <a:t>Bq</a:t>
            </a:r>
            <a:r>
              <a:rPr lang="en-GB" sz="2200" dirty="0" smtClean="0">
                <a:solidFill>
                  <a:schemeClr val="bg1"/>
                </a:solidFill>
              </a:rPr>
              <a:t> = 1 decay per second/1 radioactive emission per second</a:t>
            </a: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400" dirty="0" smtClean="0">
                <a:latin typeface="Comic Sans MS"/>
                <a:cs typeface="Comic Sans MS"/>
              </a:rPr>
              <a:t>Learning Outcome: </a:t>
            </a:r>
            <a:r>
              <a:rPr lang="en-GB" dirty="0">
                <a:latin typeface="Comic Sans MS"/>
                <a:cs typeface="Comic Sans MS"/>
                <a:sym typeface="Comic Sans MS"/>
              </a:rPr>
              <a:t>Describe what activity is and how this links to the “decay constant”</a:t>
            </a:r>
            <a:endParaRPr lang="en-GB" dirty="0">
              <a:ln>
                <a:solidFill>
                  <a:schemeClr val="tx1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89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57504"/>
            <a:ext cx="8219256" cy="540060"/>
          </a:xfrm>
          <a:solidFill>
            <a:schemeClr val="bg1">
              <a:alpha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The Decay Constant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05576"/>
            <a:ext cx="8784976" cy="864096"/>
          </a:xfrm>
          <a:solidFill>
            <a:schemeClr val="bg1">
              <a:alpha val="74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/>
              <a:t>The Decay Constant,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en-GB" dirty="0" smtClean="0"/>
              <a:t> relates the Activity A to the number of </a:t>
            </a:r>
            <a:r>
              <a:rPr lang="en-GB" dirty="0" err="1" smtClean="0"/>
              <a:t>undecayed</a:t>
            </a:r>
            <a:r>
              <a:rPr lang="en-GB" dirty="0" smtClean="0"/>
              <a:t> nuclei, N.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78726" y="2135834"/>
            <a:ext cx="1386548" cy="54633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/>
              <a:t>A =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en-GB" dirty="0">
                <a:cs typeface="Times New Roman"/>
              </a:rPr>
              <a:t>N</a:t>
            </a:r>
            <a:endParaRPr lang="en-GB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3063846"/>
            <a:ext cx="4455550" cy="86409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lIns="91425" tIns="91425" rIns="91425" bIns="91425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smtClean="0"/>
              <a:t>The Decay Constant, represents the fraction on nuclei which will undergo decay in the next unit of time.</a:t>
            </a:r>
            <a:endParaRPr lang="en-GB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21087" y="3222726"/>
            <a:ext cx="1386548" cy="54633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l-GR" dirty="0" smtClean="0">
                <a:latin typeface="+mj-lt"/>
                <a:cs typeface="Times New Roman"/>
              </a:rPr>
              <a:t>λ</a:t>
            </a:r>
            <a:r>
              <a:rPr lang="en-GB" dirty="0" smtClean="0">
                <a:latin typeface="+mj-lt"/>
                <a:cs typeface="Times New Roman"/>
              </a:rPr>
              <a:t>= A/N</a:t>
            </a:r>
            <a:endParaRPr lang="en-GB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400" dirty="0" smtClean="0">
                <a:latin typeface="Comic Sans MS"/>
                <a:cs typeface="Comic Sans MS"/>
              </a:rPr>
              <a:t>Learning Outcome: </a:t>
            </a:r>
            <a:r>
              <a:rPr lang="en-GB" dirty="0">
                <a:latin typeface="Comic Sans MS"/>
                <a:cs typeface="Comic Sans MS"/>
                <a:sym typeface="Comic Sans MS"/>
              </a:rPr>
              <a:t>Describe what activity is and how this links to the “decay constant”</a:t>
            </a:r>
            <a:endParaRPr lang="en-GB" dirty="0">
              <a:ln>
                <a:solidFill>
                  <a:schemeClr val="tx1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222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build="p" animBg="1"/>
      <p:bldP spid="12" grpId="0" build="p" animBg="1"/>
      <p:bldP spid="13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57504"/>
            <a:ext cx="8219256" cy="540060"/>
          </a:xfrm>
          <a:solidFill>
            <a:schemeClr val="bg1">
              <a:alpha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The Decay Constant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05576"/>
            <a:ext cx="8784976" cy="864096"/>
          </a:xfrm>
          <a:solidFill>
            <a:schemeClr val="bg1">
              <a:alpha val="74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/>
              <a:t>The Decay Constant,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en-GB" dirty="0" smtClean="0"/>
              <a:t> relates the Activity A to the number of </a:t>
            </a:r>
            <a:r>
              <a:rPr lang="en-GB" dirty="0" err="1" smtClean="0"/>
              <a:t>undecayed</a:t>
            </a:r>
            <a:r>
              <a:rPr lang="en-GB" dirty="0" smtClean="0"/>
              <a:t> nuclei, N.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7544" y="2193591"/>
            <a:ext cx="1386548" cy="54633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/>
              <a:t>A =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en-GB" dirty="0">
                <a:cs typeface="Times New Roman"/>
              </a:rPr>
              <a:t>N</a:t>
            </a:r>
            <a:endParaRPr lang="en-GB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75020" y="2034711"/>
            <a:ext cx="4455550" cy="86409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lIns="91425" tIns="91425" rIns="91425" bIns="91425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smtClean="0"/>
              <a:t>The Decay Constant, represents the fraction on nuclei which will undergo decay in the next unit of time.</a:t>
            </a:r>
            <a:endParaRPr lang="en-GB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300252" y="2193591"/>
            <a:ext cx="1386548" cy="54633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l-GR" dirty="0" smtClean="0">
                <a:latin typeface="+mj-lt"/>
                <a:cs typeface="Times New Roman"/>
              </a:rPr>
              <a:t>λ</a:t>
            </a:r>
            <a:r>
              <a:rPr lang="en-GB" dirty="0" smtClean="0">
                <a:latin typeface="+mj-lt"/>
                <a:cs typeface="Times New Roman"/>
              </a:rPr>
              <a:t>= A/N</a:t>
            </a:r>
            <a:endParaRPr lang="en-GB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400" dirty="0" smtClean="0">
                <a:latin typeface="Comic Sans MS"/>
                <a:cs typeface="Comic Sans MS"/>
              </a:rPr>
              <a:t>Learning Outcome: </a:t>
            </a:r>
            <a:r>
              <a:rPr lang="en-GB" dirty="0">
                <a:latin typeface="Comic Sans MS"/>
                <a:cs typeface="Comic Sans MS"/>
                <a:sym typeface="Comic Sans MS"/>
              </a:rPr>
              <a:t>Describe what activity is and how this links to the “decay constant”</a:t>
            </a:r>
            <a:endParaRPr lang="en-GB" dirty="0">
              <a:ln>
                <a:solidFill>
                  <a:schemeClr val="tx1"/>
                </a:solidFill>
              </a:ln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352" y="3105887"/>
            <a:ext cx="7977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e.g. A sample has 5000 </a:t>
            </a:r>
            <a:r>
              <a:rPr lang="en-GB" sz="2000" dirty="0" err="1" smtClean="0">
                <a:solidFill>
                  <a:schemeClr val="bg1"/>
                </a:solidFill>
              </a:rPr>
              <a:t>undecayed</a:t>
            </a:r>
            <a:r>
              <a:rPr lang="en-GB" sz="2000" dirty="0" smtClean="0">
                <a:solidFill>
                  <a:schemeClr val="bg1"/>
                </a:solidFill>
              </a:rPr>
              <a:t> nuclei and an activity of 50 </a:t>
            </a:r>
            <a:r>
              <a:rPr lang="en-GB" sz="2000" dirty="0" err="1" smtClean="0">
                <a:solidFill>
                  <a:schemeClr val="bg1"/>
                </a:solidFill>
              </a:rPr>
              <a:t>Bq</a:t>
            </a:r>
            <a:r>
              <a:rPr lang="en-GB" sz="20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so its decay constant = 50/5000 =  0.01 s</a:t>
            </a:r>
            <a:r>
              <a:rPr lang="en-GB" sz="2000" baseline="30000" dirty="0" smtClean="0">
                <a:solidFill>
                  <a:schemeClr val="bg1"/>
                </a:solidFill>
              </a:rPr>
              <a:t>-1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After 2 minutes the number of </a:t>
            </a:r>
            <a:r>
              <a:rPr lang="en-GB" sz="2000" dirty="0" err="1" smtClean="0">
                <a:solidFill>
                  <a:schemeClr val="bg1"/>
                </a:solidFill>
              </a:rPr>
              <a:t>undecayed</a:t>
            </a:r>
            <a:r>
              <a:rPr lang="en-GB" sz="2000" dirty="0" smtClean="0">
                <a:solidFill>
                  <a:schemeClr val="bg1"/>
                </a:solidFill>
              </a:rPr>
              <a:t> nuclei is 2500, with an activity of 25 </a:t>
            </a:r>
            <a:r>
              <a:rPr lang="en-GB" sz="2000" dirty="0" err="1" smtClean="0">
                <a:solidFill>
                  <a:schemeClr val="bg1"/>
                </a:solidFill>
              </a:rPr>
              <a:t>Bq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</a:t>
            </a:r>
            <a:r>
              <a:rPr lang="en-GB" sz="2000" dirty="0" smtClean="0">
                <a:solidFill>
                  <a:schemeClr val="bg1"/>
                </a:solidFill>
              </a:rPr>
              <a:t>o its decay constant = 25/2500 = 0.01 s</a:t>
            </a:r>
            <a:r>
              <a:rPr lang="en-GB" sz="2000" baseline="30000" dirty="0">
                <a:solidFill>
                  <a:schemeClr val="bg1"/>
                </a:solidFill>
              </a:rPr>
              <a:t>-1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build="p" animBg="1"/>
      <p:bldP spid="12" grpId="0" build="p" animBg="1"/>
      <p:bldP spid="1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04" b="36530"/>
          <a:stretch/>
        </p:blipFill>
        <p:spPr>
          <a:xfrm>
            <a:off x="290018" y="578513"/>
            <a:ext cx="4353003" cy="2076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2328" y="724146"/>
            <a:ext cx="3837752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Baryons- 3 quarks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(e.g. protons and neutrons)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How would you make protons and neutrons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Proton: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uud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Neutron: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udd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57" y="2735917"/>
            <a:ext cx="3837752" cy="233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1552114" y="708769"/>
          <a:ext cx="5985677" cy="4179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hart" r:id="rId4" imgW="4419792" imgH="4114800" progId="MSGraph.Chart.8">
                  <p:embed followColorScheme="full"/>
                </p:oleObj>
              </mc:Choice>
              <mc:Fallback>
                <p:oleObj name="Chart" r:id="rId4" imgW="4419792" imgH="4114800" progId="MSGraph.Chart.8">
                  <p:embed followColorScheme="full"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114" y="708769"/>
                        <a:ext cx="5985677" cy="41796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74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289340" y="377952"/>
            <a:ext cx="8045768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Exponential growth or decay occurs where an object grows or decays at a constant rate, e.g. radioactive decay</a:t>
            </a:r>
            <a:endParaRPr lang="en-GB" sz="18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AutoShape 2" descr="Image result for exponential grow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Image result for exponential 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32" y="1633567"/>
            <a:ext cx="2263666" cy="244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125"/>
          <p:cNvSpPr txBox="1"/>
          <p:nvPr/>
        </p:nvSpPr>
        <p:spPr>
          <a:xfrm>
            <a:off x="101669" y="1165716"/>
            <a:ext cx="6887710" cy="297046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growth or decay of an object is dependent on the rate and the time it grows/decays</a:t>
            </a:r>
          </a:p>
          <a:p>
            <a:pPr>
              <a:buSzPct val="25000"/>
            </a:pPr>
            <a:endParaRPr lang="en-GB" sz="22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how many times an object increases or decreases can be calculated by:</a:t>
            </a:r>
          </a:p>
          <a:p>
            <a:pPr>
              <a:buSzPct val="25000"/>
            </a:pPr>
            <a:r>
              <a:rPr lang="en-GB" sz="2200" dirty="0" err="1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200" baseline="30000" dirty="0" err="1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kt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=x  Where k = rate, t = time, x = growth factor</a:t>
            </a:r>
          </a:p>
          <a:p>
            <a:pPr>
              <a:buSzPct val="25000"/>
            </a:pPr>
            <a:endParaRPr lang="en-GB" sz="22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e is the base rate of growth shared by all continually growing </a:t>
            </a:r>
            <a:r>
              <a:rPr lang="en-GB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processes (=2.718).</a:t>
            </a:r>
          </a:p>
          <a:p>
            <a:pPr>
              <a:buSzPct val="25000"/>
            </a:pPr>
            <a:r>
              <a:rPr lang="en-GB" sz="22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This means in a certain amount of time growth will be times 2.718</a:t>
            </a:r>
            <a:endParaRPr lang="en-GB" sz="22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</p:spTree>
    <p:extLst>
      <p:ext uri="{BB962C8B-B14F-4D97-AF65-F5344CB8AC3E}">
        <p14:creationId xmlns:p14="http://schemas.microsoft.com/office/powerpoint/2010/main" val="14356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289340" y="377952"/>
            <a:ext cx="8045768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Lets assume we start with 1 bacteria in </a:t>
            </a:r>
            <a:r>
              <a:rPr lang="en-GB" sz="22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colony reproducing now at a rate of x 1 a minute</a:t>
            </a:r>
          </a:p>
          <a:p>
            <a:pPr>
              <a:buSzPct val="25000"/>
            </a:pPr>
            <a:endParaRPr lang="en-GB" sz="22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means after one minute we should have:</a:t>
            </a: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2.718 bacteria (as a statistical average)</a:t>
            </a:r>
          </a:p>
          <a:p>
            <a:pPr>
              <a:buSzPct val="25000"/>
            </a:pPr>
            <a:endParaRPr lang="en-GB" sz="22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endParaRPr lang="en-GB" sz="22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endParaRPr lang="en-GB" sz="22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you put £1 in the bank with 100% (x 1) annual interest, you would expect £2 by the end of the year. But if the annual interest was added per second, you would have £2.718 by the end of the year</a:t>
            </a: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3" name="AutoShape 2" descr="Image result for exponential grow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2" descr="Image result for bacteria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68" y="685550"/>
            <a:ext cx="2739535" cy="194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</p:spTree>
    <p:extLst>
      <p:ext uri="{BB962C8B-B14F-4D97-AF65-F5344CB8AC3E}">
        <p14:creationId xmlns:p14="http://schemas.microsoft.com/office/powerpoint/2010/main" val="14882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307975" y="469635"/>
            <a:ext cx="8045768" cy="66229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e.g. Bacteria reproduce at a rate of 500% (</a:t>
            </a:r>
            <a:r>
              <a:rPr lang="en-GB" sz="22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x 5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) a day</a:t>
            </a:r>
            <a:endParaRPr lang="en-GB" sz="18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AutoShape 2" descr="Image result for exponential grow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Image result for exponential 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34" y="1025654"/>
            <a:ext cx="3374558" cy="364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125"/>
          <p:cNvSpPr txBox="1"/>
          <p:nvPr/>
        </p:nvSpPr>
        <p:spPr>
          <a:xfrm>
            <a:off x="307975" y="988540"/>
            <a:ext cx="5329358" cy="297046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you start with 1 bacteria in your colony The factor by which the population will have increased after </a:t>
            </a:r>
            <a:r>
              <a:rPr lang="en-GB" sz="22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lang="en-GB" sz="22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days could be found using the exponential: </a:t>
            </a:r>
          </a:p>
          <a:p>
            <a:pPr>
              <a:buSzPct val="25000"/>
            </a:pPr>
            <a:endParaRPr lang="en-GB" sz="22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 err="1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200" baseline="30000" dirty="0" err="1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kt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= e </a:t>
            </a:r>
            <a:r>
              <a:rPr lang="en-GB" sz="2200" baseline="30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r>
              <a:rPr lang="en-GB" sz="2200" baseline="300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x</a:t>
            </a:r>
            <a:r>
              <a:rPr lang="en-GB" sz="2200" baseline="300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e</a:t>
            </a:r>
            <a:r>
              <a:rPr lang="en-GB" sz="2200" baseline="300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= 485,165,195</a:t>
            </a:r>
          </a:p>
          <a:p>
            <a:pPr>
              <a:buSzPct val="25000"/>
            </a:pPr>
            <a:endParaRPr lang="en-GB" sz="22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(remember that the new bacteria will start reproducing as soon as they are created)</a:t>
            </a:r>
            <a:endParaRPr lang="en-GB" sz="22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endParaRPr lang="en-GB" sz="22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</p:spTree>
    <p:extLst>
      <p:ext uri="{BB962C8B-B14F-4D97-AF65-F5344CB8AC3E}">
        <p14:creationId xmlns:p14="http://schemas.microsoft.com/office/powerpoint/2010/main" val="25245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15550" y="1022411"/>
            <a:ext cx="4251347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exponential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equations have the general equation: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 err="1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Times New Roman"/>
              </a:rPr>
              <a:t>k</a:t>
            </a:r>
            <a:r>
              <a:rPr lang="en-GB" sz="2400" baseline="30000" dirty="0" err="1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baseline="300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</a:t>
            </a:r>
            <a:r>
              <a:rPr lang="en-GB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Times New Roman"/>
              </a:rPr>
              <a:t>k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a 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rate of growth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or decay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en-GB" sz="2400" dirty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 is </a:t>
            </a: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time,</a:t>
            </a:r>
            <a:endParaRPr lang="en-GB" sz="24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</a:pP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</a:t>
            </a:r>
            <a:r>
              <a:rPr lang="en-GB" sz="2400" baseline="-250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the initial “population”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 is the current “population”</a:t>
            </a:r>
            <a:endParaRPr sz="24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4572000" y="1113447"/>
          <a:ext cx="4516486" cy="3153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hart" r:id="rId4" imgW="4419792" imgH="4114800" progId="MSGraph.Chart.8">
                  <p:embed followColorScheme="full"/>
                </p:oleObj>
              </mc:Choice>
              <mc:Fallback>
                <p:oleObj name="Chart" r:id="rId4" imgW="4419792" imgH="4114800" progId="MSGraph.Chart.8">
                  <p:embed followColorScheme="full"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13447"/>
                        <a:ext cx="4516486" cy="315375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16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473054" y="1348985"/>
            <a:ext cx="3841443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baseline="300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</a:t>
            </a:r>
            <a:r>
              <a:rPr lang="el-GR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Times New Roman"/>
              </a:rPr>
              <a:t>λ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decay constant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negative as decaying), </a:t>
            </a:r>
            <a:r>
              <a:rPr lang="en-GB" sz="2400" dirty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 is </a:t>
            </a: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time,</a:t>
            </a:r>
            <a:endParaRPr lang="en-GB" sz="24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</a:pP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the initial activity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 is the current activity</a:t>
            </a:r>
            <a:endParaRPr lang="en-GB" sz="24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4386922" y="1348985"/>
          <a:ext cx="4516486" cy="3153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hart" r:id="rId4" imgW="4419792" imgH="4114800" progId="MSGraph.Chart.8">
                  <p:embed followColorScheme="full"/>
                </p:oleObj>
              </mc:Choice>
              <mc:Fallback>
                <p:oleObj name="Chart" r:id="rId4" imgW="4419792" imgH="4114800" progId="MSGraph.Chart.8">
                  <p:embed followColorScheme="full"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922" y="1348985"/>
                        <a:ext cx="4516486" cy="315375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 260"/>
          <p:cNvSpPr txBox="1"/>
          <p:nvPr/>
        </p:nvSpPr>
        <p:spPr>
          <a:xfrm>
            <a:off x="215550" y="426036"/>
            <a:ext cx="8760284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radioactive decay there are two forms of this equation:</a:t>
            </a: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238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473054" y="1348985"/>
            <a:ext cx="3841443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baseline="300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</a:t>
            </a:r>
            <a:r>
              <a:rPr lang="el-GR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Times New Roman"/>
              </a:rPr>
              <a:t>λ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decay constant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negative as decaying), </a:t>
            </a:r>
            <a:r>
              <a:rPr lang="en-GB" sz="2400" dirty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 is </a:t>
            </a: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time,</a:t>
            </a:r>
            <a:endParaRPr lang="en-GB" sz="24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</a:pP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the initial activity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 is the current activity</a:t>
            </a:r>
            <a:endParaRPr lang="en-GB" sz="24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Shape 260"/>
          <p:cNvSpPr txBox="1"/>
          <p:nvPr/>
        </p:nvSpPr>
        <p:spPr>
          <a:xfrm>
            <a:off x="215550" y="426036"/>
            <a:ext cx="8760284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radioactive decay there are two forms of this equation:</a:t>
            </a: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260"/>
          <p:cNvSpPr txBox="1"/>
          <p:nvPr/>
        </p:nvSpPr>
        <p:spPr>
          <a:xfrm>
            <a:off x="4945205" y="1228116"/>
            <a:ext cx="3841443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baseline="300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</a:t>
            </a:r>
            <a:r>
              <a:rPr lang="el-GR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Times New Roman"/>
              </a:rPr>
              <a:t>λ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decay constant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negative as decaying), </a:t>
            </a:r>
            <a:r>
              <a:rPr lang="en-GB" sz="2400" dirty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 is </a:t>
            </a: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time,</a:t>
            </a:r>
            <a:endParaRPr lang="en-GB" sz="24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</a:pP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the initial activity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 is the current activity</a:t>
            </a:r>
            <a:endParaRPr lang="en-GB" sz="24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719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15550" y="1810459"/>
            <a:ext cx="8602629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e 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-0.05 </a:t>
            </a:r>
            <a:r>
              <a:rPr lang="en-GB" sz="2400" baseline="300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x 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120</a:t>
            </a:r>
          </a:p>
          <a:p>
            <a:pPr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= 50 x 0.0025</a:t>
            </a:r>
          </a:p>
          <a:p>
            <a:pPr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= 0.124 </a:t>
            </a:r>
            <a:r>
              <a:rPr lang="en-GB" sz="2400" dirty="0" err="1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Bq</a:t>
            </a: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Shape 260"/>
          <p:cNvSpPr txBox="1"/>
          <p:nvPr/>
        </p:nvSpPr>
        <p:spPr>
          <a:xfrm>
            <a:off x="94593" y="426036"/>
            <a:ext cx="8881241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radioactive sample started with an activity of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50 </a:t>
            </a:r>
            <a:r>
              <a:rPr lang="en-GB" sz="2400" dirty="0" err="1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, it has a decay constant of 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0.05 s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-1</a:t>
            </a:r>
            <a:r>
              <a:rPr lang="en-GB" sz="24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has been decaying for </a:t>
            </a: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120 s.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What would be its 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now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676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15550" y="560937"/>
            <a:ext cx="8712900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Given an initial activity of </a:t>
            </a: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5000 </a:t>
            </a:r>
            <a:r>
              <a:rPr lang="en-GB" sz="2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how long would it take to reduce to </a:t>
            </a:r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350 </a:t>
            </a:r>
            <a:r>
              <a:rPr lang="en-GB" sz="2400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given a decay constant of </a:t>
            </a:r>
            <a:r>
              <a:rPr lang="en-GB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0.4 s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-1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dirty="0" smtClean="0">
              <a:solidFill>
                <a:srgbClr val="FFFF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cs typeface="Times New Roman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42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15550" y="560937"/>
            <a:ext cx="8712900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Given an initial activity of </a:t>
            </a: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5000 </a:t>
            </a:r>
            <a:r>
              <a:rPr lang="en-GB" sz="2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how </a:t>
            </a:r>
            <a:r>
              <a:rPr lang="en-GB" sz="2400" dirty="0" smtClean="0">
                <a:solidFill>
                  <a:srgbClr val="27FFFB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long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would it take to reduce to </a:t>
            </a:r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350 </a:t>
            </a:r>
            <a:r>
              <a:rPr lang="en-GB" sz="2400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given a decay constant of </a:t>
            </a:r>
            <a:r>
              <a:rPr lang="en-GB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0.4 s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-1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dirty="0" smtClean="0">
              <a:solidFill>
                <a:srgbClr val="FFFF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 smtClean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cs typeface="Times New Roman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Shape 260"/>
          <p:cNvSpPr txBox="1"/>
          <p:nvPr/>
        </p:nvSpPr>
        <p:spPr>
          <a:xfrm>
            <a:off x="215550" y="1810459"/>
            <a:ext cx="8602629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350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=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5000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 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0.4 </a:t>
            </a:r>
            <a:r>
              <a:rPr lang="en-GB" sz="2400" baseline="300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x 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 smtClean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6026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>
            <a:off x="510939" y="1091444"/>
            <a:ext cx="8250776" cy="3734411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6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Explain why radioactive decay occurs</a:t>
              </a:r>
              <a:endParaRPr kumimoji="0" lang="en-GB" sz="32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Describe the process of alpha and gamma decay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Describe beta decay in terms of the quark model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5"/>
            <a:ext cx="9144000" cy="733613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b="1" dirty="0" smtClean="0">
                <a:solidFill>
                  <a:srgbClr val="FFFFFF"/>
                </a:solidFill>
              </a:rPr>
              <a:t>Radioactive decay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307975" y="718927"/>
            <a:ext cx="8045768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natural log is essentially the opposite of the exponential </a:t>
            </a:r>
            <a:endParaRPr lang="en-GB" sz="18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AutoShape 2" descr="Image result for exponential grow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Image result for exponential 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4" y="1497349"/>
            <a:ext cx="3144965" cy="339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125"/>
          <p:cNvSpPr txBox="1"/>
          <p:nvPr/>
        </p:nvSpPr>
        <p:spPr>
          <a:xfrm>
            <a:off x="538468" y="1230878"/>
            <a:ext cx="5439682" cy="297046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endParaRPr lang="en-GB" sz="2200" baseline="300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endParaRPr lang="en-GB" sz="2200" baseline="300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endParaRPr lang="en-GB" sz="2200" baseline="300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endParaRPr lang="en-GB" sz="2200" baseline="300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endParaRPr lang="en-GB" sz="22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x is the growth factor by which the population has increased</a:t>
            </a:r>
          </a:p>
          <a:p>
            <a:pPr>
              <a:buSzPct val="25000"/>
            </a:pPr>
            <a:endParaRPr lang="en-GB" sz="22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y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rate x time   (</a:t>
            </a:r>
            <a:r>
              <a:rPr lang="en-GB" sz="2200" dirty="0" err="1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kt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lang="en-GB" sz="18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" name="Picture 2" descr="Image result for rules of natural lo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1" y="1230878"/>
            <a:ext cx="1944890" cy="10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</p:spTree>
    <p:extLst>
      <p:ext uri="{BB962C8B-B14F-4D97-AF65-F5344CB8AC3E}">
        <p14:creationId xmlns:p14="http://schemas.microsoft.com/office/powerpoint/2010/main" val="2860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155575" y="577190"/>
            <a:ext cx="8045768" cy="66229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e.g. Bacteria reproduce at a rate of 500% a day</a:t>
            </a:r>
            <a:endParaRPr lang="en-GB" sz="18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AutoShape 2" descr="Image result for exponential grow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Image result for exponential 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72" y="1239481"/>
            <a:ext cx="3199259" cy="34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125"/>
          <p:cNvSpPr txBox="1"/>
          <p:nvPr/>
        </p:nvSpPr>
        <p:spPr>
          <a:xfrm>
            <a:off x="324890" y="1100924"/>
            <a:ext cx="5138668" cy="297046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reverse, the time to get </a:t>
            </a:r>
            <a:r>
              <a:rPr lang="en-GB" sz="22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</a:t>
            </a: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485,165,195 times growth can be calculated by: </a:t>
            </a:r>
          </a:p>
          <a:p>
            <a:pPr>
              <a:buSzPct val="25000"/>
            </a:pPr>
            <a:endParaRPr lang="en-GB" sz="2200" dirty="0" smtClean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ln(485,165,195) = 20 </a:t>
            </a: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 = rate x time, rate = x 5</a:t>
            </a:r>
          </a:p>
          <a:p>
            <a:pPr>
              <a:buSzPct val="25000"/>
            </a:pPr>
            <a:r>
              <a:rPr lang="en-GB" sz="22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= 20/5 = 4 days </a:t>
            </a:r>
          </a:p>
        </p:txBody>
      </p:sp>
      <p:pic>
        <p:nvPicPr>
          <p:cNvPr id="3074" name="Picture 2" descr="Image result for rules of natural lo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96" y="3656256"/>
            <a:ext cx="1859240" cy="10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</p:spTree>
    <p:extLst>
      <p:ext uri="{BB962C8B-B14F-4D97-AF65-F5344CB8AC3E}">
        <p14:creationId xmlns:p14="http://schemas.microsoft.com/office/powerpoint/2010/main" val="23167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rules of natural logs"/>
          <p:cNvSpPr>
            <a:spLocks noChangeAspect="1" noChangeArrowheads="1"/>
          </p:cNvSpPr>
          <p:nvPr/>
        </p:nvSpPr>
        <p:spPr bwMode="auto">
          <a:xfrm>
            <a:off x="4707926" y="258053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148" name="Picture 4" descr="Image result for rules of natural l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56"/>
          <a:stretch/>
        </p:blipFill>
        <p:spPr bwMode="auto">
          <a:xfrm>
            <a:off x="2246410" y="1243214"/>
            <a:ext cx="3816658" cy="22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25"/>
          <p:cNvSpPr txBox="1"/>
          <p:nvPr/>
        </p:nvSpPr>
        <p:spPr>
          <a:xfrm>
            <a:off x="136123" y="355253"/>
            <a:ext cx="8553639" cy="297046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Some problems involving natural logs and exponentials are not possible to solve immediately with a calculator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6410" y="3746090"/>
            <a:ext cx="4054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(e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= 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 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ln(x)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x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</p:spTree>
    <p:extLst>
      <p:ext uri="{BB962C8B-B14F-4D97-AF65-F5344CB8AC3E}">
        <p14:creationId xmlns:p14="http://schemas.microsoft.com/office/powerpoint/2010/main" val="6880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15550" y="560937"/>
            <a:ext cx="8712900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Given an initial activity of </a:t>
            </a: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5000 </a:t>
            </a:r>
            <a:r>
              <a:rPr lang="en-GB" sz="2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how </a:t>
            </a:r>
            <a:r>
              <a:rPr lang="en-GB" sz="2400" dirty="0" smtClean="0">
                <a:solidFill>
                  <a:srgbClr val="27FFFB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long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would it take to reduce to </a:t>
            </a:r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350 </a:t>
            </a:r>
            <a:r>
              <a:rPr lang="en-GB" sz="2400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given a decay constant of </a:t>
            </a:r>
            <a:r>
              <a:rPr lang="en-GB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0.4 s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-1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dirty="0" smtClean="0">
              <a:solidFill>
                <a:srgbClr val="FFFF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 smtClean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cs typeface="Times New Roman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Shape 260"/>
          <p:cNvSpPr txBox="1"/>
          <p:nvPr/>
        </p:nvSpPr>
        <p:spPr>
          <a:xfrm>
            <a:off x="215550" y="1810459"/>
            <a:ext cx="8602629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350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350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=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5000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 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0.4 </a:t>
            </a:r>
            <a:r>
              <a:rPr lang="en-GB" sz="2400" baseline="300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x 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 smtClean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 descr="Image result for rules of natural l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56"/>
          <a:stretch/>
        </p:blipFill>
        <p:spPr bwMode="auto">
          <a:xfrm>
            <a:off x="5122023" y="1554770"/>
            <a:ext cx="3157195" cy="18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8828" y="3645007"/>
            <a:ext cx="2509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(e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= 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 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ln(x)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x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93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Use </a:t>
            </a:r>
            <a:r>
              <a:rPr lang="en-GB" sz="20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the decay equations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15550" y="560937"/>
            <a:ext cx="8712900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Given an initial activity of </a:t>
            </a: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5000 </a:t>
            </a:r>
            <a:r>
              <a:rPr lang="en-GB" sz="2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how </a:t>
            </a:r>
            <a:r>
              <a:rPr lang="en-GB" sz="2400" dirty="0" smtClean="0">
                <a:solidFill>
                  <a:srgbClr val="27FFFB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long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would it take to reduce to </a:t>
            </a:r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350 </a:t>
            </a:r>
            <a:r>
              <a:rPr lang="en-GB" sz="2400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Bq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given a decay constant of </a:t>
            </a:r>
            <a:r>
              <a:rPr lang="en-GB" sz="24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0.4 s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-1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dirty="0" smtClean="0">
              <a:solidFill>
                <a:srgbClr val="FFFF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 smtClean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cs typeface="Times New Roman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Shape 260"/>
          <p:cNvSpPr txBox="1"/>
          <p:nvPr/>
        </p:nvSpPr>
        <p:spPr>
          <a:xfrm>
            <a:off x="215550" y="1810459"/>
            <a:ext cx="8602629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350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6AFF12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baseline="300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350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= 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5000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 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-GB" sz="2400" baseline="30000" dirty="0" smtClean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0.4 </a:t>
            </a:r>
            <a:r>
              <a:rPr lang="en-GB" sz="2400" baseline="300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x 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endParaRPr lang="en-GB" sz="2400" baseline="30000" dirty="0" smtClean="0">
              <a:solidFill>
                <a:srgbClr val="27FFF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endParaRPr lang="en-GB" sz="24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350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/</a:t>
            </a:r>
            <a:r>
              <a:rPr lang="en-GB" sz="24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5000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 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-0.4 </a:t>
            </a:r>
            <a:r>
              <a:rPr lang="en-GB" sz="2400" baseline="30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x </a:t>
            </a:r>
            <a:r>
              <a:rPr lang="en-GB" sz="2400" baseline="30000" dirty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0.07 =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 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-0.4 </a:t>
            </a:r>
            <a:r>
              <a:rPr lang="en-GB" sz="2400" baseline="30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x </a:t>
            </a:r>
            <a:r>
              <a:rPr lang="en-GB" sz="2400" baseline="30000" dirty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ln (0.07) = ln (e </a:t>
            </a:r>
            <a:r>
              <a:rPr lang="en-GB" sz="2400" baseline="30000" dirty="0">
                <a:solidFill>
                  <a:srgbClr val="6AFF12"/>
                </a:solidFill>
                <a:latin typeface="Comic Sans MS"/>
                <a:ea typeface="Comic Sans MS"/>
                <a:cs typeface="Comic Sans MS"/>
                <a:sym typeface="Comic Sans MS"/>
              </a:rPr>
              <a:t>-0.4 </a:t>
            </a:r>
            <a:r>
              <a:rPr lang="en-GB" sz="2400" baseline="30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x </a:t>
            </a:r>
            <a:r>
              <a:rPr lang="en-GB" sz="2400" baseline="30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-2.66 = -0.4 t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lang="en-GB" sz="2400" dirty="0" smtClean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 =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6.65 s</a:t>
            </a: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 descr="Image result for rules of natural l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56"/>
          <a:stretch/>
        </p:blipFill>
        <p:spPr bwMode="auto">
          <a:xfrm>
            <a:off x="5122023" y="1554770"/>
            <a:ext cx="3157195" cy="18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8828" y="3645007"/>
            <a:ext cx="2509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(e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= 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 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ln(x)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x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80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Derive an equation for half life and find this from graphs</a:t>
            </a:r>
          </a:p>
          <a:p>
            <a:pPr lvl="0"/>
            <a:endParaRPr lang="en-GB" sz="2000" dirty="0">
              <a:ln>
                <a:solidFill>
                  <a:schemeClr val="tx1"/>
                </a:solidFill>
              </a:ln>
              <a:latin typeface="Comic Sans MS"/>
              <a:cs typeface="Comic Sans MS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215550" y="560937"/>
            <a:ext cx="8712900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radioactive decay we use the term “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half life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”- which is the time for the variable (A or N) to halve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= A</a:t>
            </a:r>
            <a:r>
              <a:rPr lang="en-GB" sz="2400" baseline="-25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e</a:t>
            </a:r>
            <a:r>
              <a:rPr lang="en-GB" sz="2400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				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 = N</a:t>
            </a:r>
            <a:r>
              <a:rPr lang="en-GB" sz="2400" baseline="-25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e</a:t>
            </a:r>
            <a:r>
              <a:rPr lang="en-GB" sz="2400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Derive an expression for half life t</a:t>
            </a:r>
            <a:r>
              <a:rPr lang="en-GB" sz="2400" baseline="-25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½</a:t>
            </a: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terms of the decay constant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lang="en-GB" sz="2400" dirty="0" smtClean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Remember at a half life A = 0.5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or N = 0.5 </a:t>
            </a:r>
            <a:r>
              <a:rPr lang="en-GB" sz="24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lang="en-GB" sz="2400" baseline="-250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endParaRPr lang="en-GB" sz="2400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2200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/>
        </p:nvSpPr>
        <p:spPr>
          <a:xfrm>
            <a:off x="215550" y="560937"/>
            <a:ext cx="8712900" cy="92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radioactive decay we use the term “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half life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”- which is the time for the variable (A or N) to halve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= A</a:t>
            </a:r>
            <a:r>
              <a:rPr lang="en-GB" sz="2400" baseline="-25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e</a:t>
            </a:r>
            <a:r>
              <a:rPr lang="en-GB" sz="2400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				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 = N</a:t>
            </a:r>
            <a:r>
              <a:rPr lang="en-GB" sz="2400" baseline="-25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e</a:t>
            </a:r>
            <a:r>
              <a:rPr lang="en-GB" sz="2400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Derive an expression for half life t</a:t>
            </a:r>
            <a:r>
              <a:rPr lang="en-GB" sz="2400" baseline="-250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½</a:t>
            </a:r>
            <a:r>
              <a:rPr lang="en-GB" sz="2400" dirty="0" smtClean="0">
                <a:solidFill>
                  <a:srgbClr val="27FFFB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terms of the decay constant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lang="en-GB" sz="24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0.5 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 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=</a:t>
            </a: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</a:t>
            </a:r>
            <a:r>
              <a:rPr lang="en-GB" sz="2400" baseline="-25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e</a:t>
            </a:r>
            <a:r>
              <a:rPr lang="en-GB" sz="2400" baseline="300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chemeClr val="bg1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2400" baseline="30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½  </a:t>
            </a:r>
            <a:r>
              <a:rPr lang="en-GB" sz="24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0.5 = e</a:t>
            </a:r>
            <a:r>
              <a:rPr lang="en-GB" sz="2400" baseline="300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chemeClr val="bg1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2400" baseline="30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½  </a:t>
            </a:r>
            <a:r>
              <a:rPr lang="en-GB" sz="24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-GB" sz="2400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ln</a:t>
            </a:r>
            <a:r>
              <a:rPr lang="en-GB" sz="24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0.5 = </a:t>
            </a:r>
            <a:r>
              <a:rPr lang="en-GB" sz="24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lang="en-GB" sz="24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2400" baseline="-25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½</a:t>
            </a:r>
            <a:r>
              <a:rPr lang="en-GB" sz="24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-GB" sz="2400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ln</a:t>
            </a:r>
            <a:r>
              <a:rPr lang="en-GB" sz="24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2 = </a:t>
            </a:r>
            <a:r>
              <a:rPr lang="el-GR" sz="2400" dirty="0">
                <a:solidFill>
                  <a:schemeClr val="bg1"/>
                </a:solidFill>
                <a:latin typeface="Times New Roman"/>
                <a:cs typeface="Times New Roman"/>
              </a:rPr>
              <a:t>λ</a:t>
            </a:r>
            <a:r>
              <a:rPr lang="en-GB" sz="2400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2400" baseline="-25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½</a:t>
            </a:r>
            <a:r>
              <a:rPr lang="en-GB" sz="24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2400" baseline="-25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½</a:t>
            </a: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</a:t>
            </a:r>
            <a:r>
              <a:rPr lang="en-GB" sz="2400" u="sng" dirty="0" err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ln</a:t>
            </a:r>
            <a:r>
              <a:rPr lang="en-GB" sz="2400" u="sng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(2)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</a:t>
            </a:r>
            <a:r>
              <a:rPr lang="el-GR" sz="2400" dirty="0">
                <a:solidFill>
                  <a:schemeClr val="bg1"/>
                </a:solidFill>
                <a:latin typeface="Times New Roman"/>
                <a:cs typeface="Times New Roman"/>
              </a:rPr>
              <a:t>λ</a:t>
            </a: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Derive an equation for half life and find this from graphs</a:t>
            </a:r>
          </a:p>
          <a:p>
            <a:pPr lvl="0"/>
            <a:endParaRPr lang="en-GB" sz="2000" dirty="0">
              <a:ln>
                <a:solidFill>
                  <a:schemeClr val="tx1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058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/>
        </p:nvSpPr>
        <p:spPr>
          <a:xfrm>
            <a:off x="0" y="396853"/>
            <a:ext cx="3240217" cy="1345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= 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</a:t>
            </a:r>
            <a:r>
              <a:rPr lang="en-GB" sz="2400" baseline="-250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				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Ln (A/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Ao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) = Ln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baseline="300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</a:t>
            </a:r>
            <a:endParaRPr sz="24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Ln(A/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Ao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) =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</a:t>
            </a:r>
          </a:p>
          <a:p>
            <a:pPr>
              <a:buClr>
                <a:schemeClr val="lt1"/>
              </a:buClr>
            </a:pP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LnA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–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LnAo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=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</a:t>
            </a:r>
          </a:p>
          <a:p>
            <a:pPr>
              <a:buClr>
                <a:schemeClr val="lt1"/>
              </a:buClr>
            </a:pP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LnA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=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 +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LnAo</a:t>
            </a:r>
            <a:endParaRPr lang="en-GB" sz="2400" dirty="0" smtClean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y    =    mx + c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cs typeface="Times New Roman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Shape 260"/>
          <p:cNvSpPr txBox="1"/>
          <p:nvPr/>
        </p:nvSpPr>
        <p:spPr>
          <a:xfrm>
            <a:off x="6098026" y="396853"/>
            <a:ext cx="3240217" cy="1345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N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= N</a:t>
            </a:r>
            <a:r>
              <a:rPr lang="en-GB" sz="2400" baseline="-250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0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				</a:t>
            </a:r>
          </a:p>
          <a:p>
            <a:pPr lvl="0">
              <a:buClr>
                <a:schemeClr val="lt1"/>
              </a:buClr>
              <a:buSzPct val="25000"/>
            </a:pPr>
            <a:endParaRPr lang="en-GB" sz="2400" baseline="300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buClr>
                <a:schemeClr val="lt1"/>
              </a:buClr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Ln (N/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N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o) = Ln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e</a:t>
            </a:r>
            <a:r>
              <a:rPr lang="en-GB" sz="2400" baseline="300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baseline="300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baseline="300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</a:t>
            </a:r>
            <a:endParaRPr sz="24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Ln(N/No) =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</a:t>
            </a:r>
          </a:p>
          <a:p>
            <a:pPr>
              <a:buClr>
                <a:schemeClr val="lt1"/>
              </a:buClr>
            </a:pP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LnN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–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LnNo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=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</a:t>
            </a:r>
          </a:p>
          <a:p>
            <a:pPr>
              <a:buClr>
                <a:schemeClr val="lt1"/>
              </a:buClr>
            </a:pP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LnN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 =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</a:t>
            </a:r>
            <a:r>
              <a:rPr lang="el-GR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/>
              </a:rPr>
              <a:t>λ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 +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LnNo</a:t>
            </a:r>
            <a:endParaRPr lang="en-GB" sz="2400" dirty="0" smtClean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y    =    mx + c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cs typeface="Times New Roman"/>
            </a:endParaRPr>
          </a:p>
          <a:p>
            <a:pPr>
              <a:buClr>
                <a:schemeClr val="lt1"/>
              </a:buClr>
            </a:pPr>
            <a:endParaRPr lang="en-GB"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FFFF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dirty="0">
              <a:solidFill>
                <a:srgbClr val="FF99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935" y="2773452"/>
            <a:ext cx="3888327" cy="2350360"/>
          </a:xfrm>
          <a:prstGeom prst="rect">
            <a:avLst/>
          </a:prstGeom>
        </p:spPr>
      </p:pic>
      <p:sp>
        <p:nvSpPr>
          <p:cNvPr id="6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0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n>
                  <a:solidFill>
                    <a:schemeClr val="tx1"/>
                  </a:solidFill>
                </a:ln>
                <a:latin typeface="Comic Sans MS"/>
                <a:cs typeface="Comic Sans MS"/>
              </a:rPr>
              <a:t>Derive an equation for half life and find this from graphs</a:t>
            </a:r>
          </a:p>
          <a:p>
            <a:pPr lvl="0"/>
            <a:endParaRPr lang="en-GB" sz="2000" dirty="0">
              <a:ln>
                <a:solidFill>
                  <a:schemeClr val="tx1"/>
                </a:solidFill>
              </a:ln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8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56622" y="364321"/>
          <a:ext cx="2227825" cy="4002997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6.4.9 </a:t>
                      </a: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Mass-energy and binding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energy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6.4.11 Fission and fusion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0898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>
            <a:off x="510939" y="1091444"/>
            <a:ext cx="8250776" cy="3734411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6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the process of carbon dating</a:t>
              </a:r>
              <a:endParaRPr kumimoji="0" lang="en-GB" sz="32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Explain limitations of carbon dating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Describe alternative dating methods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5"/>
            <a:ext cx="9144000" cy="733613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Radioactive </a:t>
            </a:r>
            <a:r>
              <a:rPr lang="en-GB" b="1" dirty="0" smtClean="0">
                <a:solidFill>
                  <a:srgbClr val="FFFFFF"/>
                </a:solidFill>
              </a:rPr>
              <a:t>dating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457200" y="3040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Atomic Model</a:t>
            </a:r>
          </a:p>
        </p:txBody>
      </p:sp>
      <p:sp>
        <p:nvSpPr>
          <p:cNvPr id="359" name="Shape 359"/>
          <p:cNvSpPr/>
          <p:nvPr/>
        </p:nvSpPr>
        <p:spPr>
          <a:xfrm>
            <a:off x="1053612" y="3260694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1425496" y="3266624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1232658" y="3002525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2" name="Shape 362"/>
          <p:cNvSpPr/>
          <p:nvPr/>
        </p:nvSpPr>
        <p:spPr>
          <a:xfrm>
            <a:off x="1225614" y="3492411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1252735" y="3492411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1480637" y="3233495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049173" y="3233256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1252735" y="2990663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cxnSp>
        <p:nvCxnSpPr>
          <p:cNvPr id="367" name="Shape 367"/>
          <p:cNvCxnSpPr/>
          <p:nvPr/>
        </p:nvCxnSpPr>
        <p:spPr>
          <a:xfrm rot="10800000" flipH="1">
            <a:off x="1723651" y="2774615"/>
            <a:ext cx="649500" cy="36292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68" name="Shape 368"/>
          <p:cNvCxnSpPr/>
          <p:nvPr/>
        </p:nvCxnSpPr>
        <p:spPr>
          <a:xfrm>
            <a:off x="1766271" y="3614741"/>
            <a:ext cx="525300" cy="40207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69" name="Shape 369"/>
          <p:cNvCxnSpPr/>
          <p:nvPr/>
        </p:nvCxnSpPr>
        <p:spPr>
          <a:xfrm rot="10800000">
            <a:off x="426314" y="2762754"/>
            <a:ext cx="578100" cy="36292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70" name="Shape 370"/>
          <p:cNvCxnSpPr/>
          <p:nvPr/>
        </p:nvCxnSpPr>
        <p:spPr>
          <a:xfrm flipH="1">
            <a:off x="485473" y="3627427"/>
            <a:ext cx="563700" cy="38925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269850" y="1056641"/>
            <a:ext cx="8604300" cy="86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Why can you not have </a:t>
            </a:r>
            <a:r>
              <a:rPr lang="en-GB" sz="2400" b="0" i="0" u="none" strike="noStrike" cap="none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nucleus </a:t>
            </a:r>
            <a:r>
              <a:rPr lang="en-GB" sz="24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only made of protons?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would all the protons do to each other?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49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0" y="499216"/>
            <a:ext cx="9144000" cy="225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Carbon 14 is produced in the upper atmosphere from high speed cosmic rays colliding with atoms and producing neutrons which combine with a nitrogen nucleus producing carbon 14 and a proton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Carbon 14 undergoes beta decay converting back to nitrogen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the process of carbon dating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7368"/>
          <a:stretch/>
        </p:blipFill>
        <p:spPr>
          <a:xfrm>
            <a:off x="171675" y="2206056"/>
            <a:ext cx="8360229" cy="270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/>
        </p:nvSpPr>
        <p:spPr>
          <a:xfrm>
            <a:off x="26701" y="193996"/>
            <a:ext cx="7502399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Carbon dating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0" y="851786"/>
            <a:ext cx="9144000" cy="225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All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living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things contain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isotopes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of carbon including carbon 14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The ratio of carbon 12 to 14 in living things is 1:1.3 x 10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-12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Upon death the carbon-14 begins to 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decay as it is no longer being replenished 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Using the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half life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of carbon-14 the age of the object can be determined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l="19189" t="19131" r="15939" b="42841"/>
          <a:stretch/>
        </p:blipFill>
        <p:spPr>
          <a:xfrm>
            <a:off x="700291" y="3341077"/>
            <a:ext cx="7669985" cy="17485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the process of carbon dating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8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14550" y="817224"/>
            <a:ext cx="9144000" cy="398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26700" y="277744"/>
            <a:ext cx="7502400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Carbon dating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0" y="682216"/>
            <a:ext cx="9144000" cy="4079141"/>
            <a:chOff x="0" y="1214421"/>
            <a:chExt cx="9144000" cy="5438855"/>
          </a:xfrm>
        </p:grpSpPr>
        <p:pic>
          <p:nvPicPr>
            <p:cNvPr id="206" name="Shape 2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9600" y="2071677"/>
              <a:ext cx="8534400" cy="458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Shape 207"/>
            <p:cNvSpPr txBox="1"/>
            <p:nvPr/>
          </p:nvSpPr>
          <p:spPr>
            <a:xfrm>
              <a:off x="214282" y="1214421"/>
              <a:ext cx="23022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Percentage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of Carbon 14 (%)</a:t>
              </a:r>
            </a:p>
          </p:txBody>
        </p:sp>
        <p:sp>
          <p:nvSpPr>
            <p:cNvPr id="208" name="Shape 208"/>
            <p:cNvSpPr txBox="1"/>
            <p:nvPr/>
          </p:nvSpPr>
          <p:spPr>
            <a:xfrm>
              <a:off x="0" y="2071677"/>
              <a:ext cx="651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100</a:t>
              </a:r>
            </a:p>
          </p:txBody>
        </p:sp>
        <p:sp>
          <p:nvSpPr>
            <p:cNvPr id="209" name="Shape 209"/>
            <p:cNvSpPr txBox="1"/>
            <p:nvPr/>
          </p:nvSpPr>
          <p:spPr>
            <a:xfrm>
              <a:off x="142843" y="3714751"/>
              <a:ext cx="495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50</a:t>
              </a:r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142843" y="4572007"/>
              <a:ext cx="495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25</a:t>
              </a: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214282" y="5500701"/>
              <a:ext cx="42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0</a:t>
              </a:r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142843" y="2857496"/>
              <a:ext cx="495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75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the process of carbon dating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0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14550" y="817224"/>
            <a:ext cx="9144000" cy="398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26700" y="277744"/>
            <a:ext cx="7502400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Carbon dating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0" y="682216"/>
            <a:ext cx="9144000" cy="4079141"/>
            <a:chOff x="0" y="1214421"/>
            <a:chExt cx="9144000" cy="5438855"/>
          </a:xfrm>
        </p:grpSpPr>
        <p:pic>
          <p:nvPicPr>
            <p:cNvPr id="206" name="Shape 2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9600" y="2071677"/>
              <a:ext cx="8534400" cy="458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Shape 207"/>
            <p:cNvSpPr txBox="1"/>
            <p:nvPr/>
          </p:nvSpPr>
          <p:spPr>
            <a:xfrm>
              <a:off x="214282" y="1214421"/>
              <a:ext cx="23022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Percentage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of Carbon 14 (%)</a:t>
              </a:r>
            </a:p>
          </p:txBody>
        </p:sp>
        <p:sp>
          <p:nvSpPr>
            <p:cNvPr id="208" name="Shape 208"/>
            <p:cNvSpPr txBox="1"/>
            <p:nvPr/>
          </p:nvSpPr>
          <p:spPr>
            <a:xfrm>
              <a:off x="0" y="2071677"/>
              <a:ext cx="651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100</a:t>
              </a:r>
            </a:p>
          </p:txBody>
        </p:sp>
        <p:sp>
          <p:nvSpPr>
            <p:cNvPr id="209" name="Shape 209"/>
            <p:cNvSpPr txBox="1"/>
            <p:nvPr/>
          </p:nvSpPr>
          <p:spPr>
            <a:xfrm>
              <a:off x="142843" y="3714751"/>
              <a:ext cx="495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50</a:t>
              </a:r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142843" y="4572007"/>
              <a:ext cx="495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25</a:t>
              </a: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214282" y="5500701"/>
              <a:ext cx="42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0</a:t>
              </a:r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142843" y="2857496"/>
              <a:ext cx="495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00246C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75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the process of carbon dating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14" name="Shape 188"/>
          <p:cNvSpPr txBox="1"/>
          <p:nvPr/>
        </p:nvSpPr>
        <p:spPr>
          <a:xfrm>
            <a:off x="6217332" y="1175926"/>
            <a:ext cx="2623536" cy="9910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Carbon 14 half life = 5700 years 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872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 descr="http://www.webweaver.nu/clipart/img/web/backgrounds/space-sky/cartoon-clou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6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 descr="http://www.alisoviejohome.com/images/cartoon%20hous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0399" y="452398"/>
            <a:ext cx="2313600" cy="15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0" y="1553758"/>
            <a:ext cx="9144000" cy="3589650"/>
          </a:xfrm>
          <a:prstGeom prst="rect">
            <a:avLst/>
          </a:prstGeom>
          <a:solidFill>
            <a:srgbClr val="938953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Shape 221" descr="Bare Dead Tree Clip 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136956">
            <a:off x="1176878" y="296584"/>
            <a:ext cx="1418726" cy="234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 descr="http://pinzonemeats.com/images/ist2_2901953_cartoon_cow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3719500" y="799244"/>
            <a:ext cx="1455900" cy="9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472" y="1553758"/>
            <a:ext cx="7982100" cy="34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57950" y="3214691"/>
            <a:ext cx="1681200" cy="7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 descr="http://comps.fotosearch.com/comp/UNC/UNC187/sagittarius-arrow-bow_~u12691918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86643" y="1660915"/>
            <a:ext cx="823500" cy="6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 descr="http://capitolmuseum.ca.gov/uploadedImages/grinding_rock_stone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413" y="4071948"/>
            <a:ext cx="813599" cy="6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 descr="http://operachic.typepad.com/photos/uncategorized/2008/01/31/fishbone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85851" y="2303857"/>
            <a:ext cx="1044900" cy="75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http://farm2.static.flickr.com/1350/1352206112_79ad957ece_m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57619" y="2303857"/>
            <a:ext cx="1241700" cy="7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5736850" y="1703212"/>
            <a:ext cx="17619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b) 88%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4904476" y="740861"/>
            <a:ext cx="21072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Calibri"/>
              <a:buAutoNum type="alphaLcParenR"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93%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4966775" y="2452725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d) 11%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2109500" y="2452725"/>
            <a:ext cx="17619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c) 15%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2330751" y="3138525"/>
            <a:ext cx="4186224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e) 0%, why? And why does this make aging the bones difficult?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2153500" y="4023691"/>
            <a:ext cx="5956643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f) Carbon-14 dating cannot be used to date this rock, why? W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hat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could be used instead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0" y="-4725"/>
            <a:ext cx="9081600" cy="857250"/>
          </a:xfrm>
          <a:prstGeom prst="rect">
            <a:avLst/>
          </a:prstGeom>
          <a:solidFill>
            <a:srgbClr val="FFFFFF">
              <a:alpha val="7192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Calculate the ages of the objects from the %C-14 , then complete the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questions.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 = N</a:t>
            </a:r>
            <a:r>
              <a:rPr kumimoji="0" lang="en-GB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e</a:t>
            </a:r>
            <a:r>
              <a:rPr kumimoji="0" lang="en-GB" sz="2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kumimoji="0" lang="el-GR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Arial"/>
              </a:rPr>
              <a:t>λ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kumimoji="0" lang="en-GB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½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=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(2)/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Arial"/>
              </a:rPr>
              <a:t>λ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7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Shape 240"/>
          <p:cNvGrpSpPr/>
          <p:nvPr/>
        </p:nvGrpSpPr>
        <p:grpSpPr>
          <a:xfrm>
            <a:off x="0" y="0"/>
            <a:ext cx="9144000" cy="5143408"/>
            <a:chOff x="0" y="0"/>
            <a:chExt cx="9144000" cy="6857877"/>
          </a:xfrm>
        </p:grpSpPr>
        <p:pic>
          <p:nvPicPr>
            <p:cNvPr id="241" name="Shape 241" descr="http://www.webweaver.nu/clipart/img/web/backgrounds/space-sky/cartoon-clouds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22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Shape 242" descr="http://www.alisoviejohome.com/images/cartoon%20house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30399" y="603197"/>
              <a:ext cx="2313600" cy="204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Shape 243"/>
            <p:cNvSpPr/>
            <p:nvPr/>
          </p:nvSpPr>
          <p:spPr>
            <a:xfrm>
              <a:off x="0" y="2071677"/>
              <a:ext cx="9144000" cy="4786200"/>
            </a:xfrm>
            <a:prstGeom prst="rect">
              <a:avLst/>
            </a:prstGeom>
            <a:solidFill>
              <a:srgbClr val="938953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4" name="Shape 244" descr="Bare Dead Tree Clip Ar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136956">
              <a:off x="940424" y="786939"/>
              <a:ext cx="1891634" cy="2348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Shape 245" descr="http://pinzonemeats.com/images/ist2_2901953_cartoon_cow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19500" y="1065659"/>
              <a:ext cx="1455900" cy="1233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Shape 24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1472" y="2071677"/>
              <a:ext cx="7982100" cy="455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Shape 2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57950" y="4286255"/>
              <a:ext cx="1681200" cy="98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Shape 248" descr="http://comps.fotosearch.com/comp/UNC/UNC187/sagittarius-arrow-bow_~u12691918.jp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286643" y="2214553"/>
              <a:ext cx="823500" cy="87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Shape 249" descr="http://capitolmuseum.ca.gov/uploadedImages/grinding_rock_stone.gif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214413" y="5429264"/>
              <a:ext cx="813599" cy="8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Shape 250" descr="http://operachic.typepad.com/photos/uncategorized/2008/01/31/fishbone.jp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52451" y="3071809"/>
              <a:ext cx="1044900" cy="1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Shape 251" descr="http://farm2.static.flickr.com/1350/1352206112_79ad957ece_m.jp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857619" y="3071809"/>
              <a:ext cx="1241700" cy="101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" name="Shape 252"/>
          <p:cNvSpPr txBox="1"/>
          <p:nvPr/>
        </p:nvSpPr>
        <p:spPr>
          <a:xfrm>
            <a:off x="5108949" y="1703212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1050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4997309" y="815064"/>
            <a:ext cx="21072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Calibri"/>
              <a:buAutoNum type="alphaLcParenR"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597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4966775" y="2452725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18200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1611800" y="2452725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c) 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15600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1074533" y="3138525"/>
            <a:ext cx="5183867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e) 0%, why? And why does this make aging the bones difficult?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2153500" y="4023691"/>
            <a:ext cx="6400072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f) Carbon-14 dating cannot be used to date this rock, why?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could be used instead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0" y="-4725"/>
            <a:ext cx="9081600" cy="857250"/>
          </a:xfrm>
          <a:prstGeom prst="rect">
            <a:avLst/>
          </a:prstGeom>
          <a:solidFill>
            <a:srgbClr val="FFFFFF">
              <a:alpha val="7192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Calculate the ages of the objects from the %C-14 , then complete the questions</a:t>
            </a:r>
          </a:p>
        </p:txBody>
      </p:sp>
    </p:spTree>
    <p:extLst>
      <p:ext uri="{BB962C8B-B14F-4D97-AF65-F5344CB8AC3E}">
        <p14:creationId xmlns:p14="http://schemas.microsoft.com/office/powerpoint/2010/main" val="178950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/>
        </p:nvSpPr>
        <p:spPr>
          <a:xfrm>
            <a:off x="26700" y="277744"/>
            <a:ext cx="9144000" cy="4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Which of the following items could be carbon dated? </a:t>
            </a:r>
          </a:p>
        </p:txBody>
      </p:sp>
      <p:pic>
        <p:nvPicPr>
          <p:cNvPr id="265" name="Shape 265" descr="Fossils[show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400" y="2763939"/>
            <a:ext cx="1709748" cy="82921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1948175" y="2776706"/>
            <a:ext cx="30111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70 million year old dinosaur bones</a:t>
            </a:r>
          </a:p>
        </p:txBody>
      </p:sp>
      <p:pic>
        <p:nvPicPr>
          <p:cNvPr id="267" name="Shape 267" descr="File:Sassafras hesperia 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599" y="1223063"/>
            <a:ext cx="1215162" cy="125344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2082150" y="1566665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2000 year old leaf</a:t>
            </a:r>
          </a:p>
        </p:txBody>
      </p:sp>
      <p:pic>
        <p:nvPicPr>
          <p:cNvPr id="269" name="Shape 269" descr="The frozen calf &amp;quot;Yuka&amp;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4650" y="2758987"/>
            <a:ext cx="1709747" cy="87832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6654600" y="2781487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30,000 year old woolly mammoth</a:t>
            </a:r>
          </a:p>
        </p:txBody>
      </p:sp>
      <p:pic>
        <p:nvPicPr>
          <p:cNvPr id="271" name="Shape 271" descr="Pottery of ancient Greec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1625" y="1155994"/>
            <a:ext cx="1274184" cy="138759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6576575" y="1566665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1000 year old pot</a:t>
            </a:r>
          </a:p>
        </p:txBody>
      </p:sp>
      <p:pic>
        <p:nvPicPr>
          <p:cNvPr id="273" name="Shape 273" descr="Original (3284 × 2380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4400" y="3931173"/>
            <a:ext cx="1780198" cy="9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 descr="Uncrossed gladius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2400" y="3792450"/>
            <a:ext cx="1709751" cy="128231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6720625" y="4283353"/>
            <a:ext cx="23136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living cat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2100575" y="4205456"/>
            <a:ext cx="2707800" cy="49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1500 year old sword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Explain limitations of carbon dating</a:t>
            </a:r>
          </a:p>
        </p:txBody>
      </p:sp>
    </p:spTree>
    <p:extLst>
      <p:ext uri="{BB962C8B-B14F-4D97-AF65-F5344CB8AC3E}">
        <p14:creationId xmlns:p14="http://schemas.microsoft.com/office/powerpoint/2010/main" val="38415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>
            <a:off x="320965" y="558318"/>
            <a:ext cx="8823035" cy="15001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Carbon 14: carbon 12 ratio may not be constant: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Char char="-"/>
              <a:tabLst/>
              <a:defRPr/>
            </a:pP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Volcanic eruptions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Char char="-"/>
              <a:tabLst/>
              <a:defRPr/>
            </a:pP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Solar flares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Char char="-"/>
              <a:tabLst/>
              <a:defRPr/>
            </a:pP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Nuclear bombs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Explain limitations of carbon dating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68299"/>
            <a:ext cx="3000320" cy="187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245" y="3268300"/>
            <a:ext cx="3534095" cy="1856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275" y="3338090"/>
            <a:ext cx="3103725" cy="180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>
            <a:off x="320965" y="558318"/>
            <a:ext cx="8823035" cy="15001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For the following radioactive elements: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Potassium 40- Argon 40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Thorium 232 – Lead 208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Uranium 238 – Lead 206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is their half life?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are they typically used to date?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age range are they used to date?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2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alternative dating methods</a:t>
            </a:r>
          </a:p>
        </p:txBody>
      </p:sp>
    </p:spTree>
    <p:extLst>
      <p:ext uri="{BB962C8B-B14F-4D97-AF65-F5344CB8AC3E}">
        <p14:creationId xmlns:p14="http://schemas.microsoft.com/office/powerpoint/2010/main" val="2462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0"/>
            <a:ext cx="9144000" cy="396853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Describe alternative dating methods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70" y="549874"/>
            <a:ext cx="8666042" cy="449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Atomic Model</a:t>
            </a:r>
          </a:p>
        </p:txBody>
      </p:sp>
      <p:sp>
        <p:nvSpPr>
          <p:cNvPr id="359" name="Shape 359"/>
          <p:cNvSpPr/>
          <p:nvPr/>
        </p:nvSpPr>
        <p:spPr>
          <a:xfrm>
            <a:off x="1053612" y="3260694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1425496" y="3266624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1232658" y="3002525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2" name="Shape 362"/>
          <p:cNvSpPr/>
          <p:nvPr/>
        </p:nvSpPr>
        <p:spPr>
          <a:xfrm>
            <a:off x="1225614" y="3492411"/>
            <a:ext cx="357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1252735" y="3492411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1480637" y="3233495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049173" y="3233256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1252735" y="2990663"/>
            <a:ext cx="3660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cxnSp>
        <p:nvCxnSpPr>
          <p:cNvPr id="367" name="Shape 367"/>
          <p:cNvCxnSpPr/>
          <p:nvPr/>
        </p:nvCxnSpPr>
        <p:spPr>
          <a:xfrm rot="10800000" flipH="1">
            <a:off x="1723651" y="2774615"/>
            <a:ext cx="649500" cy="36292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68" name="Shape 368"/>
          <p:cNvCxnSpPr/>
          <p:nvPr/>
        </p:nvCxnSpPr>
        <p:spPr>
          <a:xfrm>
            <a:off x="1766271" y="3614741"/>
            <a:ext cx="525300" cy="40207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69" name="Shape 369"/>
          <p:cNvCxnSpPr/>
          <p:nvPr/>
        </p:nvCxnSpPr>
        <p:spPr>
          <a:xfrm rot="10800000">
            <a:off x="426314" y="2762754"/>
            <a:ext cx="578100" cy="36292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70" name="Shape 370"/>
          <p:cNvCxnSpPr/>
          <p:nvPr/>
        </p:nvCxnSpPr>
        <p:spPr>
          <a:xfrm flipH="1">
            <a:off x="485473" y="3627427"/>
            <a:ext cx="563700" cy="38925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269776" y="983296"/>
            <a:ext cx="8604300" cy="86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Why can you not have </a:t>
            </a:r>
            <a:r>
              <a:rPr lang="en-GB" sz="2400" b="0" i="0" u="none" strike="noStrike" cap="none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nucleus </a:t>
            </a:r>
            <a:r>
              <a:rPr lang="en-GB" sz="24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only made of protons?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would all the protons do to each other?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2640424" y="2021832"/>
            <a:ext cx="6461543" cy="3341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Because they all have the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same positive charge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the protons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repel each other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just like magnets.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This is a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repulsive electrical force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00B0F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do we have to have neutrons and how do they keep the nucleus together?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2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2.</a:t>
                      </a:r>
                      <a:r>
                        <a:rPr lang="en-GB" sz="1200" baseline="0" dirty="0" smtClean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 smtClean="0">
                          <a:solidFill>
                            <a:srgbClr val="FFFFFF"/>
                          </a:solidFill>
                        </a:rPr>
                        <a:t>6. Particles</a:t>
                      </a:r>
                      <a:r>
                        <a:rPr lang="en-GB" sz="1200" b="1" baseline="0" dirty="0" smtClean="0">
                          <a:solidFill>
                            <a:srgbClr val="FFFFFF"/>
                          </a:solidFill>
                        </a:rPr>
                        <a:t> and medical physics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15" y="1395633"/>
          <a:ext cx="1973275" cy="1773594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6.1 Capacitors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Electric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6.3.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Magnetic fields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6.4. Nuclear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 and particle physics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 smtClean="0"/>
                        <a:t>6.5</a:t>
                      </a:r>
                      <a:r>
                        <a:rPr lang="en-GB" sz="1200" baseline="0" dirty="0" smtClean="0"/>
                        <a:t>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56622" y="364321"/>
          <a:ext cx="2227825" cy="4002997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6.4.2 Properties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of radiation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6.4.3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Investigating radiation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6.4.4 Nuclear decay equations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6.4.5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Half lives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6.4.6 Radioactive decay calculations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552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6.4.7 Simulating and modelling radioactive decay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58445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6.4.8 Radioactive dating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6876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6.4.9 Mass-energy and binding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energy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7859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6.4.11 Fission and fusion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9515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5188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>
            <a:off x="510939" y="1091444"/>
            <a:ext cx="8250776" cy="3734411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6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Einstein’s mass-energy equation</a:t>
              </a:r>
              <a:endParaRPr kumimoji="0" lang="en-GB" sz="32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Explain the concept of binding energy</a:t>
              </a:r>
              <a:endParaRPr kumimoji="0" lang="en-GB" sz="28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cs typeface="Comic Sans MS"/>
                  <a:sym typeface="Arial"/>
                </a:rPr>
                <a:t>Explain how binding energy varies with nucleon number</a:t>
              </a: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5"/>
            <a:ext cx="9144000" cy="733613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b="1" dirty="0" smtClean="0">
                <a:solidFill>
                  <a:srgbClr val="FFFFFF"/>
                </a:solidFill>
              </a:rPr>
              <a:t>Binding Energy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186771" y="499216"/>
            <a:ext cx="6474730" cy="14056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Mass can never be created or destroyed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Energy can never be created or destroyed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Einstein’s mass-energy equation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20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186771" y="-192692"/>
            <a:ext cx="8367344" cy="3908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Mass can never be created or destroyed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Energy can never be created or destroyed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But</a:t>
            </a:r>
            <a:r>
              <a:rPr kumimoji="0" lang="is-I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… how do you explain this: </a:t>
            </a:r>
            <a:endParaRPr kumimoji="0" lang="en-GB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20" y="3012463"/>
            <a:ext cx="3008561" cy="2005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Einstein’s mass-energy equation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7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834245" y="461866"/>
            <a:ext cx="1842808" cy="10944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 = mc</a:t>
            </a:r>
            <a:r>
              <a:rPr kumimoji="0" lang="en-GB" sz="3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03" y="1119087"/>
            <a:ext cx="4724859" cy="3149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Einstein’s mass-energy equation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4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834245" y="461866"/>
            <a:ext cx="1842808" cy="10944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 = mc</a:t>
            </a:r>
            <a:r>
              <a:rPr kumimoji="0" lang="en-GB" sz="3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03" y="1119087"/>
            <a:ext cx="4724859" cy="3149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Einstein’s mass-energy equation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6" name="Shape 188"/>
          <p:cNvSpPr txBox="1"/>
          <p:nvPr/>
        </p:nvSpPr>
        <p:spPr>
          <a:xfrm>
            <a:off x="103490" y="4197124"/>
            <a:ext cx="7558367" cy="9359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 total mass-energy in a system is constant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24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191" y="586588"/>
            <a:ext cx="4724859" cy="3149907"/>
          </a:xfrm>
          <a:prstGeom prst="rect">
            <a:avLst/>
          </a:prstGeom>
        </p:spPr>
      </p:pic>
      <p:sp>
        <p:nvSpPr>
          <p:cNvPr id="5" name="Shape 188"/>
          <p:cNvSpPr txBox="1"/>
          <p:nvPr/>
        </p:nvSpPr>
        <p:spPr>
          <a:xfrm>
            <a:off x="211674" y="3476452"/>
            <a:ext cx="8367344" cy="13558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 gamma rays are created when an electron and positron annihilate, what would be the minimum energy of the gamma rays?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Electron mass = 9.11 x 10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-31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kg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188"/>
          <p:cNvSpPr txBox="1"/>
          <p:nvPr/>
        </p:nvSpPr>
        <p:spPr>
          <a:xfrm>
            <a:off x="211674" y="456536"/>
            <a:ext cx="1951887" cy="6556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Annihilation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Einstein’s mass-energy equation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8" name="Shape 188"/>
          <p:cNvSpPr txBox="1"/>
          <p:nvPr/>
        </p:nvSpPr>
        <p:spPr>
          <a:xfrm>
            <a:off x="6928759" y="1614334"/>
            <a:ext cx="1842808" cy="10944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 = mc</a:t>
            </a:r>
            <a:r>
              <a:rPr kumimoji="0" lang="en-GB" sz="3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740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191" y="456536"/>
            <a:ext cx="4724859" cy="3149907"/>
          </a:xfrm>
          <a:prstGeom prst="rect">
            <a:avLst/>
          </a:prstGeom>
        </p:spPr>
      </p:pic>
      <p:sp>
        <p:nvSpPr>
          <p:cNvPr id="5" name="Shape 188"/>
          <p:cNvSpPr txBox="1"/>
          <p:nvPr/>
        </p:nvSpPr>
        <p:spPr>
          <a:xfrm>
            <a:off x="211674" y="3476452"/>
            <a:ext cx="8367344" cy="13558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 gamma rays are created when an electron and positron annihilate, what would be the minimum energy of the gamma rays?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Electron rest mass = 9.11 x 10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-31 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 = 2 x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9.11 x 10</a:t>
            </a:r>
            <a:r>
              <a:rPr kumimoji="0" lang="en-GB" sz="2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-31 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x c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/2 = 8.2 x 10</a:t>
            </a:r>
            <a:r>
              <a:rPr kumimoji="0" lang="en-GB" sz="2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-14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J (0.51 MeV)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188"/>
          <p:cNvSpPr txBox="1"/>
          <p:nvPr/>
        </p:nvSpPr>
        <p:spPr>
          <a:xfrm>
            <a:off x="211674" y="456536"/>
            <a:ext cx="1951887" cy="6556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Annihilation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Einstein’s mass-energy equation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1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31" y="2738559"/>
            <a:ext cx="8761667" cy="486053"/>
          </a:xfrm>
          <a:solidFill>
            <a:schemeClr val="tx1">
              <a:alpha val="68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  <a:tabLst>
                <a:tab pos="228600" algn="l"/>
              </a:tabLst>
              <a:defRPr/>
            </a:pPr>
            <a:r>
              <a:rPr lang="en-US" dirty="0" smtClean="0">
                <a:solidFill>
                  <a:schemeClr val="bg1"/>
                </a:solidFill>
              </a:rPr>
              <a:t>Calculate the mass of an Alpha Particle</a:t>
            </a:r>
          </a:p>
        </p:txBody>
      </p:sp>
      <p:sp>
        <p:nvSpPr>
          <p:cNvPr id="5" name="AutoShape 2" descr="http://www.videocopilot.net/blogstuff/bullet_02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294331" y="1231944"/>
          <a:ext cx="8555338" cy="13716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7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Particle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Mass (u)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800" dirty="0"/>
                        <a:t>Neutron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1.008665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800" dirty="0"/>
                        <a:t>Proton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1.007276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α </a:t>
                      </a:r>
                      <a:r>
                        <a:rPr lang="pt-BR" sz="1800" dirty="0"/>
                        <a:t>particle (2p</a:t>
                      </a:r>
                      <a:r>
                        <a:rPr lang="pt-BR" sz="1800" baseline="30000" dirty="0"/>
                        <a:t>+</a:t>
                      </a:r>
                      <a:r>
                        <a:rPr lang="pt-BR" sz="1800" dirty="0"/>
                        <a:t> + 2 n) </a:t>
                      </a:r>
                      <a:endParaRPr lang="pt-BR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4.00153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1049" y="2225502"/>
            <a:ext cx="8748588" cy="378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9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31" y="2738559"/>
            <a:ext cx="8761667" cy="1789491"/>
          </a:xfrm>
          <a:solidFill>
            <a:schemeClr val="tx1">
              <a:alpha val="68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  <a:tabLst>
                <a:tab pos="228600" algn="l"/>
              </a:tabLst>
              <a:defRPr/>
            </a:pPr>
            <a:r>
              <a:rPr lang="en-US" dirty="0" smtClean="0">
                <a:solidFill>
                  <a:schemeClr val="bg1"/>
                </a:solidFill>
              </a:rPr>
              <a:t>Calculate the mass of an Alpha Particle</a:t>
            </a:r>
          </a:p>
          <a:p>
            <a:pPr marL="0" indent="0">
              <a:buNone/>
              <a:tabLst>
                <a:tab pos="228600" algn="l"/>
              </a:tabLst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  <a:tabLst>
                <a:tab pos="228600" algn="l"/>
              </a:tabLst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AutoShape 2" descr="http://www.videocopilot.net/blogstuff/bullet_02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294331" y="1231944"/>
          <a:ext cx="8555338" cy="13716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7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Particle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Mass (u)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800" dirty="0"/>
                        <a:t>Neutron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1.008665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800" dirty="0"/>
                        <a:t>Proton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1.007276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α </a:t>
                      </a:r>
                      <a:r>
                        <a:rPr lang="pt-BR" sz="1800" dirty="0"/>
                        <a:t>particle (2p</a:t>
                      </a:r>
                      <a:r>
                        <a:rPr lang="pt-BR" sz="1800" baseline="30000" dirty="0"/>
                        <a:t>+</a:t>
                      </a:r>
                      <a:r>
                        <a:rPr lang="pt-BR" sz="1800" dirty="0"/>
                        <a:t> + 2 n) </a:t>
                      </a:r>
                      <a:endParaRPr lang="pt-BR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4.00153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7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34561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Atomic Model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3214402" y="1256022"/>
            <a:ext cx="5584200" cy="3341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do we have to have neutrons?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27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They provide </a:t>
            </a:r>
            <a:r>
              <a:rPr kumimoji="0" lang="en-GB" sz="272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 additional </a:t>
            </a: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attractive force </a:t>
            </a: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to </a:t>
            </a: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hold the nucleus together</a:t>
            </a: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27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This is called the </a:t>
            </a: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Strong Nuclear force</a:t>
            </a: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355" y="2148696"/>
            <a:ext cx="2871300" cy="168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1150466" y="2932985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1576626" y="2467991"/>
            <a:ext cx="365999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1546054" y="3116063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2014563" y="2799623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799939" y="2994379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1533829" y="3387747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1896582" y="3403596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2302594" y="3264410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646410" y="2473217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93" name="Shape 393"/>
          <p:cNvSpPr txBox="1"/>
          <p:nvPr/>
        </p:nvSpPr>
        <p:spPr>
          <a:xfrm>
            <a:off x="1316450" y="2251968"/>
            <a:ext cx="350400" cy="269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2302593" y="2661036"/>
            <a:ext cx="350400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</a:p>
        </p:txBody>
      </p:sp>
      <p:cxnSp>
        <p:nvCxnSpPr>
          <p:cNvPr id="395" name="Shape 395"/>
          <p:cNvCxnSpPr/>
          <p:nvPr/>
        </p:nvCxnSpPr>
        <p:spPr>
          <a:xfrm rot="10800000">
            <a:off x="1003415" y="2089961"/>
            <a:ext cx="369600" cy="23827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96" name="Shape 396"/>
          <p:cNvCxnSpPr/>
          <p:nvPr/>
        </p:nvCxnSpPr>
        <p:spPr>
          <a:xfrm rot="10800000" flipH="1">
            <a:off x="1828259" y="2386932"/>
            <a:ext cx="649500" cy="22320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97" name="Shape 397"/>
          <p:cNvCxnSpPr/>
          <p:nvPr/>
        </p:nvCxnSpPr>
        <p:spPr>
          <a:xfrm rot="10800000">
            <a:off x="1709092" y="2813945"/>
            <a:ext cx="0" cy="31545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98" name="Shape 398"/>
          <p:cNvCxnSpPr/>
          <p:nvPr/>
        </p:nvCxnSpPr>
        <p:spPr>
          <a:xfrm>
            <a:off x="1688452" y="3673627"/>
            <a:ext cx="0" cy="36045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99" name="Shape 399"/>
          <p:cNvCxnSpPr/>
          <p:nvPr/>
        </p:nvCxnSpPr>
        <p:spPr>
          <a:xfrm flipH="1">
            <a:off x="308074" y="3187421"/>
            <a:ext cx="513600" cy="9945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00" name="Shape 400"/>
          <p:cNvCxnSpPr/>
          <p:nvPr/>
        </p:nvCxnSpPr>
        <p:spPr>
          <a:xfrm rot="10800000">
            <a:off x="1078357" y="2575987"/>
            <a:ext cx="208200" cy="35865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01" name="Shape 401"/>
          <p:cNvCxnSpPr/>
          <p:nvPr/>
        </p:nvCxnSpPr>
        <p:spPr>
          <a:xfrm flipH="1">
            <a:off x="1942681" y="3041039"/>
            <a:ext cx="183300" cy="29115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02" name="Shape 402"/>
          <p:cNvCxnSpPr/>
          <p:nvPr/>
        </p:nvCxnSpPr>
        <p:spPr>
          <a:xfrm rot="10800000" flipH="1">
            <a:off x="2559380" y="2576073"/>
            <a:ext cx="454200" cy="16717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03" name="Shape 403"/>
          <p:cNvCxnSpPr/>
          <p:nvPr/>
        </p:nvCxnSpPr>
        <p:spPr>
          <a:xfrm rot="10800000">
            <a:off x="380064" y="2323552"/>
            <a:ext cx="369600" cy="23827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04" name="Shape 404"/>
          <p:cNvCxnSpPr/>
          <p:nvPr/>
        </p:nvCxnSpPr>
        <p:spPr>
          <a:xfrm>
            <a:off x="2549866" y="3489365"/>
            <a:ext cx="328800" cy="22072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05" name="Shape 405"/>
          <p:cNvCxnSpPr/>
          <p:nvPr/>
        </p:nvCxnSpPr>
        <p:spPr>
          <a:xfrm>
            <a:off x="2125982" y="3657755"/>
            <a:ext cx="176700" cy="37642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406" name="Shape 4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355" y="1387872"/>
            <a:ext cx="2871300" cy="32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why radioactive decay occurs</a:t>
            </a:r>
            <a:endParaRPr kumimoji="0" lang="en-GB" sz="20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2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31" y="2738559"/>
            <a:ext cx="8761667" cy="1789491"/>
          </a:xfrm>
          <a:solidFill>
            <a:schemeClr val="tx1">
              <a:alpha val="68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  <a:tabLst>
                <a:tab pos="228600" algn="l"/>
              </a:tabLst>
              <a:defRPr/>
            </a:pPr>
            <a:r>
              <a:rPr lang="en-US" dirty="0" smtClean="0">
                <a:solidFill>
                  <a:schemeClr val="bg1"/>
                </a:solidFill>
              </a:rPr>
              <a:t>Calculate the mass of an Alpha Particle?</a:t>
            </a:r>
          </a:p>
          <a:p>
            <a:pPr marL="0" indent="0">
              <a:buNone/>
              <a:tabLst>
                <a:tab pos="228600" algn="l"/>
              </a:tabLst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Mass of individual nucleons (2p + 2n) = 4.03188 u</a:t>
            </a:r>
          </a:p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Mass of alpha particle = 4.00153 u</a:t>
            </a:r>
          </a:p>
          <a:p>
            <a:pPr marL="0" indent="0">
              <a:buNone/>
              <a:tabLst>
                <a:tab pos="228600" algn="l"/>
              </a:tabLst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AutoShape 2" descr="http://www.videocopilot.net/blogstuff/bullet_02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294331" y="1231944"/>
          <a:ext cx="8555338" cy="13716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7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Particle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Mass (u)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800" dirty="0"/>
                        <a:t>Neutron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1.008665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800" dirty="0"/>
                        <a:t>Proton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1.007276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α </a:t>
                      </a:r>
                      <a:r>
                        <a:rPr lang="pt-BR" sz="1800" dirty="0"/>
                        <a:t>particle (2p</a:t>
                      </a:r>
                      <a:r>
                        <a:rPr lang="pt-BR" sz="1800" baseline="30000" dirty="0"/>
                        <a:t>+</a:t>
                      </a:r>
                      <a:r>
                        <a:rPr lang="pt-BR" sz="1800" dirty="0"/>
                        <a:t> + 2 n) </a:t>
                      </a:r>
                      <a:endParaRPr lang="pt-BR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4.00153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68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www.videocopilot.net/blogstuff/bullet_02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700" y="307777"/>
            <a:ext cx="5821647" cy="4504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3380" y="532697"/>
            <a:ext cx="3368938" cy="259938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>
                <a:tab pos="228600" algn="l"/>
              </a:tabLst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Mass is converted into potential energy stored in bonds between particles (binding energy)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965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www.videocopilot.net/blogstuff/bullet_02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700" y="307777"/>
            <a:ext cx="5821647" cy="4504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3380" y="532697"/>
            <a:ext cx="3368938" cy="2204952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>
                <a:tab pos="228600" algn="l"/>
              </a:tabLst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Mass is converted into potential energy stored in bonds between particles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00" y="3247705"/>
            <a:ext cx="5595623" cy="177999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Binding energy of a nucleus is the minimum energy required to completely separate a nucleus into its constituent neutrons and protons.</a:t>
            </a:r>
          </a:p>
        </p:txBody>
      </p:sp>
    </p:spTree>
    <p:extLst>
      <p:ext uri="{BB962C8B-B14F-4D97-AF65-F5344CB8AC3E}">
        <p14:creationId xmlns:p14="http://schemas.microsoft.com/office/powerpoint/2010/main" val="41611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7778"/>
            <a:ext cx="9144000" cy="48357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You can calculate the binding energy for a nucleus using 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E = mc</a:t>
            </a:r>
            <a:r>
              <a:rPr lang="en-GB" sz="2000" baseline="30000" dirty="0" smtClean="0">
                <a:solidFill>
                  <a:schemeClr val="bg1"/>
                </a:solidFill>
              </a:rPr>
              <a:t>2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Where m = the mass defect (difference between mass of the nucleus and mass of individual nucleons)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7778"/>
            <a:ext cx="9144000" cy="48357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You can calculate the binding energy (E) for a nucleus using 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E = mc</a:t>
            </a:r>
            <a:r>
              <a:rPr lang="en-GB" sz="2000" baseline="30000" dirty="0" smtClean="0">
                <a:solidFill>
                  <a:schemeClr val="bg1"/>
                </a:solidFill>
              </a:rPr>
              <a:t>2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Where m = the mass defect (mass of the nucleus - mass of individual nucleons)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For example for an alpha particle: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of individual nucleons (2p + 2n) = 4.03188 u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of alpha particle = 4.00153 u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defect =  0.03035 u =  5.0441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-29 </a:t>
            </a:r>
            <a:r>
              <a:rPr lang="en-GB" sz="2000" dirty="0" smtClean="0">
                <a:solidFill>
                  <a:schemeClr val="bg1"/>
                </a:solidFill>
              </a:rPr>
              <a:t>kg (1 u = 1.661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-27 </a:t>
            </a:r>
            <a:r>
              <a:rPr lang="en-GB" sz="2000" dirty="0" smtClean="0">
                <a:solidFill>
                  <a:schemeClr val="bg1"/>
                </a:solidFill>
              </a:rPr>
              <a:t>kg)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5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7778"/>
            <a:ext cx="9144000" cy="48357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You can calculate the binding energy for a nucleus using 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E = mc</a:t>
            </a:r>
            <a:r>
              <a:rPr lang="en-GB" sz="2000" baseline="30000" dirty="0" smtClean="0">
                <a:solidFill>
                  <a:schemeClr val="bg1"/>
                </a:solidFill>
              </a:rPr>
              <a:t>2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Where m = the mass defect (difference between mass of the nucleus and mass of individual nucleons)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For example for an alpha particle: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of individual nucleons (2p + 2n) = 4.03188 u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of alpha particle = 4.00153 u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defect =  0.03035 u = 5.0441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-29 </a:t>
            </a:r>
            <a:r>
              <a:rPr lang="en-GB" sz="2000" dirty="0" smtClean="0">
                <a:solidFill>
                  <a:schemeClr val="bg1"/>
                </a:solidFill>
              </a:rPr>
              <a:t>kg (1 u = 1.661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-27 </a:t>
            </a:r>
            <a:r>
              <a:rPr lang="en-GB" sz="2000" dirty="0" smtClean="0">
                <a:solidFill>
                  <a:schemeClr val="bg1"/>
                </a:solidFill>
              </a:rPr>
              <a:t>kg)</a:t>
            </a:r>
          </a:p>
          <a:p>
            <a:pPr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Binding energy =  5.0441 </a:t>
            </a:r>
            <a:r>
              <a:rPr lang="en-GB" sz="2000" dirty="0">
                <a:solidFill>
                  <a:schemeClr val="bg1"/>
                </a:solidFill>
              </a:rPr>
              <a:t>x 10</a:t>
            </a:r>
            <a:r>
              <a:rPr lang="en-GB" sz="2000" baseline="30000" dirty="0">
                <a:solidFill>
                  <a:schemeClr val="bg1"/>
                </a:solidFill>
              </a:rPr>
              <a:t>-29 </a:t>
            </a:r>
            <a:r>
              <a:rPr lang="en-GB" sz="2000" baseline="30000" dirty="0" smtClean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x (3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8</a:t>
            </a:r>
            <a:r>
              <a:rPr lang="en-GB" sz="2000" dirty="0" smtClean="0">
                <a:solidFill>
                  <a:schemeClr val="bg1"/>
                </a:solidFill>
              </a:rPr>
              <a:t>) </a:t>
            </a:r>
            <a:r>
              <a:rPr lang="en-GB" sz="2000" baseline="30000" dirty="0" smtClean="0">
                <a:solidFill>
                  <a:schemeClr val="bg1"/>
                </a:solidFill>
              </a:rPr>
              <a:t>2</a:t>
            </a:r>
            <a:r>
              <a:rPr lang="en-GB" sz="2000" dirty="0" smtClean="0">
                <a:solidFill>
                  <a:schemeClr val="bg1"/>
                </a:solidFill>
              </a:rPr>
              <a:t> = 4.537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-12 </a:t>
            </a:r>
            <a:r>
              <a:rPr lang="en-GB" sz="2000" dirty="0" smtClean="0">
                <a:solidFill>
                  <a:schemeClr val="bg1"/>
                </a:solidFill>
              </a:rPr>
              <a:t>J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Binding energy per nucleon =  4.537 </a:t>
            </a:r>
            <a:r>
              <a:rPr lang="en-GB" sz="2000" dirty="0">
                <a:solidFill>
                  <a:schemeClr val="bg1"/>
                </a:solidFill>
              </a:rPr>
              <a:t>x 10</a:t>
            </a:r>
            <a:r>
              <a:rPr lang="en-GB" sz="2000" baseline="30000" dirty="0">
                <a:solidFill>
                  <a:schemeClr val="bg1"/>
                </a:solidFill>
              </a:rPr>
              <a:t>-12 </a:t>
            </a:r>
            <a:r>
              <a:rPr lang="en-GB" sz="2000" dirty="0" smtClean="0">
                <a:solidFill>
                  <a:schemeClr val="bg1"/>
                </a:solidFill>
              </a:rPr>
              <a:t>J / 4 =  1.134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-12 </a:t>
            </a:r>
            <a:r>
              <a:rPr lang="en-GB" sz="2000" dirty="0" smtClean="0">
                <a:solidFill>
                  <a:schemeClr val="bg1"/>
                </a:solidFill>
              </a:rPr>
              <a:t>J</a:t>
            </a:r>
            <a:endParaRPr lang="en-GB" sz="2000" baseline="30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0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685"/>
            <a:ext cx="9144000" cy="48357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You can calculate the binding energy for a nucleus using 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E = mc</a:t>
            </a:r>
            <a:r>
              <a:rPr lang="en-GB" sz="2000" baseline="30000" dirty="0" smtClean="0">
                <a:solidFill>
                  <a:schemeClr val="bg1"/>
                </a:solidFill>
              </a:rPr>
              <a:t>2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Where m = the mass defect (difference between mass of the nucleus and mass of individual nucleons)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For example for an alpha particle: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of individual nucleons (2p + 2n) = 4.03188 u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of alpha particle = 4.00153 u</a:t>
            </a: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Mass defect =  0.03035 u =  5.0441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-29 </a:t>
            </a:r>
            <a:r>
              <a:rPr lang="en-GB" sz="2000" dirty="0" smtClean="0">
                <a:solidFill>
                  <a:schemeClr val="bg1"/>
                </a:solidFill>
              </a:rPr>
              <a:t>kg (1 u = 1.661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-27 </a:t>
            </a:r>
            <a:r>
              <a:rPr lang="en-GB" sz="2000" dirty="0" smtClean="0">
                <a:solidFill>
                  <a:schemeClr val="bg1"/>
                </a:solidFill>
              </a:rPr>
              <a:t>kg)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Binding energy =  5.0441 </a:t>
            </a:r>
            <a:r>
              <a:rPr lang="en-GB" sz="2000" dirty="0">
                <a:solidFill>
                  <a:schemeClr val="bg1"/>
                </a:solidFill>
              </a:rPr>
              <a:t>x 10</a:t>
            </a:r>
            <a:r>
              <a:rPr lang="en-GB" sz="2000" baseline="30000" dirty="0">
                <a:solidFill>
                  <a:schemeClr val="bg1"/>
                </a:solidFill>
              </a:rPr>
              <a:t>-29 </a:t>
            </a:r>
            <a:r>
              <a:rPr lang="en-GB" sz="2000" baseline="30000" dirty="0" smtClean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x (3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8</a:t>
            </a:r>
            <a:r>
              <a:rPr lang="en-GB" sz="2000" dirty="0" smtClean="0">
                <a:solidFill>
                  <a:schemeClr val="bg1"/>
                </a:solidFill>
              </a:rPr>
              <a:t>) </a:t>
            </a:r>
            <a:r>
              <a:rPr lang="en-GB" sz="2000" baseline="30000" dirty="0" smtClean="0">
                <a:solidFill>
                  <a:schemeClr val="bg1"/>
                </a:solidFill>
              </a:rPr>
              <a:t>2</a:t>
            </a:r>
            <a:r>
              <a:rPr lang="en-GB" sz="2000" dirty="0" smtClean="0">
                <a:solidFill>
                  <a:schemeClr val="bg1"/>
                </a:solidFill>
              </a:rPr>
              <a:t> = 4.537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-12 </a:t>
            </a:r>
            <a:r>
              <a:rPr lang="en-GB" sz="2000" dirty="0" smtClean="0">
                <a:solidFill>
                  <a:schemeClr val="bg1"/>
                </a:solidFill>
              </a:rPr>
              <a:t>J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Binding energy per nucleon = 4.537 </a:t>
            </a:r>
            <a:r>
              <a:rPr lang="en-GB" sz="2000" dirty="0">
                <a:solidFill>
                  <a:schemeClr val="bg1"/>
                </a:solidFill>
              </a:rPr>
              <a:t>x 10</a:t>
            </a:r>
            <a:r>
              <a:rPr lang="en-GB" sz="2000" baseline="30000" dirty="0">
                <a:solidFill>
                  <a:schemeClr val="bg1"/>
                </a:solidFill>
              </a:rPr>
              <a:t>-12 </a:t>
            </a:r>
            <a:r>
              <a:rPr lang="en-GB" sz="2000" dirty="0" smtClean="0">
                <a:solidFill>
                  <a:schemeClr val="bg1"/>
                </a:solidFill>
              </a:rPr>
              <a:t>J / 4 = 1.134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-12 </a:t>
            </a:r>
            <a:r>
              <a:rPr lang="en-GB" sz="2000" dirty="0" smtClean="0">
                <a:solidFill>
                  <a:schemeClr val="bg1"/>
                </a:solidFill>
              </a:rPr>
              <a:t>J</a:t>
            </a:r>
            <a:endParaRPr lang="en-GB" sz="2000" baseline="30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endParaRPr lang="en-GB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In eV: 1.134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-12</a:t>
            </a:r>
            <a:r>
              <a:rPr lang="en-GB" sz="2000" dirty="0" smtClean="0">
                <a:solidFill>
                  <a:schemeClr val="bg1"/>
                </a:solidFill>
              </a:rPr>
              <a:t>/1.6 x 10</a:t>
            </a:r>
            <a:r>
              <a:rPr lang="en-GB" sz="2000" baseline="30000" dirty="0" smtClean="0">
                <a:solidFill>
                  <a:schemeClr val="bg1"/>
                </a:solidFill>
              </a:rPr>
              <a:t>-19</a:t>
            </a:r>
            <a:r>
              <a:rPr lang="en-GB" sz="2000" dirty="0" smtClean="0">
                <a:solidFill>
                  <a:schemeClr val="bg1"/>
                </a:solidFill>
              </a:rPr>
              <a:t> = 7089096 eV or - 7.09 MeV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3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3032" y="307777"/>
            <a:ext cx="9448800" cy="40563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Find the binding energy per Nucleon for carbon 12</a:t>
            </a:r>
          </a:p>
          <a:p>
            <a:pPr marL="203200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1) Find total mass of individual protons and neutrons (e.g. for carbon: 6 p + 6 n)</a:t>
            </a:r>
          </a:p>
          <a:p>
            <a:pPr marL="203200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2) Find mass of nucleus. Note: t</a:t>
            </a:r>
            <a:r>
              <a:rPr lang="en-US" sz="1800" dirty="0" smtClean="0">
                <a:solidFill>
                  <a:schemeClr val="bg1"/>
                </a:solidFill>
              </a:rPr>
              <a:t>he </a:t>
            </a:r>
            <a:r>
              <a:rPr lang="en-US" sz="1800" b="1" i="1" dirty="0">
                <a:solidFill>
                  <a:srgbClr val="FFFF00"/>
                </a:solidFill>
              </a:rPr>
              <a:t>atomic mass </a:t>
            </a:r>
            <a:r>
              <a:rPr lang="en-US" sz="1800" b="1" i="1" dirty="0" smtClean="0">
                <a:solidFill>
                  <a:srgbClr val="FFFF00"/>
                </a:solidFill>
              </a:rPr>
              <a:t>(e.g. 12 u for carbon) </a:t>
            </a:r>
            <a:r>
              <a:rPr lang="en-US" sz="1800" dirty="0" smtClean="0">
                <a:solidFill>
                  <a:schemeClr val="bg1"/>
                </a:solidFill>
              </a:rPr>
              <a:t>is </a:t>
            </a:r>
            <a:r>
              <a:rPr lang="en-US" sz="1800" dirty="0">
                <a:solidFill>
                  <a:schemeClr val="bg1"/>
                </a:solidFill>
              </a:rPr>
              <a:t>the mass of an atom complete with its </a:t>
            </a:r>
            <a:r>
              <a:rPr lang="en-US" sz="1800" dirty="0" smtClean="0">
                <a:solidFill>
                  <a:schemeClr val="bg1"/>
                </a:solidFill>
              </a:rPr>
              <a:t>electrons. The </a:t>
            </a:r>
            <a:r>
              <a:rPr lang="en-US" sz="1800" b="1" i="1" dirty="0">
                <a:solidFill>
                  <a:srgbClr val="FFFF00"/>
                </a:solidFill>
              </a:rPr>
              <a:t>nuclear mass </a:t>
            </a:r>
            <a:r>
              <a:rPr lang="en-US" sz="1800" dirty="0">
                <a:solidFill>
                  <a:schemeClr val="bg1"/>
                </a:solidFill>
              </a:rPr>
              <a:t>is the mass of the nucleus </a:t>
            </a:r>
            <a:r>
              <a:rPr lang="en-US" sz="1800" dirty="0" smtClean="0">
                <a:solidFill>
                  <a:schemeClr val="bg1"/>
                </a:solidFill>
              </a:rPr>
              <a:t>alone. To </a:t>
            </a:r>
            <a:r>
              <a:rPr lang="en-US" sz="1800" dirty="0">
                <a:solidFill>
                  <a:schemeClr val="bg1"/>
                </a:solidFill>
              </a:rPr>
              <a:t>get the nuclear mass we need to take away the mass </a:t>
            </a:r>
            <a:r>
              <a:rPr lang="en-US" sz="1800" dirty="0" smtClean="0">
                <a:solidFill>
                  <a:schemeClr val="bg1"/>
                </a:solidFill>
              </a:rPr>
              <a:t>of all </a:t>
            </a:r>
            <a:r>
              <a:rPr lang="en-US" sz="1800" dirty="0">
                <a:solidFill>
                  <a:schemeClr val="bg1"/>
                </a:solidFill>
              </a:rPr>
              <a:t>the </a:t>
            </a:r>
            <a:r>
              <a:rPr lang="en-US" sz="1800" dirty="0" smtClean="0">
                <a:solidFill>
                  <a:schemeClr val="bg1"/>
                </a:solidFill>
              </a:rPr>
              <a:t>electrons.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smtClean="0">
                <a:solidFill>
                  <a:schemeClr val="bg1"/>
                </a:solidFill>
              </a:rPr>
              <a:t>Mass of 1 electron = 9. 1095 x 10</a:t>
            </a:r>
            <a:r>
              <a:rPr lang="en-GB" sz="1800" baseline="30000" dirty="0" smtClean="0">
                <a:solidFill>
                  <a:schemeClr val="bg1"/>
                </a:solidFill>
              </a:rPr>
              <a:t>-31</a:t>
            </a:r>
            <a:r>
              <a:rPr lang="en-GB" sz="1800" dirty="0" smtClean="0">
                <a:solidFill>
                  <a:schemeClr val="bg1"/>
                </a:solidFill>
              </a:rPr>
              <a:t> kg</a:t>
            </a:r>
          </a:p>
          <a:p>
            <a:pPr marL="203200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3) Find </a:t>
            </a:r>
            <a:r>
              <a:rPr lang="en-GB" sz="1800" dirty="0">
                <a:solidFill>
                  <a:schemeClr val="bg1"/>
                </a:solidFill>
              </a:rPr>
              <a:t>mass defect </a:t>
            </a:r>
            <a:r>
              <a:rPr lang="en-GB" sz="1800" i="1" dirty="0">
                <a:solidFill>
                  <a:schemeClr val="bg1"/>
                </a:solidFill>
              </a:rPr>
              <a:t>in </a:t>
            </a:r>
            <a:r>
              <a:rPr lang="en-GB" sz="1800" i="1" dirty="0" smtClean="0">
                <a:solidFill>
                  <a:schemeClr val="bg1"/>
                </a:solidFill>
              </a:rPr>
              <a:t>kg (</a:t>
            </a:r>
            <a:r>
              <a:rPr lang="en-GB" sz="1800" dirty="0" smtClean="0">
                <a:solidFill>
                  <a:schemeClr val="bg1"/>
                </a:solidFill>
              </a:rPr>
              <a:t>1 </a:t>
            </a:r>
            <a:r>
              <a:rPr lang="en-GB" sz="1800" dirty="0">
                <a:solidFill>
                  <a:schemeClr val="bg1"/>
                </a:solidFill>
              </a:rPr>
              <a:t>u = 1.661 x 10</a:t>
            </a:r>
            <a:r>
              <a:rPr lang="en-GB" sz="1800" baseline="30000" dirty="0">
                <a:solidFill>
                  <a:schemeClr val="bg1"/>
                </a:solidFill>
              </a:rPr>
              <a:t>-27 </a:t>
            </a:r>
            <a:r>
              <a:rPr lang="en-GB" sz="1800" dirty="0" smtClean="0">
                <a:solidFill>
                  <a:schemeClr val="bg1"/>
                </a:solidFill>
              </a:rPr>
              <a:t>kg); the difference between 1 and 2</a:t>
            </a:r>
            <a:endParaRPr lang="en-GB" sz="1800" i="1" dirty="0">
              <a:solidFill>
                <a:schemeClr val="bg1"/>
              </a:solidFill>
            </a:endParaRPr>
          </a:p>
          <a:p>
            <a:pPr marL="20320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4</a:t>
            </a:r>
            <a:r>
              <a:rPr lang="en-GB" sz="1800" dirty="0" smtClean="0">
                <a:solidFill>
                  <a:schemeClr val="bg1"/>
                </a:solidFill>
              </a:rPr>
              <a:t>) Calculate binding energy: </a:t>
            </a:r>
            <a:r>
              <a:rPr lang="en-GB" sz="1800" dirty="0">
                <a:solidFill>
                  <a:schemeClr val="bg1"/>
                </a:solidFill>
              </a:rPr>
              <a:t>E = mc</a:t>
            </a:r>
            <a:r>
              <a:rPr lang="en-GB" sz="1800" baseline="30000" dirty="0">
                <a:solidFill>
                  <a:schemeClr val="bg1"/>
                </a:solidFill>
              </a:rPr>
              <a:t>2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endParaRPr lang="en-GB" sz="1800" baseline="30000" dirty="0">
              <a:solidFill>
                <a:schemeClr val="bg1"/>
              </a:solidFill>
            </a:endParaRPr>
          </a:p>
          <a:p>
            <a:pPr marL="20320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W</a:t>
            </a:r>
            <a:r>
              <a:rPr lang="en-GB" sz="1800" dirty="0" smtClean="0">
                <a:solidFill>
                  <a:schemeClr val="bg1"/>
                </a:solidFill>
              </a:rPr>
              <a:t>here m is your mass defect, E is your binding energy</a:t>
            </a:r>
            <a:r>
              <a:rPr lang="en-GB" sz="1800" dirty="0">
                <a:solidFill>
                  <a:schemeClr val="bg1"/>
                </a:solidFill>
              </a:rPr>
              <a:t>, c = 3 x </a:t>
            </a:r>
            <a:r>
              <a:rPr lang="en-GB" sz="1800" dirty="0" smtClean="0">
                <a:solidFill>
                  <a:schemeClr val="bg1"/>
                </a:solidFill>
              </a:rPr>
              <a:t>10</a:t>
            </a:r>
            <a:r>
              <a:rPr lang="en-GB" sz="1800" baseline="30000" dirty="0" smtClean="0">
                <a:solidFill>
                  <a:schemeClr val="bg1"/>
                </a:solidFill>
              </a:rPr>
              <a:t>8 </a:t>
            </a:r>
            <a:endParaRPr lang="en-GB" sz="1800" dirty="0" smtClean="0">
              <a:solidFill>
                <a:schemeClr val="bg1"/>
              </a:solidFill>
            </a:endParaRPr>
          </a:p>
          <a:p>
            <a:pPr marL="203200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5) Find your energy per nucleon by dividing by total number of protons and neutrons</a:t>
            </a:r>
          </a:p>
          <a:p>
            <a:pPr marL="203200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6) Convert to eV.  1 eV = </a:t>
            </a:r>
            <a:r>
              <a:rPr lang="en-GB" sz="1800" dirty="0">
                <a:solidFill>
                  <a:schemeClr val="bg1"/>
                </a:solidFill>
              </a:rPr>
              <a:t>1.6 x 10</a:t>
            </a:r>
            <a:r>
              <a:rPr lang="en-GB" sz="1800" baseline="30000" dirty="0">
                <a:solidFill>
                  <a:schemeClr val="bg1"/>
                </a:solidFill>
              </a:rPr>
              <a:t>-</a:t>
            </a:r>
            <a:r>
              <a:rPr lang="en-GB" sz="1800" baseline="30000" dirty="0" smtClean="0">
                <a:solidFill>
                  <a:schemeClr val="bg1"/>
                </a:solidFill>
              </a:rPr>
              <a:t>19 </a:t>
            </a:r>
            <a:r>
              <a:rPr lang="en-GB" sz="1800" dirty="0" smtClean="0">
                <a:solidFill>
                  <a:schemeClr val="bg1"/>
                </a:solidFill>
              </a:rPr>
              <a:t>J</a:t>
            </a:r>
          </a:p>
          <a:p>
            <a:pPr>
              <a:buFontTx/>
              <a:buChar char="-"/>
            </a:pPr>
            <a:endParaRPr lang="en-GB" sz="1800" dirty="0" smtClean="0">
              <a:solidFill>
                <a:schemeClr val="bg1"/>
              </a:solidFill>
            </a:endParaRPr>
          </a:p>
          <a:p>
            <a:pPr marL="717550" indent="-514350">
              <a:buAutoNum type="arabicParenR"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sz="180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22065" y="4011676"/>
          <a:ext cx="8555338" cy="10287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7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09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Particle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Mass (u)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r>
                        <a:rPr lang="en-GB" sz="1800" dirty="0"/>
                        <a:t>Neutron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1.008665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r>
                        <a:rPr lang="en-GB" sz="1800" dirty="0"/>
                        <a:t>Proton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1.007276 </a:t>
                      </a:r>
                      <a:endParaRPr lang="en-GB" sz="27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  <a:sym typeface="Arial"/>
              </a:rPr>
              <a:t>Learning Outcome: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Explain the concept of binding energy</a:t>
            </a:r>
            <a:endParaRPr kumimoji="0" lang="en-GB" sz="1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2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279"/>
          <a:stretch/>
        </p:blipFill>
        <p:spPr bwMode="auto">
          <a:xfrm>
            <a:off x="107504" y="1"/>
            <a:ext cx="882047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4"/>
          <a:stretch/>
        </p:blipFill>
        <p:spPr bwMode="auto">
          <a:xfrm>
            <a:off x="1" y="0"/>
            <a:ext cx="9146977" cy="50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6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6096</Words>
  <Application>Microsoft Office PowerPoint</Application>
  <PresentationFormat>On-screen Show (16:9)</PresentationFormat>
  <Paragraphs>1040</Paragraphs>
  <Slides>113</Slides>
  <Notes>77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1" baseType="lpstr">
      <vt:lpstr>Arial</vt:lpstr>
      <vt:lpstr>Calibri</vt:lpstr>
      <vt:lpstr>Comic Sans MS</vt:lpstr>
      <vt:lpstr>Lucida Grande</vt:lpstr>
      <vt:lpstr>Times New Roman</vt:lpstr>
      <vt:lpstr>Office Theme</vt:lpstr>
      <vt:lpstr>1_Office Theme</vt:lpstr>
      <vt:lpstr>Chart</vt:lpstr>
      <vt:lpstr>Nuclear and particle physics</vt:lpstr>
      <vt:lpstr>A-Level Physics</vt:lpstr>
      <vt:lpstr>PowerPoint Presentation</vt:lpstr>
      <vt:lpstr>PowerPoint Presentation</vt:lpstr>
      <vt:lpstr>PowerPoint Presentation</vt:lpstr>
      <vt:lpstr>Radioactive decay</vt:lpstr>
      <vt:lpstr>The Atomic Model</vt:lpstr>
      <vt:lpstr>The Atomic Model</vt:lpstr>
      <vt:lpstr>The Atomic Model</vt:lpstr>
      <vt:lpstr>PowerPoint Presentation</vt:lpstr>
      <vt:lpstr>PowerPoint Presentation</vt:lpstr>
      <vt:lpstr>Radioactivity</vt:lpstr>
      <vt:lpstr>Radioactivity</vt:lpstr>
      <vt:lpstr>Radioactivity</vt:lpstr>
      <vt:lpstr>Alpha decay</vt:lpstr>
      <vt:lpstr>Gamma decay</vt:lpstr>
      <vt:lpstr>Beta Decay</vt:lpstr>
      <vt:lpstr>Quark Transformation</vt:lpstr>
      <vt:lpstr>Neutrinos</vt:lpstr>
      <vt:lpstr>A-Level Physics</vt:lpstr>
      <vt:lpstr>PowerPoint Presentation</vt:lpstr>
      <vt:lpstr>A-Level Physics</vt:lpstr>
      <vt:lpstr>Nuclear decay equations</vt:lpstr>
      <vt:lpstr>An Atom always has the same number of protons and electrons!</vt:lpstr>
      <vt:lpstr>Represent an alpha and beta particle and  gamma ray as formula with an atomic number and mass   - An alpha particle is a helium nucleus  - In beta minus decay a neutron turns into a proton releasing an electron  - In beta plus  decay a proton turns into a neutron releasing a positron  - A gamma ray is an electromagnetic wave</vt:lpstr>
      <vt:lpstr>Represent an alpha and beta particle and  gamma ray as formula with an atomic number and mass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Beta Decay</vt:lpstr>
      <vt:lpstr>PowerPoint Presentation</vt:lpstr>
      <vt:lpstr>PowerPoint Presentation</vt:lpstr>
      <vt:lpstr>A-Level Physics</vt:lpstr>
      <vt:lpstr>Half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 - Role the dice and remove all 5s and 6s. These represent your “decayed” atoms Results- Draw a table of results:       Analysis - Graph of number of “original atoms” left versus time and work out the “half life”  Conclusion – what is good about this model, what isn’t?</vt:lpstr>
      <vt:lpstr>A-Level Physics</vt:lpstr>
      <vt:lpstr>Radioactive decay calculations</vt:lpstr>
      <vt:lpstr>PowerPoint Presentation</vt:lpstr>
      <vt:lpstr>The Decay Constant</vt:lpstr>
      <vt:lpstr>The Decay Constant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A-Level Physics</vt:lpstr>
      <vt:lpstr>Radioactive dating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A-Level Physics</vt:lpstr>
      <vt:lpstr>Binding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A-Level Physics</vt:lpstr>
      <vt:lpstr>Fission and fussion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words can you make out of electrostatic?</dc:title>
  <dc:creator>AMELIA MARKS</dc:creator>
  <cp:lastModifiedBy>AMELIA MARKS</cp:lastModifiedBy>
  <cp:revision>106</cp:revision>
  <dcterms:modified xsi:type="dcterms:W3CDTF">2020-10-13T09:52:18Z</dcterms:modified>
</cp:coreProperties>
</file>