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12"/>
  </p:notesMasterIdLst>
  <p:sldIdLst>
    <p:sldId id="256" r:id="rId3"/>
    <p:sldId id="268" r:id="rId4"/>
    <p:sldId id="272" r:id="rId5"/>
    <p:sldId id="273" r:id="rId6"/>
    <p:sldId id="274" r:id="rId7"/>
    <p:sldId id="275" r:id="rId8"/>
    <p:sldId id="276" r:id="rId9"/>
    <p:sldId id="277" r:id="rId10"/>
    <p:sldId id="278" r:id="rId1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8671ABA-267C-4D16-B6F1-A73AD2893AB6}">
  <a:tblStyle styleId="{88671ABA-267C-4D16-B6F1-A73AD2893AB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0" d="100"/>
          <a:sy n="110" d="100"/>
        </p:scale>
        <p:origin x="1644"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5223540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r>
              <a:rPr lang="en-GB"/>
              <a:t>Electricity</a:t>
            </a:r>
          </a:p>
          <a:p>
            <a:pPr lvl="0">
              <a:spcBef>
                <a:spcPts val="0"/>
              </a:spcBef>
              <a:buNone/>
            </a:pPr>
            <a:r>
              <a:rPr lang="en-GB"/>
              <a:t>Electro and magnetic fields and magnetism</a:t>
            </a:r>
          </a:p>
          <a:p>
            <a:pPr lvl="0">
              <a:spcBef>
                <a:spcPts val="0"/>
              </a:spcBef>
              <a:buNone/>
            </a:pPr>
            <a:r>
              <a:rPr lang="en-GB"/>
              <a:t>Waves</a:t>
            </a:r>
          </a:p>
          <a:p>
            <a:pPr lvl="0">
              <a:spcBef>
                <a:spcPts val="0"/>
              </a:spcBef>
              <a:buNone/>
            </a:pPr>
            <a:r>
              <a:rPr lang="en-GB"/>
              <a:t>Quantum, nuclear and particle physics </a:t>
            </a:r>
          </a:p>
          <a:p>
            <a:pPr lvl="0">
              <a:spcBef>
                <a:spcPts val="0"/>
              </a:spcBef>
              <a:buNone/>
            </a:pPr>
            <a:r>
              <a:rPr lang="en-GB"/>
              <a:t>Medical physics</a:t>
            </a:r>
          </a:p>
          <a:p>
            <a:pPr lvl="0">
              <a:spcBef>
                <a:spcPts val="0"/>
              </a:spcBef>
              <a:buNone/>
            </a:pPr>
            <a:endParaRPr/>
          </a:p>
        </p:txBody>
      </p:sp>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57072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Gas and radiation pressure equal in main phase </a:t>
            </a:r>
          </a:p>
        </p:txBody>
      </p:sp>
      <p:sp>
        <p:nvSpPr>
          <p:cNvPr id="239" name="Shape 2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7436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66" name="Shape 266"/>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75156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r>
              <a:rPr lang="en-GB"/>
              <a:t>Gas and radiation pressure equal in main phase </a:t>
            </a:r>
          </a:p>
        </p:txBody>
      </p:sp>
      <p:sp>
        <p:nvSpPr>
          <p:cNvPr id="272" name="Shape 272"/>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119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78" name="Shape 27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0399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963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89" name="Shape 289"/>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149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295" name="Shape 295"/>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4658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noAutofit/>
          </a:bodyPr>
          <a:lstStyle/>
          <a:p>
            <a:pPr lvl="0" rtl="0">
              <a:spcBef>
                <a:spcPts val="0"/>
              </a:spcBef>
              <a:buNone/>
            </a:pPr>
            <a:endParaRPr/>
          </a:p>
        </p:txBody>
      </p:sp>
      <p:sp>
        <p:nvSpPr>
          <p:cNvPr id="307" name="Shape 307"/>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190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6"/>
            <a:ext cx="8520600" cy="27369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1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6"/>
            <a:ext cx="8520600" cy="17343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2" name="Shape 52"/>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53" name="Shape 53"/>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4" name="Shape 54"/>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55" name="Shape 55"/>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58" name="Shape 58"/>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59" name="Shape 5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0" name="Shape 6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1" name="Shape 6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64" name="Shape 64"/>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65" name="Shape 65"/>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66" name="Shape 6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7" name="Shape 6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68" name="Shape 6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7" name="Shape 77"/>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8" name="Shape 78"/>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9" name="Shape 79"/>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0" name="Shape 80"/>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1"/>
        <p:cNvGrpSpPr/>
        <p:nvPr/>
      </p:nvGrpSpPr>
      <p:grpSpPr>
        <a:xfrm>
          <a:off x="0" y="0"/>
          <a:ext cx="0" cy="0"/>
          <a:chOff x="0" y="0"/>
          <a:chExt cx="0" cy="0"/>
        </a:xfrm>
      </p:grpSpPr>
      <p:sp>
        <p:nvSpPr>
          <p:cNvPr id="82" name="Shape 82"/>
          <p:cNvSpPr txBox="1">
            <a:spLocks noGrp="1"/>
          </p:cNvSpPr>
          <p:nvPr>
            <p:ph type="ctrTitle"/>
          </p:nvPr>
        </p:nvSpPr>
        <p:spPr>
          <a:xfrm>
            <a:off x="685800" y="2130425"/>
            <a:ext cx="7772400" cy="1470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3" name="Shape 83"/>
          <p:cNvSpPr txBox="1">
            <a:spLocks noGrp="1"/>
          </p:cNvSpPr>
          <p:nvPr>
            <p:ph type="subTitle" idx="1"/>
          </p:nvPr>
        </p:nvSpPr>
        <p:spPr>
          <a:xfrm>
            <a:off x="1371600" y="3886200"/>
            <a:ext cx="6400800" cy="1752600"/>
          </a:xfrm>
          <a:prstGeom prst="rect">
            <a:avLst/>
          </a:prstGeom>
          <a:noFill/>
          <a:ln>
            <a:noFill/>
          </a:ln>
        </p:spPr>
        <p:txBody>
          <a:bodyPr lIns="91425" tIns="91425" rIns="91425" bIns="91425" anchor="t" anchorCtr="0"/>
          <a:lstStyle>
            <a:lvl1pPr marL="0" marR="0" lvl="0" indent="0" algn="ctr" rtl="0">
              <a:spcBef>
                <a:spcPts val="640"/>
              </a:spcBef>
              <a:buClr>
                <a:srgbClr val="888888"/>
              </a:buClr>
              <a:buFont typeface="Arial"/>
              <a:buNone/>
              <a:defRPr sz="3200" b="0" i="0" u="none" strike="noStrike" cap="none">
                <a:solidFill>
                  <a:srgbClr val="888888"/>
                </a:solidFill>
                <a:latin typeface="Comic Sans MS"/>
                <a:ea typeface="Comic Sans MS"/>
                <a:cs typeface="Comic Sans MS"/>
                <a:sym typeface="Comic Sans MS"/>
              </a:defRPr>
            </a:lvl1pPr>
            <a:lvl2pPr marL="457200" marR="0" lvl="1" indent="0" algn="ctr" rtl="0">
              <a:spcBef>
                <a:spcPts val="560"/>
              </a:spcBef>
              <a:buClr>
                <a:srgbClr val="888888"/>
              </a:buClr>
              <a:buFont typeface="Arial"/>
              <a:buNone/>
              <a:defRPr sz="2800" b="0" i="0" u="none" strike="noStrike" cap="none">
                <a:solidFill>
                  <a:srgbClr val="888888"/>
                </a:solidFill>
                <a:latin typeface="Comic Sans MS"/>
                <a:ea typeface="Comic Sans MS"/>
                <a:cs typeface="Comic Sans MS"/>
                <a:sym typeface="Comic Sans MS"/>
              </a:defRPr>
            </a:lvl2pPr>
            <a:lvl3pPr marL="914400" marR="0" lvl="2" indent="0" algn="ctr" rtl="0">
              <a:spcBef>
                <a:spcPts val="480"/>
              </a:spcBef>
              <a:buClr>
                <a:srgbClr val="888888"/>
              </a:buClr>
              <a:buFont typeface="Arial"/>
              <a:buNone/>
              <a:defRPr sz="2400" b="0" i="0" u="none" strike="noStrike" cap="none">
                <a:solidFill>
                  <a:srgbClr val="888888"/>
                </a:solidFill>
                <a:latin typeface="Comic Sans MS"/>
                <a:ea typeface="Comic Sans MS"/>
                <a:cs typeface="Comic Sans MS"/>
                <a:sym typeface="Comic Sans MS"/>
              </a:defRPr>
            </a:lvl3pPr>
            <a:lvl4pPr marL="1371600" marR="0" lvl="3"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4pPr>
            <a:lvl5pPr marL="1828800" marR="0" lvl="4"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5pPr>
            <a:lvl6pPr marL="2286000" marR="0" lvl="5"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6pPr>
            <a:lvl7pPr marL="2743200" marR="0" lvl="6"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7pPr>
            <a:lvl8pPr marL="3200400" marR="0" lvl="7"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8pPr>
            <a:lvl9pPr marL="3657600" marR="0" lvl="8" indent="0" algn="ctr"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9pPr>
          </a:lstStyle>
          <a:p>
            <a:endParaRPr/>
          </a:p>
        </p:txBody>
      </p:sp>
      <p:sp>
        <p:nvSpPr>
          <p:cNvPr id="84" name="Shape 84"/>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5" name="Shape 85"/>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86" name="Shape 86"/>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722312" y="4406900"/>
            <a:ext cx="7772400" cy="13620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omic Sans MS"/>
              <a:buNone/>
              <a:defRPr sz="4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89" name="Shape 89"/>
          <p:cNvSpPr txBox="1">
            <a:spLocks noGrp="1"/>
          </p:cNvSpPr>
          <p:nvPr>
            <p:ph type="body" idx="1"/>
          </p:nvPr>
        </p:nvSpPr>
        <p:spPr>
          <a:xfrm>
            <a:off x="722312" y="2906713"/>
            <a:ext cx="7772400" cy="1500300"/>
          </a:xfrm>
          <a:prstGeom prst="rect">
            <a:avLst/>
          </a:prstGeom>
          <a:noFill/>
          <a:ln>
            <a:noFill/>
          </a:ln>
        </p:spPr>
        <p:txBody>
          <a:bodyPr lIns="91425" tIns="91425" rIns="91425" bIns="91425" anchor="b" anchorCtr="0"/>
          <a:lstStyle>
            <a:lvl1pPr marL="0" marR="0" lvl="0" indent="0" algn="l" rtl="0">
              <a:spcBef>
                <a:spcPts val="400"/>
              </a:spcBef>
              <a:buClr>
                <a:srgbClr val="888888"/>
              </a:buClr>
              <a:buFont typeface="Arial"/>
              <a:buNone/>
              <a:defRPr sz="2000" b="0" i="0" u="none" strike="noStrike" cap="none">
                <a:solidFill>
                  <a:srgbClr val="888888"/>
                </a:solidFill>
                <a:latin typeface="Comic Sans MS"/>
                <a:ea typeface="Comic Sans MS"/>
                <a:cs typeface="Comic Sans MS"/>
                <a:sym typeface="Comic Sans MS"/>
              </a:defRPr>
            </a:lvl1pPr>
            <a:lvl2pPr marL="457200" marR="0" lvl="1" indent="0" algn="l" rtl="0">
              <a:spcBef>
                <a:spcPts val="360"/>
              </a:spcBef>
              <a:buClr>
                <a:srgbClr val="888888"/>
              </a:buClr>
              <a:buFont typeface="Arial"/>
              <a:buNone/>
              <a:defRPr sz="1800" b="0" i="0" u="none" strike="noStrike" cap="none">
                <a:solidFill>
                  <a:srgbClr val="888888"/>
                </a:solidFill>
                <a:latin typeface="Comic Sans MS"/>
                <a:ea typeface="Comic Sans MS"/>
                <a:cs typeface="Comic Sans MS"/>
                <a:sym typeface="Comic Sans MS"/>
              </a:defRPr>
            </a:lvl2pPr>
            <a:lvl3pPr marL="914400" marR="0" lvl="2" indent="0" algn="l" rtl="0">
              <a:spcBef>
                <a:spcPts val="320"/>
              </a:spcBef>
              <a:buClr>
                <a:srgbClr val="888888"/>
              </a:buClr>
              <a:buFont typeface="Arial"/>
              <a:buNone/>
              <a:defRPr sz="1600" b="0" i="0" u="none" strike="noStrike" cap="none">
                <a:solidFill>
                  <a:srgbClr val="888888"/>
                </a:solidFill>
                <a:latin typeface="Comic Sans MS"/>
                <a:ea typeface="Comic Sans MS"/>
                <a:cs typeface="Comic Sans MS"/>
                <a:sym typeface="Comic Sans MS"/>
              </a:defRPr>
            </a:lvl3pPr>
            <a:lvl4pPr marL="1371600" marR="0" lvl="3"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4pPr>
            <a:lvl5pPr marL="1828800" marR="0" lvl="4"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5pPr>
            <a:lvl6pPr marL="2286000" marR="0" lvl="5"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6pPr>
            <a:lvl7pPr marL="2743200" marR="0" lvl="6"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7pPr>
            <a:lvl8pPr marL="3200400" marR="0" lvl="7"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8pPr>
            <a:lvl9pPr marL="3657600" marR="0" lvl="8" indent="0" algn="l" rtl="0">
              <a:spcBef>
                <a:spcPts val="280"/>
              </a:spcBef>
              <a:buClr>
                <a:srgbClr val="888888"/>
              </a:buClr>
              <a:buFont typeface="Arial"/>
              <a:buNone/>
              <a:defRPr sz="1400" b="0" i="0" u="none" strike="noStrike" cap="none">
                <a:solidFill>
                  <a:srgbClr val="888888"/>
                </a:solidFill>
                <a:latin typeface="Comic Sans MS"/>
                <a:ea typeface="Comic Sans MS"/>
                <a:cs typeface="Comic Sans MS"/>
                <a:sym typeface="Comic Sans MS"/>
              </a:defRPr>
            </a:lvl9pPr>
          </a:lstStyle>
          <a:p>
            <a:endParaRPr/>
          </a:p>
        </p:txBody>
      </p:sp>
      <p:sp>
        <p:nvSpPr>
          <p:cNvPr id="90" name="Shape 90"/>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1" name="Shape 91"/>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2" name="Shape 92"/>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95" name="Shape 95"/>
          <p:cNvSpPr txBox="1">
            <a:spLocks noGrp="1"/>
          </p:cNvSpPr>
          <p:nvPr>
            <p:ph type="body" idx="1"/>
          </p:nvPr>
        </p:nvSpPr>
        <p:spPr>
          <a:xfrm>
            <a:off x="457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6" name="Shape 96"/>
          <p:cNvSpPr txBox="1">
            <a:spLocks noGrp="1"/>
          </p:cNvSpPr>
          <p:nvPr>
            <p:ph type="body" idx="2"/>
          </p:nvPr>
        </p:nvSpPr>
        <p:spPr>
          <a:xfrm>
            <a:off x="4648200" y="1600200"/>
            <a:ext cx="4038600" cy="4526100"/>
          </a:xfrm>
          <a:prstGeom prst="rect">
            <a:avLst/>
          </a:prstGeom>
          <a:noFill/>
          <a:ln>
            <a:noFill/>
          </a:ln>
        </p:spPr>
        <p:txBody>
          <a:bodyPr lIns="91425" tIns="91425" rIns="91425" bIns="91425" anchor="t" anchorCtr="0"/>
          <a:lstStyle>
            <a:lvl1pPr marL="342900" marR="0" lvl="0" indent="-16510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1pPr>
            <a:lvl2pPr marL="742950" marR="0" lvl="1" indent="-13335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2pPr>
            <a:lvl3pPr marL="1143000" marR="0" lvl="2"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3pPr>
            <a:lvl4pPr marL="1600200" marR="0" lvl="3"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4pPr>
            <a:lvl5pPr marL="2057400" marR="0" lvl="4"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5pPr>
            <a:lvl6pPr marL="2514600" marR="0" lvl="5"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6pPr>
            <a:lvl7pPr marL="2971800" marR="0" lvl="6"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7pPr>
            <a:lvl8pPr marL="3429000" marR="0" lvl="7"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8pPr>
            <a:lvl9pPr marL="3886200" marR="0" lvl="8"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9pPr>
          </a:lstStyle>
          <a:p>
            <a:endParaRPr/>
          </a:p>
        </p:txBody>
      </p:sp>
      <p:sp>
        <p:nvSpPr>
          <p:cNvPr id="97" name="Shape 97"/>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8" name="Shape 98"/>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99" name="Shape 99"/>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02" name="Shape 102"/>
          <p:cNvSpPr txBox="1">
            <a:spLocks noGrp="1"/>
          </p:cNvSpPr>
          <p:nvPr>
            <p:ph type="body" idx="1"/>
          </p:nvPr>
        </p:nvSpPr>
        <p:spPr>
          <a:xfrm>
            <a:off x="457200" y="1535112"/>
            <a:ext cx="40401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3" name="Shape 103"/>
          <p:cNvSpPr txBox="1">
            <a:spLocks noGrp="1"/>
          </p:cNvSpPr>
          <p:nvPr>
            <p:ph type="body" idx="2"/>
          </p:nvPr>
        </p:nvSpPr>
        <p:spPr>
          <a:xfrm>
            <a:off x="457200" y="2174875"/>
            <a:ext cx="40401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4" name="Shape 104"/>
          <p:cNvSpPr txBox="1">
            <a:spLocks noGrp="1"/>
          </p:cNvSpPr>
          <p:nvPr>
            <p:ph type="body" idx="3"/>
          </p:nvPr>
        </p:nvSpPr>
        <p:spPr>
          <a:xfrm>
            <a:off x="4645025" y="1535112"/>
            <a:ext cx="4041900" cy="639899"/>
          </a:xfrm>
          <a:prstGeom prst="rect">
            <a:avLst/>
          </a:prstGeom>
          <a:noFill/>
          <a:ln>
            <a:noFill/>
          </a:ln>
        </p:spPr>
        <p:txBody>
          <a:bodyPr lIns="91425" tIns="91425" rIns="91425" bIns="91425" anchor="b" anchorCtr="0"/>
          <a:lstStyle>
            <a:lvl1pPr marL="0" marR="0" lvl="0" indent="0" algn="l" rtl="0">
              <a:spcBef>
                <a:spcPts val="480"/>
              </a:spcBef>
              <a:buClr>
                <a:schemeClr val="dk1"/>
              </a:buClr>
              <a:buFont typeface="Arial"/>
              <a:buNone/>
              <a:defRPr sz="2400" b="1" i="0" u="none" strike="noStrike" cap="none">
                <a:solidFill>
                  <a:schemeClr val="dk1"/>
                </a:solidFill>
                <a:latin typeface="Comic Sans MS"/>
                <a:ea typeface="Comic Sans MS"/>
                <a:cs typeface="Comic Sans MS"/>
                <a:sym typeface="Comic Sans MS"/>
              </a:defRPr>
            </a:lvl1pPr>
            <a:lvl2pPr marL="457200" marR="0" lvl="1" indent="0" algn="l" rtl="0">
              <a:spcBef>
                <a:spcPts val="400"/>
              </a:spcBef>
              <a:buClr>
                <a:schemeClr val="dk1"/>
              </a:buClr>
              <a:buFont typeface="Arial"/>
              <a:buNone/>
              <a:defRPr sz="2000" b="1" i="0" u="none" strike="noStrike" cap="none">
                <a:solidFill>
                  <a:schemeClr val="dk1"/>
                </a:solidFill>
                <a:latin typeface="Comic Sans MS"/>
                <a:ea typeface="Comic Sans MS"/>
                <a:cs typeface="Comic Sans MS"/>
                <a:sym typeface="Comic Sans MS"/>
              </a:defRPr>
            </a:lvl2pPr>
            <a:lvl3pPr marL="914400" marR="0" lvl="2" indent="0" algn="l" rtl="0">
              <a:spcBef>
                <a:spcPts val="360"/>
              </a:spcBef>
              <a:buClr>
                <a:schemeClr val="dk1"/>
              </a:buClr>
              <a:buFont typeface="Arial"/>
              <a:buNone/>
              <a:defRPr sz="1800" b="1" i="0" u="none" strike="noStrike" cap="none">
                <a:solidFill>
                  <a:schemeClr val="dk1"/>
                </a:solidFill>
                <a:latin typeface="Comic Sans MS"/>
                <a:ea typeface="Comic Sans MS"/>
                <a:cs typeface="Comic Sans MS"/>
                <a:sym typeface="Comic Sans MS"/>
              </a:defRPr>
            </a:lvl3pPr>
            <a:lvl4pPr marL="1371600" marR="0" lvl="3"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4pPr>
            <a:lvl5pPr marL="1828800" marR="0" lvl="4"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5pPr>
            <a:lvl6pPr marL="2286000" marR="0" lvl="5"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6pPr>
            <a:lvl7pPr marL="2743200" marR="0" lvl="6"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7pPr>
            <a:lvl8pPr marL="3200400" marR="0" lvl="7"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8pPr>
            <a:lvl9pPr marL="3657600" marR="0" lvl="8" indent="0" algn="l" rtl="0">
              <a:spcBef>
                <a:spcPts val="320"/>
              </a:spcBef>
              <a:buClr>
                <a:schemeClr val="dk1"/>
              </a:buClr>
              <a:buFont typeface="Arial"/>
              <a:buNone/>
              <a:defRPr sz="1600" b="1" i="0" u="none" strike="noStrike" cap="none">
                <a:solidFill>
                  <a:schemeClr val="dk1"/>
                </a:solidFill>
                <a:latin typeface="Comic Sans MS"/>
                <a:ea typeface="Comic Sans MS"/>
                <a:cs typeface="Comic Sans MS"/>
                <a:sym typeface="Comic Sans MS"/>
              </a:defRPr>
            </a:lvl9pPr>
          </a:lstStyle>
          <a:p>
            <a:endParaRPr/>
          </a:p>
        </p:txBody>
      </p:sp>
      <p:sp>
        <p:nvSpPr>
          <p:cNvPr id="105" name="Shape 105"/>
          <p:cNvSpPr txBox="1">
            <a:spLocks noGrp="1"/>
          </p:cNvSpPr>
          <p:nvPr>
            <p:ph type="body" idx="4"/>
          </p:nvPr>
        </p:nvSpPr>
        <p:spPr>
          <a:xfrm>
            <a:off x="4645025" y="2174875"/>
            <a:ext cx="4041900" cy="3951300"/>
          </a:xfrm>
          <a:prstGeom prst="rect">
            <a:avLst/>
          </a:prstGeom>
          <a:noFill/>
          <a:ln>
            <a:noFill/>
          </a:ln>
        </p:spPr>
        <p:txBody>
          <a:bodyPr lIns="91425" tIns="91425" rIns="91425" bIns="91425" anchor="t" anchorCtr="0"/>
          <a:lstStyle>
            <a:lvl1pPr marL="342900" marR="0" lvl="0" indent="-1905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1pPr>
            <a:lvl2pPr marL="742950" marR="0" lvl="1" indent="-15875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2pPr>
            <a:lvl3pPr marL="1143000" marR="0" lvl="2" indent="-114300" algn="l" rtl="0">
              <a:spcBef>
                <a:spcPts val="360"/>
              </a:spcBef>
              <a:buClr>
                <a:schemeClr val="dk1"/>
              </a:buClr>
              <a:buSzPct val="100000"/>
              <a:buFont typeface="Arial"/>
              <a:buChar char="•"/>
              <a:defRPr sz="1800" b="0" i="0" u="none" strike="noStrike" cap="none">
                <a:solidFill>
                  <a:schemeClr val="dk1"/>
                </a:solidFill>
                <a:latin typeface="Comic Sans MS"/>
                <a:ea typeface="Comic Sans MS"/>
                <a:cs typeface="Comic Sans MS"/>
                <a:sym typeface="Comic Sans MS"/>
              </a:defRPr>
            </a:lvl3pPr>
            <a:lvl4pPr marL="1600200" marR="0" lvl="3"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4pPr>
            <a:lvl5pPr marL="2057400" marR="0" lvl="4"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5pPr>
            <a:lvl6pPr marL="2514600" marR="0" lvl="5"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6pPr>
            <a:lvl7pPr marL="2971800" marR="0" lvl="6"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7pPr>
            <a:lvl8pPr marL="3429000" marR="0" lvl="7"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8pPr>
            <a:lvl9pPr marL="3886200" marR="0" lvl="8" indent="-127000" algn="l" rtl="0">
              <a:spcBef>
                <a:spcPts val="320"/>
              </a:spcBef>
              <a:buClr>
                <a:schemeClr val="dk1"/>
              </a:buClr>
              <a:buSzPct val="100000"/>
              <a:buFont typeface="Arial"/>
              <a:buChar char="•"/>
              <a:defRPr sz="1600" b="0" i="0" u="none" strike="noStrike" cap="none">
                <a:solidFill>
                  <a:schemeClr val="dk1"/>
                </a:solidFill>
                <a:latin typeface="Comic Sans MS"/>
                <a:ea typeface="Comic Sans MS"/>
                <a:cs typeface="Comic Sans MS"/>
                <a:sym typeface="Comic Sans MS"/>
              </a:defRPr>
            </a:lvl9pPr>
          </a:lstStyle>
          <a:p>
            <a:endParaRPr/>
          </a:p>
        </p:txBody>
      </p:sp>
      <p:sp>
        <p:nvSpPr>
          <p:cNvPr id="106" name="Shape 106"/>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7" name="Shape 107"/>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08" name="Shape 108"/>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3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11" name="Shape 11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2" name="Shape 11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3" name="Shape 11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14"/>
        <p:cNvGrpSpPr/>
        <p:nvPr/>
      </p:nvGrpSpPr>
      <p:grpSpPr>
        <a:xfrm>
          <a:off x="0" y="0"/>
          <a:ext cx="0" cy="0"/>
          <a:chOff x="0" y="0"/>
          <a:chExt cx="0" cy="0"/>
        </a:xfrm>
      </p:grpSpPr>
      <p:sp>
        <p:nvSpPr>
          <p:cNvPr id="115" name="Shape 11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6" name="Shape 11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17" name="Shape 11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457200" y="273050"/>
            <a:ext cx="3008400" cy="11619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0" name="Shape 120"/>
          <p:cNvSpPr txBox="1">
            <a:spLocks noGrp="1"/>
          </p:cNvSpPr>
          <p:nvPr>
            <p:ph type="body" idx="1"/>
          </p:nvPr>
        </p:nvSpPr>
        <p:spPr>
          <a:xfrm>
            <a:off x="3575050" y="273050"/>
            <a:ext cx="5111700" cy="58530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21" name="Shape 121"/>
          <p:cNvSpPr txBox="1">
            <a:spLocks noGrp="1"/>
          </p:cNvSpPr>
          <p:nvPr>
            <p:ph type="body" idx="2"/>
          </p:nvPr>
        </p:nvSpPr>
        <p:spPr>
          <a:xfrm>
            <a:off x="457200" y="1435100"/>
            <a:ext cx="3008400" cy="46911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2" name="Shape 12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3" name="Shape 12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24" name="Shape 12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792288" y="4800600"/>
            <a:ext cx="5486400" cy="566700"/>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omic Sans MS"/>
              <a:buNone/>
              <a:defRPr sz="2000" b="1"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27" name="Shape 127"/>
          <p:cNvSpPr>
            <a:spLocks noGrp="1"/>
          </p:cNvSpPr>
          <p:nvPr>
            <p:ph type="pic" idx="2"/>
          </p:nvPr>
        </p:nvSpPr>
        <p:spPr>
          <a:xfrm>
            <a:off x="1792288" y="612775"/>
            <a:ext cx="5486400" cy="4114800"/>
          </a:xfrm>
          <a:prstGeom prst="rect">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omic Sans MS"/>
                <a:ea typeface="Comic Sans MS"/>
                <a:cs typeface="Comic Sans MS"/>
                <a:sym typeface="Comic Sans MS"/>
              </a:defRPr>
            </a:lvl1pPr>
            <a:lvl2pPr marL="457200" marR="0" lvl="1" indent="0" algn="l" rtl="0">
              <a:spcBef>
                <a:spcPts val="560"/>
              </a:spcBef>
              <a:buClr>
                <a:schemeClr val="dk1"/>
              </a:buClr>
              <a:buFont typeface="Arial"/>
              <a:buNone/>
              <a:defRPr sz="2800" b="0" i="0" u="none" strike="noStrike" cap="none">
                <a:solidFill>
                  <a:schemeClr val="dk1"/>
                </a:solidFill>
                <a:latin typeface="Comic Sans MS"/>
                <a:ea typeface="Comic Sans MS"/>
                <a:cs typeface="Comic Sans MS"/>
                <a:sym typeface="Comic Sans MS"/>
              </a:defRPr>
            </a:lvl2pPr>
            <a:lvl3pPr marL="914400" marR="0" lvl="2" indent="0" algn="l" rtl="0">
              <a:spcBef>
                <a:spcPts val="480"/>
              </a:spcBef>
              <a:buClr>
                <a:schemeClr val="dk1"/>
              </a:buClr>
              <a:buFont typeface="Arial"/>
              <a:buNone/>
              <a:defRPr sz="2400" b="0" i="0" u="none" strike="noStrike" cap="none">
                <a:solidFill>
                  <a:schemeClr val="dk1"/>
                </a:solidFill>
                <a:latin typeface="Comic Sans MS"/>
                <a:ea typeface="Comic Sans MS"/>
                <a:cs typeface="Comic Sans MS"/>
                <a:sym typeface="Comic Sans MS"/>
              </a:defRPr>
            </a:lvl3pPr>
            <a:lvl4pPr marL="1371600" marR="0" lvl="3"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4pPr>
            <a:lvl5pPr marL="1828800" marR="0" lvl="4"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5pPr>
            <a:lvl6pPr marL="2286000" marR="0" lvl="5"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6pPr>
            <a:lvl7pPr marL="2743200" marR="0" lvl="6"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7pPr>
            <a:lvl8pPr marL="3200400" marR="0" lvl="7"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8pPr>
            <a:lvl9pPr marL="3657600" marR="0" lvl="8" indent="0" algn="l" rtl="0">
              <a:spcBef>
                <a:spcPts val="400"/>
              </a:spcBef>
              <a:buClr>
                <a:schemeClr val="dk1"/>
              </a:buClr>
              <a:buFont typeface="Arial"/>
              <a:buNone/>
              <a:defRPr sz="2000" b="0" i="0" u="none" strike="noStrike" cap="none">
                <a:solidFill>
                  <a:schemeClr val="dk1"/>
                </a:solidFill>
                <a:latin typeface="Comic Sans MS"/>
                <a:ea typeface="Comic Sans MS"/>
                <a:cs typeface="Comic Sans MS"/>
                <a:sym typeface="Comic Sans MS"/>
              </a:defRPr>
            </a:lvl9pPr>
          </a:lstStyle>
          <a:p>
            <a:endParaRPr/>
          </a:p>
        </p:txBody>
      </p:sp>
      <p:sp>
        <p:nvSpPr>
          <p:cNvPr id="128" name="Shape 128"/>
          <p:cNvSpPr txBox="1">
            <a:spLocks noGrp="1"/>
          </p:cNvSpPr>
          <p:nvPr>
            <p:ph type="body" idx="1"/>
          </p:nvPr>
        </p:nvSpPr>
        <p:spPr>
          <a:xfrm>
            <a:off x="1792288" y="5367337"/>
            <a:ext cx="5486400" cy="804900"/>
          </a:xfrm>
          <a:prstGeom prst="rect">
            <a:avLst/>
          </a:prstGeom>
          <a:noFill/>
          <a:ln>
            <a:noFill/>
          </a:ln>
        </p:spPr>
        <p:txBody>
          <a:bodyPr lIns="91425" tIns="91425" rIns="91425" bIns="91425" anchor="t" anchorCtr="0"/>
          <a:lstStyle>
            <a:lvl1pPr marL="0" marR="0" lvl="0" indent="0" algn="l" rtl="0">
              <a:spcBef>
                <a:spcPts val="280"/>
              </a:spcBef>
              <a:buClr>
                <a:schemeClr val="dk1"/>
              </a:buClr>
              <a:buFont typeface="Arial"/>
              <a:buNone/>
              <a:defRPr sz="1400" b="0" i="0" u="none" strike="noStrike" cap="none">
                <a:solidFill>
                  <a:schemeClr val="dk1"/>
                </a:solidFill>
                <a:latin typeface="Comic Sans MS"/>
                <a:ea typeface="Comic Sans MS"/>
                <a:cs typeface="Comic Sans MS"/>
                <a:sym typeface="Comic Sans MS"/>
              </a:defRPr>
            </a:lvl1pPr>
            <a:lvl2pPr marL="457200" marR="0" lvl="1" indent="0" algn="l" rtl="0">
              <a:spcBef>
                <a:spcPts val="240"/>
              </a:spcBef>
              <a:buClr>
                <a:schemeClr val="dk1"/>
              </a:buClr>
              <a:buFont typeface="Arial"/>
              <a:buNone/>
              <a:defRPr sz="1200" b="0" i="0" u="none" strike="noStrike" cap="none">
                <a:solidFill>
                  <a:schemeClr val="dk1"/>
                </a:solidFill>
                <a:latin typeface="Comic Sans MS"/>
                <a:ea typeface="Comic Sans MS"/>
                <a:cs typeface="Comic Sans MS"/>
                <a:sym typeface="Comic Sans MS"/>
              </a:defRPr>
            </a:lvl2pPr>
            <a:lvl3pPr marL="914400" marR="0" lvl="2" indent="0" algn="l" rtl="0">
              <a:spcBef>
                <a:spcPts val="200"/>
              </a:spcBef>
              <a:buClr>
                <a:schemeClr val="dk1"/>
              </a:buClr>
              <a:buFont typeface="Arial"/>
              <a:buNone/>
              <a:defRPr sz="1000" b="0" i="0" u="none" strike="noStrike" cap="none">
                <a:solidFill>
                  <a:schemeClr val="dk1"/>
                </a:solidFill>
                <a:latin typeface="Comic Sans MS"/>
                <a:ea typeface="Comic Sans MS"/>
                <a:cs typeface="Comic Sans MS"/>
                <a:sym typeface="Comic Sans MS"/>
              </a:defRPr>
            </a:lvl3pPr>
            <a:lvl4pPr marL="1371600" marR="0" lvl="3"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4pPr>
            <a:lvl5pPr marL="1828800" marR="0" lvl="4"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5pPr>
            <a:lvl6pPr marL="2286000" marR="0" lvl="5"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6pPr>
            <a:lvl7pPr marL="2743200" marR="0" lvl="6"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7pPr>
            <a:lvl8pPr marL="3200400" marR="0" lvl="7"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8pPr>
            <a:lvl9pPr marL="3657600" marR="0" lvl="8" indent="0" algn="l" rtl="0">
              <a:spcBef>
                <a:spcPts val="180"/>
              </a:spcBef>
              <a:buClr>
                <a:schemeClr val="dk1"/>
              </a:buClr>
              <a:buFont typeface="Arial"/>
              <a:buNone/>
              <a:defRPr sz="900" b="0" i="0" u="none" strike="noStrike" cap="none">
                <a:solidFill>
                  <a:schemeClr val="dk1"/>
                </a:solidFill>
                <a:latin typeface="Comic Sans MS"/>
                <a:ea typeface="Comic Sans MS"/>
                <a:cs typeface="Comic Sans MS"/>
                <a:sym typeface="Comic Sans MS"/>
              </a:defRPr>
            </a:lvl9pPr>
          </a:lstStyle>
          <a:p>
            <a:endParaRPr/>
          </a:p>
        </p:txBody>
      </p:sp>
      <p:sp>
        <p:nvSpPr>
          <p:cNvPr id="129" name="Shape 129"/>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0" name="Shape 130"/>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1" name="Shape 131"/>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34" name="Shape 134"/>
          <p:cNvSpPr txBox="1">
            <a:spLocks noGrp="1"/>
          </p:cNvSpPr>
          <p:nvPr>
            <p:ph type="body" idx="1"/>
          </p:nvPr>
        </p:nvSpPr>
        <p:spPr>
          <a:xfrm rot="5400000">
            <a:off x="2308950" y="-251550"/>
            <a:ext cx="4526100" cy="82296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35" name="Shape 135"/>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6" name="Shape 136"/>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37" name="Shape 137"/>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rot="5400000">
            <a:off x="4732350" y="2171687"/>
            <a:ext cx="5851500" cy="20574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140" name="Shape 140"/>
          <p:cNvSpPr txBox="1">
            <a:spLocks noGrp="1"/>
          </p:cNvSpPr>
          <p:nvPr>
            <p:ph type="body" idx="1"/>
          </p:nvPr>
        </p:nvSpPr>
        <p:spPr>
          <a:xfrm rot="5400000">
            <a:off x="541350" y="190487"/>
            <a:ext cx="5851500" cy="60198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141" name="Shape 141"/>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2" name="Shape 142"/>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143" name="Shape 143"/>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a:solidFill>
                  <a:srgbClr val="888888"/>
                </a:solidFill>
                <a:latin typeface="Comic Sans MS"/>
                <a:ea typeface="Comic Sans MS"/>
                <a:cs typeface="Comic Sans MS"/>
                <a:sym typeface="Comic Sans MS"/>
              </a:rPr>
              <a:t>‹#›</a:t>
            </a:fld>
            <a:endParaRPr lang="en-GB" sz="1200">
              <a:solidFill>
                <a:srgbClr val="888888"/>
              </a:solidFill>
              <a:latin typeface="Comic Sans MS"/>
              <a:ea typeface="Comic Sans MS"/>
              <a:cs typeface="Comic Sans MS"/>
              <a:sym typeface="Comic Sans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6"/>
            <a:ext cx="8520600" cy="763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3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6"/>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9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6"/>
            <a:ext cx="5998800" cy="8067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7635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GB" sz="1000">
                <a:solidFill>
                  <a:schemeClr val="dk2"/>
                </a:solidFill>
              </a:rPr>
              <a:t>‹#›</a:t>
            </a:fld>
            <a:endParaRPr lang="en-GB"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omic Sans MS"/>
              <a:buNone/>
              <a:defRPr sz="4400" b="0" i="0" u="none" strike="noStrike" cap="none">
                <a:solidFill>
                  <a:schemeClr val="dk1"/>
                </a:solidFill>
                <a:latin typeface="Comic Sans MS"/>
                <a:ea typeface="Comic Sans MS"/>
                <a:cs typeface="Comic Sans MS"/>
                <a:sym typeface="Comic Sans MS"/>
              </a:defRPr>
            </a:lvl1pPr>
            <a:lvl2pPr lvl="1" indent="0" rtl="0">
              <a:spcBef>
                <a:spcPts val="0"/>
              </a:spcBef>
              <a:buNone/>
              <a:defRPr sz="1800"/>
            </a:lvl2pPr>
            <a:lvl3pPr lvl="2" indent="0" rtl="0">
              <a:spcBef>
                <a:spcPts val="0"/>
              </a:spcBef>
              <a:buNone/>
              <a:defRPr sz="1800"/>
            </a:lvl3pPr>
            <a:lvl4pPr lvl="3" indent="0" rtl="0">
              <a:spcBef>
                <a:spcPts val="0"/>
              </a:spcBef>
              <a:buNone/>
              <a:defRPr sz="1800"/>
            </a:lvl4pPr>
            <a:lvl5pPr lvl="4" indent="0" rtl="0">
              <a:spcBef>
                <a:spcPts val="0"/>
              </a:spcBef>
              <a:buNone/>
              <a:defRPr sz="1800"/>
            </a:lvl5pPr>
            <a:lvl6pPr lvl="5" indent="0" rtl="0">
              <a:spcBef>
                <a:spcPts val="0"/>
              </a:spcBef>
              <a:buNone/>
              <a:defRPr sz="1800"/>
            </a:lvl6pPr>
            <a:lvl7pPr lvl="6" indent="0" rtl="0">
              <a:spcBef>
                <a:spcPts val="0"/>
              </a:spcBef>
              <a:buNone/>
              <a:defRPr sz="1800"/>
            </a:lvl7pPr>
            <a:lvl8pPr lvl="7" indent="0" rtl="0">
              <a:spcBef>
                <a:spcPts val="0"/>
              </a:spcBef>
              <a:buNone/>
              <a:defRPr sz="1800"/>
            </a:lvl8pPr>
            <a:lvl9pPr lvl="8" indent="0" rtl="0">
              <a:spcBef>
                <a:spcPts val="0"/>
              </a:spcBef>
              <a:buNone/>
              <a:defRPr sz="1800"/>
            </a:lvl9pPr>
          </a:lstStyle>
          <a:p>
            <a:endParaRPr/>
          </a:p>
        </p:txBody>
      </p:sp>
      <p:sp>
        <p:nvSpPr>
          <p:cNvPr id="71" name="Shape 71"/>
          <p:cNvSpPr txBox="1">
            <a:spLocks noGrp="1"/>
          </p:cNvSpPr>
          <p:nvPr>
            <p:ph type="body" idx="1"/>
          </p:nvPr>
        </p:nvSpPr>
        <p:spPr>
          <a:xfrm>
            <a:off x="457200" y="1600200"/>
            <a:ext cx="8229600" cy="4526100"/>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omic Sans MS"/>
                <a:ea typeface="Comic Sans MS"/>
                <a:cs typeface="Comic Sans MS"/>
                <a:sym typeface="Comic Sans MS"/>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omic Sans MS"/>
                <a:ea typeface="Comic Sans MS"/>
                <a:cs typeface="Comic Sans MS"/>
                <a:sym typeface="Comic Sans MS"/>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omic Sans MS"/>
                <a:ea typeface="Comic Sans MS"/>
                <a:cs typeface="Comic Sans MS"/>
                <a:sym typeface="Comic Sans MS"/>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omic Sans MS"/>
                <a:ea typeface="Comic Sans MS"/>
                <a:cs typeface="Comic Sans MS"/>
                <a:sym typeface="Comic Sans MS"/>
              </a:defRPr>
            </a:lvl9pPr>
          </a:lstStyle>
          <a:p>
            <a:endParaRPr/>
          </a:p>
        </p:txBody>
      </p:sp>
      <p:sp>
        <p:nvSpPr>
          <p:cNvPr id="72" name="Shape 72"/>
          <p:cNvSpPr txBox="1">
            <a:spLocks noGrp="1"/>
          </p:cNvSpPr>
          <p:nvPr>
            <p:ph type="dt" idx="10"/>
          </p:nvPr>
        </p:nvSpPr>
        <p:spPr>
          <a:xfrm>
            <a:off x="457200" y="6356350"/>
            <a:ext cx="2133600" cy="365100"/>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3" name="Shape 73"/>
          <p:cNvSpPr txBox="1">
            <a:spLocks noGrp="1"/>
          </p:cNvSpPr>
          <p:nvPr>
            <p:ph type="ftr" idx="11"/>
          </p:nvPr>
        </p:nvSpPr>
        <p:spPr>
          <a:xfrm>
            <a:off x="3124200" y="6356350"/>
            <a:ext cx="2895600" cy="365100"/>
          </a:xfrm>
          <a:prstGeom prst="rect">
            <a:avLst/>
          </a:prstGeom>
          <a:noFill/>
          <a:ln>
            <a:noFill/>
          </a:ln>
        </p:spPr>
        <p:txBody>
          <a:bodyPr lIns="91425" tIns="91425" rIns="91425" bIns="91425" anchor="ctr" anchorCtr="0"/>
          <a:lstStyle>
            <a:lvl1pPr marL="0" marR="0" lvl="0" indent="0" algn="ctr" rtl="0">
              <a:spcBef>
                <a:spcPts val="0"/>
              </a:spcBef>
              <a:buNone/>
              <a:defRPr sz="1200" b="0" i="0" u="none" strike="noStrike" cap="none">
                <a:solidFill>
                  <a:srgbClr val="888888"/>
                </a:solidFill>
                <a:latin typeface="Comic Sans MS"/>
                <a:ea typeface="Comic Sans MS"/>
                <a:cs typeface="Comic Sans MS"/>
                <a:sym typeface="Comic Sans MS"/>
              </a:defRPr>
            </a:lvl1pPr>
            <a:lvl2pPr marL="457200" marR="0" lvl="1" indent="0" algn="l" rtl="0">
              <a:spcBef>
                <a:spcPts val="0"/>
              </a:spcBef>
              <a:buNone/>
              <a:defRPr sz="1800" b="0" i="0" u="none" strike="noStrike" cap="none">
                <a:solidFill>
                  <a:schemeClr val="dk1"/>
                </a:solidFill>
                <a:latin typeface="Comic Sans MS"/>
                <a:ea typeface="Comic Sans MS"/>
                <a:cs typeface="Comic Sans MS"/>
                <a:sym typeface="Comic Sans MS"/>
              </a:defRPr>
            </a:lvl2pPr>
            <a:lvl3pPr marL="914400" marR="0" lvl="2" indent="0" algn="l" rtl="0">
              <a:spcBef>
                <a:spcPts val="0"/>
              </a:spcBef>
              <a:buNone/>
              <a:defRPr sz="1800" b="0" i="0" u="none" strike="noStrike" cap="none">
                <a:solidFill>
                  <a:schemeClr val="dk1"/>
                </a:solidFill>
                <a:latin typeface="Comic Sans MS"/>
                <a:ea typeface="Comic Sans MS"/>
                <a:cs typeface="Comic Sans MS"/>
                <a:sym typeface="Comic Sans MS"/>
              </a:defRPr>
            </a:lvl3pPr>
            <a:lvl4pPr marL="1371600" marR="0" lvl="3" indent="0" algn="l" rtl="0">
              <a:spcBef>
                <a:spcPts val="0"/>
              </a:spcBef>
              <a:buNone/>
              <a:defRPr sz="1800" b="0" i="0" u="none" strike="noStrike" cap="none">
                <a:solidFill>
                  <a:schemeClr val="dk1"/>
                </a:solidFill>
                <a:latin typeface="Comic Sans MS"/>
                <a:ea typeface="Comic Sans MS"/>
                <a:cs typeface="Comic Sans MS"/>
                <a:sym typeface="Comic Sans MS"/>
              </a:defRPr>
            </a:lvl4pPr>
            <a:lvl5pPr marL="1828800" marR="0" lvl="4" indent="0" algn="l" rtl="0">
              <a:spcBef>
                <a:spcPts val="0"/>
              </a:spcBef>
              <a:buNone/>
              <a:defRPr sz="1800" b="0" i="0" u="none" strike="noStrike" cap="none">
                <a:solidFill>
                  <a:schemeClr val="dk1"/>
                </a:solidFill>
                <a:latin typeface="Comic Sans MS"/>
                <a:ea typeface="Comic Sans MS"/>
                <a:cs typeface="Comic Sans MS"/>
                <a:sym typeface="Comic Sans MS"/>
              </a:defRPr>
            </a:lvl5pPr>
            <a:lvl6pPr marL="2286000" marR="0" lvl="5" indent="0" algn="l" rtl="0">
              <a:spcBef>
                <a:spcPts val="0"/>
              </a:spcBef>
              <a:buNone/>
              <a:defRPr sz="1800" b="0" i="0" u="none" strike="noStrike" cap="none">
                <a:solidFill>
                  <a:schemeClr val="dk1"/>
                </a:solidFill>
                <a:latin typeface="Comic Sans MS"/>
                <a:ea typeface="Comic Sans MS"/>
                <a:cs typeface="Comic Sans MS"/>
                <a:sym typeface="Comic Sans MS"/>
              </a:defRPr>
            </a:lvl6pPr>
            <a:lvl7pPr marL="2743200" marR="0" lvl="6" indent="0" algn="l" rtl="0">
              <a:spcBef>
                <a:spcPts val="0"/>
              </a:spcBef>
              <a:buNone/>
              <a:defRPr sz="1800" b="0" i="0" u="none" strike="noStrike" cap="none">
                <a:solidFill>
                  <a:schemeClr val="dk1"/>
                </a:solidFill>
                <a:latin typeface="Comic Sans MS"/>
                <a:ea typeface="Comic Sans MS"/>
                <a:cs typeface="Comic Sans MS"/>
                <a:sym typeface="Comic Sans MS"/>
              </a:defRPr>
            </a:lvl7pPr>
            <a:lvl8pPr marL="3200400" marR="0" lvl="7" indent="0" algn="l" rtl="0">
              <a:spcBef>
                <a:spcPts val="0"/>
              </a:spcBef>
              <a:buNone/>
              <a:defRPr sz="1800" b="0" i="0" u="none" strike="noStrike" cap="none">
                <a:solidFill>
                  <a:schemeClr val="dk1"/>
                </a:solidFill>
                <a:latin typeface="Comic Sans MS"/>
                <a:ea typeface="Comic Sans MS"/>
                <a:cs typeface="Comic Sans MS"/>
                <a:sym typeface="Comic Sans MS"/>
              </a:defRPr>
            </a:lvl8pPr>
            <a:lvl9pPr marL="3657600" marR="0" lvl="8" indent="0" algn="l" rtl="0">
              <a:spcBef>
                <a:spcPts val="0"/>
              </a:spcBef>
              <a:buNone/>
              <a:defRPr sz="1800" b="0" i="0" u="none" strike="noStrike" cap="none">
                <a:solidFill>
                  <a:schemeClr val="dk1"/>
                </a:solidFill>
                <a:latin typeface="Comic Sans MS"/>
                <a:ea typeface="Comic Sans MS"/>
                <a:cs typeface="Comic Sans MS"/>
                <a:sym typeface="Comic Sans MS"/>
              </a:defRPr>
            </a:lvl9pPr>
          </a:lstStyle>
          <a:p>
            <a:endParaRPr/>
          </a:p>
        </p:txBody>
      </p:sp>
      <p:sp>
        <p:nvSpPr>
          <p:cNvPr id="74" name="Shape 74"/>
          <p:cNvSpPr txBox="1">
            <a:spLocks noGrp="1"/>
          </p:cNvSpPr>
          <p:nvPr>
            <p:ph type="sldNum" idx="12"/>
          </p:nvPr>
        </p:nvSpPr>
        <p:spPr>
          <a:xfrm>
            <a:off x="6553200" y="6356350"/>
            <a:ext cx="2133600" cy="36510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GB" sz="1200" b="0" i="0" u="none" strike="noStrike" cap="none">
                <a:solidFill>
                  <a:srgbClr val="888888"/>
                </a:solidFill>
                <a:latin typeface="Comic Sans MS"/>
                <a:ea typeface="Comic Sans MS"/>
                <a:cs typeface="Comic Sans MS"/>
                <a:sym typeface="Comic Sans MS"/>
              </a:rPr>
              <a:t>‹#›</a:t>
            </a:fld>
            <a:endParaRPr lang="en-GB" sz="1200" b="0" i="0" u="none" strike="noStrike" cap="none">
              <a:solidFill>
                <a:srgbClr val="888888"/>
              </a:solidFill>
              <a:latin typeface="Comic Sans MS"/>
              <a:ea typeface="Comic Sans MS"/>
              <a:cs typeface="Comic Sans MS"/>
              <a:sym typeface="Comic Sans MS"/>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7"/>
        <p:cNvGrpSpPr/>
        <p:nvPr/>
      </p:nvGrpSpPr>
      <p:grpSpPr>
        <a:xfrm>
          <a:off x="0" y="0"/>
          <a:ext cx="0" cy="0"/>
          <a:chOff x="0" y="0"/>
          <a:chExt cx="0" cy="0"/>
        </a:xfrm>
      </p:grpSpPr>
      <p:sp>
        <p:nvSpPr>
          <p:cNvPr id="148" name="Shape 148"/>
          <p:cNvSpPr txBox="1">
            <a:spLocks noGrp="1"/>
          </p:cNvSpPr>
          <p:nvPr>
            <p:ph type="title" idx="4294967295"/>
          </p:nvPr>
        </p:nvSpPr>
        <p:spPr>
          <a:xfrm>
            <a:off x="0" y="0"/>
            <a:ext cx="9144000" cy="1447200"/>
          </a:xfrm>
          <a:prstGeom prst="rect">
            <a:avLst/>
          </a:prstGeom>
          <a:solidFill>
            <a:srgbClr val="1C4587"/>
          </a:solidFill>
          <a:ln w="9525" cap="flat" cmpd="sng">
            <a:solidFill>
              <a:srgbClr val="FFFFFF">
                <a:alpha val="0"/>
              </a:srgbClr>
            </a:solidFill>
            <a:prstDash val="solid"/>
            <a:round/>
            <a:headEnd type="none" w="med" len="med"/>
            <a:tailEnd type="none" w="med" len="med"/>
          </a:ln>
        </p:spPr>
        <p:txBody>
          <a:bodyPr lIns="91425" tIns="91425" rIns="91425" bIns="91425" anchor="t" anchorCtr="0">
            <a:noAutofit/>
          </a:bodyPr>
          <a:lstStyle/>
          <a:p>
            <a:pPr marL="0" marR="0" lvl="0" indent="0" rtl="0">
              <a:lnSpc>
                <a:spcPct val="100000"/>
              </a:lnSpc>
              <a:spcBef>
                <a:spcPts val="0"/>
              </a:spcBef>
              <a:spcAft>
                <a:spcPts val="0"/>
              </a:spcAft>
              <a:buClr>
                <a:schemeClr val="lt1"/>
              </a:buClr>
              <a:buSzPct val="25000"/>
              <a:buFont typeface="Comic Sans MS"/>
              <a:buNone/>
            </a:pPr>
            <a:r>
              <a:rPr lang="en-GB" b="1" dirty="0">
                <a:solidFill>
                  <a:srgbClr val="FFFFFF"/>
                </a:solidFill>
              </a:rPr>
              <a:t>Modelling Physics- </a:t>
            </a:r>
            <a:r>
              <a:rPr lang="en-GB" b="1" dirty="0" smtClean="0">
                <a:solidFill>
                  <a:srgbClr val="FFFFFF"/>
                </a:solidFill>
              </a:rPr>
              <a:t>Possible long answer questions</a:t>
            </a:r>
            <a:endParaRPr lang="en-GB" b="1" dirty="0">
              <a:solidFill>
                <a:srgbClr val="FFFFFF"/>
              </a:solidFill>
            </a:endParaRPr>
          </a:p>
        </p:txBody>
      </p:sp>
      <p:pic>
        <p:nvPicPr>
          <p:cNvPr id="149" name="Shape 149"/>
          <p:cNvPicPr preferRelativeResize="0"/>
          <p:nvPr/>
        </p:nvPicPr>
        <p:blipFill rotWithShape="1">
          <a:blip r:embed="rId4">
            <a:alphaModFix/>
          </a:blip>
          <a:srcRect r="24000"/>
          <a:stretch/>
        </p:blipFill>
        <p:spPr>
          <a:xfrm>
            <a:off x="0" y="1447150"/>
            <a:ext cx="9144000" cy="541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0" y="-142050"/>
            <a:ext cx="91440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200">
                <a:solidFill>
                  <a:srgbClr val="000000"/>
                </a:solidFill>
              </a:rPr>
              <a:t>5.1.8 Explain how gas exerts a pressure and the assumptions made</a:t>
            </a:r>
          </a:p>
        </p:txBody>
      </p:sp>
      <p:sp>
        <p:nvSpPr>
          <p:cNvPr id="242" name="Shape 242"/>
          <p:cNvSpPr txBox="1"/>
          <p:nvPr/>
        </p:nvSpPr>
        <p:spPr>
          <a:xfrm rot="450">
            <a:off x="27149" y="727625"/>
            <a:ext cx="9166800" cy="1490100"/>
          </a:xfrm>
          <a:prstGeom prst="rect">
            <a:avLst/>
          </a:prstGeom>
          <a:solidFill>
            <a:srgbClr val="FFFFFF"/>
          </a:solidFill>
          <a:ln>
            <a:noFill/>
          </a:ln>
        </p:spPr>
        <p:txBody>
          <a:bodyPr lIns="91425" tIns="91425" rIns="91425" bIns="91425" anchor="t" anchorCtr="0">
            <a:noAutofit/>
          </a:bodyPr>
          <a:lstStyle/>
          <a:p>
            <a:pPr marL="457200" lvl="0" indent="-355600" rtl="0">
              <a:spcBef>
                <a:spcPts val="0"/>
              </a:spcBef>
              <a:buSzPct val="100000"/>
              <a:buFont typeface="Comic Sans MS"/>
              <a:buChar char="-"/>
            </a:pPr>
            <a:r>
              <a:rPr lang="en-GB" sz="2000" dirty="0">
                <a:latin typeface="Comic Sans MS"/>
                <a:ea typeface="Comic Sans MS"/>
                <a:cs typeface="Comic Sans MS"/>
                <a:sym typeface="Comic Sans MS"/>
              </a:rPr>
              <a:t>Force = change in momentum/time taken </a:t>
            </a:r>
          </a:p>
          <a:p>
            <a:pPr lvl="0" rtl="0">
              <a:spcBef>
                <a:spcPts val="0"/>
              </a:spcBef>
              <a:buNone/>
            </a:pPr>
            <a:endParaRPr sz="2000" dirty="0">
              <a:latin typeface="Comic Sans MS"/>
              <a:ea typeface="Comic Sans MS"/>
              <a:cs typeface="Comic Sans MS"/>
              <a:sym typeface="Comic Sans MS"/>
            </a:endParaRPr>
          </a:p>
          <a:p>
            <a:pPr marL="457200" lvl="0" indent="-355600" rtl="0">
              <a:spcBef>
                <a:spcPts val="0"/>
              </a:spcBef>
              <a:buSzPct val="100000"/>
              <a:buFont typeface="Comic Sans MS"/>
              <a:buChar char="-"/>
            </a:pPr>
            <a:r>
              <a:rPr lang="en-GB" sz="2000" dirty="0">
                <a:latin typeface="Comic Sans MS"/>
                <a:ea typeface="Comic Sans MS"/>
                <a:cs typeface="Comic Sans MS"/>
                <a:sym typeface="Comic Sans MS"/>
              </a:rPr>
              <a:t>Assumptions are ideal gas assumptions:</a:t>
            </a:r>
          </a:p>
          <a:p>
            <a:pPr lvl="0" rtl="0">
              <a:spcBef>
                <a:spcPts val="0"/>
              </a:spcBef>
              <a:buNone/>
            </a:pPr>
            <a:endParaRPr sz="2000" dirty="0">
              <a:latin typeface="Comic Sans MS"/>
              <a:ea typeface="Comic Sans MS"/>
              <a:cs typeface="Comic Sans MS"/>
              <a:sym typeface="Comic Sans MS"/>
            </a:endParaRPr>
          </a:p>
          <a:p>
            <a:pPr marL="457200" lvl="0" indent="-457200" rtl="0">
              <a:lnSpc>
                <a:spcPct val="80000"/>
              </a:lnSpc>
              <a:spcBef>
                <a:spcPts val="0"/>
              </a:spcBef>
              <a:buAutoNum type="arabicPeriod"/>
            </a:pPr>
            <a:r>
              <a:rPr lang="en-GB" sz="2000" dirty="0" smtClean="0">
                <a:latin typeface="Comic Sans MS"/>
                <a:ea typeface="Comic Sans MS"/>
                <a:cs typeface="Comic Sans MS"/>
                <a:sym typeface="Comic Sans MS"/>
              </a:rPr>
              <a:t>Gases </a:t>
            </a:r>
            <a:r>
              <a:rPr lang="en-GB" sz="2000" dirty="0">
                <a:latin typeface="Comic Sans MS"/>
                <a:ea typeface="Comic Sans MS"/>
                <a:cs typeface="Comic Sans MS"/>
                <a:sym typeface="Comic Sans MS"/>
              </a:rPr>
              <a:t>consist of a large number of molecules in continuous rapid, random </a:t>
            </a:r>
            <a:r>
              <a:rPr lang="en-GB" sz="2000" dirty="0" smtClean="0">
                <a:latin typeface="Comic Sans MS"/>
                <a:ea typeface="Comic Sans MS"/>
                <a:cs typeface="Comic Sans MS"/>
                <a:sym typeface="Comic Sans MS"/>
              </a:rPr>
              <a:t>motion</a:t>
            </a:r>
          </a:p>
          <a:p>
            <a:pPr marL="457200" lvl="0" indent="-457200" rtl="0">
              <a:lnSpc>
                <a:spcPct val="80000"/>
              </a:lnSpc>
              <a:spcBef>
                <a:spcPts val="0"/>
              </a:spcBef>
              <a:buAutoNum type="arabicPeriod"/>
            </a:pPr>
            <a:r>
              <a:rPr lang="en-GB" sz="2000" dirty="0" smtClean="0">
                <a:latin typeface="Comic Sans MS"/>
                <a:ea typeface="Comic Sans MS"/>
                <a:cs typeface="Comic Sans MS"/>
                <a:sym typeface="Comic Sans MS"/>
              </a:rPr>
              <a:t>Collisions </a:t>
            </a:r>
            <a:r>
              <a:rPr lang="en-GB" sz="2000" dirty="0">
                <a:latin typeface="Comic Sans MS"/>
                <a:ea typeface="Comic Sans MS"/>
                <a:cs typeface="Comic Sans MS"/>
                <a:sym typeface="Comic Sans MS"/>
              </a:rPr>
              <a:t>are perfectly </a:t>
            </a:r>
            <a:r>
              <a:rPr lang="en-GB" sz="2000" dirty="0" smtClean="0">
                <a:latin typeface="Comic Sans MS"/>
                <a:ea typeface="Comic Sans MS"/>
                <a:cs typeface="Comic Sans MS"/>
                <a:sym typeface="Comic Sans MS"/>
              </a:rPr>
              <a:t>elastic</a:t>
            </a:r>
          </a:p>
          <a:p>
            <a:pPr marL="457200" lvl="0" indent="-457200" rtl="0">
              <a:lnSpc>
                <a:spcPct val="80000"/>
              </a:lnSpc>
              <a:spcBef>
                <a:spcPts val="0"/>
              </a:spcBef>
              <a:buAutoNum type="arabicPeriod"/>
            </a:pPr>
            <a:r>
              <a:rPr lang="en-GB" sz="2000" dirty="0" smtClean="0">
                <a:latin typeface="Comic Sans MS"/>
                <a:ea typeface="Comic Sans MS"/>
                <a:cs typeface="Comic Sans MS"/>
                <a:sym typeface="Comic Sans MS"/>
              </a:rPr>
              <a:t>The </a:t>
            </a:r>
            <a:r>
              <a:rPr lang="en-GB" sz="2000" dirty="0">
                <a:latin typeface="Comic Sans MS"/>
                <a:ea typeface="Comic Sans MS"/>
                <a:cs typeface="Comic Sans MS"/>
                <a:sym typeface="Comic Sans MS"/>
              </a:rPr>
              <a:t>gravitational force on the molecules is </a:t>
            </a:r>
            <a:r>
              <a:rPr lang="en-GB" sz="2000" dirty="0" smtClean="0">
                <a:latin typeface="Comic Sans MS"/>
                <a:ea typeface="Comic Sans MS"/>
                <a:cs typeface="Comic Sans MS"/>
                <a:sym typeface="Comic Sans MS"/>
              </a:rPr>
              <a:t>negligible.</a:t>
            </a:r>
          </a:p>
          <a:p>
            <a:pPr marL="457200" lvl="0" indent="-457200" rtl="0">
              <a:lnSpc>
                <a:spcPct val="80000"/>
              </a:lnSpc>
              <a:spcBef>
                <a:spcPts val="0"/>
              </a:spcBef>
              <a:buAutoNum type="arabicPeriod"/>
            </a:pPr>
            <a:r>
              <a:rPr lang="en-GB" sz="2000" dirty="0" smtClean="0">
                <a:latin typeface="Comic Sans MS"/>
                <a:ea typeface="Comic Sans MS"/>
                <a:cs typeface="Comic Sans MS"/>
                <a:sym typeface="Comic Sans MS"/>
              </a:rPr>
              <a:t>No </a:t>
            </a:r>
            <a:r>
              <a:rPr lang="en-GB" sz="2000" dirty="0">
                <a:latin typeface="Comic Sans MS"/>
                <a:ea typeface="Comic Sans MS"/>
                <a:cs typeface="Comic Sans MS"/>
                <a:sym typeface="Comic Sans MS"/>
              </a:rPr>
              <a:t>intermolecular force exists except during collisions.</a:t>
            </a:r>
          </a:p>
          <a:p>
            <a:pPr lvl="0" rtl="0">
              <a:lnSpc>
                <a:spcPct val="80000"/>
              </a:lnSpc>
              <a:spcBef>
                <a:spcPts val="496"/>
              </a:spcBef>
              <a:buNone/>
            </a:pPr>
            <a:r>
              <a:rPr lang="en-GB" sz="2000" dirty="0">
                <a:latin typeface="Comic Sans MS"/>
                <a:ea typeface="Comic Sans MS"/>
                <a:cs typeface="Comic Sans MS"/>
                <a:sym typeface="Comic Sans MS"/>
              </a:rPr>
              <a:t>5. The total volume of the molecules is negligible compared with the volume of the container.</a:t>
            </a:r>
          </a:p>
          <a:p>
            <a:pPr lvl="0" rtl="0">
              <a:lnSpc>
                <a:spcPct val="80000"/>
              </a:lnSpc>
              <a:spcBef>
                <a:spcPts val="496"/>
              </a:spcBef>
              <a:buNone/>
            </a:pPr>
            <a:r>
              <a:rPr lang="en-GB" sz="2000" dirty="0">
                <a:latin typeface="Comic Sans MS"/>
                <a:ea typeface="Comic Sans MS"/>
                <a:cs typeface="Comic Sans MS"/>
                <a:sym typeface="Comic Sans MS"/>
              </a:rPr>
              <a:t>6. The gas has a large number of particles</a:t>
            </a:r>
          </a:p>
          <a:p>
            <a:pPr lvl="0" rtl="0">
              <a:spcBef>
                <a:spcPts val="0"/>
              </a:spcBef>
              <a:buNone/>
            </a:pPr>
            <a:endParaRPr sz="2000" dirty="0">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0" y="-142050"/>
            <a:ext cx="91440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200">
                <a:solidFill>
                  <a:srgbClr val="000000"/>
                </a:solidFill>
              </a:rPr>
              <a:t>5.5.2 Describe the development of a star from formation to death </a:t>
            </a:r>
          </a:p>
        </p:txBody>
      </p:sp>
      <p:pic>
        <p:nvPicPr>
          <p:cNvPr id="269" name="Shape 269"/>
          <p:cNvPicPr preferRelativeResize="0"/>
          <p:nvPr/>
        </p:nvPicPr>
        <p:blipFill>
          <a:blip r:embed="rId3">
            <a:alphaModFix/>
          </a:blip>
          <a:stretch>
            <a:fillRect/>
          </a:stretch>
        </p:blipFill>
        <p:spPr>
          <a:xfrm>
            <a:off x="0" y="602050"/>
            <a:ext cx="9144000" cy="625594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0" y="-142050"/>
            <a:ext cx="91440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200">
                <a:solidFill>
                  <a:srgbClr val="000000"/>
                </a:solidFill>
              </a:rPr>
              <a:t>5.5.2 Describe the development of a star from formation to death </a:t>
            </a:r>
          </a:p>
        </p:txBody>
      </p:sp>
      <p:sp>
        <p:nvSpPr>
          <p:cNvPr id="275" name="Shape 275"/>
          <p:cNvSpPr txBox="1"/>
          <p:nvPr/>
        </p:nvSpPr>
        <p:spPr>
          <a:xfrm rot="450">
            <a:off x="27149" y="727625"/>
            <a:ext cx="9166800" cy="1490100"/>
          </a:xfrm>
          <a:prstGeom prst="rect">
            <a:avLst/>
          </a:prstGeom>
          <a:solidFill>
            <a:srgbClr val="FFFFFF"/>
          </a:solidFill>
          <a:ln>
            <a:noFill/>
          </a:ln>
        </p:spPr>
        <p:txBody>
          <a:bodyPr lIns="91425" tIns="91425" rIns="91425" bIns="91425" anchor="t" anchorCtr="0">
            <a:noAutofit/>
          </a:bodyPr>
          <a:lstStyle/>
          <a:p>
            <a:pPr marL="457200" lvl="0" indent="-330200" rtl="0">
              <a:spcBef>
                <a:spcPts val="0"/>
              </a:spcBef>
              <a:buSzPct val="100000"/>
              <a:buFont typeface="Comic Sans MS"/>
              <a:buChar char="-"/>
            </a:pPr>
            <a:r>
              <a:rPr lang="en-GB" sz="1600">
                <a:latin typeface="Comic Sans MS"/>
                <a:ea typeface="Comic Sans MS"/>
                <a:cs typeface="Comic Sans MS"/>
                <a:sym typeface="Comic Sans MS"/>
              </a:rPr>
              <a:t>Protostars- gravity greater than radiation pressure- collapse inwards increases kinetic energy and temperature </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Main sequence star (when gas pressure in (gravity) =radiation pressure out (caused by fusion)</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Hydrogen to helium fusion in main sequence stars (4 protons = 1 helium+ 2 gamma rays + 2 neutrinos + 2 positrons)</a:t>
            </a:r>
          </a:p>
          <a:p>
            <a:pPr marL="457200" lvl="0" indent="-330200" rtl="0">
              <a:spcBef>
                <a:spcPts val="0"/>
              </a:spcBef>
              <a:buSzPct val="100000"/>
              <a:buFont typeface="Comic Sans MS"/>
              <a:buChar char="-"/>
            </a:pPr>
            <a:r>
              <a:rPr lang="en-GB" sz="1600">
                <a:latin typeface="Comic Sans MS"/>
                <a:ea typeface="Comic Sans MS"/>
                <a:cs typeface="Comic Sans MS"/>
                <a:sym typeface="Comic Sans MS"/>
              </a:rPr>
              <a:t>Next step depends on mass (Chandrasekhar limit):</a:t>
            </a:r>
          </a:p>
          <a:p>
            <a:pPr marL="914400" lvl="1" indent="-330200" rtl="0">
              <a:spcBef>
                <a:spcPts val="0"/>
              </a:spcBef>
              <a:buSzPct val="100000"/>
              <a:buFont typeface="Comic Sans MS"/>
              <a:buChar char="-"/>
            </a:pPr>
            <a:r>
              <a:rPr lang="en-GB" sz="1600">
                <a:latin typeface="Comic Sans MS"/>
                <a:ea typeface="Comic Sans MS"/>
                <a:cs typeface="Comic Sans MS"/>
                <a:sym typeface="Comic Sans MS"/>
              </a:rPr>
              <a:t>Less than 1.4 x mass of sun- red giant route: </a:t>
            </a:r>
          </a:p>
          <a:p>
            <a:pPr marL="1371600" lvl="2" indent="-330200" rtl="0">
              <a:spcBef>
                <a:spcPts val="0"/>
              </a:spcBef>
              <a:buSzPct val="100000"/>
              <a:buFont typeface="Comic Sans MS"/>
              <a:buChar char="-"/>
            </a:pPr>
            <a:r>
              <a:rPr lang="en-GB" sz="1600">
                <a:latin typeface="Comic Sans MS"/>
                <a:ea typeface="Comic Sans MS"/>
                <a:cs typeface="Comic Sans MS"/>
                <a:sym typeface="Comic Sans MS"/>
              </a:rPr>
              <a:t>Runs out of hydrogen to fuse = no radiation pressure = collapse inwards= increased temp - outer layers expand due to heating but core contracts = helium fusion to heavier elements</a:t>
            </a:r>
          </a:p>
          <a:p>
            <a:pPr marL="1371600" lvl="2" indent="-330200" rtl="0">
              <a:spcBef>
                <a:spcPts val="0"/>
              </a:spcBef>
              <a:buSzPct val="100000"/>
              <a:buFont typeface="Comic Sans MS"/>
              <a:buChar char="-"/>
            </a:pPr>
            <a:r>
              <a:rPr lang="en-GB" sz="1600">
                <a:latin typeface="Comic Sans MS"/>
                <a:ea typeface="Comic Sans MS"/>
                <a:cs typeface="Comic Sans MS"/>
                <a:sym typeface="Comic Sans MS"/>
              </a:rPr>
              <a:t>When helium runs out star collapses again- outer layers ejected forming planetary nebula, core left behind forms white dwarf- no more fusion but still hot- cools down over time</a:t>
            </a:r>
          </a:p>
          <a:p>
            <a:pPr marL="457200" lvl="0" indent="0" rtl="0">
              <a:spcBef>
                <a:spcPts val="0"/>
              </a:spcBef>
              <a:buNone/>
            </a:pPr>
            <a:r>
              <a:rPr lang="en-GB" sz="1600">
                <a:latin typeface="Comic Sans MS"/>
                <a:ea typeface="Comic Sans MS"/>
                <a:cs typeface="Comic Sans MS"/>
                <a:sym typeface="Comic Sans MS"/>
              </a:rPr>
              <a:t>     -    More than 1.4 x mass of sun </a:t>
            </a:r>
          </a:p>
          <a:p>
            <a:pPr marL="457200" lvl="0" indent="0" rtl="0">
              <a:spcBef>
                <a:spcPts val="0"/>
              </a:spcBef>
              <a:buNone/>
            </a:pPr>
            <a:r>
              <a:rPr lang="en-GB" sz="1600">
                <a:latin typeface="Comic Sans MS"/>
                <a:ea typeface="Comic Sans MS"/>
                <a:cs typeface="Comic Sans MS"/>
                <a:sym typeface="Comic Sans MS"/>
              </a:rPr>
              <a:t>           -   Similar to previous but becomes red supergiant- multiple stages of fusion, to Fe</a:t>
            </a:r>
          </a:p>
          <a:p>
            <a:pPr marL="0" lvl="0" indent="0" rtl="0">
              <a:spcBef>
                <a:spcPts val="0"/>
              </a:spcBef>
              <a:buNone/>
            </a:pPr>
            <a:r>
              <a:rPr lang="en-GB" sz="1600">
                <a:latin typeface="Comic Sans MS"/>
                <a:ea typeface="Comic Sans MS"/>
                <a:cs typeface="Comic Sans MS"/>
                <a:sym typeface="Comic Sans MS"/>
              </a:rPr>
              <a:t>                   -   In each stable fusion phase degeneracy pressure of electrons (repulsive       </a:t>
            </a:r>
          </a:p>
          <a:p>
            <a:pPr marL="0" lvl="0" indent="0" rtl="0">
              <a:spcBef>
                <a:spcPts val="0"/>
              </a:spcBef>
              <a:buNone/>
            </a:pPr>
            <a:r>
              <a:rPr lang="en-GB" sz="1600">
                <a:latin typeface="Comic Sans MS"/>
                <a:ea typeface="Comic Sans MS"/>
                <a:cs typeface="Comic Sans MS"/>
                <a:sym typeface="Comic Sans MS"/>
              </a:rPr>
              <a:t>                        force between electrons) and radiation  pressure stop gravitational collapse</a:t>
            </a:r>
          </a:p>
          <a:p>
            <a:pPr marL="1371600" lvl="0" indent="-330200" rtl="0">
              <a:spcBef>
                <a:spcPts val="0"/>
              </a:spcBef>
              <a:buSzPct val="100000"/>
              <a:buFont typeface="Comic Sans MS"/>
              <a:buChar char="-"/>
            </a:pPr>
            <a:r>
              <a:rPr lang="en-GB" sz="1600">
                <a:latin typeface="Comic Sans MS"/>
                <a:ea typeface="Comic Sans MS"/>
                <a:cs typeface="Comic Sans MS"/>
                <a:sym typeface="Comic Sans MS"/>
              </a:rPr>
              <a:t>Supernovae explosion due to immense gravitational pressure - protons and electrons combine to form neutrons- triggers explosion of outer shell</a:t>
            </a:r>
          </a:p>
          <a:p>
            <a:pPr marL="1371600" lvl="0" indent="-330200" rtl="0">
              <a:spcBef>
                <a:spcPts val="0"/>
              </a:spcBef>
              <a:buSzPct val="100000"/>
              <a:buFont typeface="Comic Sans MS"/>
              <a:buChar char="-"/>
            </a:pPr>
            <a:r>
              <a:rPr lang="en-GB" sz="1600">
                <a:latin typeface="Comic Sans MS"/>
                <a:ea typeface="Comic Sans MS"/>
                <a:cs typeface="Comic Sans MS"/>
                <a:sym typeface="Comic Sans MS"/>
              </a:rPr>
              <a:t>Neutron star- remnants of core- very dense</a:t>
            </a:r>
          </a:p>
          <a:p>
            <a:pPr marL="1371600" lvl="0" indent="-330200" rtl="0">
              <a:spcBef>
                <a:spcPts val="0"/>
              </a:spcBef>
              <a:buSzPct val="100000"/>
              <a:buFont typeface="Comic Sans MS"/>
              <a:buChar char="-"/>
            </a:pPr>
            <a:r>
              <a:rPr lang="en-GB" sz="1600">
                <a:latin typeface="Comic Sans MS"/>
                <a:ea typeface="Comic Sans MS"/>
                <a:cs typeface="Comic Sans MS"/>
                <a:sym typeface="Comic Sans MS"/>
              </a:rPr>
              <a:t>Black hole- very very dense neutron star- light itself can’t escape its gravity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87050" y="102400"/>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a:solidFill>
                  <a:srgbClr val="000000"/>
                </a:solidFill>
              </a:rPr>
              <a:t>5.5.9 Explain the evolution of the universe from the big bang to the present day</a:t>
            </a:r>
          </a:p>
        </p:txBody>
      </p:sp>
      <p:sp>
        <p:nvSpPr>
          <p:cNvPr id="281" name="Shape 281"/>
          <p:cNvSpPr txBox="1">
            <a:spLocks noGrp="1"/>
          </p:cNvSpPr>
          <p:nvPr>
            <p:ph type="body" idx="1"/>
          </p:nvPr>
        </p:nvSpPr>
        <p:spPr>
          <a:xfrm>
            <a:off x="53700" y="975175"/>
            <a:ext cx="9036600" cy="53286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spcAft>
                <a:spcPts val="0"/>
              </a:spcAft>
              <a:buClr>
                <a:srgbClr val="FFFF00"/>
              </a:buClr>
              <a:buSzPct val="25000"/>
              <a:buFont typeface="Arial"/>
              <a:buNone/>
            </a:pPr>
            <a:r>
              <a:rPr lang="en-GB" sz="1800" b="1" i="0" u="none" strike="noStrike" cap="none">
                <a:solidFill>
                  <a:srgbClr val="000000"/>
                </a:solidFill>
                <a:latin typeface="Comic Sans MS"/>
                <a:ea typeface="Comic Sans MS"/>
                <a:cs typeface="Comic Sans MS"/>
                <a:sym typeface="Comic Sans MS"/>
              </a:rPr>
              <a:t>Temperature infinite; time zero</a:t>
            </a:r>
          </a:p>
          <a:p>
            <a:pPr marL="0" marR="0" lvl="0" indent="0" algn="l" rtl="0">
              <a:lnSpc>
                <a:spcPct val="80000"/>
              </a:lnSpc>
              <a:spcBef>
                <a:spcPts val="448"/>
              </a:spcBef>
              <a:spcAft>
                <a:spcPts val="0"/>
              </a:spcAft>
              <a:buClr>
                <a:schemeClr val="lt1"/>
              </a:buClr>
              <a:buSzPct val="25000"/>
              <a:buFont typeface="Arial"/>
              <a:buNone/>
            </a:pPr>
            <a:r>
              <a:rPr lang="en-GB" sz="1800" b="0" i="0" u="none" strike="noStrike" cap="none">
                <a:solidFill>
                  <a:srgbClr val="000000"/>
                </a:solidFill>
                <a:latin typeface="Comic Sans MS"/>
                <a:ea typeface="Comic Sans MS"/>
                <a:cs typeface="Comic Sans MS"/>
                <a:sym typeface="Comic Sans MS"/>
              </a:rPr>
              <a:t>The big bang. All matter and energy concentrated at a single point.</a:t>
            </a:r>
          </a:p>
          <a:p>
            <a:pPr marL="0" marR="0" lvl="0" indent="0" algn="l" rtl="0">
              <a:lnSpc>
                <a:spcPct val="80000"/>
              </a:lnSpc>
              <a:spcBef>
                <a:spcPts val="448"/>
              </a:spcBef>
              <a:spcAft>
                <a:spcPts val="0"/>
              </a:spcAft>
              <a:buClr>
                <a:schemeClr val="lt1"/>
              </a:buClr>
              <a:buSzPct val="25000"/>
              <a:buFont typeface="Arial"/>
              <a:buNone/>
            </a:pPr>
            <a:endParaRPr sz="1800">
              <a:solidFill>
                <a:srgbClr val="000000"/>
              </a:solidFill>
            </a:endParaRPr>
          </a:p>
          <a:p>
            <a:pPr marL="0" marR="0" lvl="0" indent="0" algn="l" rtl="0">
              <a:lnSpc>
                <a:spcPct val="80000"/>
              </a:lnSpc>
              <a:spcBef>
                <a:spcPts val="448"/>
              </a:spcBef>
              <a:spcAft>
                <a:spcPts val="0"/>
              </a:spcAft>
              <a:buClr>
                <a:schemeClr val="lt1"/>
              </a:buClr>
              <a:buSzPct val="25000"/>
              <a:buFont typeface="Arial"/>
              <a:buNone/>
            </a:pPr>
            <a:r>
              <a:rPr lang="en-GB" sz="1800" b="1">
                <a:solidFill>
                  <a:srgbClr val="000000"/>
                </a:solidFill>
              </a:rPr>
              <a:t>Within first second: </a:t>
            </a:r>
          </a:p>
          <a:p>
            <a:pPr marL="0" marR="0" lvl="0" indent="0" algn="l" rtl="0">
              <a:lnSpc>
                <a:spcPct val="80000"/>
              </a:lnSpc>
              <a:spcBef>
                <a:spcPts val="448"/>
              </a:spcBef>
              <a:spcAft>
                <a:spcPts val="0"/>
              </a:spcAft>
              <a:buClr>
                <a:schemeClr val="lt1"/>
              </a:buClr>
              <a:buSzPct val="25000"/>
              <a:buFont typeface="Arial"/>
              <a:buNone/>
            </a:pPr>
            <a:r>
              <a:rPr lang="en-GB" sz="1800" b="0" i="0" u="none" strike="noStrike" cap="none">
                <a:solidFill>
                  <a:srgbClr val="000000"/>
                </a:solidFill>
                <a:latin typeface="Comic Sans MS"/>
                <a:ea typeface="Comic Sans MS"/>
                <a:cs typeface="Comic Sans MS"/>
                <a:sym typeface="Comic Sans MS"/>
              </a:rPr>
              <a:t>All four types of force (</a:t>
            </a:r>
            <a:r>
              <a:rPr lang="en-GB" sz="1800">
                <a:solidFill>
                  <a:srgbClr val="000000"/>
                </a:solidFill>
              </a:rPr>
              <a:t>gravitational</a:t>
            </a:r>
            <a:r>
              <a:rPr lang="en-GB" sz="1800" b="0" i="0" u="none" strike="noStrike" cap="none">
                <a:solidFill>
                  <a:srgbClr val="000000"/>
                </a:solidFill>
                <a:latin typeface="Comic Sans MS"/>
                <a:ea typeface="Comic Sans MS"/>
                <a:cs typeface="Comic Sans MS"/>
                <a:sym typeface="Comic Sans MS"/>
              </a:rPr>
              <a:t>, electromagnetic, strong and weak) are unified</a:t>
            </a:r>
            <a:r>
              <a:rPr lang="en-GB" sz="1800">
                <a:solidFill>
                  <a:srgbClr val="000000"/>
                </a:solidFill>
              </a:rPr>
              <a:t> and</a:t>
            </a:r>
            <a:r>
              <a:rPr lang="en-GB" sz="1800" b="0" i="0" u="none" strike="noStrike" cap="none">
                <a:solidFill>
                  <a:srgbClr val="000000"/>
                </a:solidFill>
                <a:latin typeface="Comic Sans MS"/>
                <a:ea typeface="Comic Sans MS"/>
                <a:cs typeface="Comic Sans MS"/>
                <a:sym typeface="Comic Sans MS"/>
              </a:rPr>
              <a:t> rapid expansion and cooling occur</a:t>
            </a:r>
            <a:r>
              <a:rPr lang="en-GB" sz="1800">
                <a:solidFill>
                  <a:srgbClr val="000000"/>
                </a:solidFill>
              </a:rPr>
              <a:t>s</a:t>
            </a:r>
            <a:r>
              <a:rPr lang="en-GB" sz="1800" b="0" i="0" u="none" strike="noStrike" cap="none">
                <a:solidFill>
                  <a:srgbClr val="000000"/>
                </a:solidFill>
                <a:latin typeface="Comic Sans MS"/>
                <a:ea typeface="Comic Sans MS"/>
                <a:cs typeface="Comic Sans MS"/>
                <a:sym typeface="Comic Sans MS"/>
              </a:rPr>
              <a:t>.</a:t>
            </a:r>
            <a:r>
              <a:rPr lang="en-GB" sz="1800">
                <a:solidFill>
                  <a:srgbClr val="000000"/>
                </a:solidFill>
              </a:rPr>
              <a:t> </a:t>
            </a:r>
          </a:p>
          <a:p>
            <a:pPr marL="0" marR="0" lvl="0" indent="0" algn="l" rtl="0">
              <a:lnSpc>
                <a:spcPct val="80000"/>
              </a:lnSpc>
              <a:spcBef>
                <a:spcPts val="448"/>
              </a:spcBef>
              <a:spcAft>
                <a:spcPts val="0"/>
              </a:spcAft>
              <a:buClr>
                <a:schemeClr val="lt1"/>
              </a:buClr>
              <a:buSzPct val="25000"/>
              <a:buFont typeface="Arial"/>
              <a:buNone/>
            </a:pPr>
            <a:r>
              <a:rPr lang="en-GB" sz="1800" b="0" i="0" u="none" strike="noStrike" cap="none">
                <a:solidFill>
                  <a:srgbClr val="000000"/>
                </a:solidFill>
                <a:latin typeface="Comic Sans MS"/>
                <a:ea typeface="Comic Sans MS"/>
                <a:cs typeface="Comic Sans MS"/>
                <a:sym typeface="Comic Sans MS"/>
              </a:rPr>
              <a:t>Gravitation force separat</a:t>
            </a:r>
            <a:r>
              <a:rPr lang="en-GB" sz="1800">
                <a:solidFill>
                  <a:srgbClr val="000000"/>
                </a:solidFill>
              </a:rPr>
              <a:t>es</a:t>
            </a:r>
            <a:r>
              <a:rPr lang="en-GB" sz="1800" b="0" i="0" u="none" strike="noStrike" cap="none">
                <a:solidFill>
                  <a:srgbClr val="000000"/>
                </a:solidFill>
                <a:latin typeface="Comic Sans MS"/>
                <a:ea typeface="Comic Sans MS"/>
                <a:cs typeface="Comic Sans MS"/>
                <a:sym typeface="Comic Sans MS"/>
              </a:rPr>
              <a:t> from the other three forces; the primordial quark soup stage plus photons.</a:t>
            </a:r>
          </a:p>
          <a:p>
            <a:pPr marL="0" marR="0" lvl="0" indent="0" algn="l" rtl="0">
              <a:lnSpc>
                <a:spcPct val="80000"/>
              </a:lnSpc>
              <a:spcBef>
                <a:spcPts val="448"/>
              </a:spcBef>
              <a:spcAft>
                <a:spcPts val="0"/>
              </a:spcAft>
              <a:buClr>
                <a:schemeClr val="lt1"/>
              </a:buClr>
              <a:buSzPct val="25000"/>
              <a:buFont typeface="Arial"/>
              <a:buNone/>
            </a:pPr>
            <a:r>
              <a:rPr lang="en-GB" sz="1800" b="0" i="0" u="none" strike="noStrike" cap="none">
                <a:solidFill>
                  <a:srgbClr val="000000"/>
                </a:solidFill>
                <a:latin typeface="Comic Sans MS"/>
                <a:ea typeface="Comic Sans MS"/>
                <a:cs typeface="Comic Sans MS"/>
                <a:sym typeface="Comic Sans MS"/>
              </a:rPr>
              <a:t>Strong force separates from electromagnetic force and weak force: leptons form from photons. </a:t>
            </a:r>
          </a:p>
          <a:p>
            <a:pPr marL="0" marR="0" lvl="0" indent="0" algn="l" rtl="0">
              <a:lnSpc>
                <a:spcPct val="80000"/>
              </a:lnSpc>
              <a:spcBef>
                <a:spcPts val="448"/>
              </a:spcBef>
              <a:spcAft>
                <a:spcPts val="0"/>
              </a:spcAft>
              <a:buClr>
                <a:schemeClr val="lt1"/>
              </a:buClr>
              <a:buSzPct val="25000"/>
              <a:buFont typeface="Arial"/>
              <a:buNone/>
            </a:pPr>
            <a:r>
              <a:rPr lang="en-GB" sz="1800"/>
              <a:t>The weak and the electromagnetic forces separate</a:t>
            </a:r>
          </a:p>
          <a:p>
            <a:pPr marL="0" marR="0" lvl="0" indent="0" algn="l" rtl="0">
              <a:lnSpc>
                <a:spcPct val="80000"/>
              </a:lnSpc>
              <a:spcBef>
                <a:spcPts val="448"/>
              </a:spcBef>
              <a:buClr>
                <a:schemeClr val="lt1"/>
              </a:buClr>
              <a:buSzPct val="25000"/>
              <a:buFont typeface="Arial"/>
              <a:buNone/>
            </a:pPr>
            <a:r>
              <a:rPr lang="en-GB" sz="1800"/>
              <a:t>Much combination of matter and antimatter occurring, increasing the ratio of matter to antimatter still further, until all antimatter disappears</a:t>
            </a:r>
          </a:p>
          <a:p>
            <a:pPr marL="0" marR="0" lvl="0" indent="0" algn="l" rtl="0">
              <a:lnSpc>
                <a:spcPct val="80000"/>
              </a:lnSpc>
              <a:spcBef>
                <a:spcPts val="448"/>
              </a:spcBef>
              <a:buClr>
                <a:schemeClr val="lt1"/>
              </a:buClr>
              <a:buSzPct val="25000"/>
              <a:buFont typeface="Arial"/>
              <a:buNone/>
            </a:pPr>
            <a:endParaRPr sz="1800"/>
          </a:p>
          <a:p>
            <a:pPr marL="0" marR="0" lvl="0" indent="0" algn="l" rtl="0">
              <a:lnSpc>
                <a:spcPct val="80000"/>
              </a:lnSpc>
              <a:spcBef>
                <a:spcPts val="448"/>
              </a:spcBef>
              <a:buClr>
                <a:schemeClr val="lt1"/>
              </a:buClr>
              <a:buSzPct val="25000"/>
              <a:buFont typeface="Arial"/>
              <a:buNone/>
            </a:pPr>
            <a:r>
              <a:rPr lang="en-GB" sz="1800" b="1"/>
              <a:t>By 100 s</a:t>
            </a:r>
          </a:p>
          <a:p>
            <a:pPr marL="0" lvl="0" indent="0" rtl="0">
              <a:lnSpc>
                <a:spcPct val="80000"/>
              </a:lnSpc>
              <a:spcBef>
                <a:spcPts val="352"/>
              </a:spcBef>
              <a:buClr>
                <a:srgbClr val="FFFF00"/>
              </a:buClr>
              <a:buSzPct val="25000"/>
              <a:buFont typeface="Arial"/>
              <a:buNone/>
            </a:pPr>
            <a:r>
              <a:rPr lang="en-GB" sz="1800"/>
              <a:t>Helium and Lithium nuclei being formed, temperature is becoming too low for other fusion to occur. Matter in the universe is in plasma form- protons and electrons are not bound to one another</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0" y="165650"/>
            <a:ext cx="9144000" cy="5328600"/>
          </a:xfrm>
          <a:prstGeom prst="rect">
            <a:avLst/>
          </a:prstGeom>
          <a:noFill/>
          <a:ln>
            <a:noFill/>
          </a:ln>
        </p:spPr>
        <p:txBody>
          <a:bodyPr lIns="91425" tIns="45700" rIns="91425" bIns="45700" anchor="t" anchorCtr="0">
            <a:noAutofit/>
          </a:bodyPr>
          <a:lstStyle/>
          <a:p>
            <a:pPr marL="0" lvl="0" indent="0" rtl="0">
              <a:lnSpc>
                <a:spcPct val="80000"/>
              </a:lnSpc>
              <a:spcBef>
                <a:spcPts val="352"/>
              </a:spcBef>
              <a:buClr>
                <a:schemeClr val="lt1"/>
              </a:buClr>
              <a:buSzPct val="25000"/>
              <a:buFont typeface="Arial"/>
              <a:buNone/>
            </a:pPr>
            <a:r>
              <a:rPr lang="en-GB" sz="2000" b="1">
                <a:solidFill>
                  <a:srgbClr val="000000"/>
                </a:solidFill>
              </a:rPr>
              <a:t>After 100,000 years</a:t>
            </a:r>
            <a:r>
              <a:rPr lang="en-GB" sz="2000">
                <a:solidFill>
                  <a:srgbClr val="000000"/>
                </a:solidFill>
              </a:rPr>
              <a:t/>
            </a:r>
            <a:br>
              <a:rPr lang="en-GB" sz="2000">
                <a:solidFill>
                  <a:srgbClr val="000000"/>
                </a:solidFill>
              </a:rPr>
            </a:br>
            <a:r>
              <a:rPr lang="en-GB" sz="2000">
                <a:solidFill>
                  <a:srgbClr val="000000"/>
                </a:solidFill>
              </a:rPr>
              <a:t>The temperature is now low enough for atoms to form (100,000 K). </a:t>
            </a:r>
          </a:p>
          <a:p>
            <a:pPr marL="0" lvl="0" indent="0" rtl="0">
              <a:lnSpc>
                <a:spcPct val="80000"/>
              </a:lnSpc>
              <a:spcBef>
                <a:spcPts val="352"/>
              </a:spcBef>
              <a:buClr>
                <a:schemeClr val="lt1"/>
              </a:buClr>
              <a:buSzPct val="25000"/>
              <a:buFont typeface="Arial"/>
              <a:buNone/>
            </a:pPr>
            <a:r>
              <a:rPr lang="en-GB" sz="2000">
                <a:solidFill>
                  <a:srgbClr val="000000"/>
                </a:solidFill>
              </a:rPr>
              <a:t>Photons travel freely, the universe is transparent. This is when CMBR was formed.</a:t>
            </a:r>
          </a:p>
          <a:p>
            <a:pPr marL="0" marR="0" lvl="0" indent="0" algn="l" rtl="0">
              <a:lnSpc>
                <a:spcPct val="80000"/>
              </a:lnSpc>
              <a:spcBef>
                <a:spcPts val="0"/>
              </a:spcBef>
              <a:spcAft>
                <a:spcPts val="0"/>
              </a:spcAft>
              <a:buClr>
                <a:srgbClr val="FFFF00"/>
              </a:buClr>
              <a:buSzPct val="25000"/>
              <a:buFont typeface="Arial"/>
              <a:buNone/>
            </a:pPr>
            <a:endParaRPr sz="2000" b="1">
              <a:solidFill>
                <a:srgbClr val="000000"/>
              </a:solidFill>
            </a:endParaRPr>
          </a:p>
          <a:p>
            <a:pPr marL="0" marR="0" lvl="0" indent="0" algn="l" rtl="0">
              <a:lnSpc>
                <a:spcPct val="80000"/>
              </a:lnSpc>
              <a:spcBef>
                <a:spcPts val="0"/>
              </a:spcBef>
              <a:spcAft>
                <a:spcPts val="0"/>
              </a:spcAft>
              <a:buClr>
                <a:srgbClr val="FFFF00"/>
              </a:buClr>
              <a:buSzPct val="25000"/>
              <a:buFont typeface="Arial"/>
              <a:buNone/>
            </a:pPr>
            <a:r>
              <a:rPr lang="en-GB" sz="2000" b="1">
                <a:solidFill>
                  <a:srgbClr val="000000"/>
                </a:solidFill>
              </a:rPr>
              <a:t>After</a:t>
            </a:r>
            <a:r>
              <a:rPr lang="en-GB" sz="2000" b="1" i="0" u="none" strike="noStrike" cap="none">
                <a:solidFill>
                  <a:srgbClr val="000000"/>
                </a:solidFill>
                <a:latin typeface="Comic Sans MS"/>
                <a:ea typeface="Comic Sans MS"/>
                <a:cs typeface="Comic Sans MS"/>
                <a:sym typeface="Comic Sans MS"/>
              </a:rPr>
              <a:t> 1 million years</a:t>
            </a:r>
          </a:p>
          <a:p>
            <a:pPr marL="0" marR="0" lvl="0" indent="0" algn="l" rtl="0">
              <a:lnSpc>
                <a:spcPct val="80000"/>
              </a:lnSpc>
              <a:spcBef>
                <a:spcPts val="592"/>
              </a:spcBef>
              <a:spcAft>
                <a:spcPts val="0"/>
              </a:spcAft>
              <a:buClr>
                <a:schemeClr val="lt1"/>
              </a:buClr>
              <a:buSzPct val="25000"/>
              <a:buFont typeface="Arial"/>
              <a:buNone/>
            </a:pPr>
            <a:r>
              <a:rPr lang="en-GB" sz="2000" b="0" i="0" u="none" strike="noStrike" cap="none">
                <a:solidFill>
                  <a:srgbClr val="000000"/>
                </a:solidFill>
                <a:latin typeface="Comic Sans MS"/>
                <a:ea typeface="Comic Sans MS"/>
                <a:cs typeface="Comic Sans MS"/>
                <a:sym typeface="Comic Sans MS"/>
              </a:rPr>
              <a:t>Density fluctuations result in the first structure in the universe.</a:t>
            </a:r>
          </a:p>
          <a:p>
            <a:pPr marL="0" marR="0" lvl="0" indent="0" algn="l" rtl="0">
              <a:lnSpc>
                <a:spcPct val="80000"/>
              </a:lnSpc>
              <a:spcBef>
                <a:spcPts val="592"/>
              </a:spcBef>
              <a:spcAft>
                <a:spcPts val="0"/>
              </a:spcAft>
              <a:buClr>
                <a:schemeClr val="dk1"/>
              </a:buClr>
              <a:buSzPct val="25000"/>
              <a:buFont typeface="Arial"/>
              <a:buNone/>
            </a:pPr>
            <a:endParaRPr sz="2000" b="0" i="0" u="none" strike="noStrike" cap="none">
              <a:solidFill>
                <a:srgbClr val="000000"/>
              </a:solidFill>
              <a:latin typeface="Comic Sans MS"/>
              <a:ea typeface="Comic Sans MS"/>
              <a:cs typeface="Comic Sans MS"/>
              <a:sym typeface="Comic Sans MS"/>
            </a:endParaRPr>
          </a:p>
          <a:p>
            <a:pPr marL="0" marR="0" lvl="0" indent="0" algn="l" rtl="0">
              <a:lnSpc>
                <a:spcPct val="80000"/>
              </a:lnSpc>
              <a:spcBef>
                <a:spcPts val="592"/>
              </a:spcBef>
              <a:spcAft>
                <a:spcPts val="0"/>
              </a:spcAft>
              <a:buClr>
                <a:srgbClr val="FFFF00"/>
              </a:buClr>
              <a:buSzPct val="25000"/>
              <a:buFont typeface="Arial"/>
              <a:buNone/>
            </a:pPr>
            <a:r>
              <a:rPr lang="en-GB" sz="2000" b="1">
                <a:solidFill>
                  <a:srgbClr val="000000"/>
                </a:solidFill>
              </a:rPr>
              <a:t>After</a:t>
            </a:r>
            <a:r>
              <a:rPr lang="en-GB" sz="2000" b="1" i="0" u="none" strike="noStrike" cap="none">
                <a:solidFill>
                  <a:srgbClr val="000000"/>
                </a:solidFill>
                <a:latin typeface="Comic Sans MS"/>
                <a:ea typeface="Comic Sans MS"/>
                <a:cs typeface="Comic Sans MS"/>
                <a:sym typeface="Comic Sans MS"/>
              </a:rPr>
              <a:t> 1 billion years</a:t>
            </a:r>
            <a:r>
              <a:rPr lang="en-GB" sz="2000" b="0" i="0" u="none" strike="noStrike" cap="none">
                <a:solidFill>
                  <a:srgbClr val="000000"/>
                </a:solidFill>
                <a:latin typeface="Comic Sans MS"/>
                <a:ea typeface="Comic Sans MS"/>
                <a:cs typeface="Comic Sans MS"/>
                <a:sym typeface="Comic Sans MS"/>
              </a:rPr>
              <a:t/>
            </a:r>
            <a:br>
              <a:rPr lang="en-GB" sz="2000" b="0" i="0" u="none" strike="noStrike" cap="none">
                <a:solidFill>
                  <a:srgbClr val="000000"/>
                </a:solidFill>
                <a:latin typeface="Comic Sans MS"/>
                <a:ea typeface="Comic Sans MS"/>
                <a:cs typeface="Comic Sans MS"/>
                <a:sym typeface="Comic Sans MS"/>
              </a:rPr>
            </a:br>
            <a:r>
              <a:rPr lang="en-GB" sz="2000" b="0" i="0" u="none" strike="noStrike" cap="none">
                <a:solidFill>
                  <a:srgbClr val="000000"/>
                </a:solidFill>
                <a:latin typeface="Comic Sans MS"/>
                <a:ea typeface="Comic Sans MS"/>
                <a:cs typeface="Comic Sans MS"/>
                <a:sym typeface="Comic Sans MS"/>
              </a:rPr>
              <a:t>More structures formed: heavy elements formed as a result of the gravitational collapse</a:t>
            </a:r>
          </a:p>
          <a:p>
            <a:pPr marL="0" marR="0" lvl="0" indent="0" algn="l" rtl="0">
              <a:lnSpc>
                <a:spcPct val="80000"/>
              </a:lnSpc>
              <a:spcBef>
                <a:spcPts val="592"/>
              </a:spcBef>
              <a:spcAft>
                <a:spcPts val="0"/>
              </a:spcAft>
              <a:buClr>
                <a:schemeClr val="lt1"/>
              </a:buClr>
              <a:buSzPct val="25000"/>
              <a:buFont typeface="Arial"/>
              <a:buNone/>
            </a:pPr>
            <a:r>
              <a:rPr lang="en-GB" sz="2000" b="0" i="0" u="none" strike="noStrike" cap="none">
                <a:solidFill>
                  <a:srgbClr val="000000"/>
                </a:solidFill>
                <a:latin typeface="Comic Sans MS"/>
                <a:ea typeface="Comic Sans MS"/>
                <a:cs typeface="Comic Sans MS"/>
                <a:sym typeface="Comic Sans MS"/>
              </a:rPr>
              <a:t/>
            </a:r>
            <a:br>
              <a:rPr lang="en-GB" sz="2000" b="0" i="0" u="none" strike="noStrike" cap="none">
                <a:solidFill>
                  <a:srgbClr val="000000"/>
                </a:solidFill>
                <a:latin typeface="Comic Sans MS"/>
                <a:ea typeface="Comic Sans MS"/>
                <a:cs typeface="Comic Sans MS"/>
                <a:sym typeface="Comic Sans MS"/>
              </a:rPr>
            </a:br>
            <a:r>
              <a:rPr lang="en-GB" sz="2000" b="1" i="0" u="none" strike="noStrike" cap="none">
                <a:solidFill>
                  <a:srgbClr val="000000"/>
                </a:solidFill>
                <a:latin typeface="Comic Sans MS"/>
                <a:ea typeface="Comic Sans MS"/>
                <a:cs typeface="Comic Sans MS"/>
                <a:sym typeface="Comic Sans MS"/>
              </a:rPr>
              <a:t>Temperature 2.7K; time 13 billion years</a:t>
            </a:r>
            <a:r>
              <a:rPr lang="en-GB" sz="2000" b="0" i="0" u="none" strike="noStrike" cap="none">
                <a:solidFill>
                  <a:srgbClr val="000000"/>
                </a:solidFill>
                <a:latin typeface="Comic Sans MS"/>
                <a:ea typeface="Comic Sans MS"/>
                <a:cs typeface="Comic Sans MS"/>
                <a:sym typeface="Comic Sans MS"/>
              </a:rPr>
              <a:t/>
            </a:r>
            <a:br>
              <a:rPr lang="en-GB" sz="2000" b="0" i="0" u="none" strike="noStrike" cap="none">
                <a:solidFill>
                  <a:srgbClr val="000000"/>
                </a:solidFill>
                <a:latin typeface="Comic Sans MS"/>
                <a:ea typeface="Comic Sans MS"/>
                <a:cs typeface="Comic Sans MS"/>
                <a:sym typeface="Comic Sans MS"/>
              </a:rPr>
            </a:br>
            <a:r>
              <a:rPr lang="en-GB" sz="2000" b="0" i="0" u="none" strike="noStrike" cap="none">
                <a:solidFill>
                  <a:srgbClr val="000000"/>
                </a:solidFill>
                <a:latin typeface="Comic Sans MS"/>
                <a:ea typeface="Comic Sans MS"/>
                <a:cs typeface="Comic Sans MS"/>
                <a:sym typeface="Comic Sans MS"/>
              </a:rPr>
              <a:t>At the present day, the ratio of protons to neutrons is still 4:1.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187050" y="102400"/>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a:solidFill>
                  <a:srgbClr val="000000"/>
                </a:solidFill>
              </a:rPr>
              <a:t>5.5.9 Explain evidence for the big bang theory and that the universe is still expanding</a:t>
            </a:r>
          </a:p>
        </p:txBody>
      </p:sp>
      <p:sp>
        <p:nvSpPr>
          <p:cNvPr id="292" name="Shape 292"/>
          <p:cNvSpPr txBox="1">
            <a:spLocks noGrp="1"/>
          </p:cNvSpPr>
          <p:nvPr>
            <p:ph type="body" idx="1"/>
          </p:nvPr>
        </p:nvSpPr>
        <p:spPr>
          <a:xfrm>
            <a:off x="53700" y="975175"/>
            <a:ext cx="9036600" cy="5328600"/>
          </a:xfrm>
          <a:prstGeom prst="rect">
            <a:avLst/>
          </a:prstGeom>
          <a:noFill/>
          <a:ln>
            <a:noFill/>
          </a:ln>
        </p:spPr>
        <p:txBody>
          <a:bodyPr lIns="91425" tIns="45700" rIns="91425" bIns="45700" anchor="t" anchorCtr="0">
            <a:noAutofit/>
          </a:bodyPr>
          <a:lstStyle/>
          <a:p>
            <a:pPr marL="0" lvl="0" indent="0" rtl="0">
              <a:spcBef>
                <a:spcPts val="0"/>
              </a:spcBef>
              <a:buClr>
                <a:schemeClr val="lt1"/>
              </a:buClr>
              <a:buSzPct val="25000"/>
              <a:buFont typeface="Arial"/>
              <a:buNone/>
            </a:pPr>
            <a:r>
              <a:rPr lang="en-GB" sz="1800">
                <a:solidFill>
                  <a:srgbClr val="000000"/>
                </a:solidFill>
              </a:rPr>
              <a:t>Hubble noticed the red-shifting of galaxies suggesting all galaxies are moving away from us, which would occur if the universe started from a point.</a:t>
            </a:r>
          </a:p>
          <a:p>
            <a:pPr marL="0" lvl="0" indent="0" rtl="0">
              <a:spcBef>
                <a:spcPts val="0"/>
              </a:spcBef>
              <a:buClr>
                <a:schemeClr val="lt1"/>
              </a:buClr>
              <a:buSzPct val="25000"/>
              <a:buFont typeface="Arial"/>
              <a:buNone/>
            </a:pPr>
            <a:endParaRPr sz="1800">
              <a:solidFill>
                <a:srgbClr val="000000"/>
              </a:solidFill>
            </a:endParaRPr>
          </a:p>
          <a:p>
            <a:pPr marL="0" lvl="0" indent="0" rtl="0">
              <a:spcBef>
                <a:spcPts val="0"/>
              </a:spcBef>
              <a:buClr>
                <a:schemeClr val="lt1"/>
              </a:buClr>
              <a:buSzPct val="25000"/>
              <a:buFont typeface="Arial"/>
              <a:buNone/>
            </a:pPr>
            <a:r>
              <a:rPr lang="en-GB" sz="1800">
                <a:solidFill>
                  <a:srgbClr val="000000"/>
                </a:solidFill>
              </a:rPr>
              <a:t>Galaxies further away from us are more red-shifted- moving more quickly away from us </a:t>
            </a:r>
          </a:p>
          <a:p>
            <a:pPr marL="0" lvl="0" indent="0" rtl="0">
              <a:spcBef>
                <a:spcPts val="0"/>
              </a:spcBef>
              <a:buClr>
                <a:schemeClr val="lt1"/>
              </a:buClr>
              <a:buSzPct val="25000"/>
              <a:buFont typeface="Arial"/>
              <a:buNone/>
            </a:pPr>
            <a:endParaRPr sz="1800">
              <a:solidFill>
                <a:srgbClr val="000000"/>
              </a:solidFill>
            </a:endParaRPr>
          </a:p>
          <a:p>
            <a:pPr marL="0" lvl="0" indent="0" rtl="0">
              <a:spcBef>
                <a:spcPts val="0"/>
              </a:spcBef>
              <a:buClr>
                <a:schemeClr val="lt1"/>
              </a:buClr>
              <a:buSzPct val="25000"/>
              <a:buFont typeface="Arial"/>
              <a:buNone/>
            </a:pPr>
            <a:r>
              <a:rPr lang="en-GB" sz="1800">
                <a:solidFill>
                  <a:srgbClr val="000000"/>
                </a:solidFill>
              </a:rPr>
              <a:t>Penzias and Wilson discovered CMBR that pervaded all of space and had a temperature of 2.7 K</a:t>
            </a:r>
            <a:r>
              <a:rPr lang="en-GB" sz="1800">
                <a:solidFill>
                  <a:srgbClr val="000000"/>
                </a:solidFill>
                <a:latin typeface="Arial"/>
                <a:ea typeface="Arial"/>
                <a:cs typeface="Arial"/>
                <a:sym typeface="Arial"/>
              </a:rPr>
              <a:t>. </a:t>
            </a:r>
          </a:p>
          <a:p>
            <a:pPr marL="0" lvl="0" indent="0" rtl="0">
              <a:spcBef>
                <a:spcPts val="0"/>
              </a:spcBef>
              <a:buClr>
                <a:schemeClr val="lt1"/>
              </a:buClr>
              <a:buSzPct val="25000"/>
              <a:buFont typeface="Arial"/>
              <a:buNone/>
            </a:pPr>
            <a:endParaRPr sz="1800">
              <a:solidFill>
                <a:srgbClr val="000000"/>
              </a:solidFill>
            </a:endParaRPr>
          </a:p>
          <a:p>
            <a:pPr marL="0" lvl="0" indent="0" rtl="0">
              <a:spcBef>
                <a:spcPts val="0"/>
              </a:spcBef>
              <a:buClr>
                <a:schemeClr val="lt1"/>
              </a:buClr>
              <a:buSzPct val="25000"/>
              <a:buFont typeface="Arial"/>
              <a:buNone/>
            </a:pPr>
            <a:r>
              <a:rPr lang="en-GB" sz="1800">
                <a:solidFill>
                  <a:srgbClr val="000000"/>
                </a:solidFill>
              </a:rPr>
              <a:t>These photons would originally have had a high temperature and energy and would have had a shorter wavelength. O</a:t>
            </a:r>
          </a:p>
          <a:p>
            <a:pPr marL="0" lvl="0" indent="0" rtl="0">
              <a:spcBef>
                <a:spcPts val="0"/>
              </a:spcBef>
              <a:buClr>
                <a:schemeClr val="lt1"/>
              </a:buClr>
              <a:buSzPct val="25000"/>
              <a:buFont typeface="Arial"/>
              <a:buNone/>
            </a:pPr>
            <a:endParaRPr sz="1800">
              <a:solidFill>
                <a:srgbClr val="000000"/>
              </a:solidFill>
            </a:endParaRPr>
          </a:p>
          <a:p>
            <a:pPr marL="0" lvl="0" indent="0" rtl="0">
              <a:spcBef>
                <a:spcPts val="0"/>
              </a:spcBef>
              <a:buClr>
                <a:schemeClr val="lt1"/>
              </a:buClr>
              <a:buSzPct val="25000"/>
              <a:buFont typeface="Arial"/>
              <a:buNone/>
            </a:pPr>
            <a:r>
              <a:rPr lang="en-GB" sz="1800">
                <a:solidFill>
                  <a:srgbClr val="000000"/>
                </a:solidFill>
              </a:rPr>
              <a:t>wing to expansion of the universe since the big bang the radiation has been extremely red shifted. </a:t>
            </a:r>
          </a:p>
          <a:p>
            <a:pPr marL="0" lvl="0" indent="0" rtl="0">
              <a:spcBef>
                <a:spcPts val="0"/>
              </a:spcBef>
              <a:buClr>
                <a:schemeClr val="lt1"/>
              </a:buClr>
              <a:buSzPct val="25000"/>
              <a:buFont typeface="Arial"/>
              <a:buNone/>
            </a:pPr>
            <a:endParaRPr sz="1800">
              <a:solidFill>
                <a:srgbClr val="000000"/>
              </a:solidFill>
            </a:endParaRPr>
          </a:p>
          <a:p>
            <a:pPr marL="0" lvl="0" indent="0" rtl="0">
              <a:spcBef>
                <a:spcPts val="0"/>
              </a:spcBef>
              <a:buClr>
                <a:schemeClr val="lt1"/>
              </a:buClr>
              <a:buSzPct val="25000"/>
              <a:buFont typeface="Arial"/>
              <a:buNone/>
            </a:pPr>
            <a:r>
              <a:rPr lang="en-GB" sz="1800">
                <a:solidFill>
                  <a:srgbClr val="000000"/>
                </a:solidFill>
              </a:rPr>
              <a:t>In an eternally old steady-state universe it would be cold, and there would be no background radiation. Penzias and Wilson's discovery of cosmic microwave background radiation (CMBR), at just the right temperature, therefore confirmed the big bang theory.</a:t>
            </a:r>
          </a:p>
          <a:p>
            <a:pPr marL="0" lvl="0" indent="0" rtl="0">
              <a:spcBef>
                <a:spcPts val="0"/>
              </a:spcBef>
              <a:buClr>
                <a:schemeClr val="lt1"/>
              </a:buClr>
              <a:buSzPct val="25000"/>
              <a:buFont typeface="Arial"/>
              <a:buNone/>
            </a:pPr>
            <a:endParaRPr sz="1800">
              <a:solidFill>
                <a:srgbClr val="000000"/>
              </a:solidFill>
            </a:endParaRPr>
          </a:p>
          <a:p>
            <a:pPr marL="0" lvl="0" indent="0" rtl="0">
              <a:spcBef>
                <a:spcPts val="0"/>
              </a:spcBef>
              <a:buClr>
                <a:schemeClr val="lt1"/>
              </a:buClr>
              <a:buSzPct val="25000"/>
              <a:buFont typeface="Arial"/>
              <a:buNone/>
            </a:pPr>
            <a:r>
              <a:rPr lang="en-GB" sz="1800">
                <a:solidFill>
                  <a:srgbClr val="000000"/>
                </a:solidFill>
              </a:rPr>
              <a:t>Olber’s paradox can only be solved if the universe is expanding -light takes time</a:t>
            </a:r>
          </a:p>
          <a:p>
            <a:pPr marL="0" lvl="0" indent="0" rtl="0">
              <a:lnSpc>
                <a:spcPct val="80000"/>
              </a:lnSpc>
              <a:spcBef>
                <a:spcPts val="352"/>
              </a:spcBef>
              <a:buClr>
                <a:srgbClr val="FFFF00"/>
              </a:buClr>
              <a:buSzPct val="25000"/>
              <a:buFont typeface="Arial"/>
              <a:buNone/>
            </a:pPr>
            <a:endParaRPr sz="1800" b="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96"/>
        <p:cNvGrpSpPr/>
        <p:nvPr/>
      </p:nvGrpSpPr>
      <p:grpSpPr>
        <a:xfrm>
          <a:off x="0" y="0"/>
          <a:ext cx="0" cy="0"/>
          <a:chOff x="0" y="0"/>
          <a:chExt cx="0" cy="0"/>
        </a:xfrm>
      </p:grpSpPr>
      <p:sp>
        <p:nvSpPr>
          <p:cNvPr id="297" name="Shape 297"/>
          <p:cNvSpPr txBox="1"/>
          <p:nvPr/>
        </p:nvSpPr>
        <p:spPr>
          <a:xfrm>
            <a:off x="1508775" y="3759925"/>
            <a:ext cx="4243200" cy="869100"/>
          </a:xfrm>
          <a:prstGeom prst="rect">
            <a:avLst/>
          </a:prstGeom>
          <a:blipFill rotWithShape="1">
            <a:blip r:embed="rId3">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298" name="Shape 298"/>
          <p:cNvSpPr txBox="1">
            <a:spLocks noGrp="1"/>
          </p:cNvSpPr>
          <p:nvPr>
            <p:ph type="title"/>
          </p:nvPr>
        </p:nvSpPr>
        <p:spPr>
          <a:xfrm>
            <a:off x="187050" y="102400"/>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a:solidFill>
                  <a:srgbClr val="000000"/>
                </a:solidFill>
              </a:rPr>
              <a:t>5.5.9 Describe and explain predictions for the possible future of the universe</a:t>
            </a:r>
          </a:p>
        </p:txBody>
      </p:sp>
      <p:pic>
        <p:nvPicPr>
          <p:cNvPr id="299" name="Shape 299"/>
          <p:cNvPicPr preferRelativeResize="0"/>
          <p:nvPr/>
        </p:nvPicPr>
        <p:blipFill>
          <a:blip r:embed="rId4">
            <a:alphaModFix/>
          </a:blip>
          <a:stretch>
            <a:fillRect/>
          </a:stretch>
        </p:blipFill>
        <p:spPr>
          <a:xfrm>
            <a:off x="4579624" y="4464099"/>
            <a:ext cx="4381777" cy="2378999"/>
          </a:xfrm>
          <a:prstGeom prst="rect">
            <a:avLst/>
          </a:prstGeom>
          <a:noFill/>
          <a:ln>
            <a:noFill/>
          </a:ln>
        </p:spPr>
      </p:pic>
      <p:sp>
        <p:nvSpPr>
          <p:cNvPr id="300" name="Shape 300"/>
          <p:cNvSpPr txBox="1"/>
          <p:nvPr/>
        </p:nvSpPr>
        <p:spPr>
          <a:xfrm>
            <a:off x="4608000" y="1141600"/>
            <a:ext cx="4536000" cy="3000000"/>
          </a:xfrm>
          <a:prstGeom prst="rect">
            <a:avLst/>
          </a:prstGeom>
          <a:noFill/>
          <a:ln>
            <a:noFill/>
          </a:ln>
        </p:spPr>
        <p:txBody>
          <a:bodyPr lIns="91425" tIns="91425" rIns="91425" bIns="91425" anchor="ctr" anchorCtr="0">
            <a:noAutofit/>
          </a:bodyPr>
          <a:lstStyle/>
          <a:p>
            <a:pPr lvl="0" rtl="0">
              <a:lnSpc>
                <a:spcPct val="80000"/>
              </a:lnSpc>
              <a:spcBef>
                <a:spcPts val="0"/>
              </a:spcBef>
              <a:buNone/>
            </a:pPr>
            <a:r>
              <a:rPr lang="en-GB" sz="2000">
                <a:latin typeface="Comic Sans MS"/>
                <a:ea typeface="Comic Sans MS"/>
                <a:cs typeface="Comic Sans MS"/>
                <a:sym typeface="Comic Sans MS"/>
              </a:rPr>
              <a:t>If the density of the universe is larger than a critical density then there will be too much gravitational force between galaxies so it will end in a big crunch</a:t>
            </a:r>
          </a:p>
          <a:p>
            <a:pPr lvl="0" rtl="0">
              <a:lnSpc>
                <a:spcPct val="80000"/>
              </a:lnSpc>
              <a:spcBef>
                <a:spcPts val="0"/>
              </a:spcBef>
              <a:buNone/>
            </a:pPr>
            <a:endParaRPr sz="2000">
              <a:latin typeface="Comic Sans MS"/>
              <a:ea typeface="Comic Sans MS"/>
              <a:cs typeface="Comic Sans MS"/>
              <a:sym typeface="Comic Sans MS"/>
            </a:endParaRPr>
          </a:p>
          <a:p>
            <a:pPr lvl="0" rtl="0">
              <a:lnSpc>
                <a:spcPct val="80000"/>
              </a:lnSpc>
              <a:spcBef>
                <a:spcPts val="0"/>
              </a:spcBef>
              <a:buNone/>
            </a:pPr>
            <a:r>
              <a:rPr lang="en-GB" sz="2000">
                <a:latin typeface="Comic Sans MS"/>
                <a:ea typeface="Comic Sans MS"/>
                <a:cs typeface="Comic Sans MS"/>
                <a:sym typeface="Comic Sans MS"/>
              </a:rPr>
              <a:t>If the density of the universe is less than the critical density it will go on expanding forever.</a:t>
            </a:r>
          </a:p>
          <a:p>
            <a:pPr lvl="0" rtl="0">
              <a:lnSpc>
                <a:spcPct val="80000"/>
              </a:lnSpc>
              <a:spcBef>
                <a:spcPts val="0"/>
              </a:spcBef>
              <a:buNone/>
            </a:pPr>
            <a:endParaRPr sz="2000">
              <a:latin typeface="Comic Sans MS"/>
              <a:ea typeface="Comic Sans MS"/>
              <a:cs typeface="Comic Sans MS"/>
              <a:sym typeface="Comic Sans MS"/>
            </a:endParaRPr>
          </a:p>
          <a:p>
            <a:pPr lvl="0" rtl="0">
              <a:lnSpc>
                <a:spcPct val="80000"/>
              </a:lnSpc>
              <a:spcBef>
                <a:spcPts val="0"/>
              </a:spcBef>
              <a:buNone/>
            </a:pPr>
            <a:r>
              <a:rPr lang="en-GB" sz="2000">
                <a:latin typeface="Comic Sans MS"/>
                <a:ea typeface="Comic Sans MS"/>
                <a:cs typeface="Comic Sans MS"/>
                <a:sym typeface="Comic Sans MS"/>
              </a:rPr>
              <a:t>If the universe is at the critical density it will eventually stop expanding</a:t>
            </a:r>
          </a:p>
        </p:txBody>
      </p:sp>
      <p:sp>
        <p:nvSpPr>
          <p:cNvPr id="301" name="Shape 301"/>
          <p:cNvSpPr txBox="1"/>
          <p:nvPr/>
        </p:nvSpPr>
        <p:spPr>
          <a:xfrm>
            <a:off x="2899950" y="2957950"/>
            <a:ext cx="1798800" cy="702900"/>
          </a:xfrm>
          <a:prstGeom prst="rect">
            <a:avLst/>
          </a:prstGeom>
          <a:blipFill rotWithShape="1">
            <a:blip r:embed="rId5">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302" name="Shape 302"/>
          <p:cNvSpPr txBox="1"/>
          <p:nvPr/>
        </p:nvSpPr>
        <p:spPr>
          <a:xfrm>
            <a:off x="2933225" y="2033375"/>
            <a:ext cx="1798800" cy="702900"/>
          </a:xfrm>
          <a:prstGeom prst="rect">
            <a:avLst/>
          </a:prstGeom>
          <a:blipFill rotWithShape="1">
            <a:blip r:embed="rId6">
              <a:alphaModFix/>
            </a:blip>
            <a:stretch>
              <a:fillRect/>
            </a:stretch>
          </a:blipFill>
          <a:ln>
            <a:noFill/>
          </a:ln>
        </p:spPr>
        <p:txBody>
          <a:bodyPr lIns="91425" tIns="45700" rIns="91425" bIns="45700" anchor="t" anchorCtr="0">
            <a:noAutofit/>
          </a:bodyPr>
          <a:lstStyle/>
          <a:p>
            <a:pPr marL="0" marR="0" lvl="0" indent="0" algn="l" rtl="0">
              <a:spcBef>
                <a:spcPts val="0"/>
              </a:spcBef>
              <a:buSzPct val="25000"/>
              <a:buNone/>
            </a:pPr>
            <a:r>
              <a:rPr lang="en-GB" sz="1800">
                <a:latin typeface="Comic Sans MS"/>
                <a:ea typeface="Comic Sans MS"/>
                <a:cs typeface="Comic Sans MS"/>
                <a:sym typeface="Comic Sans MS"/>
              </a:rPr>
              <a:t> </a:t>
            </a:r>
          </a:p>
        </p:txBody>
      </p:sp>
      <p:sp>
        <p:nvSpPr>
          <p:cNvPr id="303" name="Shape 303"/>
          <p:cNvSpPr txBox="1"/>
          <p:nvPr/>
        </p:nvSpPr>
        <p:spPr>
          <a:xfrm>
            <a:off x="180925" y="4827100"/>
            <a:ext cx="4243200" cy="1558800"/>
          </a:xfrm>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rgbClr val="FFFFFF"/>
              </a:buClr>
              <a:buSzPct val="25000"/>
              <a:buFont typeface="Arial"/>
              <a:buNone/>
            </a:pPr>
            <a:r>
              <a:rPr lang="en-GB" sz="2000">
                <a:latin typeface="Comic Sans MS"/>
                <a:ea typeface="Comic Sans MS"/>
                <a:cs typeface="Comic Sans MS"/>
                <a:sym typeface="Comic Sans MS"/>
              </a:rPr>
              <a:t>If the kinetic energy is greater than the potential energy, it will travel on forever. If it is less than the potential energy, it will stop and fall back into a big crunch.</a:t>
            </a:r>
          </a:p>
          <a:p>
            <a:pPr marL="0" marR="0" lvl="0" indent="0" algn="l" rtl="0">
              <a:lnSpc>
                <a:spcPct val="80000"/>
              </a:lnSpc>
              <a:spcBef>
                <a:spcPts val="0"/>
              </a:spcBef>
              <a:buClr>
                <a:srgbClr val="FFFFFF"/>
              </a:buClr>
              <a:buFont typeface="Arial"/>
              <a:buNone/>
            </a:pPr>
            <a:endParaRPr sz="2000">
              <a:latin typeface="Comic Sans MS"/>
              <a:ea typeface="Comic Sans MS"/>
              <a:cs typeface="Comic Sans MS"/>
              <a:sym typeface="Comic Sans MS"/>
            </a:endParaRPr>
          </a:p>
          <a:p>
            <a:pPr marL="0" marR="0" lvl="0" indent="0" algn="l" rtl="0">
              <a:lnSpc>
                <a:spcPct val="80000"/>
              </a:lnSpc>
              <a:spcBef>
                <a:spcPts val="0"/>
              </a:spcBef>
              <a:buClr>
                <a:srgbClr val="FFFFFF"/>
              </a:buClr>
              <a:buFont typeface="Arial"/>
              <a:buNone/>
            </a:pPr>
            <a:endParaRPr sz="2000">
              <a:latin typeface="Comic Sans MS"/>
              <a:ea typeface="Comic Sans MS"/>
              <a:cs typeface="Comic Sans MS"/>
              <a:sym typeface="Comic Sans MS"/>
            </a:endParaRPr>
          </a:p>
        </p:txBody>
      </p:sp>
      <p:pic>
        <p:nvPicPr>
          <p:cNvPr id="304" name="Shape 304" descr="02"/>
          <p:cNvPicPr preferRelativeResize="0"/>
          <p:nvPr/>
        </p:nvPicPr>
        <p:blipFill rotWithShape="1">
          <a:blip r:embed="rId7">
            <a:alphaModFix/>
          </a:blip>
          <a:srcRect/>
          <a:stretch/>
        </p:blipFill>
        <p:spPr>
          <a:xfrm>
            <a:off x="187052" y="1186002"/>
            <a:ext cx="2508600" cy="3612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87050" y="102400"/>
            <a:ext cx="8769900" cy="8691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mic Sans MS"/>
              <a:buNone/>
            </a:pPr>
            <a:r>
              <a:rPr lang="en-GB" sz="2400">
                <a:solidFill>
                  <a:srgbClr val="000000"/>
                </a:solidFill>
              </a:rPr>
              <a:t>5.5.9 Explain the evidence for dark matter in the universe</a:t>
            </a:r>
          </a:p>
          <a:p>
            <a:pPr marL="0" marR="0" lvl="0" indent="0" algn="l" rtl="0">
              <a:spcBef>
                <a:spcPts val="0"/>
              </a:spcBef>
              <a:buClr>
                <a:schemeClr val="lt1"/>
              </a:buClr>
              <a:buSzPct val="25000"/>
              <a:buFont typeface="Comic Sans MS"/>
              <a:buNone/>
            </a:pPr>
            <a:endParaRPr sz="2400">
              <a:solidFill>
                <a:srgbClr val="000000"/>
              </a:solidFill>
            </a:endParaRPr>
          </a:p>
        </p:txBody>
      </p:sp>
      <p:sp>
        <p:nvSpPr>
          <p:cNvPr id="310" name="Shape 310"/>
          <p:cNvSpPr txBox="1"/>
          <p:nvPr/>
        </p:nvSpPr>
        <p:spPr>
          <a:xfrm rot="450">
            <a:off x="27149" y="727625"/>
            <a:ext cx="9166800" cy="1490100"/>
          </a:xfrm>
          <a:prstGeom prst="rect">
            <a:avLst/>
          </a:prstGeom>
          <a:solidFill>
            <a:srgbClr val="FFFFFF"/>
          </a:solidFill>
          <a:ln>
            <a:noFill/>
          </a:ln>
        </p:spPr>
        <p:txBody>
          <a:bodyPr lIns="91425" tIns="91425" rIns="91425" bIns="91425" anchor="t" anchorCtr="0">
            <a:noAutofit/>
          </a:bodyPr>
          <a:lstStyle/>
          <a:p>
            <a:pPr marL="457200" lvl="0" indent="-355600" rtl="0">
              <a:spcBef>
                <a:spcPts val="0"/>
              </a:spcBef>
              <a:buSzPct val="100000"/>
              <a:buFont typeface="Comic Sans MS"/>
              <a:buChar char="-"/>
            </a:pPr>
            <a:r>
              <a:rPr lang="en-GB" sz="2000">
                <a:latin typeface="Comic Sans MS"/>
                <a:ea typeface="Comic Sans MS"/>
                <a:cs typeface="Comic Sans MS"/>
                <a:sym typeface="Comic Sans MS"/>
              </a:rPr>
              <a:t>Evidence: </a:t>
            </a:r>
          </a:p>
          <a:p>
            <a:pPr lvl="0" rtl="0">
              <a:lnSpc>
                <a:spcPct val="80000"/>
              </a:lnSpc>
              <a:spcBef>
                <a:spcPts val="400"/>
              </a:spcBef>
              <a:buSzPct val="55000"/>
              <a:buNone/>
            </a:pPr>
            <a:r>
              <a:rPr lang="en-GB" sz="2000">
                <a:latin typeface="Comic Sans MS"/>
                <a:ea typeface="Comic Sans MS"/>
                <a:cs typeface="Comic Sans MS"/>
                <a:sym typeface="Comic Sans MS"/>
              </a:rPr>
              <a:t>There are two methods for calculating the mass of the universe:</a:t>
            </a:r>
          </a:p>
          <a:p>
            <a:pPr lvl="0" rtl="0">
              <a:lnSpc>
                <a:spcPct val="80000"/>
              </a:lnSpc>
              <a:spcBef>
                <a:spcPts val="400"/>
              </a:spcBef>
              <a:buNone/>
            </a:pPr>
            <a:endParaRPr sz="2000">
              <a:latin typeface="Comic Sans MS"/>
              <a:ea typeface="Comic Sans MS"/>
              <a:cs typeface="Comic Sans MS"/>
              <a:sym typeface="Comic Sans MS"/>
            </a:endParaRPr>
          </a:p>
          <a:p>
            <a:pPr marL="457200" lvl="0" indent="-355600" rtl="0">
              <a:lnSpc>
                <a:spcPct val="80000"/>
              </a:lnSpc>
              <a:spcBef>
                <a:spcPts val="400"/>
              </a:spcBef>
              <a:buClr>
                <a:srgbClr val="000000"/>
              </a:buClr>
              <a:buSzPct val="100000"/>
              <a:buChar char="-"/>
            </a:pPr>
            <a:r>
              <a:rPr lang="en-GB" sz="2000">
                <a:latin typeface="Comic Sans MS"/>
                <a:ea typeface="Comic Sans MS"/>
                <a:cs typeface="Comic Sans MS"/>
                <a:sym typeface="Comic Sans MS"/>
              </a:rPr>
              <a:t>Estimate mass of galaxies from luminosity</a:t>
            </a:r>
          </a:p>
          <a:p>
            <a:pPr marL="457200" lvl="0" indent="-355600" rtl="0">
              <a:lnSpc>
                <a:spcPct val="80000"/>
              </a:lnSpc>
              <a:spcBef>
                <a:spcPts val="400"/>
              </a:spcBef>
              <a:buClr>
                <a:srgbClr val="000000"/>
              </a:buClr>
              <a:buSzPct val="100000"/>
              <a:buChar char="-"/>
            </a:pPr>
            <a:r>
              <a:rPr lang="en-GB" sz="2000">
                <a:latin typeface="Comic Sans MS"/>
                <a:ea typeface="Comic Sans MS"/>
                <a:cs typeface="Comic Sans MS"/>
                <a:sym typeface="Comic Sans MS"/>
              </a:rPr>
              <a:t>Estimate mass of galaxies from how quickly they rotate</a:t>
            </a:r>
          </a:p>
          <a:p>
            <a:pPr lvl="0" rtl="0">
              <a:lnSpc>
                <a:spcPct val="80000"/>
              </a:lnSpc>
              <a:spcBef>
                <a:spcPts val="400"/>
              </a:spcBef>
              <a:buNone/>
            </a:pPr>
            <a:endParaRPr sz="2000">
              <a:latin typeface="Comic Sans MS"/>
              <a:ea typeface="Comic Sans MS"/>
              <a:cs typeface="Comic Sans MS"/>
              <a:sym typeface="Comic Sans MS"/>
            </a:endParaRPr>
          </a:p>
          <a:p>
            <a:pPr lvl="0" rtl="0">
              <a:lnSpc>
                <a:spcPct val="80000"/>
              </a:lnSpc>
              <a:spcBef>
                <a:spcPts val="400"/>
              </a:spcBef>
              <a:buSzPct val="55000"/>
              <a:buNone/>
            </a:pPr>
            <a:r>
              <a:rPr lang="en-GB" sz="2000">
                <a:latin typeface="Comic Sans MS"/>
                <a:ea typeface="Comic Sans MS"/>
                <a:cs typeface="Comic Sans MS"/>
                <a:sym typeface="Comic Sans MS"/>
              </a:rPr>
              <a:t>These two do not match- the size of centripetal acceleration required to match a galaxies luminous mass is far too low compared to the observed rotational acceleration. </a:t>
            </a:r>
          </a:p>
          <a:p>
            <a:pPr lvl="0" rtl="0">
              <a:lnSpc>
                <a:spcPct val="80000"/>
              </a:lnSpc>
              <a:spcBef>
                <a:spcPts val="400"/>
              </a:spcBef>
              <a:buNone/>
            </a:pPr>
            <a:endParaRPr sz="2000">
              <a:latin typeface="Comic Sans MS"/>
              <a:ea typeface="Comic Sans MS"/>
              <a:cs typeface="Comic Sans MS"/>
              <a:sym typeface="Comic Sans MS"/>
            </a:endParaRPr>
          </a:p>
          <a:p>
            <a:pPr lvl="0" rtl="0">
              <a:lnSpc>
                <a:spcPct val="80000"/>
              </a:lnSpc>
              <a:spcBef>
                <a:spcPts val="400"/>
              </a:spcBef>
              <a:buSzPct val="55000"/>
              <a:buNone/>
            </a:pPr>
            <a:r>
              <a:rPr lang="en-GB" sz="2000">
                <a:latin typeface="Comic Sans MS"/>
                <a:ea typeface="Comic Sans MS"/>
                <a:cs typeface="Comic Sans MS"/>
                <a:sym typeface="Comic Sans MS"/>
              </a:rPr>
              <a:t>Galaxies must contain more matter than can be detected- this is called dark matter and is thought to account for 27% of matter in the universe</a:t>
            </a:r>
          </a:p>
          <a:p>
            <a:pPr marL="0" lvl="0" indent="0" rtl="0">
              <a:spcBef>
                <a:spcPts val="0"/>
              </a:spcBef>
              <a:buNone/>
            </a:pPr>
            <a:endParaRPr sz="2000">
              <a:latin typeface="Comic Sans MS"/>
              <a:ea typeface="Comic Sans MS"/>
              <a:cs typeface="Comic Sans MS"/>
              <a:sym typeface="Comic Sans MS"/>
            </a:endParaRPr>
          </a:p>
          <a:p>
            <a:pPr marL="457200" lvl="0" indent="-355600" rtl="0">
              <a:spcBef>
                <a:spcPts val="0"/>
              </a:spcBef>
              <a:buSzPct val="100000"/>
              <a:buFont typeface="Comic Sans MS"/>
              <a:buChar char="-"/>
            </a:pPr>
            <a:r>
              <a:rPr lang="en-GB" sz="2000">
                <a:latin typeface="Comic Sans MS"/>
                <a:ea typeface="Comic Sans MS"/>
                <a:cs typeface="Comic Sans MS"/>
                <a:sym typeface="Comic Sans MS"/>
              </a:rPr>
              <a:t>Theories</a:t>
            </a:r>
          </a:p>
          <a:p>
            <a:pPr lvl="0" rtl="0">
              <a:spcBef>
                <a:spcPts val="0"/>
              </a:spcBef>
              <a:buNone/>
            </a:pPr>
            <a:r>
              <a:rPr lang="en-GB" sz="2000">
                <a:latin typeface="Comic Sans MS"/>
                <a:ea typeface="Comic Sans MS"/>
                <a:cs typeface="Comic Sans MS"/>
                <a:sym typeface="Comic Sans MS"/>
              </a:rPr>
              <a:t>WIMPS- Created in big bang, very difficult to detect</a:t>
            </a:r>
          </a:p>
          <a:p>
            <a:pPr lvl="0" rtl="0">
              <a:spcBef>
                <a:spcPts val="0"/>
              </a:spcBef>
              <a:buNone/>
            </a:pPr>
            <a:r>
              <a:rPr lang="en-GB" sz="2000">
                <a:latin typeface="Comic Sans MS"/>
                <a:ea typeface="Comic Sans MS"/>
                <a:cs typeface="Comic Sans MS"/>
                <a:sym typeface="Comic Sans MS"/>
              </a:rPr>
              <a:t>MACHOS- Concentrated areas of matter (black holes)</a:t>
            </a:r>
          </a:p>
          <a:p>
            <a:pPr lvl="0" rtl="0">
              <a:spcBef>
                <a:spcPts val="0"/>
              </a:spcBef>
              <a:buNone/>
            </a:pPr>
            <a:r>
              <a:rPr lang="en-GB" sz="2000">
                <a:latin typeface="Comic Sans MS"/>
                <a:ea typeface="Comic Sans MS"/>
                <a:cs typeface="Comic Sans MS"/>
                <a:sym typeface="Comic Sans MS"/>
              </a:rPr>
              <a:t>Axions- theoretical particle produced in supernova explosions</a:t>
            </a:r>
          </a:p>
          <a:p>
            <a:pPr lvl="0" rtl="0">
              <a:spcBef>
                <a:spcPts val="0"/>
              </a:spcBef>
              <a:buNone/>
            </a:pPr>
            <a:r>
              <a:rPr lang="en-GB" sz="2000">
                <a:latin typeface="Comic Sans MS"/>
                <a:ea typeface="Comic Sans MS"/>
                <a:cs typeface="Comic Sans MS"/>
                <a:sym typeface="Comic Sans MS"/>
              </a:rPr>
              <a:t>Neutrinos- 3 already exist- 4 hypothesised as dark matter </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949</Words>
  <Application>Microsoft Office PowerPoint</Application>
  <PresentationFormat>On-screen Show (4:3)</PresentationFormat>
  <Paragraphs>96</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Comic Sans MS</vt:lpstr>
      <vt:lpstr>simple-light-2</vt:lpstr>
      <vt:lpstr>Office Theme</vt:lpstr>
      <vt:lpstr>Modelling Physics- Possible long answer questions</vt:lpstr>
      <vt:lpstr>5.1.8 Explain how gas exerts a pressure and the assumptions made</vt:lpstr>
      <vt:lpstr>5.5.2 Describe the development of a star from formation to death </vt:lpstr>
      <vt:lpstr>5.5.2 Describe the development of a star from formation to death </vt:lpstr>
      <vt:lpstr>5.5.9 Explain the evolution of the universe from the big bang to the present day</vt:lpstr>
      <vt:lpstr>PowerPoint Presentation</vt:lpstr>
      <vt:lpstr>5.5.9 Explain evidence for the big bang theory and that the universe is still expanding</vt:lpstr>
      <vt:lpstr>5.5.9 Describe and explain predictions for the possible future of the universe</vt:lpstr>
      <vt:lpstr>5.5.9 Explain the evidence for dark matter in the universe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Modelling Physics- the experiments</dc:title>
  <cp:lastModifiedBy>mar-aam</cp:lastModifiedBy>
  <cp:revision>2</cp:revision>
  <dcterms:modified xsi:type="dcterms:W3CDTF">2018-05-18T08:42:12Z</dcterms:modified>
</cp:coreProperties>
</file>