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9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8FAB8-2F18-4DF0-BEC0-C327CE05A82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18EEC-408A-4A12-B963-2E5F9AEA20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6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906358" y="3536365"/>
            <a:ext cx="7250853" cy="33502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58800"/>
            <a:ext cx="4033838" cy="27924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4900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1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93"/>
              </a:spcBef>
              <a:buClr>
                <a:srgbClr val="888888"/>
              </a:buClr>
              <a:buFont typeface="Arial"/>
              <a:buNone/>
              <a:defRPr sz="34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ctr" rtl="0">
              <a:spcBef>
                <a:spcPts val="607"/>
              </a:spcBef>
              <a:buClr>
                <a:srgbClr val="888888"/>
              </a:buClr>
              <a:buFont typeface="Arial"/>
              <a:buNone/>
              <a:defRPr sz="30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ctr" rtl="0">
              <a:spcBef>
                <a:spcPts val="520"/>
              </a:spcBef>
              <a:buClr>
                <a:srgbClr val="888888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ctr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 rot="5400000">
            <a:off x="2689951" y="-594451"/>
            <a:ext cx="4526100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51338" algn="l" rtl="0">
              <a:spcBef>
                <a:spcPts val="693"/>
              </a:spcBef>
              <a:buClr>
                <a:schemeClr val="dk1"/>
              </a:buClr>
              <a:buSzPct val="1000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16943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–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82548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»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688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 rot="5400000">
            <a:off x="5370526" y="2085962"/>
            <a:ext cx="5851500" cy="2228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830276" y="-60338"/>
            <a:ext cx="5851500" cy="6521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51338" algn="l" rtl="0">
              <a:spcBef>
                <a:spcPts val="693"/>
              </a:spcBef>
              <a:buClr>
                <a:schemeClr val="dk1"/>
              </a:buClr>
              <a:buSzPct val="1000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16943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–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82548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»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1804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1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485901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20"/>
              </a:spcBef>
              <a:buClr>
                <a:srgbClr val="888888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ctr" rtl="0">
              <a:spcBef>
                <a:spcPts val="455"/>
              </a:spcBef>
              <a:buClr>
                <a:srgbClr val="888888"/>
              </a:buClr>
              <a:buFont typeface="Arial"/>
              <a:buNone/>
              <a:defRPr sz="227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ctr" rtl="0">
              <a:spcBef>
                <a:spcPts val="390"/>
              </a:spcBef>
              <a:buClr>
                <a:srgbClr val="888888"/>
              </a:buClr>
              <a:buFont typeface="Arial"/>
              <a:buNone/>
              <a:defRPr sz="195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ctr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51879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71728" y="333375"/>
            <a:ext cx="9362545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2510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13506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87709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–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61913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»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89351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782505" y="4406902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25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82505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25"/>
              </a:spcBef>
              <a:buClr>
                <a:srgbClr val="888888"/>
              </a:buClr>
              <a:buFont typeface="Arial"/>
              <a:buNone/>
              <a:defRPr sz="162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293"/>
              </a:spcBef>
              <a:buClr>
                <a:srgbClr val="888888"/>
              </a:buClr>
              <a:buFont typeface="Arial"/>
              <a:buNone/>
              <a:defRPr sz="1463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260"/>
              </a:spcBef>
              <a:buClr>
                <a:srgbClr val="888888"/>
              </a:buClr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228"/>
              </a:spcBef>
              <a:buClr>
                <a:srgbClr val="888888"/>
              </a:buClr>
              <a:buFont typeface="Arial"/>
              <a:buNone/>
              <a:defRPr sz="1138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0880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95301" y="1600202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34144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108347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–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–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»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5035551" y="1600202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34144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108347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–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–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»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703581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95301" y="1535112"/>
            <a:ext cx="437686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90"/>
              </a:spcBef>
              <a:buClr>
                <a:schemeClr val="dk1"/>
              </a:buClr>
              <a:buFont typeface="Arial"/>
              <a:buNone/>
              <a:defRPr sz="195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293"/>
              </a:spcBef>
              <a:buClr>
                <a:schemeClr val="dk1"/>
              </a:buClr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95301" y="2174875"/>
            <a:ext cx="437686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54781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128984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»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5032110" y="1535112"/>
            <a:ext cx="437858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390"/>
              </a:spcBef>
              <a:buClr>
                <a:schemeClr val="dk1"/>
              </a:buClr>
              <a:buFont typeface="Arial"/>
              <a:buNone/>
              <a:defRPr sz="195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293"/>
              </a:spcBef>
              <a:buClr>
                <a:schemeClr val="dk1"/>
              </a:buClr>
              <a:buFont typeface="Arial"/>
              <a:buNone/>
              <a:defRPr sz="1463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5032110" y="2174875"/>
            <a:ext cx="437858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54781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128984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92869" algn="l" rtl="0">
              <a:spcBef>
                <a:spcPts val="293"/>
              </a:spcBef>
              <a:buClr>
                <a:schemeClr val="dk1"/>
              </a:buClr>
              <a:buSzPct val="100000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»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103188" algn="l" rtl="0">
              <a:spcBef>
                <a:spcPts val="260"/>
              </a:spcBef>
              <a:buClr>
                <a:schemeClr val="dk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9157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235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6999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51338" algn="l" rtl="0">
              <a:spcBef>
                <a:spcPts val="693"/>
              </a:spcBef>
              <a:buClr>
                <a:schemeClr val="dk1"/>
              </a:buClr>
              <a:buSzPct val="1000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16943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–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82548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»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3841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95301" y="273052"/>
            <a:ext cx="3259006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1625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872971" y="273050"/>
            <a:ext cx="553772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13506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87709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–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61913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»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95301" y="1435102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28"/>
              </a:spcBef>
              <a:buClr>
                <a:schemeClr val="dk1"/>
              </a:buClr>
              <a:buFont typeface="Arial"/>
              <a:buNone/>
              <a:defRPr sz="1138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163"/>
              </a:spcBef>
              <a:buClr>
                <a:schemeClr val="dk1"/>
              </a:buClr>
              <a:buFont typeface="Arial"/>
              <a:buNone/>
              <a:defRPr sz="81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051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1941646" y="4800602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1625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pic" idx="2"/>
          </p:nvPr>
        </p:nvSpPr>
        <p:spPr>
          <a:xfrm>
            <a:off x="1941646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20"/>
              </a:spcBef>
              <a:buClr>
                <a:schemeClr val="dk1"/>
              </a:buClr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455"/>
              </a:spcBef>
              <a:buClr>
                <a:schemeClr val="dk1"/>
              </a:buClr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390"/>
              </a:spcBef>
              <a:buClr>
                <a:schemeClr val="dk1"/>
              </a:buClr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325"/>
              </a:spcBef>
              <a:buClr>
                <a:schemeClr val="dk1"/>
              </a:buClr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941646" y="5367339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28"/>
              </a:spcBef>
              <a:buClr>
                <a:schemeClr val="dk1"/>
              </a:buClr>
              <a:buFont typeface="Arial"/>
              <a:buNone/>
              <a:defRPr sz="1138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163"/>
              </a:spcBef>
              <a:buClr>
                <a:schemeClr val="dk1"/>
              </a:buClr>
              <a:buFont typeface="Arial"/>
              <a:buNone/>
              <a:defRPr sz="81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146"/>
              </a:spcBef>
              <a:buClr>
                <a:schemeClr val="dk1"/>
              </a:buClr>
              <a:buFont typeface="Arial"/>
              <a:buNone/>
              <a:defRPr sz="731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7620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690019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13506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87709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–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61913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»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02775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 rot="5400000">
            <a:off x="5370513" y="2085975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35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463"/>
            </a:lvl2pPr>
            <a:lvl3pPr lvl="2" indent="0">
              <a:spcBef>
                <a:spcPts val="0"/>
              </a:spcBef>
              <a:buNone/>
              <a:defRPr sz="1463"/>
            </a:lvl3pPr>
            <a:lvl4pPr lvl="3" indent="0">
              <a:spcBef>
                <a:spcPts val="0"/>
              </a:spcBef>
              <a:buNone/>
              <a:defRPr sz="1463"/>
            </a:lvl4pPr>
            <a:lvl5pPr lvl="4" indent="0">
              <a:spcBef>
                <a:spcPts val="0"/>
              </a:spcBef>
              <a:buNone/>
              <a:defRPr sz="1463"/>
            </a:lvl5pPr>
            <a:lvl6pPr lvl="5" indent="0">
              <a:spcBef>
                <a:spcPts val="0"/>
              </a:spcBef>
              <a:buNone/>
              <a:defRPr sz="1463"/>
            </a:lvl6pPr>
            <a:lvl7pPr lvl="6" indent="0">
              <a:spcBef>
                <a:spcPts val="0"/>
              </a:spcBef>
              <a:buNone/>
              <a:defRPr sz="1463"/>
            </a:lvl7pPr>
            <a:lvl8pPr lvl="7" indent="0">
              <a:spcBef>
                <a:spcPts val="0"/>
              </a:spcBef>
              <a:buNone/>
              <a:defRPr sz="1463"/>
            </a:lvl8pPr>
            <a:lvl9pPr lvl="8" indent="0">
              <a:spcBef>
                <a:spcPts val="0"/>
              </a:spcBef>
              <a:buNone/>
              <a:defRPr sz="1463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 rot="5400000">
            <a:off x="830263" y="-60325"/>
            <a:ext cx="5851525" cy="6521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8606" marR="0" lvl="0" indent="-113506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603647" marR="0" lvl="1" indent="-87709" algn="l" rtl="0">
              <a:spcBef>
                <a:spcPts val="455"/>
              </a:spcBef>
              <a:buClr>
                <a:schemeClr val="dk1"/>
              </a:buClr>
              <a:buSzPct val="100000"/>
              <a:buFont typeface="Arial"/>
              <a:buChar char="–"/>
              <a:defRPr sz="227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28688" marR="0" lvl="2" indent="-61913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00163" marR="0" lvl="3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–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671638" marR="0" lvl="4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»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43113" marR="0" lvl="5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414588" marR="0" lvl="6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786063" marR="0" lvl="7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157538" marR="0" lvl="8" indent="-82550" algn="l" rtl="0">
              <a:spcBef>
                <a:spcPts val="325"/>
              </a:spcBef>
              <a:buClr>
                <a:schemeClr val="dk1"/>
              </a:buClr>
              <a:buSzPct val="100000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6552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782505" y="4406900"/>
            <a:ext cx="84201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3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82505" y="2906714"/>
            <a:ext cx="84201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33"/>
              </a:spcBef>
              <a:buClr>
                <a:srgbClr val="888888"/>
              </a:buClr>
              <a:buFont typeface="Arial"/>
              <a:buNone/>
              <a:defRPr sz="216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390"/>
              </a:spcBef>
              <a:buClr>
                <a:srgbClr val="888888"/>
              </a:buClr>
              <a:buFont typeface="Arial"/>
              <a:buNone/>
              <a:defRPr sz="19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347"/>
              </a:spcBef>
              <a:buClr>
                <a:srgbClr val="888888"/>
              </a:buClr>
              <a:buFont typeface="Arial"/>
              <a:buNone/>
              <a:defRPr sz="173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303"/>
              </a:spcBef>
              <a:buClr>
                <a:srgbClr val="888888"/>
              </a:buClr>
              <a:buFont typeface="Arial"/>
              <a:buNone/>
              <a:defRPr sz="1517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75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54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78854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•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44459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–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»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78854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•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44459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–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»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353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775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2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390"/>
              </a:spcBef>
              <a:buClr>
                <a:schemeClr val="dk1"/>
              </a:buClr>
              <a:buFont typeface="Arial"/>
              <a:buNone/>
              <a:defRPr sz="1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775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20637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71975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–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»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725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2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390"/>
              </a:spcBef>
              <a:buClr>
                <a:schemeClr val="dk1"/>
              </a:buClr>
              <a:buFont typeface="Arial"/>
              <a:buNone/>
              <a:defRPr sz="1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347"/>
              </a:spcBef>
              <a:buClr>
                <a:schemeClr val="dk1"/>
              </a:buClr>
              <a:buFont typeface="Arial"/>
              <a:buNone/>
              <a:defRPr sz="17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725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206370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71975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123822" algn="l" rtl="0">
              <a:spcBef>
                <a:spcPts val="390"/>
              </a:spcBef>
              <a:buClr>
                <a:schemeClr val="dk1"/>
              </a:buClr>
              <a:buSzPct val="10000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–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»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37580" algn="l" rtl="0">
              <a:spcBef>
                <a:spcPts val="347"/>
              </a:spcBef>
              <a:buClr>
                <a:schemeClr val="dk1"/>
              </a:buClr>
              <a:buSzPct val="100000"/>
              <a:buFont typeface="Arial"/>
              <a:buChar char="•"/>
              <a:defRPr sz="1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315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7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16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95300" y="273051"/>
            <a:ext cx="32591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675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1466" marR="0" lvl="0" indent="-151338" algn="l" rtl="0">
              <a:spcBef>
                <a:spcPts val="693"/>
              </a:spcBef>
              <a:buClr>
                <a:schemeClr val="dk1"/>
              </a:buClr>
              <a:buSzPct val="100000"/>
              <a:buFont typeface="Arial"/>
              <a:buChar char="•"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4842" marR="0" lvl="1" indent="-116943" algn="l" rtl="0">
              <a:spcBef>
                <a:spcPts val="607"/>
              </a:spcBef>
              <a:buClr>
                <a:schemeClr val="dk1"/>
              </a:buClr>
              <a:buSzPct val="100000"/>
              <a:buFont typeface="Arial"/>
              <a:buChar char="–"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38219" marR="0" lvl="2" indent="-82548" algn="l" rtl="0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33507" marR="0" lvl="3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–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28794" marR="0" lvl="4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»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24082" marR="0" lvl="5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9370" marR="0" lvl="6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14657" marR="0" lvl="7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09944" marR="0" lvl="8" indent="-110064" algn="l" rtl="0">
              <a:spcBef>
                <a:spcPts val="433"/>
              </a:spcBef>
              <a:buClr>
                <a:schemeClr val="dk1"/>
              </a:buClr>
              <a:buSzPct val="100000"/>
              <a:buFont typeface="Arial"/>
              <a:buChar char="•"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1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3"/>
              </a:spcBef>
              <a:buClr>
                <a:schemeClr val="dk1"/>
              </a:buClr>
              <a:buFont typeface="Arial"/>
              <a:buNone/>
              <a:defRPr sz="15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217"/>
              </a:spcBef>
              <a:buClr>
                <a:schemeClr val="dk1"/>
              </a:buClr>
              <a:buFont typeface="Arial"/>
              <a:buNone/>
              <a:defRPr sz="10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217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1941645" y="4800601"/>
            <a:ext cx="59436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950"/>
            </a:lvl2pPr>
            <a:lvl3pPr lvl="2" indent="0" rtl="0">
              <a:spcBef>
                <a:spcPts val="0"/>
              </a:spcBef>
              <a:buNone/>
              <a:defRPr sz="1950"/>
            </a:lvl3pPr>
            <a:lvl4pPr lvl="3" indent="0" rtl="0">
              <a:spcBef>
                <a:spcPts val="0"/>
              </a:spcBef>
              <a:buNone/>
              <a:defRPr sz="1950"/>
            </a:lvl4pPr>
            <a:lvl5pPr lvl="4" indent="0" rtl="0">
              <a:spcBef>
                <a:spcPts val="0"/>
              </a:spcBef>
              <a:buNone/>
              <a:defRPr sz="1950"/>
            </a:lvl5pPr>
            <a:lvl6pPr lvl="5" indent="0" rtl="0">
              <a:spcBef>
                <a:spcPts val="0"/>
              </a:spcBef>
              <a:buNone/>
              <a:defRPr sz="1950"/>
            </a:lvl6pPr>
            <a:lvl7pPr lvl="6" indent="0" rtl="0">
              <a:spcBef>
                <a:spcPts val="0"/>
              </a:spcBef>
              <a:buNone/>
              <a:defRPr sz="1950"/>
            </a:lvl7pPr>
            <a:lvl8pPr lvl="7" indent="0" rtl="0">
              <a:spcBef>
                <a:spcPts val="0"/>
              </a:spcBef>
              <a:buNone/>
              <a:defRPr sz="1950"/>
            </a:lvl8pPr>
            <a:lvl9pPr lvl="8" indent="0" rtl="0">
              <a:spcBef>
                <a:spcPts val="0"/>
              </a:spcBef>
              <a:buNone/>
              <a:defRPr sz="1950"/>
            </a:lvl9pPr>
          </a:lstStyle>
          <a:p>
            <a:endParaRPr/>
          </a:p>
        </p:txBody>
      </p:sp>
      <p:sp>
        <p:nvSpPr>
          <p:cNvPr id="150" name="Shape 150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93"/>
              </a:spcBef>
              <a:buClr>
                <a:schemeClr val="dk1"/>
              </a:buClr>
              <a:buFont typeface="Arial"/>
              <a:buNone/>
              <a:defRPr sz="34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607"/>
              </a:spcBef>
              <a:buClr>
                <a:schemeClr val="dk1"/>
              </a:buClr>
              <a:buFont typeface="Arial"/>
              <a:buNone/>
              <a:defRPr sz="30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520"/>
              </a:spcBef>
              <a:buClr>
                <a:schemeClr val="dk1"/>
              </a:buClr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433"/>
              </a:spcBef>
              <a:buClr>
                <a:schemeClr val="dk1"/>
              </a:buClr>
              <a:buFont typeface="Arial"/>
              <a:buNone/>
              <a:defRPr sz="21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03"/>
              </a:spcBef>
              <a:buClr>
                <a:schemeClr val="dk1"/>
              </a:buClr>
              <a:buFont typeface="Arial"/>
              <a:buNone/>
              <a:defRPr sz="151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26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217"/>
              </a:spcBef>
              <a:buClr>
                <a:schemeClr val="dk1"/>
              </a:buClr>
              <a:buFont typeface="Arial"/>
              <a:buNone/>
              <a:defRPr sz="10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195"/>
              </a:spcBef>
              <a:buClr>
                <a:schemeClr val="dk1"/>
              </a:buClr>
              <a:buFont typeface="Arial"/>
              <a:buNone/>
              <a:defRPr sz="9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773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95288" marR="0" lvl="1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0576" marR="0" lvl="2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85863" marR="0" lvl="3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981150" marR="0" lvl="4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76438" marR="0" lvl="5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726" marR="0" lvl="6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67013" marR="0" lvl="7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62301" marR="0" lvl="8" indent="0" algn="l" rtl="0">
              <a:spcBef>
                <a:spcPts val="0"/>
              </a:spcBef>
              <a:buNone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13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GB" sz="13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98778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51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omic Sans MS"/>
              <a:buNone/>
              <a:defRPr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95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099301" y="6356352"/>
            <a:ext cx="23113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smtClean="0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rPr>
              <a:pPr algn="r">
                <a:buSzPct val="25000"/>
              </a:pPr>
              <a:t>‹#›</a:t>
            </a:fld>
            <a:endParaRPr lang="en-GB" sz="975">
              <a:solidFill>
                <a:srgbClr val="888888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535537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10841" y="65928"/>
            <a:ext cx="2748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Forces and motion summary sheet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3216" y="381629"/>
            <a:ext cx="3277185" cy="640175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Definitions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Complete the following definitions</a:t>
            </a:r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: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Scalar </a:t>
            </a:r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quantity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Vector </a:t>
            </a:r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quantity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Hooke’s </a:t>
            </a:r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law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Principal of moments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Pressure</a:t>
            </a: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Newton’s first law</a:t>
            </a: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Newton’s second law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err="1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Newtons</a:t>
            </a:r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 third law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90" y="65928"/>
            <a:ext cx="2969032" cy="670952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Experiments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Describe an experiment to demonstrate Hooke’s law (relationship between force and extension on a spring)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Describe an experiment to investigate the relationship between force and acceleration and mass and acceleration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8395" y="65928"/>
            <a:ext cx="3270623" cy="67095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Theory – Forces 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Draw a free body diagram for a book on a table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A force of 6N is applied to the right of the book against a friction force of 4N, what is the resultant force? Add this force to your diagram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Draw a scale diagram to work out the resultant force acting on the swing below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Explain the difference between elastic and plastic deformation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Explain how a lever, like the one below, acts as a force multiplier to lift the rock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Describe which gear set below would be useful for cycling up hill on a bike</a:t>
            </a: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 smtClean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 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66290" y="2448835"/>
            <a:ext cx="856078" cy="858749"/>
            <a:chOff x="2729555" y="2511778"/>
            <a:chExt cx="1053635" cy="1056922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666" y="2511778"/>
              <a:ext cx="1039524" cy="1056922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729555" y="2822222"/>
              <a:ext cx="338666" cy="23988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38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807060" y="2451002"/>
            <a:ext cx="378354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5 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38395" y="3307584"/>
            <a:ext cx="378354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8 N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968981" y="2907446"/>
            <a:ext cx="50561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7187902" y="2562494"/>
            <a:ext cx="400138" cy="217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3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40 °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337" y="4834862"/>
            <a:ext cx="773138" cy="4687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t="5244" b="4367"/>
          <a:stretch/>
        </p:blipFill>
        <p:spPr>
          <a:xfrm>
            <a:off x="6905282" y="5910090"/>
            <a:ext cx="633016" cy="57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9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/>
        </p:nvSpPr>
        <p:spPr>
          <a:xfrm>
            <a:off x="92526" y="295328"/>
            <a:ext cx="4830150" cy="253931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9044" tIns="99044" rIns="99044" bIns="99044" anchor="t" anchorCtr="0">
            <a:noAutofit/>
          </a:bodyPr>
          <a:lstStyle/>
          <a:p>
            <a:pPr defTabSz="990576"/>
            <a:r>
              <a:rPr lang="en-GB" sz="1000" b="1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Distance-time </a:t>
            </a:r>
            <a:r>
              <a:rPr lang="en-GB" sz="1000" b="1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graphs</a:t>
            </a: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distance-time graph below draw lines to represent an object that is: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Stationary (not moving)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Moving at constant speed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Speeding </a:t>
            </a:r>
            <a:r>
              <a:rPr lang="en-GB" sz="10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up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endParaRPr lang="en-GB"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78854" defTabSz="990576">
              <a:buClr>
                <a:srgbClr val="000000"/>
              </a:buClr>
              <a:buSzPct val="100000"/>
            </a:pPr>
            <a:endParaRPr lang="en-GB" sz="1000" b="1" kern="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endParaRPr lang="en-GB"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endParaRPr lang="en-GB" sz="1000" b="1" kern="0" dirty="0" smtClean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78854" defTabSz="990576">
              <a:buClr>
                <a:srgbClr val="000000"/>
              </a:buClr>
              <a:buSzPct val="100000"/>
            </a:pPr>
            <a:endParaRPr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>
              <a:buClr>
                <a:srgbClr val="000000"/>
              </a:buClr>
              <a:buSzPct val="110000"/>
            </a:pPr>
            <a:r>
              <a:rPr lang="en-GB" sz="1000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</a:t>
            </a: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down steps that you would take to work out the speed an object is travelling at from a distance-time graph</a:t>
            </a:r>
          </a:p>
          <a:p>
            <a:pPr defTabSz="990576">
              <a:buClr>
                <a:srgbClr val="000000"/>
              </a:buClr>
            </a:pPr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>
              <a:buClr>
                <a:srgbClr val="000000"/>
              </a:buClr>
            </a:pPr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>
              <a:buClr>
                <a:srgbClr val="000000"/>
              </a:buClr>
            </a:pPr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>
              <a:buClr>
                <a:srgbClr val="000000"/>
              </a:buClr>
            </a:pPr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>
              <a:buClr>
                <a:srgbClr val="000000"/>
              </a:buClr>
              <a:buSzPct val="110000"/>
            </a:pPr>
            <a:endParaRPr lang="en-GB"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2" name="Shape 192"/>
          <p:cNvSpPr txBox="1"/>
          <p:nvPr/>
        </p:nvSpPr>
        <p:spPr>
          <a:xfrm>
            <a:off x="3742344" y="-65213"/>
            <a:ext cx="2371064" cy="269588"/>
          </a:xfrm>
          <a:prstGeom prst="rect">
            <a:avLst/>
          </a:prstGeom>
          <a:noFill/>
          <a:ln>
            <a:noFill/>
          </a:ln>
        </p:spPr>
        <p:txBody>
          <a:bodyPr lIns="99044" tIns="99044" rIns="99044" bIns="99044" anchor="t" anchorCtr="0">
            <a:noAutofit/>
          </a:bodyPr>
          <a:lstStyle/>
          <a:p>
            <a:pPr defTabSz="990576"/>
            <a:r>
              <a:rPr lang="en-GB" sz="1300" b="1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Forces and motion </a:t>
            </a:r>
            <a:r>
              <a:rPr lang="en-GB" sz="1300" b="1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revision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100839" y="2886374"/>
            <a:ext cx="4830150" cy="379705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9044" tIns="99044" rIns="99044" bIns="99044" anchor="t" anchorCtr="0">
            <a:noAutofit/>
          </a:bodyPr>
          <a:lstStyle/>
          <a:p>
            <a:pPr defTabSz="990576"/>
            <a:r>
              <a:rPr lang="en-GB" sz="1000" b="1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Speed-time </a:t>
            </a:r>
            <a:r>
              <a:rPr lang="en-GB" sz="1000" b="1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graphs</a:t>
            </a:r>
          </a:p>
          <a:p>
            <a:pPr defTabSz="990576">
              <a:buClr>
                <a:srgbClr val="000000"/>
              </a:buClr>
              <a:buSzPct val="110000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the -time graph below draw lines to represent an object that is: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Stationary (not moving)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Moving at constant speed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Speeding up</a:t>
            </a:r>
          </a:p>
          <a:p>
            <a:pPr marL="495288" indent="-316434" defTabSz="990576">
              <a:buClr>
                <a:srgbClr val="000000"/>
              </a:buClr>
              <a:buSzPct val="100000"/>
              <a:buFont typeface="Comic Sans MS"/>
              <a:buChar char="-"/>
            </a:pPr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Speeding up its speeding up</a:t>
            </a: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down steps that you would take to work out the acceleration of an object from the speed-time graph</a:t>
            </a: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down steps to work out the total distance travelled from a speed-time graph</a:t>
            </a:r>
          </a:p>
          <a:p>
            <a:pPr defTabSz="990576"/>
            <a:endParaRPr sz="1000" b="1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rcRect t="29153"/>
          <a:stretch/>
        </p:blipFill>
        <p:spPr>
          <a:xfrm>
            <a:off x="2473361" y="746823"/>
            <a:ext cx="2083169" cy="111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5">
            <a:alphaModFix/>
          </a:blip>
          <a:srcRect t="29153"/>
          <a:stretch/>
        </p:blipFill>
        <p:spPr>
          <a:xfrm>
            <a:off x="2746585" y="3364717"/>
            <a:ext cx="1991519" cy="106500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 rot="-5400000">
            <a:off x="2402269" y="3554698"/>
            <a:ext cx="688633" cy="206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9044" tIns="99044" rIns="99044" bIns="99044" anchor="t" anchorCtr="0">
            <a:noAutofit/>
          </a:bodyPr>
          <a:lstStyle/>
          <a:p>
            <a:pPr defTabSz="990576"/>
            <a:r>
              <a:rPr lang="en-GB" sz="65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Speed (m/s)</a:t>
            </a:r>
          </a:p>
        </p:txBody>
      </p:sp>
      <p:sp>
        <p:nvSpPr>
          <p:cNvPr id="8" name="Shape 193"/>
          <p:cNvSpPr txBox="1"/>
          <p:nvPr/>
        </p:nvSpPr>
        <p:spPr>
          <a:xfrm>
            <a:off x="5014119" y="292805"/>
            <a:ext cx="4830150" cy="272471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9044" tIns="99044" rIns="99044" bIns="99044" anchor="t" anchorCtr="0">
            <a:noAutofit/>
          </a:bodyPr>
          <a:lstStyle/>
          <a:p>
            <a:pPr defTabSz="990576"/>
            <a:r>
              <a:rPr lang="en-GB" sz="1000" b="1" kern="0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Vehicle </a:t>
            </a:r>
            <a:r>
              <a:rPr lang="en-GB" sz="1000" b="1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safety</a:t>
            </a: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Describe the difference between braking distance, thinking distance and stopping distance</a:t>
            </a: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Give three factors that affect braking distance and three factors that affect thinking distance</a:t>
            </a: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r>
              <a:rPr lang="en-GB" sz="1000" kern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Describe, using the idea of momentum why seat belts are important in cars</a:t>
            </a:r>
          </a:p>
          <a:p>
            <a:pPr defTabSz="990576"/>
            <a:endParaRPr lang="en-GB"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defTabSz="990576"/>
            <a:endParaRPr sz="1000" kern="0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14119" y="3056073"/>
            <a:ext cx="4830149" cy="3631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Theory- Pressure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Explain, using the diagram below, how liquid pressure varies with depth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Why does the rubber duck float on the water, you need to mention the idea of </a:t>
            </a:r>
            <a:r>
              <a:rPr lang="en-US" sz="1000" kern="0" dirty="0" err="1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upthrust</a:t>
            </a:r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 and density?</a:t>
            </a: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Draw </a:t>
            </a:r>
            <a:r>
              <a:rPr lang="en-US" sz="1000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a diagram to show how atmospheric pressure varies with </a:t>
            </a:r>
            <a:r>
              <a:rPr lang="en-US" sz="1000" kern="0" dirty="0" smtClean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height and explain this</a:t>
            </a:r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b="1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r>
              <a:rPr lang="en-US" sz="1000" b="1" kern="0" dirty="0">
                <a:solidFill>
                  <a:srgbClr val="000000"/>
                </a:solidFill>
                <a:latin typeface="Comic Sans MS"/>
                <a:cs typeface="Comic Sans MS"/>
                <a:sym typeface="Arial"/>
              </a:rPr>
              <a:t> </a:t>
            </a:r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  <a:p>
            <a:endParaRPr lang="en-US" sz="1000" kern="0" dirty="0">
              <a:solidFill>
                <a:srgbClr val="000000"/>
              </a:solidFill>
              <a:latin typeface="Comic Sans MS"/>
              <a:cs typeface="Comic Sans MS"/>
              <a:sym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0792" y="3557025"/>
            <a:ext cx="761122" cy="6159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9064" y="4773693"/>
            <a:ext cx="782850" cy="463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3010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aper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387</Words>
  <Application>Microsoft Office PowerPoint</Application>
  <PresentationFormat>A4 Paper (210x297 mm)</PresentationFormat>
  <Paragraphs>183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1_Office Theme</vt:lpstr>
      <vt:lpstr>2_Office Theme</vt:lpstr>
      <vt:lpstr>PowerPoint Presentation</vt:lpstr>
      <vt:lpstr>PowerPoint Presentation</vt:lpstr>
    </vt:vector>
  </TitlesOfParts>
  <Company>Marling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AMELIA MARKS</dc:creator>
  <cp:lastModifiedBy>AMELIA MARKS</cp:lastModifiedBy>
  <cp:revision>5</cp:revision>
  <dcterms:created xsi:type="dcterms:W3CDTF">2020-12-07T12:15:37Z</dcterms:created>
  <dcterms:modified xsi:type="dcterms:W3CDTF">2020-12-07T15:53:39Z</dcterms:modified>
</cp:coreProperties>
</file>