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57"/>
  </p:notesMasterIdLst>
  <p:sldIdLst>
    <p:sldId id="413" r:id="rId2"/>
    <p:sldId id="258" r:id="rId3"/>
    <p:sldId id="259" r:id="rId4"/>
    <p:sldId id="427" r:id="rId5"/>
    <p:sldId id="470" r:id="rId6"/>
    <p:sldId id="440" r:id="rId7"/>
    <p:sldId id="473" r:id="rId8"/>
    <p:sldId id="441" r:id="rId9"/>
    <p:sldId id="442" r:id="rId10"/>
    <p:sldId id="468" r:id="rId11"/>
    <p:sldId id="469" r:id="rId12"/>
    <p:sldId id="449" r:id="rId13"/>
    <p:sldId id="471" r:id="rId14"/>
    <p:sldId id="451" r:id="rId15"/>
    <p:sldId id="472" r:id="rId16"/>
    <p:sldId id="474" r:id="rId17"/>
    <p:sldId id="475" r:id="rId18"/>
    <p:sldId id="476" r:id="rId19"/>
    <p:sldId id="477" r:id="rId20"/>
    <p:sldId id="444" r:id="rId21"/>
    <p:sldId id="447" r:id="rId22"/>
    <p:sldId id="448" r:id="rId23"/>
    <p:sldId id="419" r:id="rId24"/>
    <p:sldId id="465" r:id="rId25"/>
    <p:sldId id="466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F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DDAD35-562B-481E-9329-226689345B15}">
  <a:tblStyle styleId="{5DDDAD35-562B-481E-9329-226689345B15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00" autoAdjust="0"/>
  </p:normalViewPr>
  <p:slideViewPr>
    <p:cSldViewPr snapToGrid="0" snapToObjects="1">
      <p:cViewPr varScale="1">
        <p:scale>
          <a:sx n="98" d="100"/>
          <a:sy n="98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156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20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2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how to get mass from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65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658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40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609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796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482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716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381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02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02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598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https://www.youtube.com/watch?v=6_PLnInsh7E</a:t>
            </a:r>
          </a:p>
          <a:p>
            <a:r>
              <a:rPr lang="en-GB" dirty="0" smtClean="0"/>
              <a:t>https://www.youtube.com/watch?v=zopGLYB_MNw</a:t>
            </a:r>
          </a:p>
          <a:p>
            <a:r>
              <a:rPr lang="en-GB" dirty="0" smtClean="0"/>
              <a:t>https://www.youtube.com/watch?v=3mclp9QmCGs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32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https://www.youtube.com/watch?v=6_PLnInsh7E</a:t>
            </a:r>
          </a:p>
          <a:p>
            <a:r>
              <a:rPr lang="en-GB" dirty="0" smtClean="0"/>
              <a:t>https://www.youtube.com/watch?v=zopGLYB_MNw</a:t>
            </a:r>
          </a:p>
          <a:p>
            <a:r>
              <a:rPr lang="en-GB" dirty="0" smtClean="0"/>
              <a:t>https://www.youtube.com/watch?v=3mclp9QmCGs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0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58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52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26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7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78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84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Take example</a:t>
            </a:r>
            <a:r>
              <a:rPr lang="en-GB" baseline="0" dirty="0" smtClean="0"/>
              <a:t> see if any one has labelled radians, if not talk about degree and what does degrees mean?- get to do this as prepare for learning?</a:t>
            </a: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4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-17551" y="0"/>
            <a:ext cx="9144000" cy="898769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38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Simple Harmonic Motion</a:t>
            </a:r>
            <a:endParaRPr lang="en-GB" sz="38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 descr="Animated-mass-spr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64" y="898769"/>
            <a:ext cx="3125170" cy="62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654" y="1268760"/>
            <a:ext cx="5580111" cy="2957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Font typeface="Arial"/>
              <a:buNone/>
            </a:pP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4" y="636804"/>
            <a:ext cx="9354596" cy="62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rgbClr val="FFFF00"/>
                </a:solidFill>
                <a:latin typeface="Comic Sans MS"/>
                <a:cs typeface="Comic Sans MS"/>
              </a:rPr>
              <a:t>Waves</a:t>
            </a: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 versus </a:t>
            </a:r>
            <a:r>
              <a:rPr lang="en-GB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oscillations</a:t>
            </a:r>
          </a:p>
          <a:p>
            <a:pPr>
              <a:buFont typeface="Arial" pitchFamily="34" charset="0"/>
              <a:buNone/>
            </a:pPr>
            <a:endParaRPr lang="en-GB" sz="3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Displacement- Distance from undisturbed (equilibrium) position</a:t>
            </a:r>
            <a:endParaRPr lang="en-GB" sz="3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Amplitude – Maximum distance from undisturbed (equilibrium) position</a:t>
            </a:r>
          </a:p>
        </p:txBody>
      </p:sp>
    </p:spTree>
    <p:extLst>
      <p:ext uri="{BB962C8B-B14F-4D97-AF65-F5344CB8AC3E}">
        <p14:creationId xmlns:p14="http://schemas.microsoft.com/office/powerpoint/2010/main" val="40208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654" y="1268760"/>
            <a:ext cx="5580111" cy="2957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Font typeface="Arial"/>
              <a:buNone/>
            </a:pP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4" y="636804"/>
            <a:ext cx="9354596" cy="62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rgbClr val="FFFF00"/>
                </a:solidFill>
                <a:latin typeface="Comic Sans MS"/>
                <a:cs typeface="Comic Sans MS"/>
              </a:rPr>
              <a:t>Waves</a:t>
            </a: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 versus </a:t>
            </a:r>
            <a:r>
              <a:rPr lang="en-GB" sz="3000" dirty="0" smtClean="0">
                <a:solidFill>
                  <a:srgbClr val="6AFF12"/>
                </a:solidFill>
                <a:latin typeface="Comic Sans MS"/>
                <a:cs typeface="Comic Sans MS"/>
              </a:rPr>
              <a:t>circular motion </a:t>
            </a: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versus </a:t>
            </a:r>
            <a:r>
              <a:rPr lang="en-GB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oscillations</a:t>
            </a:r>
          </a:p>
          <a:p>
            <a:pPr>
              <a:buFont typeface="Arial" pitchFamily="34" charset="0"/>
              <a:buNone/>
            </a:pPr>
            <a:endParaRPr lang="en-GB" sz="3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Period- The time taken to complete one…</a:t>
            </a:r>
            <a:endParaRPr lang="en-GB" sz="3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Frequency- The number of complete</a:t>
            </a:r>
            <a:r>
              <a:rPr lang="is-IS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…</a:t>
            </a:r>
            <a:endParaRPr lang="en-GB" sz="30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 smtClean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86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4" y="312738"/>
            <a:ext cx="8719596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rgbClr val="6AFF12"/>
                </a:solidFill>
                <a:latin typeface="Comic Sans MS"/>
                <a:cs typeface="Comic Sans MS"/>
              </a:rPr>
              <a:t>circular motion</a:t>
            </a:r>
            <a:r>
              <a:rPr lang="en-GB" sz="3000" dirty="0" smtClean="0">
                <a:latin typeface="Comic Sans MS"/>
                <a:cs typeface="Comic Sans MS"/>
              </a:rPr>
              <a:t> versus</a:t>
            </a: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GB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oscillations</a:t>
            </a:r>
            <a:endParaRPr lang="en-GB" sz="3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 smtClean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026" name="Picture 2" descr="Circular Motion and SHM - Physics 2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32" y="910358"/>
            <a:ext cx="5817568" cy="56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4" y="312738"/>
            <a:ext cx="8719596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FF12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circular motion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versus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oscillations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</p:txBody>
      </p:sp>
      <p:pic>
        <p:nvPicPr>
          <p:cNvPr id="1026" name="Picture 2" descr="Circular Motion and SHM - Physics 2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94" y="967325"/>
            <a:ext cx="4930877" cy="47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3179" y="2760238"/>
            <a:ext cx="92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</a:t>
            </a:r>
            <a:r>
              <a:rPr lang="el-GR" sz="2000" dirty="0" smtClean="0"/>
              <a:t>π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239491" y="710303"/>
            <a:ext cx="92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3/2</a:t>
            </a:r>
            <a:r>
              <a:rPr lang="el-GR" sz="2000" dirty="0" smtClean="0"/>
              <a:t>π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07873" y="5628666"/>
            <a:ext cx="92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  <a:r>
              <a:rPr lang="en-GB" sz="2000" dirty="0" smtClean="0"/>
              <a:t>/2</a:t>
            </a:r>
            <a:r>
              <a:rPr lang="el-GR" sz="2000" dirty="0" smtClean="0"/>
              <a:t>π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1759" y="2954730"/>
            <a:ext cx="92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</a:t>
            </a:r>
            <a:endParaRPr lang="en-GB" sz="20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1980" y="5828721"/>
            <a:ext cx="8423275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Angular frequency= radians per second        ω</a:t>
            </a:r>
            <a:r>
              <a:rPr lang="en-GB" sz="2200" baseline="30000" dirty="0" smtClean="0">
                <a:solidFill>
                  <a:schemeClr val="tx1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= 2πf  = 2</a:t>
            </a:r>
            <a:r>
              <a:rPr lang="en-GB" sz="2200" dirty="0">
                <a:solidFill>
                  <a:schemeClr val="tx1"/>
                </a:solidFill>
              </a:rPr>
              <a:t>π</a:t>
            </a:r>
            <a:r>
              <a:rPr lang="en-GB" sz="2200" dirty="0" smtClean="0">
                <a:solidFill>
                  <a:schemeClr val="tx1"/>
                </a:solidFill>
              </a:rPr>
              <a:t>/T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2"/>
          <p:cNvSpPr txBox="1">
            <a:spLocks/>
          </p:cNvSpPr>
          <p:nvPr/>
        </p:nvSpPr>
        <p:spPr>
          <a:xfrm>
            <a:off x="1974475" y="5777293"/>
            <a:ext cx="1254954" cy="370500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 smtClean="0">
                <a:solidFill>
                  <a:schemeClr val="lt1"/>
                </a:solidFill>
              </a:rPr>
              <a:t>Nuclear</a:t>
            </a:r>
            <a:endParaRPr lang="en-GB" sz="2480" dirty="0">
              <a:solidFill>
                <a:schemeClr val="lt1"/>
              </a:solidFill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99571" y="5388430"/>
            <a:ext cx="8726715" cy="140091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en-GB" sz="2400" dirty="0" smtClean="0">
                <a:solidFill>
                  <a:schemeClr val="bg2"/>
                </a:solidFill>
                <a:latin typeface="Comic Sans MS"/>
                <a:cs typeface="Comic Sans MS"/>
              </a:rPr>
              <a:t>What is the phase difference between </a:t>
            </a:r>
            <a:r>
              <a:rPr lang="en-GB" sz="2400" dirty="0" smtClean="0">
                <a:solidFill>
                  <a:schemeClr val="bg2"/>
                </a:solidFill>
              </a:rPr>
              <a:t>A, B and C (assuming A and C are at their amplitude), </a:t>
            </a:r>
            <a:r>
              <a:rPr lang="en-GB" sz="2400" dirty="0" smtClean="0">
                <a:solidFill>
                  <a:schemeClr val="bg2"/>
                </a:solidFill>
                <a:latin typeface="Comic Sans MS"/>
                <a:cs typeface="Comic Sans MS"/>
              </a:rPr>
              <a:t>if all pendulums complete 2π in 2 s what is their angular frequency  </a:t>
            </a:r>
            <a:endParaRPr lang="en-GB" sz="2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88" y="1039918"/>
            <a:ext cx="4448097" cy="4091152"/>
          </a:xfrm>
          <a:prstGeom prst="rect">
            <a:avLst/>
          </a:prstGeom>
        </p:spPr>
      </p:pic>
      <p:sp>
        <p:nvSpPr>
          <p:cNvPr id="6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845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2"/>
          <p:cNvSpPr txBox="1">
            <a:spLocks/>
          </p:cNvSpPr>
          <p:nvPr/>
        </p:nvSpPr>
        <p:spPr>
          <a:xfrm>
            <a:off x="1974475" y="5777293"/>
            <a:ext cx="1254954" cy="370500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 smtClean="0">
                <a:solidFill>
                  <a:schemeClr val="lt1"/>
                </a:solidFill>
              </a:rPr>
              <a:t>Nuclear</a:t>
            </a:r>
            <a:endParaRPr lang="en-GB" sz="2480" dirty="0">
              <a:solidFill>
                <a:schemeClr val="lt1"/>
              </a:solidFill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09994" y="5549709"/>
            <a:ext cx="8172625" cy="117498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en-GB" sz="2400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whiteboards </a:t>
            </a:r>
            <a:r>
              <a:rPr lang="en-GB" sz="2400" dirty="0" smtClean="0">
                <a:solidFill>
                  <a:schemeClr val="bg2"/>
                </a:solidFill>
                <a:latin typeface="Comic Sans MS"/>
                <a:cs typeface="Comic Sans MS"/>
              </a:rPr>
              <a:t>draw a force-time graph for the oscillating trolley (look at the motion carefully). Start with the trolley in the equilibrium position</a:t>
            </a:r>
            <a:endParaRPr lang="en-GB" sz="2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  <p:sp>
        <p:nvSpPr>
          <p:cNvPr id="7" name="Shape 258"/>
          <p:cNvSpPr txBox="1"/>
          <p:nvPr/>
        </p:nvSpPr>
        <p:spPr>
          <a:xfrm>
            <a:off x="0" y="-7690"/>
            <a:ext cx="9144000" cy="32519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Outcome: Define simple harmonic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122" name="Picture 2" descr="Simple harmonic motion (SHM) | IOPS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67038"/>
            <a:ext cx="7406698" cy="479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2"/>
          <p:cNvSpPr txBox="1">
            <a:spLocks/>
          </p:cNvSpPr>
          <p:nvPr/>
        </p:nvSpPr>
        <p:spPr>
          <a:xfrm>
            <a:off x="1974475" y="5777293"/>
            <a:ext cx="1254954" cy="370500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48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Nuclear</a:t>
            </a:r>
            <a:endParaRPr kumimoji="0" lang="en-GB" sz="248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09994" y="5549709"/>
            <a:ext cx="8172625" cy="117498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en-GB" sz="2400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would this compare to acceleration versus time?</a:t>
            </a:r>
            <a:endParaRPr lang="en-GB" sz="2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  <p:sp>
        <p:nvSpPr>
          <p:cNvPr id="7" name="Shape 258"/>
          <p:cNvSpPr txBox="1"/>
          <p:nvPr/>
        </p:nvSpPr>
        <p:spPr>
          <a:xfrm>
            <a:off x="0" y="-7690"/>
            <a:ext cx="9144000" cy="32519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Outcome: Define simple harmonic motion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70" name="Picture 2" descr="Draw a Force time graph of the particle undergoing SHM with a displacement  time graph as follows,(add reasons as well)? | Socr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0" y="1132468"/>
            <a:ext cx="5746750" cy="40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2"/>
          <p:cNvSpPr txBox="1">
            <a:spLocks/>
          </p:cNvSpPr>
          <p:nvPr/>
        </p:nvSpPr>
        <p:spPr>
          <a:xfrm>
            <a:off x="1974475" y="5777293"/>
            <a:ext cx="1254954" cy="370500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48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Nuclear</a:t>
            </a:r>
            <a:endParaRPr kumimoji="0" lang="en-GB" sz="248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09994" y="5549709"/>
            <a:ext cx="8172625" cy="117498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en-GB" sz="2400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would this compare to acceleration versus time?</a:t>
            </a:r>
            <a:endParaRPr lang="en-GB" sz="2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  <p:sp>
        <p:nvSpPr>
          <p:cNvPr id="7" name="Shape 258"/>
          <p:cNvSpPr txBox="1"/>
          <p:nvPr/>
        </p:nvSpPr>
        <p:spPr>
          <a:xfrm>
            <a:off x="0" y="-7690"/>
            <a:ext cx="9144000" cy="32519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Outcome: Define simple harmonic motion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70" name="Picture 2" descr="Draw a Force time graph of the particle undergoing SHM with a displacement  time graph as follows,(add reasons as well)? | Socr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0" y="1132468"/>
            <a:ext cx="5746750" cy="40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58"/>
          <p:cNvSpPr txBox="1"/>
          <p:nvPr/>
        </p:nvSpPr>
        <p:spPr>
          <a:xfrm>
            <a:off x="0" y="-7690"/>
            <a:ext cx="9144000" cy="32519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Outcome: Define simple harmonic motion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94" name="Picture 2" descr="Simple Harmonic Motion - displacement velocity acceleration graphs - The  Fizzics Organization The Fizzics Organiz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84"/>
          <a:stretch/>
        </p:blipFill>
        <p:spPr bwMode="auto">
          <a:xfrm>
            <a:off x="556384" y="588143"/>
            <a:ext cx="8013700" cy="22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imple Harmonic Motion - displacement velocity acceleration graphs - The  Fizzics Organization The Fizzics Organiz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2"/>
          <a:stretch/>
        </p:blipFill>
        <p:spPr bwMode="auto">
          <a:xfrm>
            <a:off x="556384" y="3279594"/>
            <a:ext cx="8013700" cy="16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34303" y="5422933"/>
            <a:ext cx="3026171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en-GB" dirty="0" smtClean="0">
                <a:solidFill>
                  <a:schemeClr val="tx1"/>
                </a:solidFill>
              </a:rPr>
              <a:t> x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58"/>
          <p:cNvSpPr txBox="1"/>
          <p:nvPr/>
        </p:nvSpPr>
        <p:spPr>
          <a:xfrm>
            <a:off x="0" y="-7690"/>
            <a:ext cx="9144000" cy="32519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Outcome: Define simple harmonic motion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94" name="Picture 2" descr="Simple Harmonic Motion - displacement velocity acceleration graphs - The  Fizzics Organization The Fizzics Organiz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84"/>
          <a:stretch/>
        </p:blipFill>
        <p:spPr bwMode="auto">
          <a:xfrm>
            <a:off x="556384" y="588143"/>
            <a:ext cx="8013700" cy="22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imple Harmonic Motion - displacement velocity acceleration graphs - The  Fizzics Organization The Fizzics Organiz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2"/>
          <a:stretch/>
        </p:blipFill>
        <p:spPr bwMode="auto">
          <a:xfrm>
            <a:off x="556384" y="3279594"/>
            <a:ext cx="8013700" cy="16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34303" y="5422933"/>
            <a:ext cx="3026171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mic Sans MS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 </a:t>
            </a:r>
            <a:r>
              <a:rPr kumimoji="0" lang="el-G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-x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174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>
              <p:ext uri="{D42A27DB-BD31-4B8C-83A1-F6EECF244321}">
                <p14:modId xmlns:p14="http://schemas.microsoft.com/office/powerpoint/2010/main" val="3335740203"/>
              </p:ext>
            </p:extLst>
          </p:nvPr>
        </p:nvGraphicFramePr>
        <p:xfrm>
          <a:off x="873404" y="1891804"/>
          <a:ext cx="2082375" cy="371862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08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2.</a:t>
                      </a:r>
                      <a:r>
                        <a:rPr lang="en-GB" sz="1600" baseline="0" dirty="0" smtClean="0"/>
                        <a:t> Foundations of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6. Particles</a:t>
                      </a:r>
                      <a:r>
                        <a:rPr lang="en-GB" sz="1600" baseline="0" dirty="0" smtClean="0"/>
                        <a:t> and medical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46500" y="338250"/>
            <a:ext cx="4826618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omic Sans MS"/>
              <a:buNone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>
              <p:ext uri="{D42A27DB-BD31-4B8C-83A1-F6EECF244321}">
                <p14:modId xmlns:p14="http://schemas.microsoft.com/office/powerpoint/2010/main" val="300005994"/>
              </p:ext>
            </p:extLst>
          </p:nvPr>
        </p:nvGraphicFramePr>
        <p:xfrm>
          <a:off x="3461804" y="1860844"/>
          <a:ext cx="1973275" cy="222641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5.3.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Oscillations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5.4. Gravitational fields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5.5</a:t>
                      </a:r>
                      <a:r>
                        <a:rPr lang="en-GB" sz="1600" baseline="0" dirty="0" smtClean="0"/>
                        <a:t> Astrophysics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>
              <p:ext uri="{D42A27DB-BD31-4B8C-83A1-F6EECF244321}">
                <p14:modId xmlns:p14="http://schemas.microsoft.com/office/powerpoint/2010/main" val="1270146068"/>
              </p:ext>
            </p:extLst>
          </p:nvPr>
        </p:nvGraphicFramePr>
        <p:xfrm>
          <a:off x="5941104" y="1860844"/>
          <a:ext cx="2227825" cy="2196592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22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5.3.1.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S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imple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5.3.2.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Analysing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simple 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5.3.3. Energy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 simple 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5.3.4. Damping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resonance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2942204" y="2093103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5435085" y="2128669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050"/>
            <a:ext cx="8229600" cy="92211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Simple harmonic motion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hape 258"/>
          <p:cNvSpPr txBox="1"/>
          <p:nvPr/>
        </p:nvSpPr>
        <p:spPr>
          <a:xfrm>
            <a:off x="0" y="-7690"/>
            <a:ext cx="9144000" cy="32519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Outcome: Define simple harmonic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9575" y="1676575"/>
            <a:ext cx="8229600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a = -ω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6225" y="4257850"/>
            <a:ext cx="8229600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Acceleration (a) is directly proportional to displacement (x)</a:t>
            </a:r>
          </a:p>
          <a:p>
            <a:pPr algn="l"/>
            <a:endParaRPr lang="en-GB" sz="2800" dirty="0" smtClean="0">
              <a:solidFill>
                <a:schemeClr val="bg1"/>
              </a:solidFill>
            </a:endParaRPr>
          </a:p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Acceleration is in the opposite direction to displacement (shown by negative sign)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0549"/>
            <a:ext cx="9216919" cy="6019800"/>
          </a:xfrm>
          <a:prstGeom prst="rect">
            <a:avLst/>
          </a:prstGeom>
        </p:spPr>
      </p:pic>
      <p:sp>
        <p:nvSpPr>
          <p:cNvPr id="5" name="Shape 258"/>
          <p:cNvSpPr txBox="1"/>
          <p:nvPr/>
        </p:nvSpPr>
        <p:spPr>
          <a:xfrm>
            <a:off x="0" y="-7690"/>
            <a:ext cx="9144000" cy="32519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Outcome: Define simple harmonic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27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050"/>
            <a:ext cx="8229600" cy="92211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Simple harmonic motion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hape 258"/>
          <p:cNvSpPr txBox="1"/>
          <p:nvPr/>
        </p:nvSpPr>
        <p:spPr>
          <a:xfrm>
            <a:off x="0" y="-7690"/>
            <a:ext cx="9144000" cy="32519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Outcome: Define simple harmonic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9575" y="2137631"/>
            <a:ext cx="8229600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a = -ω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9575" y="4544281"/>
            <a:ext cx="8229600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-ω</a:t>
            </a:r>
            <a:r>
              <a:rPr lang="en-GB" sz="2800" baseline="30000" dirty="0" smtClean="0">
                <a:solidFill>
                  <a:schemeClr val="bg1"/>
                </a:solidFill>
              </a:rPr>
              <a:t>2</a:t>
            </a:r>
            <a:r>
              <a:rPr lang="en-GB" sz="2800" dirty="0" smtClean="0">
                <a:solidFill>
                  <a:schemeClr val="bg1"/>
                </a:solidFill>
              </a:rPr>
              <a:t> is the gradient of a displacement-acceleration graph</a:t>
            </a:r>
          </a:p>
          <a:p>
            <a:pPr algn="l"/>
            <a:endParaRPr lang="en-GB" sz="2800" dirty="0">
              <a:solidFill>
                <a:schemeClr val="bg1"/>
              </a:solidFill>
            </a:endParaRPr>
          </a:p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As </a:t>
            </a:r>
            <a:r>
              <a:rPr lang="en-GB" sz="2800" dirty="0" err="1" smtClean="0">
                <a:solidFill>
                  <a:schemeClr val="bg1"/>
                </a:solidFill>
              </a:rPr>
              <a:t>ω</a:t>
            </a:r>
            <a:r>
              <a:rPr lang="en-GB" sz="2800" dirty="0" smtClean="0">
                <a:solidFill>
                  <a:schemeClr val="bg1"/>
                </a:solidFill>
              </a:rPr>
              <a:t> is constant so will be the time period as: </a:t>
            </a:r>
          </a:p>
          <a:p>
            <a:pPr algn="l"/>
            <a:endParaRPr lang="en-GB" sz="2800" dirty="0" smtClean="0">
              <a:solidFill>
                <a:schemeClr val="bg1"/>
              </a:solidFill>
            </a:endParaRPr>
          </a:p>
          <a:p>
            <a:pPr algn="l"/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5100" y="5565951"/>
            <a:ext cx="6010275" cy="54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GB" sz="2800" dirty="0" err="1" smtClean="0">
                <a:solidFill>
                  <a:schemeClr val="bg1"/>
                </a:solidFill>
              </a:rPr>
              <a:t>ω</a:t>
            </a:r>
            <a:r>
              <a:rPr lang="en-GB" sz="2800" baseline="300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= 2πf  = 2</a:t>
            </a:r>
            <a:r>
              <a:rPr lang="en-GB" sz="2800" dirty="0">
                <a:solidFill>
                  <a:schemeClr val="bg1"/>
                </a:solidFill>
              </a:rPr>
              <a:t>π</a:t>
            </a:r>
            <a:r>
              <a:rPr lang="en-GB" sz="2800" dirty="0" smtClean="0">
                <a:solidFill>
                  <a:schemeClr val="bg1"/>
                </a:solidFill>
              </a:rPr>
              <a:t>/T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ndulum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0" y="1599060"/>
            <a:ext cx="8272175" cy="46530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06860"/>
            <a:ext cx="8388350" cy="45734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Using a pendulum show that this equation holds true by testing if the period (T) is independent of initial displacement.</a:t>
            </a: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Remember you are looking at horizontal displacement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Shape 290"/>
          <p:cNvSpPr txBox="1"/>
          <p:nvPr/>
        </p:nvSpPr>
        <p:spPr>
          <a:xfrm>
            <a:off x="0" y="0"/>
            <a:ext cx="9144000" cy="62482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an experiment to prove the simple harmonic motion equation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9575" y="676947"/>
            <a:ext cx="8229600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a = -ω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779370"/>
            <a:ext cx="8795656" cy="2880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Describe an experiment to investigate whether the period of oscillation (time taken for one oscillation) for a pendulum is constant for all initial displacements.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FF00"/>
                </a:solidFill>
              </a:rPr>
              <a:t>Labelled </a:t>
            </a:r>
            <a:r>
              <a:rPr lang="en-GB" sz="2000" b="1" dirty="0" smtClean="0">
                <a:solidFill>
                  <a:srgbClr val="FFFF00"/>
                </a:solidFill>
              </a:rPr>
              <a:t>Sketch</a:t>
            </a:r>
            <a:r>
              <a:rPr lang="en-GB" sz="2000" dirty="0" smtClean="0">
                <a:solidFill>
                  <a:srgbClr val="FFFF00"/>
                </a:solidFill>
              </a:rPr>
              <a:t> of apparatus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- Think about the </a:t>
            </a:r>
            <a:r>
              <a:rPr lang="en-GB" sz="2000" b="1" dirty="0" smtClean="0">
                <a:solidFill>
                  <a:schemeClr val="bg1"/>
                </a:solidFill>
              </a:rPr>
              <a:t>equipment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you </a:t>
            </a:r>
            <a:r>
              <a:rPr lang="en-GB" sz="2000" dirty="0" smtClean="0">
                <a:solidFill>
                  <a:schemeClr val="bg1"/>
                </a:solidFill>
              </a:rPr>
              <a:t>will use </a:t>
            </a:r>
            <a:r>
              <a:rPr lang="en-GB" sz="2000" dirty="0">
                <a:solidFill>
                  <a:schemeClr val="bg1"/>
                </a:solidFill>
              </a:rPr>
              <a:t>and the reason for choosing </a:t>
            </a:r>
            <a:r>
              <a:rPr lang="en-GB" sz="2000" dirty="0" smtClean="0">
                <a:solidFill>
                  <a:schemeClr val="bg1"/>
                </a:solidFill>
              </a:rPr>
              <a:t>it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FF00"/>
                </a:solidFill>
              </a:rPr>
              <a:t>Method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- </a:t>
            </a:r>
            <a:r>
              <a:rPr lang="en-GB" sz="2000" dirty="0" smtClean="0">
                <a:solidFill>
                  <a:schemeClr val="bg1"/>
                </a:solidFill>
              </a:rPr>
              <a:t>What </a:t>
            </a:r>
            <a:r>
              <a:rPr lang="en-GB" sz="2000" b="1" dirty="0" smtClean="0">
                <a:solidFill>
                  <a:schemeClr val="bg1"/>
                </a:solidFill>
              </a:rPr>
              <a:t>measurements</a:t>
            </a:r>
            <a:r>
              <a:rPr lang="en-GB" sz="2000" dirty="0" smtClean="0">
                <a:solidFill>
                  <a:schemeClr val="bg1"/>
                </a:solidFill>
              </a:rPr>
              <a:t> will you take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- What </a:t>
            </a:r>
            <a:r>
              <a:rPr lang="en-GB" sz="2000" b="1" dirty="0" smtClean="0">
                <a:solidFill>
                  <a:schemeClr val="bg1"/>
                </a:solidFill>
              </a:rPr>
              <a:t>Limitations</a:t>
            </a:r>
            <a:r>
              <a:rPr lang="en-GB" sz="2000" dirty="0" smtClean="0">
                <a:solidFill>
                  <a:schemeClr val="bg1"/>
                </a:solidFill>
              </a:rPr>
              <a:t>/ Source of error will there be, how will they may be overcome?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FF00"/>
                </a:solidFill>
              </a:rPr>
              <a:t>Results table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33203"/>
            <a:ext cx="8229600" cy="92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a = -ω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hape 290"/>
          <p:cNvSpPr txBox="1"/>
          <p:nvPr/>
        </p:nvSpPr>
        <p:spPr>
          <a:xfrm>
            <a:off x="0" y="0"/>
            <a:ext cx="9144000" cy="62482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an experiment to prove the simple harmonic motion equation</a:t>
            </a:r>
          </a:p>
        </p:txBody>
      </p:sp>
    </p:spTree>
    <p:extLst>
      <p:ext uri="{BB962C8B-B14F-4D97-AF65-F5344CB8AC3E}">
        <p14:creationId xmlns:p14="http://schemas.microsoft.com/office/powerpoint/2010/main" val="21277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80481" cy="5733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Measurements + Equipment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– </a:t>
            </a:r>
            <a:r>
              <a:rPr lang="en-GB" u="sng" dirty="0" smtClean="0">
                <a:solidFill>
                  <a:srgbClr val="FFFF00"/>
                </a:solidFill>
              </a:rPr>
              <a:t>Angle</a:t>
            </a:r>
            <a:r>
              <a:rPr lang="en-GB" dirty="0" smtClean="0">
                <a:solidFill>
                  <a:schemeClr val="bg1"/>
                </a:solidFill>
              </a:rPr>
              <a:t> measured with </a:t>
            </a:r>
            <a:r>
              <a:rPr lang="en-GB" u="sng" dirty="0" smtClean="0">
                <a:solidFill>
                  <a:srgbClr val="FFFF00"/>
                </a:solidFill>
              </a:rPr>
              <a:t>protractor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u="sng" dirty="0" smtClean="0">
                <a:solidFill>
                  <a:srgbClr val="FFFF00"/>
                </a:solidFill>
              </a:rPr>
              <a:t>Time</a:t>
            </a:r>
            <a:r>
              <a:rPr lang="en-GB" dirty="0" smtClean="0">
                <a:solidFill>
                  <a:schemeClr val="bg1"/>
                </a:solidFill>
              </a:rPr>
              <a:t> measured with </a:t>
            </a:r>
            <a:r>
              <a:rPr lang="en-GB" u="sng" dirty="0" smtClean="0">
                <a:solidFill>
                  <a:srgbClr val="FFFF00"/>
                </a:solidFill>
              </a:rPr>
              <a:t>stop-watch/data logger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Conclusion/Analysis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Compare the period for different angles/Plot period against angle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Source of Error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Angle of swing decreases during the timing of the swing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Solution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Time for ¼, ½ or 1 swing accurately (using electronic timer/</a:t>
            </a:r>
            <a:r>
              <a:rPr lang="en-GB" dirty="0" err="1" smtClean="0">
                <a:solidFill>
                  <a:schemeClr val="bg1"/>
                </a:solidFill>
              </a:rPr>
              <a:t>datalogger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OR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Use data logger with motion sensor to record many swings and analyse how the period changes with time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OR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Video the motion with onscreen timer and analyse.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hape 290"/>
          <p:cNvSpPr txBox="1"/>
          <p:nvPr/>
        </p:nvSpPr>
        <p:spPr>
          <a:xfrm>
            <a:off x="0" y="0"/>
            <a:ext cx="9144000" cy="62482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an experiment to prove the simple harmonic motion equation</a:t>
            </a:r>
          </a:p>
        </p:txBody>
      </p:sp>
    </p:spTree>
    <p:extLst>
      <p:ext uri="{BB962C8B-B14F-4D97-AF65-F5344CB8AC3E}">
        <p14:creationId xmlns:p14="http://schemas.microsoft.com/office/powerpoint/2010/main" val="31329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873404" y="1891804"/>
          <a:ext cx="2082375" cy="371862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08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2.</a:t>
                      </a:r>
                      <a:r>
                        <a:rPr lang="en-GB" sz="1600" baseline="0" dirty="0" smtClean="0"/>
                        <a:t> Foundations of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6. Particles</a:t>
                      </a:r>
                      <a:r>
                        <a:rPr lang="en-GB" sz="1600" baseline="0" dirty="0" smtClean="0"/>
                        <a:t> and medical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46500" y="338250"/>
            <a:ext cx="4826618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omic Sans MS"/>
              <a:buNone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3461804" y="1860844"/>
          <a:ext cx="1973275" cy="222641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5.3.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Oscillations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5.4. Gravitational fields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5.5</a:t>
                      </a:r>
                      <a:r>
                        <a:rPr lang="en-GB" sz="1600" baseline="0" dirty="0" smtClean="0"/>
                        <a:t> Astrophysics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5941104" y="1860844"/>
          <a:ext cx="2227825" cy="2464816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22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5.3.1.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S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imple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5.3.2. 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Analysing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simple 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5.3.3. Energy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 simple 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5.3.4. Damping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resonance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2942204" y="2093103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5435085" y="2128669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512819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78150"/>
            <a:ext cx="9144000" cy="6000750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510939" y="1455251"/>
            <a:ext cx="8250776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Plot graphs of displacement, </a:t>
              </a: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velocity and acceleration graphs for </a:t>
              </a: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SHM</a:t>
              </a: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Derive equations for SHM</a:t>
              </a: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Calculate variables in SHM</a:t>
              </a: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7815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 smtClean="0">
                <a:solidFill>
                  <a:srgbClr val="FFFFFF"/>
                </a:solidFill>
              </a:rPr>
              <a:t>Analysing simple harmonic motion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59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rgbClr val="BEFAC9">
              <a:alpha val="98431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Plot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displacement, velocity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and acceleration graphs for SHM</a:t>
            </a:r>
          </a:p>
        </p:txBody>
      </p:sp>
      <p:pic>
        <p:nvPicPr>
          <p:cNvPr id="6" name="Picture 7" descr="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5" b="33489"/>
          <a:stretch/>
        </p:blipFill>
        <p:spPr bwMode="auto">
          <a:xfrm>
            <a:off x="897395" y="4509765"/>
            <a:ext cx="6286184" cy="2348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b="70687"/>
          <a:stretch/>
        </p:blipFill>
        <p:spPr bwMode="auto">
          <a:xfrm>
            <a:off x="1231600" y="373853"/>
            <a:ext cx="5951979" cy="2185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70851"/>
          <a:stretch/>
        </p:blipFill>
        <p:spPr bwMode="auto">
          <a:xfrm>
            <a:off x="1237066" y="2391414"/>
            <a:ext cx="5946513" cy="2118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180637" y="373853"/>
            <a:ext cx="24063" cy="619538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11398" y="331897"/>
            <a:ext cx="24063" cy="619538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2"/>
          <p:cNvSpPr txBox="1">
            <a:spLocks/>
          </p:cNvSpPr>
          <p:nvPr/>
        </p:nvSpPr>
        <p:spPr>
          <a:xfrm>
            <a:off x="1974475" y="5777293"/>
            <a:ext cx="1254954" cy="370500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48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Nuclear</a:t>
            </a:r>
            <a:endParaRPr kumimoji="0" lang="en-GB" sz="248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09994" y="5614354"/>
            <a:ext cx="8172625" cy="117498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en-GB" sz="2400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mathematical functions do these graphs represent</a:t>
            </a:r>
            <a:endParaRPr lang="en-GB" sz="2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00752"/>
            <a:ext cx="8719176" cy="394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9964" y="1500752"/>
            <a:ext cx="1205345" cy="438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528" y="1847115"/>
            <a:ext cx="1205345" cy="438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Shape 175"/>
          <p:cNvSpPr txBox="1">
            <a:spLocks/>
          </p:cNvSpPr>
          <p:nvPr/>
        </p:nvSpPr>
        <p:spPr>
          <a:xfrm>
            <a:off x="155575" y="668116"/>
            <a:ext cx="8719176" cy="58749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/>
                <a:sym typeface="Comic Sans MS"/>
              </a:rPr>
              <a:t>Displacement-time graphs starting at amplitude or equilibrium position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9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3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Derive equations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 SHM</a:t>
            </a:r>
          </a:p>
        </p:txBody>
      </p:sp>
    </p:spTree>
    <p:extLst>
      <p:ext uri="{BB962C8B-B14F-4D97-AF65-F5344CB8AC3E}">
        <p14:creationId xmlns:p14="http://schemas.microsoft.com/office/powerpoint/2010/main" val="394274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78150"/>
            <a:ext cx="9144000" cy="6000750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510939" y="1455251"/>
            <a:ext cx="8250776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GB" sz="3200" dirty="0" smtClean="0">
                  <a:latin typeface="Comic Sans MS"/>
                  <a:ea typeface="Comic Sans MS"/>
                  <a:cs typeface="Comic Sans MS"/>
                  <a:sym typeface="Comic Sans MS"/>
                </a:rPr>
                <a:t>Describe oscillating motion</a:t>
              </a:r>
              <a:endParaRPr lang="en-GB" sz="3200" dirty="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ct val="25000"/>
              </a:pPr>
              <a:r>
                <a:rPr lang="en-GB" sz="3200" dirty="0" smtClean="0">
                  <a:latin typeface="Comic Sans MS"/>
                  <a:ea typeface="Comic Sans MS"/>
                  <a:cs typeface="Comic Sans MS"/>
                  <a:sym typeface="Comic Sans MS"/>
                </a:rPr>
                <a:t>Define simple harmonic motion</a:t>
              </a:r>
              <a:endParaRPr lang="en-GB" sz="3200" dirty="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lvl="0" rtl="0">
                <a:lnSpc>
                  <a:spcPct val="90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GB" sz="3200" dirty="0" smtClean="0">
                  <a:latin typeface="Comic Sans MS"/>
                  <a:ea typeface="Comic Sans MS"/>
                  <a:cs typeface="Comic Sans MS"/>
                  <a:sym typeface="Comic Sans MS"/>
                </a:rPr>
                <a:t>Describe an experiment to prove the simple harmonic motion equation</a:t>
              </a:r>
              <a:endParaRPr lang="en-GB" sz="3200" dirty="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7815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 smtClean="0">
                <a:solidFill>
                  <a:srgbClr val="FFFFFF"/>
                </a:solidFill>
              </a:rPr>
              <a:t>Simple harmonic motion</a:t>
            </a:r>
            <a:endParaRPr lang="en-GB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00752"/>
            <a:ext cx="8719176" cy="394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091" t="7323" r="32610" b="50254"/>
          <a:stretch/>
        </p:blipFill>
        <p:spPr>
          <a:xfrm>
            <a:off x="4984100" y="1875941"/>
            <a:ext cx="4035430" cy="3333398"/>
          </a:xfrm>
          <a:prstGeom prst="rect">
            <a:avLst/>
          </a:prstGeom>
        </p:spPr>
      </p:pic>
      <p:sp>
        <p:nvSpPr>
          <p:cNvPr id="6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3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Derive equations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 SHM</a:t>
            </a:r>
          </a:p>
        </p:txBody>
      </p:sp>
    </p:spTree>
    <p:extLst>
      <p:ext uri="{BB962C8B-B14F-4D97-AF65-F5344CB8AC3E}">
        <p14:creationId xmlns:p14="http://schemas.microsoft.com/office/powerpoint/2010/main" val="3298551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1838"/>
            <a:ext cx="8719176" cy="394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7575" y="5194908"/>
            <a:ext cx="25043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x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= A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cos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ω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t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9875" y="5194908"/>
            <a:ext cx="22879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x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= A sin </a:t>
            </a:r>
            <a:r>
              <a:rPr kumimoji="0" lang="en-GB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ω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t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15" y="5898883"/>
            <a:ext cx="3712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Starting at amplitude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898882"/>
            <a:ext cx="3712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Starting at equilibrium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</p:txBody>
      </p:sp>
      <p:sp>
        <p:nvSpPr>
          <p:cNvPr id="15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3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Derive equations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 SHM</a:t>
            </a:r>
          </a:p>
        </p:txBody>
      </p:sp>
    </p:spTree>
    <p:extLst>
      <p:ext uri="{BB962C8B-B14F-4D97-AF65-F5344CB8AC3E}">
        <p14:creationId xmlns:p14="http://schemas.microsoft.com/office/powerpoint/2010/main" val="30017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94" y="4351451"/>
            <a:ext cx="3220678" cy="2312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</a:t>
            </a:r>
            <a:r>
              <a:rPr lang="en-GB" dirty="0" err="1" smtClean="0">
                <a:solidFill>
                  <a:schemeClr val="bg1"/>
                </a:solidFill>
              </a:rPr>
              <a:t>ω</a:t>
            </a:r>
            <a:r>
              <a:rPr lang="en-GB" dirty="0" smtClean="0">
                <a:solidFill>
                  <a:schemeClr val="bg1"/>
                </a:solidFill>
              </a:rPr>
              <a:t> √A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– x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err="1" smtClean="0">
                <a:solidFill>
                  <a:schemeClr val="bg1"/>
                </a:solidFill>
              </a:rPr>
              <a:t>V</a:t>
            </a:r>
            <a:r>
              <a:rPr lang="en-GB" baseline="-25000" dirty="0" err="1" smtClean="0">
                <a:solidFill>
                  <a:schemeClr val="bg1"/>
                </a:solidFill>
              </a:rPr>
              <a:t>max</a:t>
            </a:r>
            <a:r>
              <a:rPr lang="en-GB" dirty="0">
                <a:solidFill>
                  <a:schemeClr val="bg1"/>
                </a:solidFill>
              </a:rPr>
              <a:t> = </a:t>
            </a:r>
            <a:r>
              <a:rPr lang="en-GB" dirty="0" err="1" smtClean="0">
                <a:solidFill>
                  <a:schemeClr val="bg1"/>
                </a:solidFill>
              </a:rPr>
              <a:t>ωA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5" name="Picture 7" descr="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70851"/>
          <a:stretch/>
        </p:blipFill>
        <p:spPr bwMode="auto">
          <a:xfrm>
            <a:off x="106426" y="831273"/>
            <a:ext cx="8809477" cy="3228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3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Derive equations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 SHM</a:t>
            </a:r>
          </a:p>
        </p:txBody>
      </p:sp>
    </p:spTree>
    <p:extLst>
      <p:ext uri="{BB962C8B-B14F-4D97-AF65-F5344CB8AC3E}">
        <p14:creationId xmlns:p14="http://schemas.microsoft.com/office/powerpoint/2010/main" val="8779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5" b="33489"/>
          <a:stretch/>
        </p:blipFill>
        <p:spPr bwMode="auto">
          <a:xfrm>
            <a:off x="0" y="4509765"/>
            <a:ext cx="6286184" cy="2348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16385" y="5259471"/>
            <a:ext cx="3603999" cy="1106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mic Sans MS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 = -ω</a:t>
            </a:r>
            <a:r>
              <a:rPr kumimoji="0" lang="en-GB" sz="3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x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3267" y="2668346"/>
            <a:ext cx="3150233" cy="2952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 =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ω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√A</a:t>
            </a:r>
            <a:r>
              <a:rPr kumimoji="0" lang="en-GB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– x</a:t>
            </a:r>
            <a:r>
              <a:rPr kumimoji="0" lang="en-GB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  <a:r>
              <a:rPr kumimoji="0" lang="en-GB" sz="32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max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ωA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pic>
        <p:nvPicPr>
          <p:cNvPr id="9" name="Picture 7" descr="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b="70687"/>
          <a:stretch/>
        </p:blipFill>
        <p:spPr bwMode="auto">
          <a:xfrm>
            <a:off x="334205" y="373853"/>
            <a:ext cx="5951979" cy="2185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70851"/>
          <a:stretch/>
        </p:blipFill>
        <p:spPr bwMode="auto">
          <a:xfrm>
            <a:off x="339671" y="2391414"/>
            <a:ext cx="5946513" cy="2118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283242" y="373853"/>
            <a:ext cx="24063" cy="619538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14003" y="331897"/>
            <a:ext cx="24063" cy="619538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39625" y="551402"/>
            <a:ext cx="2504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Amplitude: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x = A cos </a:t>
            </a:r>
            <a:r>
              <a:rPr kumimoji="0" lang="en-GB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ω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t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9625" y="1498862"/>
            <a:ext cx="22879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Equilibrium: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x = A sin </a:t>
            </a:r>
            <a:r>
              <a:rPr kumimoji="0" lang="en-GB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ω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t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</p:txBody>
      </p:sp>
      <p:sp>
        <p:nvSpPr>
          <p:cNvPr id="12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3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Derive equations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 SHM</a:t>
            </a:r>
          </a:p>
        </p:txBody>
      </p:sp>
    </p:spTree>
    <p:extLst>
      <p:ext uri="{BB962C8B-B14F-4D97-AF65-F5344CB8AC3E}">
        <p14:creationId xmlns:p14="http://schemas.microsoft.com/office/powerpoint/2010/main" val="6156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897"/>
            <a:ext cx="9144000" cy="1010094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Acceleration and Velocity -Displacement graphs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8" name="Picture 4" descr="http://www.animatedscience.co.uk/ks5_physics/general/Oscillations%20&amp;%20Waves,%20Reflection%20&amp;%20Refraction/Oscillating%20Systems_files/Image2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46" y="2127358"/>
            <a:ext cx="4548915" cy="3416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2" y="2127358"/>
            <a:ext cx="4180974" cy="3416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3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Derive equations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for SHM</a:t>
            </a:r>
          </a:p>
        </p:txBody>
      </p:sp>
    </p:spTree>
    <p:extLst>
      <p:ext uri="{BB962C8B-B14F-4D97-AF65-F5344CB8AC3E}">
        <p14:creationId xmlns:p14="http://schemas.microsoft.com/office/powerpoint/2010/main" val="3168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873404" y="1891804"/>
          <a:ext cx="2082375" cy="371862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08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2.</a:t>
                      </a:r>
                      <a:r>
                        <a:rPr lang="en-GB" sz="1600" baseline="0" dirty="0" smtClean="0"/>
                        <a:t> Foundations of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6. Particles</a:t>
                      </a:r>
                      <a:r>
                        <a:rPr lang="en-GB" sz="1600" baseline="0" dirty="0" smtClean="0"/>
                        <a:t> and medical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46500" y="338250"/>
            <a:ext cx="4826618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omic Sans MS"/>
              <a:buNone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3461804" y="1860844"/>
          <a:ext cx="1973275" cy="222641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5.3.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Oscillations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5.4. Gravitational fields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5.5</a:t>
                      </a:r>
                      <a:r>
                        <a:rPr lang="en-GB" sz="1600" baseline="0" dirty="0" smtClean="0"/>
                        <a:t> Astrophysics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5941104" y="1860844"/>
          <a:ext cx="2227825" cy="2464816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22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5.3.1.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S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imple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5.3.2.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Analysing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simple 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5.3.3. Energy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and simple 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5.3.4. Damping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 resonance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2942204" y="2093103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5435085" y="2128669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5468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78150"/>
            <a:ext cx="9144000" cy="6000750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510939" y="1455251"/>
            <a:ext cx="8250776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cs typeface="Comic Sans MS"/>
                  <a:sym typeface="Arial"/>
                </a:rPr>
                <a:t>Describe the energy changes taking place during simple harmonic motion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cs typeface="Comic Sans MS"/>
                  <a:sym typeface="Arial"/>
                </a:rPr>
                <a:t>Evaluate the impact of elastic potential in a spring mass system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cs typeface="Comic Sans MS"/>
                  <a:sym typeface="Arial"/>
                </a:rPr>
                <a:t>Calculate the potential and kinetic energy of an oscillating </a:t>
              </a:r>
              <a:r>
                <a:rPr kumimoji="0" lang="en-GB" sz="3200" b="0" i="0" u="none" strike="noStrike" kern="0" cap="none" spc="0" normalizeH="0" baseline="0" noProof="0" dirty="0" smtClean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cs typeface="Comic Sans MS"/>
                  <a:sym typeface="Arial"/>
                </a:rPr>
                <a:t>system</a:t>
              </a:r>
              <a:endParaRPr kumimoji="0" lang="en-GB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7815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 smtClean="0">
                <a:solidFill>
                  <a:srgbClr val="FFFFFF"/>
                </a:solidFill>
              </a:rPr>
              <a:t>Analysing simple harmonic motion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in SHM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4137760"/>
            <a:ext cx="6000990" cy="26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ikinfo.org/w/images/thumb/2/24/Oscillating_pendulum.gif/180px-Oscillating_pendulu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02" y="1412776"/>
            <a:ext cx="2592288" cy="24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7"/>
          <p:cNvSpPr txBox="1"/>
          <p:nvPr/>
        </p:nvSpPr>
        <p:spPr>
          <a:xfrm>
            <a:off x="0" y="-13242"/>
            <a:ext cx="9144000" cy="604884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Outcome: </a:t>
            </a:r>
            <a:r>
              <a:rPr kumimoji="0" lang="en-GB" sz="18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Describe </a:t>
            </a:r>
            <a:r>
              <a:rPr kumimoji="0" lang="en-GB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the energy changes taking place during simple harmonic motion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76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76" y="5073337"/>
            <a:ext cx="8725998" cy="8719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What would the kinetic and elastic potential energy look like for this example?</a:t>
            </a: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kumimoji="0" lang="en-GB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Evaluate the impact of elastic potential in a spring mass system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9" y="1746067"/>
            <a:ext cx="7803637" cy="236773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27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76" y="5737131"/>
            <a:ext cx="8725998" cy="8719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What would the kinetic and elastic potential energy look like for this example?</a:t>
            </a: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kumimoji="0" lang="en-GB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Evaluate the impact of elastic potential in a spring mass system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9" y="548352"/>
            <a:ext cx="7803637" cy="2367738"/>
          </a:xfrm>
          <a:prstGeom prst="rect">
            <a:avLst/>
          </a:prstGeom>
          <a:noFill/>
          <a:extLst/>
        </p:spPr>
      </p:pic>
      <p:pic>
        <p:nvPicPr>
          <p:cNvPr id="6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98" y="3198196"/>
            <a:ext cx="4732746" cy="20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Shape 217"/>
          <p:cNvSpPr txBox="1"/>
          <p:nvPr/>
        </p:nvSpPr>
        <p:spPr>
          <a:xfrm>
            <a:off x="0" y="-13242"/>
            <a:ext cx="9144000" cy="4783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" name="Picture 14" descr="pendulum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4" y="923077"/>
            <a:ext cx="8272175" cy="46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31"/>
            <a:ext cx="8229600" cy="940966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in SHM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556792"/>
            <a:ext cx="8795656" cy="1368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GB" dirty="0" smtClean="0">
                <a:solidFill>
                  <a:schemeClr val="bg1"/>
                </a:solidFill>
              </a:rPr>
              <a:t>ow does the potential energy varies with displacement?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How does this link to the equation for elastic potential energy?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hape 290"/>
          <p:cNvSpPr txBox="1"/>
          <p:nvPr/>
        </p:nvSpPr>
        <p:spPr>
          <a:xfrm>
            <a:off x="0" y="0"/>
            <a:ext cx="9144000" cy="7503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0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Calculate the potential and kinetic energy of an oscillating system</a:t>
            </a:r>
          </a:p>
        </p:txBody>
      </p:sp>
      <p:pic>
        <p:nvPicPr>
          <p:cNvPr id="10" name="Picture 9" descr="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26" y="3040386"/>
            <a:ext cx="6515178" cy="17472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4645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31"/>
            <a:ext cx="8229600" cy="940966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in SHM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556792"/>
            <a:ext cx="8795656" cy="1368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GB" dirty="0" smtClean="0">
                <a:solidFill>
                  <a:schemeClr val="bg1"/>
                </a:solidFill>
              </a:rPr>
              <a:t>ow does the potential energy varies with displacement?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How does link to the equation for elastic potential energy?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hape 290"/>
          <p:cNvSpPr txBox="1"/>
          <p:nvPr/>
        </p:nvSpPr>
        <p:spPr>
          <a:xfrm>
            <a:off x="0" y="0"/>
            <a:ext cx="9144000" cy="7503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0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Calculate the potential and kinetic energy of an oscillating system</a:t>
            </a:r>
          </a:p>
        </p:txBody>
      </p:sp>
      <p:pic>
        <p:nvPicPr>
          <p:cNvPr id="10" name="Picture 9" descr="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6" y="2809501"/>
            <a:ext cx="4949917" cy="1082417"/>
          </a:xfrm>
          <a:prstGeom prst="rect">
            <a:avLst/>
          </a:prstGeom>
          <a:noFill/>
          <a:extLst/>
        </p:spPr>
      </p:pic>
      <p:pic>
        <p:nvPicPr>
          <p:cNvPr id="6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" y="4122803"/>
            <a:ext cx="347821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85891" y="5114743"/>
            <a:ext cx="2120397" cy="614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E = ½kx</a:t>
            </a:r>
            <a:r>
              <a:rPr kumimoji="0" lang="en-GB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endParaRPr kumimoji="0" lang="en-GB" sz="32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69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31"/>
            <a:ext cx="8229600" cy="940966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in SHM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556792"/>
            <a:ext cx="8795656" cy="136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 diagram shows how the total energy of an oscillator of mass, m, varies with displacement and how the potential energy varies with displacement.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1161"/>
            <a:ext cx="347821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23928" y="3430826"/>
            <a:ext cx="4922427" cy="2587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Potential energy varies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E = 0 to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E = ½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kA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Total energy =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= ½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kA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srgbClr val="27FFFB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FFFB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What would be an expression for kinetic energy?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27FFFB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</p:txBody>
      </p:sp>
      <p:sp>
        <p:nvSpPr>
          <p:cNvPr id="9" name="Shape 290"/>
          <p:cNvSpPr txBox="1"/>
          <p:nvPr/>
        </p:nvSpPr>
        <p:spPr>
          <a:xfrm>
            <a:off x="0" y="0"/>
            <a:ext cx="9144000" cy="7503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0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Calculate the potential and kinetic energy of an oscillating system</a:t>
            </a:r>
          </a:p>
        </p:txBody>
      </p:sp>
    </p:spTree>
    <p:extLst>
      <p:ext uri="{BB962C8B-B14F-4D97-AF65-F5344CB8AC3E}">
        <p14:creationId xmlns:p14="http://schemas.microsoft.com/office/powerpoint/2010/main" val="11613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31"/>
            <a:ext cx="8229600" cy="940966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in SHM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556792"/>
            <a:ext cx="8795656" cy="136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 diagram shows how the total energy of an oscillator of mass m varies with displacement and how the potential energy varies with displacement.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1161"/>
            <a:ext cx="347821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23928" y="3430826"/>
            <a:ext cx="4922427" cy="258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Potential energy varies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E = 0 to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E = ½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kA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Total energy =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= ½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kA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srgbClr val="27FFFB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E</a:t>
            </a:r>
            <a:r>
              <a:rPr kumimoji="0" lang="en-GB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k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= ½ kA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– ½ kx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= ½ k(A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-x</a:t>
            </a:r>
            <a:r>
              <a:rPr kumimoji="0" lang="en-GB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)</a:t>
            </a:r>
            <a:endParaRPr kumimoji="0" lang="en-GB" sz="26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</p:txBody>
      </p:sp>
      <p:sp>
        <p:nvSpPr>
          <p:cNvPr id="9" name="Shape 290"/>
          <p:cNvSpPr txBox="1"/>
          <p:nvPr/>
        </p:nvSpPr>
        <p:spPr>
          <a:xfrm>
            <a:off x="0" y="0"/>
            <a:ext cx="9144000" cy="7503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0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Calculate the potential and kinetic energy of an oscillating system</a:t>
            </a:r>
          </a:p>
        </p:txBody>
      </p:sp>
    </p:spTree>
    <p:extLst>
      <p:ext uri="{BB962C8B-B14F-4D97-AF65-F5344CB8AC3E}">
        <p14:creationId xmlns:p14="http://schemas.microsoft.com/office/powerpoint/2010/main" val="39345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94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in SHM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4" t="24028" r="28450" b="11706"/>
          <a:stretch/>
        </p:blipFill>
        <p:spPr bwMode="auto">
          <a:xfrm>
            <a:off x="3333619" y="1662948"/>
            <a:ext cx="2670496" cy="37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368889"/>
            <a:ext cx="8114962" cy="20072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600" dirty="0" smtClean="0">
                <a:solidFill>
                  <a:schemeClr val="bg1"/>
                </a:solidFill>
              </a:rPr>
              <a:t>What would the energy changes look like for this example, what energy changes are taking place?</a:t>
            </a:r>
          </a:p>
        </p:txBody>
      </p:sp>
      <p:sp>
        <p:nvSpPr>
          <p:cNvPr id="6" name="Shape 290"/>
          <p:cNvSpPr txBox="1"/>
          <p:nvPr/>
        </p:nvSpPr>
        <p:spPr>
          <a:xfrm>
            <a:off x="0" y="0"/>
            <a:ext cx="9144000" cy="7503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0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Calculate the potential and kinetic energy of an oscillating system</a:t>
            </a:r>
          </a:p>
        </p:txBody>
      </p:sp>
    </p:spTree>
    <p:extLst>
      <p:ext uri="{BB962C8B-B14F-4D97-AF65-F5344CB8AC3E}">
        <p14:creationId xmlns:p14="http://schemas.microsoft.com/office/powerpoint/2010/main" val="20119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826"/>
            <a:ext cx="8229600" cy="940966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in SHM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556792"/>
            <a:ext cx="8795656" cy="10081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A </a:t>
            </a:r>
            <a:r>
              <a:rPr lang="en-GB" dirty="0">
                <a:solidFill>
                  <a:schemeClr val="bg1"/>
                </a:solidFill>
              </a:rPr>
              <a:t>mass rests on a smooth surface. It is attached by an open-wound spring that can be stretched or compressed to a fixed support.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7452" y="4005064"/>
            <a:ext cx="8784976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The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mass is pulled to the right and released at t=0. The equation for its displacement x in m from the equilibrium position is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x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=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0.040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cos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(πt).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The spring constant is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5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Nm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-1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Q. Calculate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the a) potential and b) the kinetic energy in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mJ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of the system at t= 0, 0.50s, 0.75s and 1.25s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Q. If the amplitude above was halved. By what factor are the answers changed? Explain why they change by this amount?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</p:txBody>
      </p:sp>
      <p:pic>
        <p:nvPicPr>
          <p:cNvPr id="9" name="Picture 8" descr="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544616" cy="1231577"/>
          </a:xfrm>
          <a:prstGeom prst="rect">
            <a:avLst/>
          </a:prstGeom>
          <a:noFill/>
          <a:extLst/>
        </p:spPr>
      </p:pic>
      <p:sp>
        <p:nvSpPr>
          <p:cNvPr id="11" name="Shape 290"/>
          <p:cNvSpPr txBox="1"/>
          <p:nvPr/>
        </p:nvSpPr>
        <p:spPr>
          <a:xfrm>
            <a:off x="0" y="0"/>
            <a:ext cx="9144000" cy="7503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0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Calculate the potential and kinetic energy of an oscillating system</a:t>
            </a:r>
          </a:p>
        </p:txBody>
      </p:sp>
    </p:spTree>
    <p:extLst>
      <p:ext uri="{BB962C8B-B14F-4D97-AF65-F5344CB8AC3E}">
        <p14:creationId xmlns:p14="http://schemas.microsoft.com/office/powerpoint/2010/main" val="27692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826"/>
            <a:ext cx="8229600" cy="940966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in SHM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7452" y="1624066"/>
            <a:ext cx="8812376" cy="5233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The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mass is pulled to the right and released at t=0. The equation for its displacement x in m from the equilibrium position is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x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=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0.040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cos πt. The spring constant is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5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Nm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-1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Q. Calculate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the a) potential and b) the kinetic energy in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mJ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of the system at t= 0, 0.50s, 0.75s and 1.25s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Q. If the amplitude above was halved. By what factor are the answers changed? Explain why they change by this amount?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E α A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2</a:t>
            </a:r>
            <a:endParaRPr kumimoji="0" lang="en-GB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</p:txBody>
      </p:sp>
      <p:sp>
        <p:nvSpPr>
          <p:cNvPr id="11" name="Shape 290"/>
          <p:cNvSpPr txBox="1"/>
          <p:nvPr/>
        </p:nvSpPr>
        <p:spPr>
          <a:xfrm>
            <a:off x="0" y="0"/>
            <a:ext cx="9144000" cy="750375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0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rPr>
              <a:t>Calculate the potential and kinetic energy of an oscillating system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06512" y="3460533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Time/s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X/m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Ek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mJ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Ep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mJ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0.04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4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0.5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4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0.75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-0.03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1.25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-0.03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65" r="130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873404" y="1891804"/>
          <a:ext cx="2082375" cy="371862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08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2.</a:t>
                      </a:r>
                      <a:r>
                        <a:rPr lang="en-GB" sz="1600" baseline="0" dirty="0" smtClean="0"/>
                        <a:t> Foundations of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3. Forces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 Newtonian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world and astrophysics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/>
                        <a:t>6. Particles</a:t>
                      </a:r>
                      <a:r>
                        <a:rPr lang="en-GB" sz="1600" baseline="0" dirty="0" smtClean="0"/>
                        <a:t> and medical 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346500" y="338250"/>
            <a:ext cx="4826618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00"/>
              </a:buClr>
              <a:buSzPct val="25000"/>
              <a:buFont typeface="Comic Sans MS"/>
              <a:buNone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i="0" u="none" strike="noStrike" cap="non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3461804" y="1860844"/>
          <a:ext cx="1973275" cy="2226410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5.1 Thermal Physics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Circular motion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5.3.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Oscillations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5.4. Gravitational fields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600" dirty="0" smtClean="0"/>
                        <a:t>5.5</a:t>
                      </a:r>
                      <a:r>
                        <a:rPr lang="en-GB" sz="1600" baseline="0" dirty="0" smtClean="0"/>
                        <a:t> Astrophysics</a:t>
                      </a:r>
                      <a:endParaRPr lang="en-GB"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5941104" y="1860844"/>
          <a:ext cx="2227825" cy="2196592"/>
        </p:xfrm>
        <a:graphic>
          <a:graphicData uri="http://schemas.openxmlformats.org/drawingml/2006/table">
            <a:tbl>
              <a:tblPr firstRow="1" bandRow="1">
                <a:noFill/>
                <a:tableStyleId>{5DDDAD35-562B-481E-9329-226689345B15}</a:tableStyleId>
              </a:tblPr>
              <a:tblGrid>
                <a:gridCol w="222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5.3.1.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S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imple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5.3.2.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Analysing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simple 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13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5.3.3. Energy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and simple harmonic motion</a:t>
                      </a: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5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5.3.4. Damping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and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resonance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2942204" y="2093103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5435085" y="2128669"/>
            <a:ext cx="519600" cy="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51504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78150"/>
            <a:ext cx="9144000" cy="6000750"/>
          </a:xfrm>
          <a:prstGeom prst="rect">
            <a:avLst/>
          </a:prstGeom>
        </p:spPr>
      </p:pic>
      <p:grpSp>
        <p:nvGrpSpPr>
          <p:cNvPr id="209" name="Shape 209"/>
          <p:cNvGrpSpPr/>
          <p:nvPr/>
        </p:nvGrpSpPr>
        <p:grpSpPr>
          <a:xfrm>
            <a:off x="510939" y="1455251"/>
            <a:ext cx="8250776" cy="4979215"/>
            <a:chOff x="435653" y="26164"/>
            <a:chExt cx="7719302" cy="4867268"/>
          </a:xfrm>
        </p:grpSpPr>
        <p:sp>
          <p:nvSpPr>
            <p:cNvPr id="210" name="Shape 210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the effects of damping on an oscillatory system</a:t>
              </a:r>
              <a:endParaRPr kumimoji="0" lang="en-GB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cs typeface="Comic Sans MS"/>
                  <a:sym typeface="Arial"/>
                </a:rPr>
                <a:t>Describe resonance</a:t>
              </a:r>
              <a:endParaRPr kumimoji="0" lang="en-GB" sz="2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5653" y="3367632"/>
              <a:ext cx="7719300" cy="1525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513161" y="3469492"/>
              <a:ext cx="7564200" cy="13221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lvl="0">
                <a:defRPr/>
              </a:pPr>
              <a:r>
                <a:rPr lang="en-GB" sz="3200" dirty="0" err="1" smtClean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Descibe</a:t>
              </a:r>
              <a:r>
                <a:rPr lang="en-GB" sz="3200" dirty="0" smtClean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 </a:t>
              </a:r>
              <a:r>
                <a:rPr lang="en-GB" sz="3200" dirty="0">
                  <a:ln>
                    <a:solidFill>
                      <a:srgbClr val="000000"/>
                    </a:solidFill>
                  </a:ln>
                  <a:latin typeface="Comic Sans MS"/>
                  <a:cs typeface="Comic Sans MS"/>
                </a:rPr>
                <a:t>the effects of damping on resonance</a:t>
              </a:r>
              <a:endParaRPr lang="en-GB" sz="3200" dirty="0">
                <a:ln>
                  <a:solidFill>
                    <a:srgbClr val="000000"/>
                  </a:solidFill>
                </a:ln>
                <a:latin typeface="Comic Sans MS"/>
                <a:cs typeface="Comic Sans MS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7815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 smtClean="0">
                <a:solidFill>
                  <a:srgbClr val="FFFFFF"/>
                </a:solidFill>
              </a:rPr>
              <a:t>Damping and resonance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62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7"/>
          <p:cNvSpPr txBox="1"/>
          <p:nvPr/>
        </p:nvSpPr>
        <p:spPr>
          <a:xfrm>
            <a:off x="0" y="-13242"/>
            <a:ext cx="9144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Outcome: Describe the effects of damping on an oscillatory system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3436" y="570558"/>
            <a:ext cx="8821270" cy="2148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The amplitude of free oscillations will always decrease with time owing to friction and air resistance- this is known as damping</a:t>
            </a: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To keep a system oscillating it must be “driven” (a forced oscillation)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pic>
        <p:nvPicPr>
          <p:cNvPr id="11" name="Picture 7" descr="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3"/>
          <a:stretch/>
        </p:blipFill>
        <p:spPr bwMode="auto">
          <a:xfrm>
            <a:off x="1721751" y="3197412"/>
            <a:ext cx="5471266" cy="2913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 descr="data:image/jpeg;base64,/9j/4AAQSkZJRgABAQAAAQABAAD/2wCEAAkGBhQQEBUPEBQVFRQWFhUUFBQQFRcUFRUVFRQVFRcVFBYXHCYeFxklGRQVHy8gIycpLCwtFh4xNTAqNSYrLCkBCQoKDgwOGg8PGiwkHiIqLCwsLCwsLCwsKiwsKSkpLCwsLCwsLCwsLCwsLC8sLCksLCwsLCwsLCwsLCwsLCwsKf/AABEIAMIBAwMBIgACEQEDEQH/xAAcAAABBQEBAQAAAAAAAAAAAAAAAQIDBAYFBwj/xABCEAABAwIEAwUFBgQEBQUAAAABAAIRAyEEEjFBBQZREyJhcYEHMpGhsRRCUsHR8CNygvFDkqLhJDNic8IVFzSys//EABoBAAIDAQEAAAAAAAAAAAAAAAABAgQFAwb/xAAwEQACAgEEAQICCgIDAAAAAAAAAQIRAwQSITFBE1EycQUiYYGRobHB0fAUIzNC4f/aAAwDAQACEQMRAD8AWEQnQlhejMYZCSE+EQgBkIhPhEIAjhEJ8IhADIRCfCSEDGQiE+Eyq8NEn+5iY+STddjXPCCEQqnD8YagD4OVxytygECA4kkzabfkFdhcsWWOWO6J1zYZYpbZDIRCdCIXU5DIRCfCSEANhJCfCSEANhJCfCIQAyEQnQiEAMhEJ8JIQMbCSE+EQkAyEkJ8IhADIRCdCWEAMyBCkhCjYy3CIT8qWF0ORHCIT4Tarwxpc4gBoJJOgAuSfRJulY0rdCZf36wk02JG8ax1AOvkrFfGYepH2ao14Ek5XZssuJA8rmPJRQuGHJ62Pd1ZYzY1hybe6/AUUgWCoHAglwETfK7KYnb9R1UcLnNxvZVqjH4uhSpuc14w7mVXVHksb3g4Nysl3jByyeq6kJYJyluUu0w1EYLa4Kk1+YyEkKSEkKyVxkJlaiHtLHaEEHyKmhJCTVhdGb5e433zgjTDMhfDpJLy0xeYAFjoN1oYWJ4ifs/Ei7YltUeoh3zDluIVPSpQUoLwy1qJObU35QyEQqPGOPUsKB2hOYiWsaJcRpPQDxK5mE52pvPeY5g6yHR5gD6Su8s0IumzjHHKStI0MJITxcSNEQupAjhEJ5CzHGOeKdJ3ZUh2jtC4e4D4R7xnp8VCeSMFciUYuTpHepVi6p2bWzAJLp0I2iNbH0UsJvB8XROHYzEVKdOuWkhlSoGvNRxmcs6uEa9eqlhVdJmllUt3hlzWYoY3HZ5QyEQnwkhXSkMhEJ8JIQAyEQnwkhIY2EkJ8IhADIRCfCSEAJCE6EKIy9CMqkyoyrociOE17JBHUR8VNlSZUgMXy/zjia2KOHxlZ1S7mDOBLXstaAIBDSI0sFsIXmfNNA4fiD3tsSW1m+Zuf9bXL0rCYgVabarfde0OHk4Sqmldbsb8Ms6hXU/c899oVHLi2PbYupCfHK5wE+kfBbrhuJ7WjTq/iY13qRf5ysrz/wAPdUxGFbTEvqZqbR1OZhA/1FaXl/hVXDUBQrgZmklpaZaWOOYQfAlzfNpUcbrPKPuSmrwxl7F7KkhS5UmVXioRwjKpMqTKkB5/z/W/4ikwNOZrC4u2IcbAdYLT/mV7lXmQZDSxL8pbGR1S0tjST0j5+C6HO3DQ+h2w9+l3gRrlMBwnYb+i8wr4ySD0BB8fPxWVmnPFm3LyaOKMMmGmaHnXHNrYkOpOD2tphstvcOcTHX3guRhsSdGsLtul1BQxUaD7pk+uqlw1cNIc1xBBDrHQgyDHmqc5OcnIsxjGKSN3yxxipehicrcoa1gFzYaOcCRMECPAq/xXmqhhn9nULi6JORuaJ0BvqV5oOMva4uBlxmC68TuPFVsRi31qhe8lz3m8C5OgAA+EBWoaqcYV5OE9PBytdHf47zfVxZ7GiC2m4wGtu987OI/+o+a0XLHJTaOWtX71XUN+7TO3m75D5o5K5TdQ/wCIrAZ3DusI71OTqTs4jbaVrsqtYcTk/UydlbJkUfqQ6MRzxwqKtPEAwHfw36C7QS0kkwLSP6Qtbg64qU2vBBkA2Mid7+cqpzLgDWwr2t94APZae8w5reMSPVcrk3i/aA0iSTGYXc8jqHONgd4Hik5eln+yX6lqGJZtK2vig7+cfP4d/JGlhEJ8IhXjNGQkhRUcW1z3sBBLY08RPy/MKxCimn0NquxkJIT4VTifE2YdhqVD5AXJ8h+eyG0lbHFOTpDsVi2UgDUcGgmBmMSTsOqu42k1kNBl297aTI8PD+y83qYKvxOuXSGtbsZLGNNxlj3yRefpZbzB4Xs2NZmLi1obnf7xgRdUlLJmmpQdRX5l1xhgThkVy/QkhEJ0IhXikJCE6EKIHQypcqflS5VM5EeVJlUmVGVAHmvtLpEYmk+bGlA82vM+fvBPwvM7qHDqbacZ5qNG8Q8u0Pg4Lo+0/A5qVCruKhp6wIqNm5Ol2fNVv/aHGU6Jr1X0GUgM7nVKha1gBg97LB9NdpWRnlLHlk4+f/DTwxWTGr8GWbxh7sTQxGJcakODyDPuh4zAARFgdI0XqnFOa6LqlBuHf24e0lzwZc3vQ3PMQ6DebzJ3Xj/EAO0hhLmiQ1zhlJE65dr/AJLUchcPNSo5w0bGbpBm3nY/BV8cpuSceyxJQ2tS6PRhdGVLRoBogadE+FvK65MV1fBHCSFJlRlTEQVaIe0tcJBBBB3BsV4pxrAdliKlLTK4x5RI+UL3HKvKPaHgezxxftUax/wGQ/Nk+qo62NxTLellUmjNUzYQdCjshqJT8vROpjYrLo0Dt8p8mHGtNV7yymHZe6Jc4wCYmwFxe+q9B4Vyxh8LelTGb8bu8/4nT0hS8s8PFHCUmAfdDz5v7x+sei6cLZwYYwinXJmZcspNq+CPKkhSwkyqycCOF53xTDHA4vu2YSalImS1snvNDB7z5MX2IXo+Vc3j3BG4uiaZs4d6m/8AA8aHy2KranD6sOO10XNHqf8AHybvD4fy/v8AbG8N4wytTzg5SLOa6JBGvh+i4PNfHntPZUntb72czeIbA8JzWWTGIq4Wt2biab6cgkXhgvDRo7OdzqCoatQ13Zj7z5zZdNYEDwtqs7Jq5uGyXZp/4eNT9TH8Pdfh/PDOvydx0UapZVEh5AzgzEwAY3b5aL0eF5U3CinVLQ3vQCGiZuSMoiwNt/iu67m2plFJha24bnHedDwQ1wJtZwjdLT61QVS6Fk+jMmWpQ+RoeP8AMDMK2/eqES1gv/U6LhqyPD8NWx9bO4m1y/anESwD8LgbBTcJ4HUxb+1MhpLXOe6Te7ajBPvTA8BZbjAcOZQpinTEAfE2iXHc2XdKeqdy4j+pGThoFUHc359v74X3vmqTB4JtFgp0xDW6BSwpISQtFJJUjHbcnbGQiE+EQmAyEJ8ISA6cIyqSEZVM5kcIyqTKiEAZnn/DF+AqNYwvdmpkBoLiIeJcAL6T8V5TSfULQxzn5Bo1zjlH8rSYC98heZ8f4PTpYt4ddph4BJgB14MDwIWbrcb4n9xd0s/+p1OE8v4HHYdtKk1zajILiS0VXbe9BF76ggG0AGRo+BcmswTHvpPe8Pyzny2iYsBreDK5HLz6TDDGgGwgRpckAC5B74v4eC3GHY3K6CTLTJMRtre0loIPifFUcU9k0y9khvg0c2EZVIAjKvQGIRZUmVSwkhICF5ABJMACSToALklePcy8ZGOxJqgEMaAxgOuUEnMehMzC9krUA9pY4AtcC0g3BBsQfBeS16GH+0VBRYSwOIDS5wY2O7HV0kE67qlq29qSLWmq22cYUR/e6fTpfsLRkU2XOHpEiLFpI1uTeZFh6q+2rQqMAfhaYFwHUH9m8ERsSQTfcXWdTL+5G3oNGRuW4yiCNCIEEeifCo8u04w1NoOYAODSbEtD3BsjY5YsujlW5F2kzIkqbRHlSZVLCSFIiRwkhSQkhIZ597TsFDqNcanNTJAvaHN8d3LKYTBvkPaHz1yz8/8AYr0D2k4XNhA/8FRp0mcwLd/MLCcPc2IyMcdZeWt+pWJrVWR15PR/RSjkilLx8/2TLPZuBM03uBMkOZUyz/K0CfUrRcrcvMr5qtUEhpa0NMtBc3vXbAgC1hrNyuKwT/hjzYcw9MtVeg8uU4wtO0WJg5t3H8V1z0eOM8nPjk0PpScsGn+pxbrzfl+Uvx+0utphoAAAAsABAA6AJYUkJMq3jxpHCIUmVJCAI4RCfCIQSGQhSZUKIzp5UsJ+VEKVkCPKjKpMqMqdgR5VlOauXXPqfamhz2gNY9jLObHuuFiCCSRpYxda/KuTiuPnD4oU4plj6Uu7TEUqGQh7oP8AEN5BcLemirar/jO+n+M43CqAaQHUazWxIIaG6ZTGSxdcQYkaTqtvw/BQwtMhxkZSZLW/dYMtiALa6md7ZqvzQw94VsM2IJNCliMa52Xq5jKdPYT3yLLmV+eKVQ5Q/F1ryG5qWAo3cLDs89YiSLZtAsc1kallOAB0AHwEJcqWjRcxoa8NBFiKZeWDoGl/eIiLuunwt+MrimYc41JpkUIhSZUmVSsjRVxmIFKm6q6zWNLjabNE6brxTCV5eXHUkuMWAMzp5r0f2m8S7LB9kPerODP6W9530aPVeX4cLP1U7kol3TxpNmmrVQKBjWD8r/VR8O4k0gT0ufLe6l4NytWxzHFrhTYO7ncCZPQAR69FncXwupg65oYgEEXEXa4bOadx+7FVmpJXXB2TT4vk9H5Y4wxp7Ivblce5cWedR4SY9YWsheSYGtBBaYIIIPSNF6b/AOuU24YYuo4NZll382haBuZBACvaef1afgqZoc2ijxzmAUK1Og2M72ufBE2BgAefe+CucL4kKwOzm6jz0IXkHGuYX4vFNrv7kFoaG/cYHSPM3JJ6rd4XGGnUFYEXNwNC0m4/NVHqnHLd/VLK06eOvJscqTKpIQQtSzPoyXtGH/BeHa058PeXn2Ew0AQ5zTciQ862jUD4Bbr2qVy3CMaDGeqJG5DWud8jC8wotkhouSQL9SYWTrFun9xtfR+dYY243+RpqNImGlji7cmm1o+JZfzlbvlGvmw/ZnWmcm1hq3QkHUj00C84pct4gnKGidYztFr9T/0lajkmjXw+I7Os14ZUa5rXG7M7BngO0nLmtO65aVPHkT9y3r9XHUYNrjyuVzf7X+ZuYRCkypMq2zzZHCTKpcqSErAjypMqkhGVAxmVKnwhIZ1MqMqkyohFiKGMx4pkMgue73WNuTtPxVQ8UYCe2qNzD/CpPADf+7UEmf8AobfyNlNxrl5mKBl1Sm/KWCpReWOykyWmLOHgVgOaORTgaBxFCtVcGlgIsC0GQXuLYMTk00m87Z+ojmbbv6v2fuXcEsSSVfW92ajB85B2L+y1GtbmPdLTZhgZaTxBl0gycxu4Dy855n5kbi8acQxgyNAazPfO2mSZI2mTbouJW4hEgTM6yqDakFV3llKGxnb04qe5G5w3tALsuHpYenSDu697iajg0g5ststMROjZvquSXAGATPiLLk02AQR4GSrheTlI0+irqKXR33N9nrfJPFe3w2S+ajFNxJmRlDmkehj+laHKsX7LngsxAjR9OT45XW9I+a3GVbeCV41Zk5lU2RZUZVJlQWrtZyPKPaxi82Ko0fwUy4+b3H8mBZ3heCdWe2mwSXENHmbK7ztiu24jWdaGEUxF57MBpPxlar2Z8FnNinDTuM8yO8fQQP6is1r1MrLyezGjZ8O4e2hSZRZo0R5ncnzMlczm3lhuOoFlhUbLqTzs78JP4TofQ7LQZUZVoOKa2+Cmm07Pn9mJNMlj+65hLXB1iCDBEdZCh4jxh9VraZcezaSWtm2Z0S7zt+5K9C9onIr6rjjMK3M4/wDNpt950CM7BuY1Gtp6rI8q8lVcZWhzXMpNP8R7mlv9LZ1d9N1mThOMtiL8Zxa3C8o8l1Mc7OZZQBh1QjWNW051PjoPkvQ8Lyg6m8MDw6iIy557QAfdMCHedlpsJg20mNpU2hrGgNa0aABSZVbjpYbalyVnnndoihGVSZUharRwMH7VqkUKLetRx+DI/wDJYLhtUNcHETcES3TxF1tva0f/AI42/in/APNYWiC8tDdRb9+CzNQ/9jL2H4EbGlxj3ZA8+g6RutDwPHFz2sbOUuJOuoaRMabaryqpxJxcAPu211OhXqHs/fNEzczmPhYgD/U5Qxu5Ic+Is1MJMqkhELVsoEeVJCkhJlRYEcIhSZUmVKxjMqVPhCjYzqQiE+EQlYUMhMr4dr2uY8BzXAtcDoQRBHwU0IhFgfO/N/LjsDiX0Tds5qbjq5h90nx1B8WlcNe8e0jlb7ZhC9gmtSl7I1c37zPGwkeI8V4U2mSYAkmwA3PQLMyw2SL+Ke6J16HC6gwjcSR/DdUdSad8zWh2nS7v8pSYZ4Ih29l6lxfk544IzC02zWpNZVyjU1AS6oB4994HWAF5HTMuAAJJNhEnN0jrKjkx7WiWOe6z2r2eUGtwTWgNBMvc5v3i4kS6fvAtLfJoNpWnhZ/2f8HfhsCxlUQ9znVHNIgtzmQ103kACfONlo4WnjdRRQnzJkcLOc9cxnBYcGnHa1HZKea8Wlzo3gR6uC0+VeJe0PjwxOOdlM06I7JkaEi7yPN0iejQo5cm2PBLHDdI5vCeFPr1W0qYlzjA/U+AFz5L23hHC24agyg24aIJ6k3LvUkrKeyvgZbROMqDvVLUh0pg3P8AUR8G+K3cKGCO1WSyyt0R5UZVJCSFYs40R5UhClhJCNwqIsqQtUuVJlRYURZUmVS5UmVFjo859rtLuYd3/VVb8Qw/ksVwvD9xz9Ia90/ytLvyW79rNYZaDCD7z39BADRr6my4WB4Ya2GeAwU3mm/KxpLpGQloM3DrAf1LPzteoXcSewxmColzhuvZOWeywmFaar2Mzd7vuDbba+vxXkNHFlnugA9Y/VMfVLjJMnqdVHHNQdkpx38HseN56wlNriyoKjh9ynqfImB81Ly/zN9sc4NpPY0Ma7O7Qkn3dNYIPqvGMrgA6DE2cRaRtO69H5B4oTmYdqpB27rgGt+Yj0U5aqSa9rILBFpm7yohSZUmVXrKdEeVGVSQkhKx0NyoT4QlY6OlCWEqVQ3EqGwiE5CNwqGwuW3lbCit9pGHpdrObPlE5vxAaB3jErrIhK0+x1Q2FUZwai2r24o0hUP+IKbQ+TvmiZ8VdhCdioZCIT1wOdcDia2FLcFULKgOYhpyue0AyxrvunQ+MQhypAolX2gcxfY8I4MI7ap/DpibjNIdUjWAJv1heNcJ4Q/F4inhaeriAT+FurnHwDZKZWxFUksrBz6hJA7TM58zGUSZBnbxuNF63yDyC7APfXrPa6o9gaA2e4CQ50kjWQBboqt+rL7CzSxo12GwrabG02CGsaGtHRrRAHwCkhOhEK3ZWoZlRCfCSEWFDISQpISQjcFEcIhPhJCNwURwjKnwiEbgoxntL5fOJwoqMIBokvIJgFhAzAeNmx6rN8FB+0USJtWpA+RLr+XdXonMeGNTCVmNEnISB1ykOj/SsTyQ4uxbYvDXkz0y6/GFQ1CvJEu4X/rkdnifs2wldxeGvpuJk9i4Bs7nK4ED0hN4d7M8JRdmc11U7ds4Fo/paAD6ytdCIVvbHuitul1Zz8bwinWonDvY3syMuUAAN6Fo2I1CwPLvDH0KlenUIzsqBsge9q5rh5hwK9NhUH8GYa/2i+Yhsj7pLJyk+MH5BcNRj9SNI64Z7HyWoRCfCSFZ3HChmVJCkhJCNw9o2EJ8IS3D2l4FCbKWVx3E9o5CbKWU9wbRUqbKJRuFtHJU2USnuDaLCESiUbhbTn4jl+g+uzEuptNVhJa7xiJI0JGx1C6EIQi6HQiESkc6NVFzGoCpEhf80hqAbj1S9Rj2IVIhzwLkxoL9SYA+JTTVETIj9/qjew2ockTe3HXp89Ej6wESY/tKNwto6EijdimiSTEazbx3VLF8cpsFiCYJgmNpEmO7brHySeRLthtOgVUwvC6VJzn0qbWOd7xaIndOo8Ra5ubS2aDrFvncW8R1UeK4mGZCO8HH7pkxlJ7oGpt8ijenyOi2kKZ9pbsQbxa9/wBlMOMZu4C8XMdP1HxT3BRKkhVDxemZDXAkRMEWl2W/z/ZCceIsicw0nXZLevcNpYhC5Nfmai1gfmBkgAa7gHRQ4fmum6m15tm2JiLwBfc7eSXqx9w2nbQuA/myl3mE3gx/lJ/KPUIqc50BILhoCP0PRL1Ye49rO+hZd3tBoAxDvQAj6oR60Pce1muZUB06keoTamJa3UgeZjwXmL+YqnZloeSA4E9blxMEX1/JQDidSoB3nP0iTJJMwIO4VJ6r2R22pnqbsewNzFwjz8YVQ8wUhq4f7dfmvOH9q4Q8u3sNY1vO9gqeGp5pqOBECBe+oMeqi9VL2Hso9QxPMtFoJD2z030JXIr89gSxjQXXgm4gTq0b6DVYbvaC/wDMY7wkxJ3GUpmSzcxcH5jmAgwLX0jYf7qMtTIi0jXYfn6qHu7RjINwAYy2Fp3018Z8FfZz4zul4IuScneEbT0t9CsM+k3LMuEEtERqC79T8rKOngmERLyfvA+Ui7R+vqoLUT9wSR6IOfKInNIuA0CSTN5HpdcDF+0KpLsl2OnK4g2GkCAOk+qzv2fM7+Hr0cBFpm8ae98E9uCzBzrC2XXKNBEETtI03Teok1yx7LNZgvaG4iajBB92D9UUOepzPMk2yARAgd4eEnr0HmsXX4WT3mxBPWIuBcfop3NZeHNBbEh07xqCBPmeuifrT9yXp+5pK/O9Y1A9oAFwGHfYGSOs/BVcXzZiHvkxH4W2bfSZM6T8Vnq1VpdAF5uQII1kADW9/VSOLQ2AYcbEtMQTESBYnfUKDyT9xJI7uK5txBaGtBbENGkSDMyRM+NtNNVRp8UrwTncXSDrBuJMeEn5LmUwWyHzmHebEd+T7sRrqZGinDSbkgSYgWtcTM3tB9VGc5eWFJFkcbrZSwvcDEXc5xdY2N7EZo+IVerzBWe69QwSJkawLSkADp93oSe8Bbr5KCvgC4+8BGhk306zbzQp3w2Okyzh+OVrAOcIEC8wL2HTTTwClfxmsROdxgiBJkgXm/67rm0KGW7CTAu4ARaLxPlHWFYZmLy3LIIc4kjSBe3lOl7lRbafYttdlupx2q+ZeRnN4M96+h21kR1suWeLOBIM7XJg9Bf1+qsUy27AINyBmNyNA3cGB6QoMQDmI1i5B1t5x46pp32OrJqeNcRBec0ATM3kfo39hXKHEnN955LgDMTN7nynp4nqVn6L2sJB+9AjduwPxT3Yo0rz90RczHiddP3dTcX4I0dmvxiqWlrX5Y8bXBBG2o2SCpVgtdVdqC4AyJywIG5i0nRcX7QHtOW41LdIIMyLy6wMeRVj/wBQBBYDFyRuSS6ZN7CDuk91CLwxzmkwTE3Dj+9+igqY5zmkB/x1GmnT81XxTo1iTYzc6zttaE0MYYaAJ2v+iSGWc7oHUixmAdRbrca+CjOIcNRcW20y2iN5kp9fFgAAAkjUyTq6Yt8kj8SHk2iYgAkkWsPDSEkIr1XOMAj4E6C0DrdK6kXHraYOwmNDeZ9VC+tld7si2ngLT8FJw2uHGZOhEk7QZ9dfVdKpWNEtPDAgaaD3iQfghMOEb+L5gfmhK0S+47FdgDYpOvJJHdNo+7JmdDMIo8RFKQSx7ycrg/S2/dG/neUUcXTAkA903vLbgm430j43UrqjXiQBbS24MQemmi40dYxtcMr/AGjtM5M3gGA5puIgbfARaITX45rH5A14MnU2km4EbC4/VNq14rMacgJJAAHeEXcM2+w03Cnq46nlaDDS4BwLiYvaAdDEm/intIpLnnkp8TrwZaCe6J1gy4tjx3UVDElrHOaAYuSNxDRa06AeVuqKr6dRxy3JcGjLubgaCAL5lJSLQ1rC4iIsBYQYN9NP30lSqqIUrJKQJJOgMkgXOk6SJJ/NSMxUQCYA+8QSS3UF067Hrb4wuw7xJbOUx3rfECfxE2/RQ4/Dl7JcZMwXA6Xk5p+qikrHSXJ0Bjg6XkixgQLEXBIBE3Mj9VJmIOW/kABM3ERvvO65eGp5DDm5mwNyALSIy/S+uy6Iw/cs57HAC1spBEARM7dEpUhJWyOqTJyU23brYbWJMdFyqWFdmEjQBr8pkAxDR46hWsRUJdBLiRaGCfD3oteIjqqpBg90iDaZJ0kkEmdGjbp0K7RTSJytk9Ks1hnNJiAYl1x0Bj+wT6uIDqbmuO0hoMXJmemawt+ipdi53eDbQfAaXgbwSd7gKOq5zXBpbck96PQBvW2v8w6J7eSFNHSokAQIlsOEglpBA6nXS/gYi6Qd+Tdp00MtmJnwj4Sq+HzC5G223QgHa0/3TzTvE/CZzGcsea50LbfZOWhkva8zIvbcaDbSf2Ltbis/cJE92wBg6WvINr9VZpVWvGYHUkmIgACSDPhaVG/Bg+6AIMl42to2dTpNttolRTXkBuHfl92PBpNu8Ms9DrPom4XEdnUDmGWgAyXOd3SCxw89VHXwoDRLRJ1eXe7fbyIM/BK1nfLWZIuBvDi4iYiTY9beClSaEWqGODBme1j4ztIMt6AySRPvDToBdR1cW0wAMpNgAQQBpPeJOXvExtdIMCMuwMMu0mYNyDGhkqviCA4m0OyhsAhoGUO100cJt+KUlT4BNkmLLSGlkZhDj49Itc28dfC9WmDlcYGzR96xc5wPmI+ae5gLQYhkSBGsi4n96qxisK1zAQHBpdJ/laIaY6gQL21U7rgkUsUQYymDBJLrEEn3dSBe4+qMFSawjuDebiRbvPHkSfCyMTgz95pIPum2bxJcNdD8PUrh8NDcwM2FzeZJOWPn+7yvgXYlahILhqIAEGD0iLjTyuufiy6mcjmkP0JnTaIjW/Xdd1j3ODiGtncNEtlrhpBsJM/BMs8ipk+6fe/HBA+MjW3xRGVBSOPRa8CCDqdZg5bnUaXBXSwlPu6RtOlxuOth8ymEWl42MDeTrM72Iv1S4euzL6kQCDYgWiduqJcokkh5LX9J/FFtDcAfkoKuFECXE5dNCDfSBpvupKmEZeJabFwcdYgWAFtZk/krGHwjssNLXARbS0zcEfSNbIuuiVWcurhRJyvIGoAEgTeNULtGnJ/5TtTsDpbWUKXqD2onoCSJvOYGd7HXqm0Xfx2ne1/6XH6gIQqy7fy/kjE5XE3EVmX/AMM/M1ifmAunhB3XN27wjaM7hEeQHwQhdcnwo5nO4UO+8bZX28iY+g+CdSqmKlzaIv1LQfkhCm+39xJ/CW3vIaYJHeOnm4/VU6TySJJN6et9XBCFBdEX0dBzoDQLDMNPJXcPqRtrG26ELkyePsqNP8b+hx9REFRtM1Ks375F+kxHyCEKf8EpdlLDuPX7zv8Ay/RW6JzU25r3brf7rUIU5jj0SYzV/wD3APTvrnV3d9v87PoD9bpEJRITJMC8h7xJiQI8JIj5D4Kwz/mDzP1cPyHwQhKXZB+B7x3WnfM0TvBa2yfUaAyqQI7ztPRCFAI9jcGY0/Efoiq0GjJ1nXfV6EJPsGOxAhlIdQ+f8xVfEOIq027QLbe90SIU4/yTfTGzBt0Pyp2VjEOii4i0TEfyvQhNdoceyGmwfxbCwt4fuB8FNhN/5T8mhKhEugRSxgs075W38wJ+q5ou4E6hryJ6htikQusOiPk69ZosY3P/AJD6KrgnHvX0NvDvIQkuiXkqHEOn3nfEoQhdqRFn/9k="/>
          <p:cNvSpPr/>
          <p:nvPr/>
        </p:nvSpPr>
        <p:spPr>
          <a:xfrm>
            <a:off x="63500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2"/>
          <p:cNvSpPr txBox="1">
            <a:spLocks/>
          </p:cNvSpPr>
          <p:nvPr/>
        </p:nvSpPr>
        <p:spPr>
          <a:xfrm>
            <a:off x="1974475" y="5777293"/>
            <a:ext cx="1254954" cy="370500"/>
          </a:xfrm>
          <a:prstGeom prst="rect">
            <a:avLst/>
          </a:prstGeom>
          <a:solidFill>
            <a:schemeClr val="dk1">
              <a:alpha val="6667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4290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480" dirty="0" smtClean="0">
                <a:solidFill>
                  <a:schemeClr val="lt1"/>
                </a:solidFill>
              </a:rPr>
              <a:t>Nuclear</a:t>
            </a:r>
            <a:endParaRPr lang="en-GB" sz="2480" dirty="0">
              <a:solidFill>
                <a:schemeClr val="lt1"/>
              </a:solidFill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09994" y="5549709"/>
            <a:ext cx="8172625" cy="117498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en-GB" sz="2400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whiteboards </a:t>
            </a:r>
            <a:r>
              <a:rPr lang="en-GB" sz="2400" dirty="0" smtClean="0">
                <a:solidFill>
                  <a:schemeClr val="bg2"/>
                </a:solidFill>
                <a:latin typeface="Comic Sans MS"/>
                <a:cs typeface="Comic Sans MS"/>
              </a:rPr>
              <a:t>draw a displacement-time graph for the oscillating spring (look at the motion carefully). Start with the spring in the equilibrium position</a:t>
            </a:r>
            <a:endParaRPr lang="en-GB" sz="2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 descr="Animated-mass-spr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87274"/>
            <a:ext cx="2254004" cy="4508008"/>
          </a:xfrm>
          <a:prstGeom prst="rect">
            <a:avLst/>
          </a:prstGeom>
        </p:spPr>
      </p:pic>
      <p:sp>
        <p:nvSpPr>
          <p:cNvPr id="8" name="Shape 217"/>
          <p:cNvSpPr txBox="1"/>
          <p:nvPr/>
        </p:nvSpPr>
        <p:spPr>
          <a:xfrm>
            <a:off x="0" y="-13242"/>
            <a:ext cx="9144000" cy="4783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79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62" y="654420"/>
            <a:ext cx="2721140" cy="8948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Damping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5862" y="1765809"/>
            <a:ext cx="4491653" cy="458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Light damping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– the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period of oscillation is almost unchanged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,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the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amplitude decreases gradually.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Heavy Damping – there is a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noticable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 reduction in amplitude and change in period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Critical Damping –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No oscillation occurs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and the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body returns to equilibrium.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</p:txBody>
      </p:sp>
      <p:pic>
        <p:nvPicPr>
          <p:cNvPr id="14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88" y="753554"/>
            <a:ext cx="3910645" cy="5952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217"/>
          <p:cNvSpPr txBox="1"/>
          <p:nvPr/>
        </p:nvSpPr>
        <p:spPr>
          <a:xfrm>
            <a:off x="0" y="-13242"/>
            <a:ext cx="9144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Outcome: Describe the effects of damping on an oscillatory system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929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457" y="320266"/>
            <a:ext cx="2721140" cy="8948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Damping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574678"/>
            <a:ext cx="5266077" cy="61775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Examples of Heavy damping are:</a:t>
            </a:r>
          </a:p>
          <a:p>
            <a:pPr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Car suspension </a:t>
            </a:r>
            <a:r>
              <a:rPr lang="en-GB" dirty="0" smtClean="0">
                <a:solidFill>
                  <a:schemeClr val="bg1"/>
                </a:solidFill>
              </a:rPr>
              <a:t>– without damping the bounce from the springs would be unpleasant after going over a bump.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Shock absorbers are used for approximate critical damping </a:t>
            </a:r>
            <a:r>
              <a:rPr lang="en-GB" dirty="0" smtClean="0">
                <a:solidFill>
                  <a:schemeClr val="bg1"/>
                </a:solidFill>
              </a:rPr>
              <a:t>so that equilibrium is quickly re-established.</a:t>
            </a:r>
            <a:endParaRPr lang="en-GB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14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97" y="1215097"/>
            <a:ext cx="3607406" cy="5490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17"/>
          <p:cNvSpPr txBox="1"/>
          <p:nvPr/>
        </p:nvSpPr>
        <p:spPr>
          <a:xfrm>
            <a:off x="0" y="-13242"/>
            <a:ext cx="9144000" cy="401713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Outcome: Describe the effects of damping on an oscillatory system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422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6331"/>
            <a:ext cx="2721140" cy="89483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Resonance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0" y="2127060"/>
            <a:ext cx="4359399" cy="3209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8086" y="1930524"/>
            <a:ext cx="4257282" cy="3859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The object causing the effect is the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driver frequency.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The other object is driven and has a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natural frequency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of oscillation.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A large amplitude oscillation is built up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when the two frequencies are the same – this is Resonance.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</p:txBody>
      </p:sp>
      <p:sp>
        <p:nvSpPr>
          <p:cNvPr id="11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: Describe resonance and the effect of damping on resonance</a:t>
            </a:r>
            <a:endParaRPr kumimoji="0" lang="en-GB" sz="18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3254" y="5971695"/>
            <a:ext cx="7855912" cy="6047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  <a:sym typeface="Arial"/>
              </a:rPr>
              <a:t>Resonance: driving frequency = natural frequency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Comic Sans M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6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26" y="501685"/>
            <a:ext cx="3383260" cy="8948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Resonance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: Describe resonance</a:t>
            </a:r>
            <a:endParaRPr kumimoji="0" lang="en-GB" sz="18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1566304"/>
            <a:ext cx="9143999" cy="5445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For each of these examples which is the driver and what is being oscillated?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00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26" y="501685"/>
            <a:ext cx="3383260" cy="89483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Resonance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bg2">
              <a:lumMod val="20000"/>
              <a:lumOff val="80000"/>
              <a:alpha val="9846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: Describe resonance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1566304"/>
            <a:ext cx="9143999" cy="5445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Other examples include:</a:t>
            </a: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The ratter in the bodywork of a car at a particular speed</a:t>
            </a: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A radio or PA system which suddenly makes a very loud  squeal</a:t>
            </a: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MRI scanning </a:t>
            </a: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-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Watches containing quartz crystals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31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6" y="981085"/>
            <a:ext cx="7453167" cy="5124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17"/>
          <p:cNvSpPr txBox="1"/>
          <p:nvPr/>
        </p:nvSpPr>
        <p:spPr>
          <a:xfrm>
            <a:off x="0" y="-13242"/>
            <a:ext cx="9144000" cy="345139"/>
          </a:xfrm>
          <a:prstGeom prst="rect">
            <a:avLst/>
          </a:prstGeom>
          <a:solidFill>
            <a:schemeClr val="accent2">
              <a:lumMod val="40000"/>
              <a:lumOff val="60000"/>
              <a:alpha val="9846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: Describe the effect of damping on resonance</a:t>
            </a:r>
            <a:endParaRPr kumimoji="0" lang="en-GB" sz="18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mic Sans MS"/>
              <a:cs typeface="Comic Sans M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1684" y="222318"/>
            <a:ext cx="7907916" cy="894831"/>
          </a:xfrm>
        </p:spPr>
        <p:txBody>
          <a:bodyPr>
            <a:normAutofit/>
          </a:bodyPr>
          <a:lstStyle/>
          <a:p>
            <a:pPr algn="l"/>
            <a:r>
              <a:rPr lang="en-GB" sz="3000" dirty="0" smtClean="0">
                <a:solidFill>
                  <a:schemeClr val="bg1"/>
                </a:solidFill>
              </a:rPr>
              <a:t>Effect of damping on resonance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7" y="5963169"/>
            <a:ext cx="7907916" cy="894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mic Sans MS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Resonance frequency decreases with damping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395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0" name="Picture 2" descr="Cybernetics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01" y="839210"/>
            <a:ext cx="6827397" cy="57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8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69002"/>
            <a:ext cx="8734882" cy="35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90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26467"/>
            <a:ext cx="7702949" cy="329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d2t1xqejof9utc.cloudfront.net/screenshots/pics/57ba9cf2f629dbdda03ca747594df50f/medium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hape 217"/>
          <p:cNvSpPr txBox="1"/>
          <p:nvPr/>
        </p:nvSpPr>
        <p:spPr>
          <a:xfrm>
            <a:off x="0" y="-13242"/>
            <a:ext cx="9144000" cy="325980"/>
          </a:xfrm>
          <a:prstGeom prst="rect">
            <a:avLst/>
          </a:prstGeom>
          <a:solidFill>
            <a:srgbClr val="64FF73">
              <a:alpha val="9846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 smtClean="0">
                <a:latin typeface="Comic Sans MS"/>
                <a:ea typeface="Comic Sans MS"/>
                <a:cs typeface="Comic Sans MS"/>
                <a:sym typeface="Comic Sans MS"/>
              </a:rPr>
              <a:t>Describe oscillating motion</a:t>
            </a:r>
            <a:endParaRPr lang="en-GB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654" y="1268760"/>
            <a:ext cx="5580111" cy="2957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>
              <a:buFont typeface="Arial"/>
              <a:buNone/>
            </a:pP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54" y="636804"/>
            <a:ext cx="9354596" cy="62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rgbClr val="FFFF00"/>
                </a:solidFill>
                <a:latin typeface="Comic Sans MS"/>
                <a:cs typeface="Comic Sans MS"/>
              </a:rPr>
              <a:t>Waves</a:t>
            </a: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 versus </a:t>
            </a:r>
            <a:r>
              <a:rPr lang="en-GB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oscillations</a:t>
            </a:r>
          </a:p>
          <a:p>
            <a:pPr>
              <a:buFont typeface="Arial" pitchFamily="34" charset="0"/>
              <a:buNone/>
            </a:pPr>
            <a:endParaRPr lang="en-GB" sz="3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Displacement- </a:t>
            </a:r>
            <a:endParaRPr lang="en-GB" sz="3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 smtClean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endParaRPr lang="en-GB" sz="3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buFont typeface="Arial" pitchFamily="34" charset="0"/>
              <a:buNone/>
            </a:pPr>
            <a:r>
              <a:rPr lang="en-GB" sz="3000" dirty="0" smtClean="0">
                <a:solidFill>
                  <a:schemeClr val="bg1"/>
                </a:solidFill>
                <a:latin typeface="Comic Sans MS"/>
                <a:cs typeface="Comic Sans MS"/>
              </a:rPr>
              <a:t>Amplitude -</a:t>
            </a:r>
          </a:p>
        </p:txBody>
      </p:sp>
    </p:spTree>
    <p:extLst>
      <p:ext uri="{BB962C8B-B14F-4D97-AF65-F5344CB8AC3E}">
        <p14:creationId xmlns:p14="http://schemas.microsoft.com/office/powerpoint/2010/main" val="1873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2372</Words>
  <Application>Microsoft Office PowerPoint</Application>
  <PresentationFormat>On-screen Show (4:3)</PresentationFormat>
  <Paragraphs>343</Paragraphs>
  <Slides>55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Comic Sans MS</vt:lpstr>
      <vt:lpstr>Office Theme</vt:lpstr>
      <vt:lpstr>Simple Harmonic Motion</vt:lpstr>
      <vt:lpstr>A-Level Physics</vt:lpstr>
      <vt:lpstr>Simple harmonic motion</vt:lpstr>
      <vt:lpstr>PowerPoint Presentation</vt:lpstr>
      <vt:lpstr>On whiteboards draw a displacement-time graph for the oscillating spring (look at the motion carefully). Start with the spring in the equilibrium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phase difference between A, B and C (assuming A and C are at their amplitude), if all pendulums complete 2π in 2 s what is their angular frequency  </vt:lpstr>
      <vt:lpstr>On whiteboards draw a force-time graph for the oscillating trolley (look at the motion carefully). Start with the trolley in the equilibrium position</vt:lpstr>
      <vt:lpstr>How would this compare to acceleration versus time?</vt:lpstr>
      <vt:lpstr>How would this compare to acceleration versus time?</vt:lpstr>
      <vt:lpstr>PowerPoint Presentation</vt:lpstr>
      <vt:lpstr>PowerPoint Presentation</vt:lpstr>
      <vt:lpstr>Simple harmonic motion</vt:lpstr>
      <vt:lpstr>PowerPoint Presentation</vt:lpstr>
      <vt:lpstr>Simple harmonic motion</vt:lpstr>
      <vt:lpstr>PowerPoint Presentation</vt:lpstr>
      <vt:lpstr>PowerPoint Presentation</vt:lpstr>
      <vt:lpstr>PowerPoint Presentation</vt:lpstr>
      <vt:lpstr>A-Level Physics</vt:lpstr>
      <vt:lpstr>Analysing simple harmonic motion</vt:lpstr>
      <vt:lpstr>PowerPoint Presentation</vt:lpstr>
      <vt:lpstr>What mathematical functions do these graphs represent</vt:lpstr>
      <vt:lpstr>PowerPoint Presentation</vt:lpstr>
      <vt:lpstr>PowerPoint Presentation</vt:lpstr>
      <vt:lpstr>PowerPoint Presentation</vt:lpstr>
      <vt:lpstr>PowerPoint Presentation</vt:lpstr>
      <vt:lpstr>Acceleration and Velocity -Displacement graphs</vt:lpstr>
      <vt:lpstr>A-Level Physics</vt:lpstr>
      <vt:lpstr>Analysing simple harmonic motion</vt:lpstr>
      <vt:lpstr>Energy in SHM</vt:lpstr>
      <vt:lpstr>PowerPoint Presentation</vt:lpstr>
      <vt:lpstr>PowerPoint Presentation</vt:lpstr>
      <vt:lpstr>Energy in SHM</vt:lpstr>
      <vt:lpstr>Energy in SHM</vt:lpstr>
      <vt:lpstr>Energy in SHM</vt:lpstr>
      <vt:lpstr>Energy in SHM</vt:lpstr>
      <vt:lpstr>Energy in SHM</vt:lpstr>
      <vt:lpstr>Energy in SHM</vt:lpstr>
      <vt:lpstr>Energy in SHM</vt:lpstr>
      <vt:lpstr>A-Level Physics</vt:lpstr>
      <vt:lpstr>Damping and resonance</vt:lpstr>
      <vt:lpstr>PowerPoint Presentation</vt:lpstr>
      <vt:lpstr>Damping</vt:lpstr>
      <vt:lpstr>Damping</vt:lpstr>
      <vt:lpstr>Resonance</vt:lpstr>
      <vt:lpstr>Resonance</vt:lpstr>
      <vt:lpstr>Resonance</vt:lpstr>
      <vt:lpstr>Effect of damping on resonance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words can you make out of electrostatic?</dc:title>
  <dc:creator>AMELIA MARKS</dc:creator>
  <cp:lastModifiedBy>AMELIA MARKS</cp:lastModifiedBy>
  <cp:revision>84</cp:revision>
  <dcterms:modified xsi:type="dcterms:W3CDTF">2020-10-20T10:24:42Z</dcterms:modified>
</cp:coreProperties>
</file>