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8" r:id="rId2"/>
    <p:sldId id="383" r:id="rId3"/>
    <p:sldId id="384" r:id="rId4"/>
    <p:sldId id="295" r:id="rId5"/>
    <p:sldId id="296" r:id="rId6"/>
    <p:sldId id="299" r:id="rId7"/>
    <p:sldId id="281" r:id="rId8"/>
    <p:sldId id="303" r:id="rId9"/>
    <p:sldId id="308" r:id="rId10"/>
    <p:sldId id="314" r:id="rId11"/>
    <p:sldId id="317" r:id="rId12"/>
    <p:sldId id="319" r:id="rId13"/>
    <p:sldId id="330" r:id="rId14"/>
    <p:sldId id="325" r:id="rId15"/>
    <p:sldId id="327" r:id="rId16"/>
    <p:sldId id="335" r:id="rId17"/>
    <p:sldId id="345" r:id="rId18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DDAD35-562B-481E-9329-226689345B15}">
  <a:tblStyle styleId="{5DDDAD35-562B-481E-9329-226689345B15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2735E-FB3E-1A44-ADC6-2628FF5F147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83789-A267-C849-AF9B-2778E1D7C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0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179483" y="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651391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156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281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99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57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13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944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389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025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Tray provided for small groups with elastic band, plasticine, pipe cleaner, strawberry laces.</a:t>
            </a:r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583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95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49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33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when students want to say the word “store” they should replace it with the word “potential”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70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51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93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when students want to say the word “store” they should replace it with the word “potential”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1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88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84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2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2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2" y="1535112"/>
            <a:ext cx="4040187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2" y="2174876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6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2" y="273052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90" y="4800601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90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90" y="5367338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2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jZEAN7FktAeJxM&amp;tbnid=kZ_XRt9pLt-2bM:&amp;ved=0CAUQjRw&amp;url=http://www.bbc.co.uk/schools/gcsebitesize/science/aqa_pre_2011/energy/heatrev6.shtml&amp;ei=S3KwUezuF-ul0wXbmICYBw&amp;bvm=bv.47534661,d.ZG4&amp;psig=AFQjCNH40IOxlNVmYi7meH4G5pQPpLtwLw&amp;ust=137060442978192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46500" y="338251"/>
            <a:ext cx="7540148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omic Sans MS"/>
              <a:buNone/>
            </a:pPr>
            <a:r>
              <a:rPr lang="en-GB" b="1" dirty="0">
                <a:solidFill>
                  <a:srgbClr val="FFFF00"/>
                </a:solidFill>
              </a:rPr>
              <a:t>GCSE</a:t>
            </a:r>
            <a:r>
              <a:rPr lang="en-GB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 smtClean="0">
                <a:solidFill>
                  <a:srgbClr val="A4C2F4"/>
                </a:solidFill>
              </a:rPr>
              <a:t>Physics in a nutshell</a:t>
            </a:r>
            <a:endParaRPr lang="en-GB" b="1" dirty="0">
              <a:solidFill>
                <a:srgbClr val="A4C2F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8256"/>
            <a:ext cx="9144000" cy="1470024"/>
          </a:xfrm>
        </p:spPr>
        <p:txBody>
          <a:bodyPr/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Y9 Energy types and transfers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88839" y="114737"/>
            <a:ext cx="2209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dirty="0">
                <a:solidFill>
                  <a:schemeClr val="lt1"/>
                </a:solidFill>
              </a:rPr>
              <a:t>P</a:t>
            </a:r>
            <a:r>
              <a:rPr lang="en-GB" dirty="0" smtClean="0">
                <a:solidFill>
                  <a:schemeClr val="lt1"/>
                </a:solidFill>
              </a:rPr>
              <a:t>ower</a:t>
            </a:r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23525" y="1713377"/>
            <a:ext cx="8568900" cy="105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20" dirty="0" smtClean="0">
                <a:solidFill>
                  <a:srgbClr val="FFFF00"/>
                </a:solidFill>
              </a:rPr>
              <a:t>“Work done” is another way of saying how much energy has been transferred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GB" sz="2720" dirty="0" smtClean="0">
              <a:solidFill>
                <a:srgbClr val="FFFF0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20" dirty="0" smtClean="0">
                <a:solidFill>
                  <a:srgbClr val="FFFF00"/>
                </a:solidFill>
              </a:rPr>
              <a:t>Power </a:t>
            </a:r>
            <a:r>
              <a:rPr lang="en-GB" sz="2720" dirty="0">
                <a:solidFill>
                  <a:srgbClr val="FFFF00"/>
                </a:solidFill>
              </a:rPr>
              <a:t>is the rate at which work is done or energy is transferred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 b="0" i="0" u="none" strike="noStrike" cap="none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7055552" y="4578101"/>
            <a:ext cx="859199" cy="5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0.04%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6667202" y="3977501"/>
            <a:ext cx="859199" cy="5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0.9%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6895802" y="3672701"/>
            <a:ext cx="859199" cy="5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0.06%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550111" y="3684257"/>
            <a:ext cx="3390900" cy="1059599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20" dirty="0">
                <a:solidFill>
                  <a:srgbClr val="00FFFF"/>
                </a:solidFill>
              </a:rPr>
              <a:t>Power</a:t>
            </a:r>
            <a:r>
              <a:rPr lang="en-GB" sz="2720" dirty="0">
                <a:solidFill>
                  <a:srgbClr val="FFFF00"/>
                </a:solidFill>
              </a:rPr>
              <a:t> </a:t>
            </a:r>
            <a:r>
              <a:rPr lang="en-GB" sz="2720" dirty="0">
                <a:solidFill>
                  <a:srgbClr val="FFFFFF"/>
                </a:solidFill>
              </a:rPr>
              <a:t>=</a:t>
            </a:r>
            <a:r>
              <a:rPr lang="en-GB" sz="2720" dirty="0">
                <a:solidFill>
                  <a:srgbClr val="FFFF00"/>
                </a:solidFill>
              </a:rPr>
              <a:t> </a:t>
            </a:r>
            <a:r>
              <a:rPr lang="en-GB" sz="2720" u="sng" dirty="0">
                <a:solidFill>
                  <a:srgbClr val="00FF00"/>
                </a:solidFill>
              </a:rPr>
              <a:t>work done</a:t>
            </a:r>
            <a:r>
              <a:rPr lang="en-GB" sz="2720" dirty="0">
                <a:solidFill>
                  <a:srgbClr val="FFFF00"/>
                </a:solidFill>
              </a:rPr>
              <a:t> </a:t>
            </a:r>
          </a:p>
          <a:p>
            <a:pPr marL="12573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20" dirty="0">
                <a:solidFill>
                  <a:srgbClr val="FF9900"/>
                </a:solidFill>
              </a:rPr>
              <a:t>    time taken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20" dirty="0">
                <a:solidFill>
                  <a:srgbClr val="FF9900"/>
                </a:solidFill>
              </a:rPr>
              <a:t>			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2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23525" y="5379177"/>
            <a:ext cx="8568900" cy="105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720">
                <a:solidFill>
                  <a:srgbClr val="FFFF00"/>
                </a:solidFill>
              </a:rPr>
              <a:t>Power is measured in Watts (W)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720" b="0" i="0" u="none" strike="noStrike" cap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070" y="3389614"/>
            <a:ext cx="3102854" cy="18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3392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6906" y="1649789"/>
            <a:ext cx="3731999" cy="263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025" y="1662852"/>
            <a:ext cx="4076800" cy="263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ctrTitle" idx="4294967295"/>
          </p:nvPr>
        </p:nvSpPr>
        <p:spPr>
          <a:xfrm>
            <a:off x="143549" y="796104"/>
            <a:ext cx="8856900" cy="7845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</a:rPr>
              <a:t>It requires </a:t>
            </a:r>
            <a:r>
              <a:rPr lang="en-GB" sz="2400" dirty="0">
                <a:solidFill>
                  <a:srgbClr val="FFFF00"/>
                </a:solidFill>
              </a:rPr>
              <a:t>400 J</a:t>
            </a:r>
            <a:r>
              <a:rPr lang="en-GB" sz="2400" dirty="0">
                <a:solidFill>
                  <a:srgbClr val="FFFFFF"/>
                </a:solidFill>
              </a:rPr>
              <a:t> of </a:t>
            </a:r>
            <a:r>
              <a:rPr lang="en-GB" sz="2400" dirty="0">
                <a:solidFill>
                  <a:srgbClr val="FFFF00"/>
                </a:solidFill>
              </a:rPr>
              <a:t>work done</a:t>
            </a:r>
            <a:r>
              <a:rPr lang="en-GB" sz="2400" dirty="0">
                <a:solidFill>
                  <a:srgbClr val="FFFFFF"/>
                </a:solidFill>
              </a:rPr>
              <a:t> or </a:t>
            </a:r>
            <a:r>
              <a:rPr lang="en-GB" sz="2400" dirty="0">
                <a:solidFill>
                  <a:srgbClr val="FFFF00"/>
                </a:solidFill>
              </a:rPr>
              <a:t>energy</a:t>
            </a:r>
            <a:r>
              <a:rPr lang="en-GB" sz="2400" dirty="0">
                <a:solidFill>
                  <a:srgbClr val="FFFFFF"/>
                </a:solidFill>
              </a:rPr>
              <a:t> to lift the </a:t>
            </a:r>
            <a:r>
              <a:rPr lang="en-GB" sz="2400" dirty="0">
                <a:solidFill>
                  <a:srgbClr val="FFFF00"/>
                </a:solidFill>
              </a:rPr>
              <a:t>20 kg </a:t>
            </a:r>
            <a:r>
              <a:rPr lang="en-GB" sz="2400" dirty="0">
                <a:solidFill>
                  <a:srgbClr val="FFFFFF"/>
                </a:solidFill>
              </a:rPr>
              <a:t>mass against gravity</a:t>
            </a:r>
          </a:p>
          <a:p>
            <a:pPr marR="0" lvl="0" algn="l" rtl="0">
              <a:spcBef>
                <a:spcPts val="0"/>
              </a:spcBef>
              <a:buNone/>
            </a:pPr>
            <a:endParaRPr sz="2400" dirty="0">
              <a:solidFill>
                <a:srgbClr val="FFFF00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ctrTitle" idx="4294967295"/>
          </p:nvPr>
        </p:nvSpPr>
        <p:spPr>
          <a:xfrm>
            <a:off x="143549" y="4373766"/>
            <a:ext cx="8856900" cy="122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</a:rPr>
              <a:t>When you lift up an object against gravity you are doing </a:t>
            </a:r>
            <a:r>
              <a:rPr lang="en-GB" sz="2400" dirty="0" smtClean="0">
                <a:solidFill>
                  <a:srgbClr val="FFFFFF"/>
                </a:solidFill>
              </a:rPr>
              <a:t>work</a:t>
            </a:r>
            <a:endParaRPr sz="2400" dirty="0">
              <a:solidFill>
                <a:srgbClr val="FFFFFF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</a:rPr>
              <a:t>The energy required to do this work is stored in the object as </a:t>
            </a:r>
            <a:r>
              <a:rPr lang="en-GB" sz="2400" i="1" dirty="0">
                <a:solidFill>
                  <a:srgbClr val="FFFF00"/>
                </a:solidFill>
              </a:rPr>
              <a:t>gravitational potential energy </a:t>
            </a:r>
          </a:p>
          <a:p>
            <a:pPr marR="0" lvl="0" algn="l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7" name="Shape 134"/>
          <p:cNvSpPr txBox="1"/>
          <p:nvPr/>
        </p:nvSpPr>
        <p:spPr>
          <a:xfrm>
            <a:off x="342485" y="5997223"/>
            <a:ext cx="8335799" cy="70830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Gravitational potential energy is </a:t>
            </a:r>
            <a:r>
              <a:rPr lang="en-GB" sz="2400" dirty="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energy stored in an object as the result of its vertical position or height.</a:t>
            </a:r>
          </a:p>
        </p:txBody>
      </p:sp>
      <p:sp>
        <p:nvSpPr>
          <p:cNvPr id="8" name="Shape 275"/>
          <p:cNvSpPr txBox="1">
            <a:spLocks noGrp="1"/>
          </p:cNvSpPr>
          <p:nvPr>
            <p:ph type="title"/>
          </p:nvPr>
        </p:nvSpPr>
        <p:spPr>
          <a:xfrm>
            <a:off x="342485" y="-205072"/>
            <a:ext cx="819642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3600" dirty="0" smtClean="0">
                <a:solidFill>
                  <a:schemeClr val="lt1"/>
                </a:solidFill>
              </a:rPr>
              <a:t>Gravitational potential energy</a:t>
            </a:r>
            <a:endParaRPr lang="en-GB" sz="36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 idx="4294967295"/>
          </p:nvPr>
        </p:nvSpPr>
        <p:spPr>
          <a:xfrm>
            <a:off x="166800" y="407217"/>
            <a:ext cx="8810400" cy="1307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3000" b="1" dirty="0">
                <a:solidFill>
                  <a:schemeClr val="lt1"/>
                </a:solidFill>
              </a:rPr>
              <a:t>Calculating gravitational potential </a:t>
            </a:r>
            <a:r>
              <a:rPr lang="en-GB" sz="3000" b="1" dirty="0" smtClean="0">
                <a:solidFill>
                  <a:schemeClr val="lt1"/>
                </a:solidFill>
              </a:rPr>
              <a:t>energy</a:t>
            </a:r>
            <a:br>
              <a:rPr lang="en-GB" sz="3000" b="1" dirty="0" smtClean="0">
                <a:solidFill>
                  <a:schemeClr val="lt1"/>
                </a:solidFill>
              </a:rPr>
            </a:br>
            <a:endParaRPr sz="3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200" dirty="0">
                <a:solidFill>
                  <a:schemeClr val="lt1"/>
                </a:solidFill>
              </a:rPr>
              <a:t>Calculating gravitational potential energy for lifting objects:   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200" dirty="0">
                <a:solidFill>
                  <a:schemeClr val="lt1"/>
                </a:solidFill>
              </a:rPr>
              <a:t>				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endParaRPr sz="2200" dirty="0">
              <a:solidFill>
                <a:schemeClr val="lt1"/>
              </a:solidFill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ctrTitle" idx="4294967295"/>
          </p:nvPr>
        </p:nvSpPr>
        <p:spPr>
          <a:xfrm>
            <a:off x="0" y="2338251"/>
            <a:ext cx="9144000" cy="992777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200" dirty="0">
                <a:solidFill>
                  <a:srgbClr val="FFFF00"/>
                </a:solidFill>
              </a:rPr>
              <a:t>Gravitational</a:t>
            </a:r>
            <a:r>
              <a:rPr lang="en-GB" sz="2200" dirty="0">
                <a:solidFill>
                  <a:schemeClr val="lt1"/>
                </a:solidFill>
              </a:rPr>
              <a:t> </a:t>
            </a:r>
            <a:r>
              <a:rPr lang="en-GB" sz="2200" dirty="0" smtClean="0">
                <a:solidFill>
                  <a:schemeClr val="lt1"/>
                </a:solidFill>
              </a:rPr>
              <a:t>      	=  </a:t>
            </a:r>
            <a:r>
              <a:rPr lang="en-GB" sz="2200" dirty="0">
                <a:solidFill>
                  <a:schemeClr val="lt1"/>
                </a:solidFill>
              </a:rPr>
              <a:t>	</a:t>
            </a:r>
            <a:r>
              <a:rPr lang="en-GB" sz="2200" dirty="0">
                <a:solidFill>
                  <a:srgbClr val="00FF00"/>
                </a:solidFill>
              </a:rPr>
              <a:t>mass</a:t>
            </a:r>
            <a:r>
              <a:rPr lang="en-GB" sz="2200" dirty="0">
                <a:solidFill>
                  <a:schemeClr val="lt1"/>
                </a:solidFill>
              </a:rPr>
              <a:t> (kg) x </a:t>
            </a:r>
            <a:r>
              <a:rPr lang="en-GB" sz="2200" dirty="0">
                <a:solidFill>
                  <a:srgbClr val="00FF00"/>
                </a:solidFill>
              </a:rPr>
              <a:t>gravity </a:t>
            </a:r>
            <a:r>
              <a:rPr lang="en-GB" sz="2200" dirty="0" smtClean="0">
                <a:solidFill>
                  <a:schemeClr val="lt1"/>
                </a:solidFill>
              </a:rPr>
              <a:t>(N kg</a:t>
            </a:r>
            <a:r>
              <a:rPr lang="en-GB" sz="2200" baseline="30000" dirty="0" smtClean="0">
                <a:solidFill>
                  <a:schemeClr val="lt1"/>
                </a:solidFill>
              </a:rPr>
              <a:t>-1</a:t>
            </a:r>
            <a:r>
              <a:rPr lang="en-GB" sz="2200" dirty="0" smtClean="0">
                <a:solidFill>
                  <a:schemeClr val="lt1"/>
                </a:solidFill>
              </a:rPr>
              <a:t>) </a:t>
            </a:r>
            <a:r>
              <a:rPr lang="en-GB" sz="2200" dirty="0">
                <a:solidFill>
                  <a:schemeClr val="lt1"/>
                </a:solidFill>
              </a:rPr>
              <a:t>x </a:t>
            </a:r>
            <a:r>
              <a:rPr lang="en-GB" sz="2200" dirty="0">
                <a:solidFill>
                  <a:srgbClr val="00FFFF"/>
                </a:solidFill>
              </a:rPr>
              <a:t>height</a:t>
            </a:r>
            <a:r>
              <a:rPr lang="en-GB" sz="2200" dirty="0">
                <a:solidFill>
                  <a:schemeClr val="lt1"/>
                </a:solidFill>
              </a:rPr>
              <a:t> (m)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200" dirty="0">
                <a:solidFill>
                  <a:srgbClr val="FFFF00"/>
                </a:solidFill>
              </a:rPr>
              <a:t>Potential </a:t>
            </a:r>
            <a:r>
              <a:rPr lang="en-GB" sz="2200" dirty="0" smtClean="0">
                <a:solidFill>
                  <a:srgbClr val="FFFF00"/>
                </a:solidFill>
              </a:rPr>
              <a:t>energy </a:t>
            </a:r>
            <a:r>
              <a:rPr lang="en-GB" sz="2200" dirty="0" smtClean="0">
                <a:solidFill>
                  <a:schemeClr val="lt1"/>
                </a:solidFill>
              </a:rPr>
              <a:t>(</a:t>
            </a:r>
            <a:r>
              <a:rPr lang="en-GB" sz="2200" dirty="0">
                <a:solidFill>
                  <a:schemeClr val="lt1"/>
                </a:solidFill>
              </a:rPr>
              <a:t>J)					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endParaRPr sz="2200" dirty="0">
              <a:solidFill>
                <a:schemeClr val="lt1"/>
              </a:solidFill>
            </a:endParaRPr>
          </a:p>
        </p:txBody>
      </p:sp>
      <p:sp>
        <p:nvSpPr>
          <p:cNvPr id="5" name="Shape 142"/>
          <p:cNvSpPr txBox="1">
            <a:spLocks/>
          </p:cNvSpPr>
          <p:nvPr/>
        </p:nvSpPr>
        <p:spPr>
          <a:xfrm>
            <a:off x="218472" y="3836619"/>
            <a:ext cx="8810400" cy="1307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>
              <a:buClr>
                <a:schemeClr val="lt1"/>
              </a:buClr>
              <a:buSzPct val="25000"/>
            </a:pPr>
            <a:endParaRPr lang="en-GB" sz="2200" dirty="0" smtClean="0">
              <a:solidFill>
                <a:schemeClr val="lt1"/>
              </a:solidFill>
            </a:endParaRPr>
          </a:p>
          <a:p>
            <a:pPr algn="l">
              <a:buClr>
                <a:schemeClr val="lt1"/>
              </a:buClr>
              <a:buSzPct val="25000"/>
            </a:pPr>
            <a:endParaRPr lang="en-GB" sz="2200" dirty="0" smtClean="0">
              <a:solidFill>
                <a:schemeClr val="lt1"/>
              </a:solidFill>
            </a:endParaRPr>
          </a:p>
          <a:p>
            <a:pPr algn="l">
              <a:buClr>
                <a:schemeClr val="lt1"/>
              </a:buClr>
              <a:buSzPct val="25000"/>
            </a:pPr>
            <a:endParaRPr lang="en-GB" sz="2200" dirty="0">
              <a:solidFill>
                <a:schemeClr val="lt1"/>
              </a:solidFill>
            </a:endParaRPr>
          </a:p>
        </p:txBody>
      </p:sp>
      <p:sp>
        <p:nvSpPr>
          <p:cNvPr id="7" name="Shape 142"/>
          <p:cNvSpPr txBox="1">
            <a:spLocks/>
          </p:cNvSpPr>
          <p:nvPr/>
        </p:nvSpPr>
        <p:spPr>
          <a:xfrm>
            <a:off x="218472" y="3792791"/>
            <a:ext cx="8810400" cy="1307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>
              <a:buClr>
                <a:schemeClr val="lt1"/>
              </a:buClr>
              <a:buSzPct val="25000"/>
            </a:pPr>
            <a:r>
              <a:rPr lang="en-GB" sz="2200" dirty="0" smtClean="0">
                <a:solidFill>
                  <a:schemeClr val="lt1"/>
                </a:solidFill>
              </a:rPr>
              <a:t>Where “gravity” is the force (in </a:t>
            </a:r>
            <a:r>
              <a:rPr lang="en-GB" sz="2200" dirty="0" err="1" smtClean="0">
                <a:solidFill>
                  <a:schemeClr val="lt1"/>
                </a:solidFill>
              </a:rPr>
              <a:t>Newtons</a:t>
            </a:r>
            <a:r>
              <a:rPr lang="en-GB" sz="2200" dirty="0" smtClean="0">
                <a:solidFill>
                  <a:schemeClr val="lt1"/>
                </a:solidFill>
              </a:rPr>
              <a:t>) per kilogram that an object experiences owing to the gravitational field of another object</a:t>
            </a:r>
          </a:p>
          <a:p>
            <a:pPr algn="l">
              <a:buClr>
                <a:schemeClr val="lt1"/>
              </a:buClr>
              <a:buSzPct val="25000"/>
            </a:pPr>
            <a:endParaRPr lang="en-GB" sz="2200" dirty="0">
              <a:solidFill>
                <a:schemeClr val="lt1"/>
              </a:solidFill>
            </a:endParaRPr>
          </a:p>
          <a:p>
            <a:pPr algn="l">
              <a:buClr>
                <a:schemeClr val="lt1"/>
              </a:buClr>
              <a:buSzPct val="25000"/>
            </a:pPr>
            <a:r>
              <a:rPr lang="en-GB" sz="2200" dirty="0" smtClean="0">
                <a:solidFill>
                  <a:schemeClr val="lt1"/>
                </a:solidFill>
              </a:rPr>
              <a:t>On Earth all objects experience a force of 9.81 N/kg due to the Earth’s gravitational force</a:t>
            </a:r>
          </a:p>
          <a:p>
            <a:pPr algn="l">
              <a:buClr>
                <a:schemeClr val="lt1"/>
              </a:buClr>
              <a:buSzPct val="25000"/>
            </a:pPr>
            <a:endParaRPr lang="en-GB" sz="2200" dirty="0" smtClean="0">
              <a:solidFill>
                <a:schemeClr val="lt1"/>
              </a:solidFill>
            </a:endParaRPr>
          </a:p>
          <a:p>
            <a:pPr algn="l">
              <a:buClr>
                <a:schemeClr val="lt1"/>
              </a:buClr>
              <a:buSzPct val="25000"/>
            </a:pPr>
            <a:endParaRPr lang="en-GB" sz="2200" dirty="0" smtClean="0">
              <a:solidFill>
                <a:schemeClr val="lt1"/>
              </a:solidFill>
            </a:endParaRPr>
          </a:p>
          <a:p>
            <a:pPr algn="l">
              <a:buClr>
                <a:schemeClr val="lt1"/>
              </a:buClr>
              <a:buSzPct val="25000"/>
            </a:pPr>
            <a:endParaRPr lang="en-GB" sz="22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Shape 205"/>
          <p:cNvCxnSpPr/>
          <p:nvPr/>
        </p:nvCxnSpPr>
        <p:spPr>
          <a:xfrm flipH="1">
            <a:off x="3436999" y="2533425"/>
            <a:ext cx="16200" cy="3517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07" name="Shape 207"/>
          <p:cNvSpPr txBox="1"/>
          <p:nvPr/>
        </p:nvSpPr>
        <p:spPr>
          <a:xfrm>
            <a:off x="2404331" y="4276177"/>
            <a:ext cx="871499" cy="54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164554" y="470270"/>
            <a:ext cx="8724771" cy="101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Kinetic energy</a:t>
            </a:r>
            <a:endParaRPr lang="en-GB" sz="36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lang="en-GB" sz="2000" dirty="0" smtClea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GB" sz="24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Kinetic energy = ½ x mass x </a:t>
            </a:r>
            <a:r>
              <a:rPr lang="en-GB" sz="24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velocity</a:t>
            </a:r>
            <a:r>
              <a:rPr lang="en-GB" sz="2400" baseline="300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GB" sz="24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GB" sz="2400" dirty="0" smtClea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lang="en-GB" sz="2400" baseline="30000" dirty="0" smtClea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400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GB" sz="2400" baseline="-25000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GB" sz="24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½ mv</a:t>
            </a:r>
            <a:r>
              <a:rPr lang="en-GB" sz="2400" baseline="300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  <a:p>
            <a:pPr lvl="0" rtl="0">
              <a:spcBef>
                <a:spcPts val="0"/>
              </a:spcBef>
              <a:buNone/>
            </a:pPr>
            <a:endParaRPr lang="en-GB" sz="2400" baseline="300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Calculate the kinetic energy for the following objects:</a:t>
            </a:r>
          </a:p>
          <a:p>
            <a:pPr marL="457200" lvl="0" indent="-457200" rtl="0">
              <a:spcBef>
                <a:spcPts val="0"/>
              </a:spcBef>
              <a:buAutoNum type="arabicParenR"/>
            </a:pPr>
            <a:r>
              <a:rPr lang="en-GB" sz="24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man on a </a:t>
            </a:r>
            <a:r>
              <a:rPr lang="en-GB" sz="2400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bicyle</a:t>
            </a:r>
            <a:r>
              <a:rPr lang="en-GB" sz="24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 a combined mass of 100 kg traveling at 8 m/s</a:t>
            </a:r>
          </a:p>
          <a:p>
            <a:pPr lvl="0" rtl="0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0.5 x 100 x (8</a:t>
            </a:r>
            <a:r>
              <a:rPr lang="en-GB" sz="2400" baseline="300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GB" sz="24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= 3200 J</a:t>
            </a:r>
          </a:p>
          <a:p>
            <a:pPr lvl="0" rtl="0">
              <a:spcBef>
                <a:spcPts val="0"/>
              </a:spcBef>
            </a:pPr>
            <a:r>
              <a:rPr lang="en-GB" sz="24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2) A duck with a mass of 5 kg waddling through water with a speed of 0.5 m/s</a:t>
            </a:r>
          </a:p>
          <a:p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0.5 x 5</a:t>
            </a:r>
            <a:r>
              <a:rPr lang="en-GB" sz="24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 </a:t>
            </a:r>
            <a:r>
              <a:rPr lang="en-GB" sz="24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(0.5</a:t>
            </a:r>
            <a:r>
              <a:rPr lang="en-GB" sz="2400" baseline="300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= </a:t>
            </a:r>
            <a:r>
              <a:rPr lang="en-GB" sz="24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0.625 J</a:t>
            </a:r>
            <a:endParaRPr lang="en-GB" sz="2400" dirty="0" smtClea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</a:pPr>
            <a:r>
              <a:rPr lang="en-GB" sz="24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3) A paper aeroplane with a mass of 10g thrown at a speed of 3 m/s</a:t>
            </a:r>
          </a:p>
          <a:p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0.5 x </a:t>
            </a:r>
            <a:r>
              <a:rPr lang="en-GB" sz="24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0.01 </a:t>
            </a:r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 </a:t>
            </a:r>
            <a:r>
              <a:rPr lang="en-GB" sz="24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GB" sz="2400" baseline="300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= </a:t>
            </a:r>
            <a:r>
              <a:rPr lang="en-GB" sz="24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0.045 J</a:t>
            </a:r>
            <a:endParaRPr lang="en-GB"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lang="en-GB" sz="2000" baseline="300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lang="en-GB" sz="2000" baseline="300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019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156" y="700000"/>
            <a:ext cx="5337849" cy="296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20925"/>
            <a:ext cx="6748936" cy="3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1276" y="3420925"/>
            <a:ext cx="4782725" cy="34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211" y="922064"/>
            <a:ext cx="4782723" cy="296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403431" y="2855447"/>
            <a:ext cx="8084399" cy="120166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roller coasters work by converting gravitational potential energy to kinetic energy</a:t>
            </a:r>
          </a:p>
        </p:txBody>
      </p:sp>
      <p:sp>
        <p:nvSpPr>
          <p:cNvPr id="8" name="Shape 275"/>
          <p:cNvSpPr txBox="1">
            <a:spLocks noGrp="1"/>
          </p:cNvSpPr>
          <p:nvPr>
            <p:ph type="title"/>
          </p:nvPr>
        </p:nvSpPr>
        <p:spPr>
          <a:xfrm>
            <a:off x="0" y="-16150"/>
            <a:ext cx="914400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3000" dirty="0" smtClean="0">
                <a:solidFill>
                  <a:schemeClr val="lt1"/>
                </a:solidFill>
              </a:rPr>
              <a:t>Converting Gravitational potential energy to kinetic energy</a:t>
            </a:r>
            <a:endParaRPr lang="en-GB" sz="3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coastequati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867003"/>
            <a:ext cx="9144000" cy="59909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275"/>
          <p:cNvSpPr txBox="1">
            <a:spLocks noGrp="1"/>
          </p:cNvSpPr>
          <p:nvPr>
            <p:ph type="title"/>
          </p:nvPr>
        </p:nvSpPr>
        <p:spPr>
          <a:xfrm>
            <a:off x="0" y="-16150"/>
            <a:ext cx="914400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3000" dirty="0" smtClean="0">
                <a:solidFill>
                  <a:schemeClr val="lt1"/>
                </a:solidFill>
              </a:rPr>
              <a:t>Converting Gravitational potential energy to kinetic energy</a:t>
            </a:r>
            <a:endParaRPr lang="en-GB" sz="3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9206" y="1398282"/>
            <a:ext cx="8329415" cy="79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dirty="0" smtClean="0">
                <a:solidFill>
                  <a:schemeClr val="lt1"/>
                </a:solidFill>
              </a:rPr>
              <a:t>When objects are stretched work is done to stretch the object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GB" sz="24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dirty="0" smtClean="0">
                <a:solidFill>
                  <a:schemeClr val="lt1"/>
                </a:solidFill>
              </a:rPr>
              <a:t>The energy is stored as ELASTIC </a:t>
            </a:r>
            <a:r>
              <a:rPr lang="en-GB" sz="2400" dirty="0" smtClean="0">
                <a:solidFill>
                  <a:schemeClr val="lt1"/>
                </a:solidFill>
              </a:rPr>
              <a:t>potential energy</a:t>
            </a:r>
            <a:endParaRPr sz="272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" name="Shape 265"/>
          <p:cNvPicPr preferRelativeResize="0"/>
          <p:nvPr/>
        </p:nvPicPr>
        <p:blipFill rotWithShape="1">
          <a:blip r:embed="rId3">
            <a:alphaModFix/>
          </a:blip>
          <a:srcRect b="14784"/>
          <a:stretch/>
        </p:blipFill>
        <p:spPr>
          <a:xfrm>
            <a:off x="2157387" y="3448595"/>
            <a:ext cx="5027186" cy="30748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04"/>
          <p:cNvSpPr txBox="1"/>
          <p:nvPr/>
        </p:nvSpPr>
        <p:spPr>
          <a:xfrm>
            <a:off x="276149" y="453076"/>
            <a:ext cx="7822822" cy="6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Calculating Elastic Potential energy</a:t>
            </a:r>
            <a:endParaRPr lang="en-GB" sz="36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68186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6095400" y="3422975"/>
            <a:ext cx="578400" cy="7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0" name="Shape 500"/>
          <p:cNvSpPr txBox="1"/>
          <p:nvPr/>
        </p:nvSpPr>
        <p:spPr>
          <a:xfrm>
            <a:off x="3455750" y="4433049"/>
            <a:ext cx="578400" cy="7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3383775" y="2674951"/>
            <a:ext cx="578400" cy="70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444925" y="4326551"/>
            <a:ext cx="8131500" cy="21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 txBox="1"/>
          <p:nvPr/>
        </p:nvSpPr>
        <p:spPr>
          <a:xfrm>
            <a:off x="276149" y="327601"/>
            <a:ext cx="7822822" cy="6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Calculating Elastic Potential energy</a:t>
            </a:r>
            <a:endParaRPr lang="en-GB" sz="36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276149" y="1322451"/>
            <a:ext cx="8867849" cy="6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GB" sz="2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or energy </a:t>
            </a:r>
            <a:r>
              <a:rPr lang="en-GB" sz="2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required to stretch a material is given by the equation:</a:t>
            </a:r>
          </a:p>
          <a:p>
            <a:pPr lvl="0">
              <a:spcBef>
                <a:spcPts val="0"/>
              </a:spcBef>
              <a:buNone/>
            </a:pP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lang="en-GB" sz="26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</a:t>
            </a:r>
            <a:r>
              <a:rPr lang="en-GB" sz="26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done = ½kx</a:t>
            </a:r>
            <a:r>
              <a:rPr lang="en-GB" sz="2600" baseline="30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  <a:p>
            <a:pPr lvl="0">
              <a:spcBef>
                <a:spcPts val="0"/>
              </a:spcBef>
              <a:buNone/>
            </a:pPr>
            <a:endParaRPr sz="2400" baseline="3000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2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 is the spring constant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x is the extension</a:t>
            </a:r>
          </a:p>
          <a:p>
            <a:pPr lvl="0" rtl="0">
              <a:spcBef>
                <a:spcPts val="0"/>
              </a:spcBef>
              <a:buNone/>
            </a:pPr>
            <a:endParaRPr sz="2400" baseline="3000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x="195790" y="3847401"/>
            <a:ext cx="8778567" cy="1475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spring constant, k, tells you how much force, in </a:t>
            </a:r>
            <a:r>
              <a:rPr lang="en-GB" sz="2600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Newtons</a:t>
            </a:r>
            <a:r>
              <a:rPr lang="en-GB" sz="2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is required to stretch a material by 1m. Measured in N/m</a:t>
            </a:r>
          </a:p>
          <a:p>
            <a:pPr lvl="0" rtl="0">
              <a:spcBef>
                <a:spcPts val="0"/>
              </a:spcBef>
              <a:buNone/>
            </a:pPr>
            <a:endParaRPr lang="en-GB" sz="26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</a:t>
            </a:r>
            <a:r>
              <a:rPr lang="en-GB" sz="2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know the spring constant, we can calculate the work required to extend a material by a given amount using the equation </a:t>
            </a:r>
            <a:r>
              <a:rPr lang="en-GB" sz="26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done =  ½kx</a:t>
            </a:r>
            <a:r>
              <a:rPr lang="en-GB" sz="2600" baseline="30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8852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Shape 197"/>
          <p:cNvGraphicFramePr/>
          <p:nvPr>
            <p:extLst>
              <p:ext uri="{D42A27DB-BD31-4B8C-83A1-F6EECF244321}">
                <p14:modId xmlns:p14="http://schemas.microsoft.com/office/powerpoint/2010/main" val="357325466"/>
              </p:ext>
            </p:extLst>
          </p:nvPr>
        </p:nvGraphicFramePr>
        <p:xfrm>
          <a:off x="1579146" y="2180465"/>
          <a:ext cx="2082375" cy="2938517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08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Energy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2.</a:t>
                      </a:r>
                      <a:r>
                        <a:rPr lang="en-GB" sz="1600" baseline="0" dirty="0" smtClean="0"/>
                        <a:t> Electricity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3. Particles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4. Atomic structure</a:t>
                      </a:r>
                      <a:r>
                        <a:rPr lang="en-GB" sz="1600" baseline="0" dirty="0" smtClean="0"/>
                        <a:t> and radioactivity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5. </a:t>
                      </a:r>
                      <a:r>
                        <a:rPr lang="en-GB" sz="1600" dirty="0"/>
                        <a:t>Waves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6. Forces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7. Magnetism and electromagnetism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46500" y="338251"/>
            <a:ext cx="3961800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omic Sans MS"/>
              <a:buNone/>
            </a:pPr>
            <a:r>
              <a:rPr lang="en-GB" b="1">
                <a:solidFill>
                  <a:srgbClr val="FFFF00"/>
                </a:solidFill>
              </a:rPr>
              <a:t>GCSE</a:t>
            </a:r>
            <a:r>
              <a:rPr lang="en-GB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>
                <a:solidFill>
                  <a:srgbClr val="A4C2F4"/>
                </a:solidFill>
              </a:rPr>
              <a:t>Physics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ctrTitle"/>
          </p:nvPr>
        </p:nvSpPr>
        <p:spPr>
          <a:xfrm rot="-5400000">
            <a:off x="-195425" y="3287017"/>
            <a:ext cx="1517700" cy="7317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omic Sans MS"/>
              <a:buNone/>
            </a:pPr>
            <a:r>
              <a:rPr lang="en-GB" sz="3000" b="1">
                <a:solidFill>
                  <a:srgbClr val="FFFFFF"/>
                </a:solidFill>
              </a:rPr>
              <a:t>Physics</a:t>
            </a:r>
          </a:p>
        </p:txBody>
      </p:sp>
      <p:cxnSp>
        <p:nvCxnSpPr>
          <p:cNvPr id="200" name="Shape 200"/>
          <p:cNvCxnSpPr/>
          <p:nvPr/>
        </p:nvCxnSpPr>
        <p:spPr>
          <a:xfrm rot="10800000" flipH="1">
            <a:off x="929275" y="3661277"/>
            <a:ext cx="634200" cy="11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graphicFrame>
        <p:nvGraphicFramePr>
          <p:cNvPr id="201" name="Shape 201"/>
          <p:cNvGraphicFramePr/>
          <p:nvPr>
            <p:extLst>
              <p:ext uri="{D42A27DB-BD31-4B8C-83A1-F6EECF244321}">
                <p14:modId xmlns:p14="http://schemas.microsoft.com/office/powerpoint/2010/main" val="1364983127"/>
              </p:ext>
            </p:extLst>
          </p:nvPr>
        </p:nvGraphicFramePr>
        <p:xfrm>
          <a:off x="4167546" y="2149505"/>
          <a:ext cx="1973275" cy="935182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19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1" dirty="0" smtClean="0">
                          <a:solidFill>
                            <a:srgbClr val="FFFFFF"/>
                          </a:solidFill>
                        </a:rPr>
                        <a:t>1.1 Energy types and transfers</a:t>
                      </a:r>
                      <a:endParaRPr lang="en-GB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1.2.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smtClean="0"/>
                        <a:t>Resources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>
              <p:ext uri="{D42A27DB-BD31-4B8C-83A1-F6EECF244321}">
                <p14:modId xmlns:p14="http://schemas.microsoft.com/office/powerpoint/2010/main" val="4075978091"/>
              </p:ext>
            </p:extLst>
          </p:nvPr>
        </p:nvGraphicFramePr>
        <p:xfrm>
          <a:off x="6646846" y="2149504"/>
          <a:ext cx="2227825" cy="3001550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22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781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1.1.1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Energy types and transfers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1.1.2.</a:t>
                      </a:r>
                      <a:r>
                        <a:rPr lang="en-GB" sz="1600" baseline="0" dirty="0" smtClean="0"/>
                        <a:t> Conservation of energy</a:t>
                      </a:r>
                      <a:endParaRPr lang="en-GB" sz="1600" dirty="0"/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1.1.3.</a:t>
                      </a:r>
                      <a:r>
                        <a:rPr lang="en-GB" sz="1600" baseline="0" dirty="0" smtClean="0"/>
                        <a:t> Efficiency</a:t>
                      </a:r>
                      <a:endParaRPr lang="en-GB" sz="1600" dirty="0"/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1.1.4. </a:t>
                      </a:r>
                      <a:r>
                        <a:rPr lang="en-GB" sz="1600" dirty="0" smtClean="0"/>
                        <a:t>P</a:t>
                      </a:r>
                      <a:r>
                        <a:rPr lang="en-GB" sz="1600" baseline="0" dirty="0" smtClean="0"/>
                        <a:t>ower</a:t>
                      </a:r>
                      <a:endParaRPr lang="en-GB" sz="1600" dirty="0"/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1.1.5. </a:t>
                      </a:r>
                      <a:r>
                        <a:rPr lang="en-GB" sz="1600" dirty="0" smtClean="0"/>
                        <a:t>Gravitational potential energy</a:t>
                      </a:r>
                      <a:endParaRPr lang="en-GB" sz="1600" dirty="0"/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1.1.6 </a:t>
                      </a:r>
                      <a:r>
                        <a:rPr lang="en-GB" sz="1600" dirty="0" smtClean="0"/>
                        <a:t>Kinetic energy</a:t>
                      </a:r>
                      <a:endParaRPr lang="en-GB" sz="1600" dirty="0"/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051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1.1.7</a:t>
                      </a:r>
                      <a:r>
                        <a:rPr lang="en-GB" sz="1600" baseline="0" dirty="0" smtClean="0"/>
                        <a:t> Elastic energy</a:t>
                      </a:r>
                      <a:endParaRPr lang="en-GB" sz="1600" dirty="0"/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338168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3647944" y="2381763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6140825" y="2417330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1119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46500" y="338251"/>
            <a:ext cx="7540148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omic Sans MS"/>
              <a:buNone/>
            </a:pPr>
            <a:r>
              <a:rPr lang="en-GB" b="1" dirty="0">
                <a:solidFill>
                  <a:srgbClr val="FFFF00"/>
                </a:solidFill>
              </a:rPr>
              <a:t>GCSE</a:t>
            </a:r>
            <a:r>
              <a:rPr lang="en-GB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 smtClean="0">
                <a:solidFill>
                  <a:srgbClr val="A4C2F4"/>
                </a:solidFill>
              </a:rPr>
              <a:t>Physics in a nutshell</a:t>
            </a:r>
            <a:endParaRPr lang="en-GB" b="1" dirty="0">
              <a:solidFill>
                <a:srgbClr val="A4C2F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06" y="1568911"/>
            <a:ext cx="9144000" cy="1470024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Y9 Energy types and transfers- equations overview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Equations in </a:t>
            </a:r>
            <a:r>
              <a:rPr lang="en-US" sz="2400" b="1" dirty="0" smtClean="0">
                <a:solidFill>
                  <a:schemeClr val="bg1"/>
                </a:solidFill>
              </a:rPr>
              <a:t>bold</a:t>
            </a:r>
            <a:r>
              <a:rPr lang="en-US" sz="2400" dirty="0" smtClean="0">
                <a:solidFill>
                  <a:schemeClr val="bg1"/>
                </a:solidFill>
              </a:rPr>
              <a:t> you are given, the others you must learn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953997"/>
              </p:ext>
            </p:extLst>
          </p:nvPr>
        </p:nvGraphicFramePr>
        <p:xfrm>
          <a:off x="209006" y="3694927"/>
          <a:ext cx="8725988" cy="2641473"/>
        </p:xfrm>
        <a:graphic>
          <a:graphicData uri="http://schemas.openxmlformats.org/drawingml/2006/table">
            <a:tbl>
              <a:tblPr firstRow="1" bandRow="1">
                <a:tableStyleId>{5DDDAD35-562B-481E-9329-226689345B15}</a:tableStyleId>
              </a:tblPr>
              <a:tblGrid>
                <a:gridCol w="7171508">
                  <a:extLst>
                    <a:ext uri="{9D8B030D-6E8A-4147-A177-3AD203B41FA5}">
                      <a16:colId xmlns:a16="http://schemas.microsoft.com/office/drawing/2014/main" val="302963315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636493567"/>
                    </a:ext>
                  </a:extLst>
                </a:gridCol>
              </a:tblGrid>
              <a:tr h="342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Equation (written)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Equation (symbols)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870756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Elastic potential energy = 0.5 x spring constant x extension</a:t>
                      </a:r>
                      <a:r>
                        <a:rPr lang="en-GB" sz="1800" b="1" baseline="30000" dirty="0">
                          <a:effectLst/>
                        </a:rPr>
                        <a:t>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</a:rPr>
                        <a:t>E</a:t>
                      </a:r>
                      <a:r>
                        <a:rPr lang="en-GB" sz="1800" b="1" baseline="-25000" dirty="0" err="1">
                          <a:effectLst/>
                        </a:rPr>
                        <a:t>e</a:t>
                      </a:r>
                      <a:r>
                        <a:rPr lang="en-GB" sz="1800" b="1" dirty="0">
                          <a:effectLst/>
                        </a:rPr>
                        <a:t> = ½ ke</a:t>
                      </a:r>
                      <a:r>
                        <a:rPr lang="en-GB" sz="1800" b="1" baseline="30000" dirty="0">
                          <a:effectLst/>
                        </a:rPr>
                        <a:t>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45157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Kinetic energy = 0.5 x mass x velocity</a:t>
                      </a:r>
                      <a:r>
                        <a:rPr lang="en-GB" sz="1800" baseline="300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</a:t>
                      </a:r>
                      <a:r>
                        <a:rPr lang="en-GB" sz="1800" baseline="-25000">
                          <a:effectLst/>
                        </a:rPr>
                        <a:t>k</a:t>
                      </a:r>
                      <a:r>
                        <a:rPr lang="en-GB" sz="1800">
                          <a:effectLst/>
                        </a:rPr>
                        <a:t> = ½mv</a:t>
                      </a:r>
                      <a:r>
                        <a:rPr lang="en-GB" sz="1800" baseline="30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781850"/>
                  </a:ext>
                </a:extLst>
              </a:tr>
              <a:tr h="342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Gravitational potential energy = mass x gravitational field strength x height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</a:t>
                      </a:r>
                      <a:r>
                        <a:rPr lang="en-GB" sz="1800" baseline="-25000">
                          <a:effectLst/>
                        </a:rPr>
                        <a:t>GPE</a:t>
                      </a:r>
                      <a:r>
                        <a:rPr lang="en-GB" sz="1800">
                          <a:effectLst/>
                        </a:rPr>
                        <a:t> = mgh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207238"/>
                  </a:ext>
                </a:extLst>
              </a:tr>
              <a:tr h="2062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Power = energy transferred ÷ time taken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 = E  ÷ 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62446"/>
                  </a:ext>
                </a:extLst>
              </a:tr>
              <a:tr h="342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Efficiency = useful output energy (or power) ÷ total output energy (or power)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2" marR="655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001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5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t="13155"/>
          <a:stretch/>
        </p:blipFill>
        <p:spPr>
          <a:xfrm>
            <a:off x="19849" y="2875688"/>
            <a:ext cx="3671100" cy="238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5057828"/>
            <a:ext cx="3553749" cy="21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7479" y="2449156"/>
            <a:ext cx="2419500" cy="3635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7589" y="5038001"/>
            <a:ext cx="2619375" cy="18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4530" y="3205145"/>
            <a:ext cx="2999475" cy="199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8390" y="936525"/>
            <a:ext cx="3761787" cy="193916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 descr="http://www.superstringtheory.com/basics/anims/pendulum.gif"/>
          <p:cNvSpPr/>
          <p:nvPr/>
        </p:nvSpPr>
        <p:spPr>
          <a:xfrm>
            <a:off x="63502" y="-136524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0" name="Shape 260" descr="https://fbcdn-sphotos-b-a.akamaihd.net/hphotos-ak-frc1/994808_529037253811472_784025786_n.jpg"/>
          <p:cNvSpPr/>
          <p:nvPr/>
        </p:nvSpPr>
        <p:spPr>
          <a:xfrm>
            <a:off x="155576" y="-144462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1" name="Shape 261" descr="https://fbcdn-sphotos-b-a.akamaihd.net/hphotos-ak-frc1/994808_529037253811472_784025786_n.jpg"/>
          <p:cNvSpPr/>
          <p:nvPr/>
        </p:nvSpPr>
        <p:spPr>
          <a:xfrm>
            <a:off x="307977" y="7938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2" name="Shape 262" descr="https://fbcdn-sphotos-b-a.akamaihd.net/hphotos-ak-frc1/994808_529037253811472_784025786_n.jpg"/>
          <p:cNvSpPr/>
          <p:nvPr/>
        </p:nvSpPr>
        <p:spPr>
          <a:xfrm>
            <a:off x="460377" y="1603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-351056" y="118117"/>
            <a:ext cx="9862462" cy="72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sym typeface="Comic Sans MS"/>
              </a:rPr>
              <a:t>What types of </a:t>
            </a:r>
            <a:r>
              <a:rPr lang="en-GB" sz="3600" b="1" dirty="0">
                <a:solidFill>
                  <a:schemeClr val="lt1"/>
                </a:solidFill>
              </a:rPr>
              <a:t>e</a:t>
            </a:r>
            <a:r>
              <a:rPr lang="en-GB" sz="3600" b="1" i="0" u="none" strike="noStrike" cap="none" dirty="0" smtClean="0">
                <a:solidFill>
                  <a:schemeClr val="lt1"/>
                </a:solidFill>
                <a:sym typeface="Comic Sans MS"/>
              </a:rPr>
              <a:t>nergy stores </a:t>
            </a:r>
            <a:r>
              <a:rPr lang="en-GB" sz="3600" b="1" i="0" u="none" strike="noStrike" cap="none" dirty="0">
                <a:solidFill>
                  <a:schemeClr val="lt1"/>
                </a:solidFill>
                <a:sym typeface="Comic Sans MS"/>
              </a:rPr>
              <a:t>are there?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1229103" y="2237497"/>
            <a:ext cx="1394747" cy="423315"/>
          </a:xfrm>
          <a:prstGeom prst="rect">
            <a:avLst/>
          </a:prstGeom>
          <a:solidFill>
            <a:schemeClr val="dk1">
              <a:alpha val="66666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 dirty="0" smtClean="0">
                <a:solidFill>
                  <a:schemeClr val="lt1"/>
                </a:solidFill>
              </a:rPr>
              <a:t>Kinetic</a:t>
            </a:r>
            <a:endParaRPr lang="en-GB" sz="2480" dirty="0">
              <a:solidFill>
                <a:schemeClr val="lt1"/>
              </a:solidFill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602359" y="4444601"/>
            <a:ext cx="1470890" cy="432609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 dirty="0" smtClean="0">
                <a:solidFill>
                  <a:schemeClr val="lt1"/>
                </a:solidFill>
              </a:rPr>
              <a:t>Thermal</a:t>
            </a:r>
            <a:endParaRPr lang="en-GB" sz="2480" dirty="0">
              <a:solidFill>
                <a:schemeClr val="lt1"/>
              </a:solidFill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781639" y="4444601"/>
            <a:ext cx="2272199" cy="432609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 dirty="0">
                <a:solidFill>
                  <a:schemeClr val="lt1"/>
                </a:solidFill>
              </a:rPr>
              <a:t>Gravitational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1926475" y="4444601"/>
            <a:ext cx="1668300" cy="432609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>
                <a:solidFill>
                  <a:schemeClr val="lt1"/>
                </a:solidFill>
              </a:rPr>
              <a:t>Chemical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80175" y="6155600"/>
            <a:ext cx="1399500" cy="461237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>
                <a:solidFill>
                  <a:schemeClr val="lt1"/>
                </a:solidFill>
              </a:rPr>
              <a:t>Elastic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974475" y="5907126"/>
            <a:ext cx="1399500" cy="442449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 dirty="0">
                <a:solidFill>
                  <a:schemeClr val="lt1"/>
                </a:solidFill>
              </a:rPr>
              <a:t>Nuclear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13890" t="19591" r="18672"/>
          <a:stretch/>
        </p:blipFill>
        <p:spPr>
          <a:xfrm>
            <a:off x="6126962" y="5027418"/>
            <a:ext cx="3017038" cy="2256367"/>
          </a:xfrm>
          <a:prstGeom prst="rect">
            <a:avLst/>
          </a:prstGeom>
        </p:spPr>
      </p:pic>
      <p:sp>
        <p:nvSpPr>
          <p:cNvPr id="30" name="Shape 267"/>
          <p:cNvSpPr txBox="1">
            <a:spLocks/>
          </p:cNvSpPr>
          <p:nvPr/>
        </p:nvSpPr>
        <p:spPr>
          <a:xfrm>
            <a:off x="6774015" y="6090739"/>
            <a:ext cx="2286268" cy="526099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-34290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 dirty="0" smtClean="0">
                <a:solidFill>
                  <a:schemeClr val="lt1"/>
                </a:solidFill>
              </a:rPr>
              <a:t>Electrostatic</a:t>
            </a:r>
            <a:endParaRPr lang="en-GB" sz="2480" dirty="0">
              <a:solidFill>
                <a:schemeClr val="l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0175" y="936526"/>
            <a:ext cx="3949576" cy="1926623"/>
          </a:xfrm>
          <a:prstGeom prst="rect">
            <a:avLst/>
          </a:prstGeom>
        </p:spPr>
      </p:pic>
      <p:sp>
        <p:nvSpPr>
          <p:cNvPr id="32" name="Shape 267"/>
          <p:cNvSpPr txBox="1">
            <a:spLocks/>
          </p:cNvSpPr>
          <p:nvPr/>
        </p:nvSpPr>
        <p:spPr>
          <a:xfrm>
            <a:off x="4747678" y="2220342"/>
            <a:ext cx="1633142" cy="432609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-34290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 dirty="0" smtClean="0">
                <a:solidFill>
                  <a:schemeClr val="lt1"/>
                </a:solidFill>
              </a:rPr>
              <a:t>Magnetic</a:t>
            </a:r>
            <a:endParaRPr lang="en-GB" sz="248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 descr="Big Bang, Armagedd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3981"/>
            <a:ext cx="9144000" cy="6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165450" y="358621"/>
            <a:ext cx="8813100" cy="820499"/>
          </a:xfrm>
          <a:prstGeom prst="rect">
            <a:avLst/>
          </a:prstGeom>
          <a:solidFill>
            <a:schemeClr val="dk1">
              <a:alpha val="66666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principle of Conservation of Energy.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rgbClr val="FFFF00"/>
              </a:buClr>
              <a:buFont typeface="Arial"/>
              <a:buNone/>
            </a:pPr>
            <a:endParaRPr sz="3000" b="1" dirty="0">
              <a:solidFill>
                <a:srgbClr val="FFFFFF"/>
              </a:solidFill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407700" y="1247801"/>
            <a:ext cx="8328600" cy="1065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Energy cannot be created or destroyed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only transferred .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279175" y="4803082"/>
            <a:ext cx="8457000" cy="1333799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600" dirty="0">
                <a:solidFill>
                  <a:srgbClr val="FFFFFF"/>
                </a:solidFill>
              </a:rPr>
              <a:t>A</a:t>
            </a:r>
            <a:r>
              <a:rPr lang="en-GB" sz="26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ll of the energy in the universe was created in the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b="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moment of the big bang and will be the same energy when the universe dies.</a:t>
            </a:r>
          </a:p>
        </p:txBody>
      </p:sp>
      <p:grpSp>
        <p:nvGrpSpPr>
          <p:cNvPr id="221" name="Shape 221"/>
          <p:cNvGrpSpPr/>
          <p:nvPr/>
        </p:nvGrpSpPr>
        <p:grpSpPr>
          <a:xfrm>
            <a:off x="2090244" y="2661859"/>
            <a:ext cx="4917493" cy="1793099"/>
            <a:chOff x="2606" y="363562"/>
            <a:chExt cx="4917493" cy="1793099"/>
          </a:xfrm>
        </p:grpSpPr>
        <p:sp>
          <p:nvSpPr>
            <p:cNvPr id="222" name="Shape 222"/>
            <p:cNvSpPr/>
            <p:nvPr/>
          </p:nvSpPr>
          <p:spPr>
            <a:xfrm>
              <a:off x="2606" y="363562"/>
              <a:ext cx="1793099" cy="1793099"/>
            </a:xfrm>
            <a:prstGeom prst="ellipse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265208" y="626162"/>
              <a:ext cx="1268099" cy="1268099"/>
            </a:xfrm>
            <a:prstGeom prst="rect">
              <a:avLst/>
            </a:prstGeom>
            <a:noFill/>
            <a:ln>
              <a:noFill/>
            </a:ln>
          </p:spPr>
          <p:txBody>
            <a:bodyPr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9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Amount of Energy at the start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1941366" y="740124"/>
              <a:ext cx="1040100" cy="1040100"/>
            </a:xfrm>
            <a:prstGeom prst="mathEqual">
              <a:avLst>
                <a:gd name="adj1" fmla="val 23520"/>
                <a:gd name="adj2" fmla="val 11760"/>
              </a:avLst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2079223" y="954370"/>
              <a:ext cx="764399" cy="6113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3127000" y="363562"/>
              <a:ext cx="1793099" cy="1793099"/>
            </a:xfrm>
            <a:prstGeom prst="ellipse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389601" y="626162"/>
              <a:ext cx="1268099" cy="1268099"/>
            </a:xfrm>
            <a:prstGeom prst="rect">
              <a:avLst/>
            </a:prstGeom>
            <a:noFill/>
            <a:ln>
              <a:noFill/>
            </a:ln>
          </p:spPr>
          <p:txBody>
            <a:bodyPr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9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Amount of Energy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3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5167090" y="1630932"/>
            <a:ext cx="3754842" cy="982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</a:rPr>
              <a:t>Energy is measured in </a:t>
            </a:r>
            <a:r>
              <a:rPr lang="en-GB" sz="2400" dirty="0">
                <a:solidFill>
                  <a:srgbClr val="FFFF00"/>
                </a:solidFill>
              </a:rPr>
              <a:t>Joules (J)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grpSp>
        <p:nvGrpSpPr>
          <p:cNvPr id="310" name="Shape 310"/>
          <p:cNvGrpSpPr/>
          <p:nvPr/>
        </p:nvGrpSpPr>
        <p:grpSpPr>
          <a:xfrm>
            <a:off x="426719" y="1287602"/>
            <a:ext cx="4380412" cy="1703792"/>
            <a:chOff x="1892" y="249462"/>
            <a:chExt cx="3568738" cy="1301400"/>
          </a:xfrm>
        </p:grpSpPr>
        <p:sp>
          <p:nvSpPr>
            <p:cNvPr id="311" name="Shape 311"/>
            <p:cNvSpPr/>
            <p:nvPr/>
          </p:nvSpPr>
          <p:spPr>
            <a:xfrm>
              <a:off x="1892" y="249462"/>
              <a:ext cx="1301400" cy="1301400"/>
            </a:xfrm>
            <a:prstGeom prst="ellipse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192458" y="440029"/>
              <a:ext cx="920099" cy="920099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 dirty="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Amount of Energy at the start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1408828" y="522729"/>
              <a:ext cx="754799" cy="754799"/>
            </a:xfrm>
            <a:prstGeom prst="mathEqual">
              <a:avLst>
                <a:gd name="adj1" fmla="val 23520"/>
                <a:gd name="adj2" fmla="val 11760"/>
              </a:avLst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1508869" y="678206"/>
              <a:ext cx="554700" cy="4437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2269230" y="249462"/>
              <a:ext cx="1301400" cy="1301400"/>
            </a:xfrm>
            <a:prstGeom prst="ellipse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2459797" y="440029"/>
              <a:ext cx="920099" cy="920099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Amount of Energy at the end</a:t>
              </a:r>
            </a:p>
          </p:txBody>
        </p:sp>
      </p:grp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45" y="3217681"/>
            <a:ext cx="1977349" cy="134284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2427600" y="3344751"/>
            <a:ext cx="6163199" cy="11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Elastic energy -----&gt; </a:t>
            </a:r>
            <a:r>
              <a:rPr lang="en-GB" sz="2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kinetic </a:t>
            </a:r>
            <a:r>
              <a:rPr lang="en-GB" sz="2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energy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10 J			</a:t>
            </a:r>
            <a:r>
              <a:rPr lang="en-GB" sz="2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sz="26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</a:t>
            </a:r>
            <a:r>
              <a:rPr lang="en-GB" sz="26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2503798" y="5478349"/>
            <a:ext cx="6640200" cy="11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Chemical </a:t>
            </a:r>
            <a:r>
              <a:rPr lang="en-GB" sz="2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energy ---&gt; Heat </a:t>
            </a:r>
            <a:r>
              <a:rPr lang="en-GB" sz="2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 Light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12 J</a:t>
            </a:r>
            <a:r>
              <a:rPr lang="en-GB" sz="2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	 </a:t>
            </a:r>
            <a:r>
              <a:rPr lang="en-GB" sz="26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10 </a:t>
            </a:r>
            <a:r>
              <a:rPr lang="en-GB" sz="2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  +   2 J</a:t>
            </a:r>
          </a:p>
        </p:txBody>
      </p:sp>
      <p:pic>
        <p:nvPicPr>
          <p:cNvPr id="16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706" y="5197232"/>
            <a:ext cx="2210892" cy="16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218"/>
          <p:cNvSpPr txBox="1"/>
          <p:nvPr/>
        </p:nvSpPr>
        <p:spPr>
          <a:xfrm>
            <a:off x="108832" y="262562"/>
            <a:ext cx="8813100" cy="82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principle of Conservation of </a:t>
            </a:r>
            <a:r>
              <a:rPr lang="en-GB" sz="3000" b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Energy and energy transfers. </a:t>
            </a:r>
            <a:endParaRPr lang="en-GB" sz="30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rgbClr val="FFFF00"/>
              </a:buClr>
              <a:buFont typeface="Arial"/>
              <a:buNone/>
            </a:pPr>
            <a:endParaRPr sz="3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162" y="3641113"/>
            <a:ext cx="2845285" cy="1773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494" y="5245304"/>
            <a:ext cx="2852953" cy="1778341"/>
          </a:xfrm>
          <a:prstGeom prst="rect">
            <a:avLst/>
          </a:prstGeom>
        </p:spPr>
      </p:pic>
      <p:sp>
        <p:nvSpPr>
          <p:cNvPr id="279" name="Shape 279" descr="http://www.superstringtheory.com/basics/anims/pendulum.gif"/>
          <p:cNvSpPr/>
          <p:nvPr/>
        </p:nvSpPr>
        <p:spPr>
          <a:xfrm>
            <a:off x="63502" y="-136524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" name="Shape 280" descr="https://fbcdn-sphotos-b-a.akamaihd.net/hphotos-ak-frc1/994808_529037253811472_784025786_n.jpg"/>
          <p:cNvSpPr/>
          <p:nvPr/>
        </p:nvSpPr>
        <p:spPr>
          <a:xfrm>
            <a:off x="155576" y="-144462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1" name="Shape 281" descr="https://fbcdn-sphotos-b-a.akamaihd.net/hphotos-ak-frc1/994808_529037253811472_784025786_n.jpg"/>
          <p:cNvSpPr/>
          <p:nvPr/>
        </p:nvSpPr>
        <p:spPr>
          <a:xfrm>
            <a:off x="307977" y="7938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Shape 282" descr="https://fbcdn-sphotos-b-a.akamaihd.net/hphotos-ak-frc1/994808_529037253811472_784025786_n.jpg"/>
          <p:cNvSpPr/>
          <p:nvPr/>
        </p:nvSpPr>
        <p:spPr>
          <a:xfrm>
            <a:off x="460377" y="160338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110450" y="2913013"/>
            <a:ext cx="9083699" cy="72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800" dirty="0" smtClean="0">
                <a:solidFill>
                  <a:srgbClr val="FFFFFF"/>
                </a:solidFill>
              </a:rPr>
              <a:t>Energy can be transferred between </a:t>
            </a:r>
            <a:r>
              <a:rPr lang="en-GB" sz="2800" dirty="0" smtClean="0">
                <a:solidFill>
                  <a:srgbClr val="FFFFFF"/>
                </a:solidFill>
              </a:rPr>
              <a:t>stores by 4 methods:</a:t>
            </a:r>
            <a:r>
              <a:rPr lang="en-GB" sz="2800" dirty="0" smtClean="0">
                <a:solidFill>
                  <a:srgbClr val="FFFFFF"/>
                </a:solidFill>
              </a:rPr>
              <a:t/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/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>Mechanically- A force moving through a distance</a:t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/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/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>Electrically- electric current</a:t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/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/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>Heating- due to a temperature difference</a:t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/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/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>Radiation – e.g. light, microwaves, sound</a:t>
            </a:r>
            <a:endParaRPr lang="en-GB" sz="28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68" y="2268853"/>
            <a:ext cx="2781132" cy="15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07504" y="1493167"/>
            <a:ext cx="8928900" cy="223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Efficiency is a percentage of how much of the energy transferred is useful.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274654" y="262321"/>
            <a:ext cx="3608966" cy="927000"/>
          </a:xfrm>
          <a:prstGeom prst="rect">
            <a:avLst/>
          </a:prstGeom>
          <a:solidFill>
            <a:schemeClr val="dk1">
              <a:alpha val="7373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4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Efficiency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5470" y="2769421"/>
            <a:ext cx="2699700" cy="161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Energy</a:t>
            </a:r>
          </a:p>
          <a:p>
            <a:pPr marL="342900" marR="0" lvl="0" indent="-342900" algn="ctr" rtl="0">
              <a:spcBef>
                <a:spcPts val="640"/>
              </a:spcBef>
              <a:buClr>
                <a:srgbClr val="FFFF00"/>
              </a:buClr>
              <a:buSzPct val="25000"/>
              <a:buFont typeface="Arial"/>
              <a:buNone/>
            </a:pPr>
            <a:r>
              <a:rPr lang="en-GB" sz="32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Input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993294" y="2769421"/>
            <a:ext cx="3034800" cy="161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Useful Energy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6017632" y="2769421"/>
            <a:ext cx="3131699" cy="161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Wasted Energy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561247" y="2841429"/>
            <a:ext cx="7920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657591" y="2841429"/>
            <a:ext cx="792000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274654" y="4492813"/>
            <a:ext cx="8617800" cy="1242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46404" y="208570"/>
            <a:ext cx="7955946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dirty="0">
                <a:solidFill>
                  <a:schemeClr val="lt1"/>
                </a:solidFill>
              </a:rPr>
              <a:t>Sankey diagrams: </a:t>
            </a:r>
            <a:r>
              <a:rPr lang="en-GB" dirty="0" smtClean="0">
                <a:solidFill>
                  <a:schemeClr val="lt1"/>
                </a:solidFill>
              </a:rPr>
              <a:t>e.g. A </a:t>
            </a:r>
            <a:r>
              <a:rPr lang="en-GB" dirty="0">
                <a:solidFill>
                  <a:schemeClr val="lt1"/>
                </a:solidFill>
              </a:rPr>
              <a:t>lamp</a:t>
            </a:r>
          </a:p>
        </p:txBody>
      </p:sp>
      <p:pic>
        <p:nvPicPr>
          <p:cNvPr id="359" name="Shape 359" descr="http://www.bbc.co.uk/schools/gcsebitesize/science/images/14_2_efficiency.gif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9656" t="7464" r="12632" b="22210"/>
          <a:stretch/>
        </p:blipFill>
        <p:spPr>
          <a:xfrm>
            <a:off x="317937" y="1690727"/>
            <a:ext cx="8445300" cy="43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 descr="http://www.bbc.co.uk/schools/gcsebitesize/science/images/14_2_efficiency.gif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3071" t="20598" r="65898" b="74968"/>
          <a:stretch/>
        </p:blipFill>
        <p:spPr>
          <a:xfrm>
            <a:off x="536662" y="2511595"/>
            <a:ext cx="2285700" cy="16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 descr="http://www.bbc.co.uk/schools/gcsebitesize/science/images/14_2_efficiency.gif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67379" t="23035" r="18858" b="73861"/>
          <a:stretch/>
        </p:blipFill>
        <p:spPr>
          <a:xfrm>
            <a:off x="6438698" y="2663993"/>
            <a:ext cx="1495800" cy="8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375255" y="2663995"/>
            <a:ext cx="2453100" cy="1631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Input electrical energy: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100J</a:t>
            </a: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5468346" y="2411133"/>
            <a:ext cx="2944800" cy="1631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90J</a:t>
            </a: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transferred as useful </a:t>
            </a:r>
            <a:r>
              <a:rPr lang="en-GB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light energy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4678728" y="4073853"/>
            <a:ext cx="2453099" cy="144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10J</a:t>
            </a: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wasted as </a:t>
            </a:r>
            <a:r>
              <a:rPr lang="en-GB"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heat</a:t>
            </a: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pic>
        <p:nvPicPr>
          <p:cNvPr id="365" name="Shape 3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9925" y="2413034"/>
            <a:ext cx="1838320" cy="183833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/>
        </p:nvSpPr>
        <p:spPr>
          <a:xfrm>
            <a:off x="4337650" y="1444800"/>
            <a:ext cx="2781300" cy="864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Useful energy goes on the right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2088950" y="5487601"/>
            <a:ext cx="3825300" cy="1257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Wasted energy goes on the right and downwards (or upwards)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536650" y="4449447"/>
            <a:ext cx="2453100" cy="864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Input energy goes on the left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7118950" y="4808775"/>
            <a:ext cx="1966800" cy="1930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Size of the arrows is related to the amount of energy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172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963</Words>
  <Application>Microsoft Office PowerPoint</Application>
  <PresentationFormat>On-screen Show (4:3)</PresentationFormat>
  <Paragraphs>152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Office Theme</vt:lpstr>
      <vt:lpstr>GCSE Physics in a nutshell</vt:lpstr>
      <vt:lpstr>GCSE Physics</vt:lpstr>
      <vt:lpstr>GCSE Physics in a nutshell</vt:lpstr>
      <vt:lpstr>What types of energy stores are there?</vt:lpstr>
      <vt:lpstr>PowerPoint Presentation</vt:lpstr>
      <vt:lpstr>PowerPoint Presentation</vt:lpstr>
      <vt:lpstr>Energy can be transferred between stores by 4 methods:  Mechanically- A force moving through a distance   Electrically- electric current   Heating- due to a temperature difference   Radiation – e.g. light, microwaves, sound</vt:lpstr>
      <vt:lpstr>Efficiency</vt:lpstr>
      <vt:lpstr>Sankey diagrams: e.g. A lamp</vt:lpstr>
      <vt:lpstr>Power</vt:lpstr>
      <vt:lpstr>It requires 400 J of work done or energy to lift the 20 kg mass against gravity  </vt:lpstr>
      <vt:lpstr>Calculating gravitational potential energy  Calculating gravitational potential energy for lifting objects:             </vt:lpstr>
      <vt:lpstr>PowerPoint Presentation</vt:lpstr>
      <vt:lpstr>Converting Gravitational potential energy to kinetic energy</vt:lpstr>
      <vt:lpstr>Converting Gravitational potential energy to kinetic energy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words can you make out of electrostatic?</dc:title>
  <dc:creator>AMELIA MARKS</dc:creator>
  <cp:lastModifiedBy>Windows User</cp:lastModifiedBy>
  <cp:revision>30</cp:revision>
  <dcterms:modified xsi:type="dcterms:W3CDTF">2020-04-01T10:35:00Z</dcterms:modified>
</cp:coreProperties>
</file>