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8671ABA-267C-4D16-B6F1-A73AD2893AB6}">
  <a:tblStyle styleId="{88671ABA-267C-4D16-B6F1-A73AD2893AB6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2354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Electricity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Electro and magnetic fields and magnetism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Waves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Quantum, nuclear and particle physics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Medical physics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4472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b="1">
                <a:solidFill>
                  <a:srgbClr val="FFFFFF"/>
                </a:solidFill>
              </a:rPr>
              <a:t>Modelling Physics- the experiments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r="24000"/>
          <a:stretch/>
        </p:blipFill>
        <p:spPr>
          <a:xfrm>
            <a:off x="0" y="1447150"/>
            <a:ext cx="9144000" cy="54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10850" y="-907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5.1.3 </a:t>
            </a:r>
            <a:r>
              <a:rPr lang="en-GB" sz="2400" dirty="0">
                <a:solidFill>
                  <a:srgbClr val="000000"/>
                </a:solidFill>
              </a:rPr>
              <a:t>Determining the value of the specific heat capacity of a material</a:t>
            </a:r>
          </a:p>
        </p:txBody>
      </p:sp>
      <p:graphicFrame>
        <p:nvGraphicFramePr>
          <p:cNvPr id="218" name="Shape 218"/>
          <p:cNvGraphicFramePr/>
          <p:nvPr/>
        </p:nvGraphicFramePr>
        <p:xfrm>
          <a:off x="24425" y="676100"/>
          <a:ext cx="9176625" cy="5513950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3910400"/>
                <a:gridCol w="1076200"/>
                <a:gridCol w="2980525"/>
              </a:tblGrid>
              <a:tr h="2461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8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 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 Block of metal of mass, m has two holes drilled into it: one for an electrical heater and the other for a temperature sensor that can be connected to a data logger. The metal is well lagged, and the heater is switched on.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Either the power of the heater needs to be known or both the current, I (series), and the potential difference across the heater, V (parallel), need to be measured.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error/ H&amp;S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Make sure the block is well insulated to reduce heat transfer to the surroundings.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This method is likely to overestimate c as more energy is required for a change in T, due to heat transfer to surroundings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Don’t handle power supplies with wet hands, heaters may burn, don’t fully submerge an immersion heater in water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19" name="Shape 219" descr="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4650" y="778374"/>
            <a:ext cx="3086699" cy="19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6905300" y="2089175"/>
            <a:ext cx="1549800" cy="461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7087250" y="2627075"/>
            <a:ext cx="1185900" cy="461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r="-12059"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</a:p>
        </p:txBody>
      </p:sp>
      <p:pic>
        <p:nvPicPr>
          <p:cNvPr id="222" name="Shape 222" descr="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3100" y="685473"/>
            <a:ext cx="1474200" cy="14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10850" y="-145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5.1.3 </a:t>
            </a:r>
            <a:r>
              <a:rPr lang="en-GB" sz="2400" dirty="0">
                <a:solidFill>
                  <a:srgbClr val="000000"/>
                </a:solidFill>
              </a:rPr>
              <a:t>Determining the specific latent heat of fusion</a:t>
            </a:r>
          </a:p>
        </p:txBody>
      </p:sp>
      <p:graphicFrame>
        <p:nvGraphicFramePr>
          <p:cNvPr id="228" name="Shape 228"/>
          <p:cNvGraphicFramePr/>
          <p:nvPr/>
        </p:nvGraphicFramePr>
        <p:xfrm>
          <a:off x="24425" y="828500"/>
          <a:ext cx="9095150" cy="5661425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4073325"/>
                <a:gridCol w="1049075"/>
                <a:gridCol w="2763250"/>
              </a:tblGrid>
              <a:tr h="28024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Difference in water mass (</a:t>
                      </a: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</a:t>
                      </a:r>
                      <a:r>
                        <a:rPr lang="en-GB" sz="1600" baseline="-250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</a:t>
                      </a: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-m</a:t>
                      </a:r>
                      <a:r>
                        <a:rPr lang="en-GB" sz="1600" baseline="-250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</a:t>
                      </a: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 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is due to electrical energy input (VIt)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 = mL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48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∴ L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= </a:t>
                      </a:r>
                      <a:r>
                        <a:rPr lang="en-GB" sz="16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VIt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48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  m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-m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9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Place known mass of ice in 2 funnels, connected heater on left to power, P (or measure V (parallel) and I (series), P=IV), don’t connect control.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Turn left heater on when water starts to drip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Turn heater off after 15 mins and measure mass of water in both beakers.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error/ H&amp;S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Don’t handle power supplies with wet hands, heaters may burn, do not fully submerge an immersion heater in water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300" y="854575"/>
            <a:ext cx="3192775" cy="249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10850" y="-145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5.1.3 </a:t>
            </a:r>
            <a:r>
              <a:rPr lang="en-GB" sz="2400" dirty="0">
                <a:solidFill>
                  <a:srgbClr val="000000"/>
                </a:solidFill>
              </a:rPr>
              <a:t>Determining the specific latent heat of vaporisation</a:t>
            </a:r>
          </a:p>
        </p:txBody>
      </p:sp>
      <p:graphicFrame>
        <p:nvGraphicFramePr>
          <p:cNvPr id="235" name="Shape 235"/>
          <p:cNvGraphicFramePr/>
          <p:nvPr/>
        </p:nvGraphicFramePr>
        <p:xfrm>
          <a:off x="24425" y="828500"/>
          <a:ext cx="9095150" cy="5854525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3856050"/>
                <a:gridCol w="1103400"/>
                <a:gridCol w="2926200"/>
              </a:tblGrid>
              <a:tr h="39717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48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From first set of data collection you will get: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48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1) V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 = m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L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+ Q (where Q is energy transferred to surroundings)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48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From second set of data collection you will get: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48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2) V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 =m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+ Q 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48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Substituting 1 into 2 will give: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48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(V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-V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)t=(m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-m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)L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48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 L</a:t>
                      </a:r>
                      <a:r>
                        <a:rPr lang="en-GB" sz="1600" baseline="-25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can be found and energy transferred to surroundings is eliminated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2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48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Heat water to boiling point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48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Measure voltage and current of heater and mass of water water vapour collected over time, t. 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48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Change voltage/current then repeat to get 2 data sets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error/ H&amp;S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Don’t handle power supplies with wet hands, heaters may burn, do not fully submerge an immersion heater in water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Assumes Q = constant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000" y="1290224"/>
            <a:ext cx="3422199" cy="29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10850" y="-145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5.1.4 </a:t>
            </a:r>
            <a:r>
              <a:rPr lang="en-GB" sz="2400" dirty="0">
                <a:solidFill>
                  <a:srgbClr val="000000"/>
                </a:solidFill>
              </a:rPr>
              <a:t>Investigating </a:t>
            </a:r>
            <a:r>
              <a:rPr lang="en-GB" sz="2400" dirty="0" err="1">
                <a:solidFill>
                  <a:srgbClr val="000000"/>
                </a:solidFill>
              </a:rPr>
              <a:t>pV</a:t>
            </a:r>
            <a:r>
              <a:rPr lang="en-GB" sz="2400" dirty="0">
                <a:solidFill>
                  <a:srgbClr val="000000"/>
                </a:solidFill>
              </a:rPr>
              <a:t> = constant (Boyle’s law)</a:t>
            </a:r>
          </a:p>
        </p:txBody>
      </p:sp>
      <p:graphicFrame>
        <p:nvGraphicFramePr>
          <p:cNvPr id="248" name="Shape 248"/>
          <p:cNvGraphicFramePr/>
          <p:nvPr/>
        </p:nvGraphicFramePr>
        <p:xfrm>
          <a:off x="24425" y="706300"/>
          <a:ext cx="9095150" cy="6110700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2565925"/>
                <a:gridCol w="1049075"/>
                <a:gridCol w="4270650"/>
              </a:tblGrid>
              <a:tr h="3153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unit given for PV is Nm. To get the value in Nm, the volume needs to be in m</a:t>
                      </a:r>
                      <a:r>
                        <a:rPr lang="en-GB" sz="1600" baseline="300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</a:t>
                      </a: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and the pressure in Pa.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It is very difficult to check the shape of a graph that shows the inverse proportion of P and V if P is plotted against V. 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 straight line graph should be obtained if P is plotted against 1/V, to show the product PV is constant.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6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0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apparatus can be pumped up to a high pressure and then very slowly vented.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Pressure and volume of the air is recorded as pressure is incrementally vented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error/ H&amp;S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It is important to do the experiment slowly so that the temperature will always be room temperature. A gas cools as it expands, and time must be allowed for the temperature to be constant.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275" y="950579"/>
            <a:ext cx="1900375" cy="279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10850" y="-145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5.1.4 Investigating </a:t>
            </a:r>
            <a:r>
              <a:rPr lang="en-GB" sz="2400" dirty="0">
                <a:solidFill>
                  <a:srgbClr val="000000"/>
                </a:solidFill>
              </a:rPr>
              <a:t>pressure and temperature of a gas at constant volume</a:t>
            </a:r>
          </a:p>
        </p:txBody>
      </p:sp>
      <p:graphicFrame>
        <p:nvGraphicFramePr>
          <p:cNvPr id="255" name="Shape 255"/>
          <p:cNvGraphicFramePr/>
          <p:nvPr/>
        </p:nvGraphicFramePr>
        <p:xfrm>
          <a:off x="24425" y="828500"/>
          <a:ext cx="9095150" cy="5862125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3231375"/>
                <a:gridCol w="1076200"/>
                <a:gridCol w="3578075"/>
              </a:tblGrid>
              <a:tr h="3011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Plot a graph of pressure (y-axis) versus temp- this should be a straight line through origin, as p/t =constant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Note: If Kelvin is used extrapolating the graph back to cross the x-axis will give a value for absolute zero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06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Fixed mass of gas heated in a sealed flask of constant volume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Pressure of the gas at temperatures between 0-100°C recorded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error/ H&amp;S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Thermometer should not touch container- accurate temp reading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Flask should not touch the bottom of the container- heat transfer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Possible errors from leaks- ensure tight seal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Flask may explode- experiment should be done behind safety screen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650" y="1005050"/>
            <a:ext cx="2253350" cy="2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10850" y="-228600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>
                <a:solidFill>
                  <a:srgbClr val="000000"/>
                </a:solidFill>
              </a:rPr>
              <a:t>5.2.2 Investigating circular motion using a whirling bung</a:t>
            </a:r>
          </a:p>
        </p:txBody>
      </p:sp>
      <p:graphicFrame>
        <p:nvGraphicFramePr>
          <p:cNvPr id="262" name="Shape 262"/>
          <p:cNvGraphicFramePr/>
          <p:nvPr>
            <p:extLst>
              <p:ext uri="{D42A27DB-BD31-4B8C-83A1-F6EECF244321}">
                <p14:modId xmlns:p14="http://schemas.microsoft.com/office/powerpoint/2010/main" val="543094472"/>
              </p:ext>
            </p:extLst>
          </p:nvPr>
        </p:nvGraphicFramePr>
        <p:xfrm>
          <a:off x="12043" y="457600"/>
          <a:ext cx="9142675" cy="6462859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15825"/>
                <a:gridCol w="3316500"/>
                <a:gridCol w="1068250"/>
                <a:gridCol w="3542100"/>
              </a:tblGrid>
              <a:tr h="31843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Determine avg. bung speed from: 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 = s/t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 v = 10 x </a:t>
                      </a:r>
                      <a:r>
                        <a:rPr lang="en-GB" sz="1600" u="sng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2πr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            t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 dirty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Plot a graph of F against v</a:t>
                      </a:r>
                      <a:r>
                        <a:rPr lang="en-GB" sz="1600" baseline="30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with a line of best fit.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Where F = the weight on the string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 = </a:t>
                      </a:r>
                      <a:r>
                        <a:rPr lang="en-GB" sz="1600" u="sng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mv</a:t>
                      </a:r>
                      <a:r>
                        <a:rPr lang="en-GB" sz="1600" baseline="300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r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So, the gradient of the line will equal m/r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mass of the bung can be determined from r = 0.3m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Mark a point on the string 0.3m from the bung and attach 1N weight to string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bung is whirled in a circle at constant speed with a radius of 0.3 m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Measure the time, t, for 10 revolutions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Repeat for different values of centripetal force by adding mass, 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error/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H&amp;S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Repeat experiment several times and get mean value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Ensure the mark on the string is easy to see to help keep the radius constant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Wear eye protection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Do not do this in crowded areas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425" y="1345795"/>
            <a:ext cx="3298799" cy="235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10849" y="-206707"/>
            <a:ext cx="9142625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100" dirty="0" smtClean="0">
                <a:solidFill>
                  <a:srgbClr val="000000"/>
                </a:solidFill>
              </a:rPr>
              <a:t>5.3.1 Determining period/frequency of simple harmonic oscillations</a:t>
            </a:r>
            <a:endParaRPr lang="en-GB" sz="2100" dirty="0">
              <a:solidFill>
                <a:srgbClr val="000000"/>
              </a:solidFill>
            </a:endParaRPr>
          </a:p>
        </p:txBody>
      </p:sp>
      <p:graphicFrame>
        <p:nvGraphicFramePr>
          <p:cNvPr id="262" name="Shape 262"/>
          <p:cNvGraphicFramePr/>
          <p:nvPr>
            <p:extLst>
              <p:ext uri="{D42A27DB-BD31-4B8C-83A1-F6EECF244321}">
                <p14:modId xmlns:p14="http://schemas.microsoft.com/office/powerpoint/2010/main" val="3482762366"/>
              </p:ext>
            </p:extLst>
          </p:nvPr>
        </p:nvGraphicFramePr>
        <p:xfrm>
          <a:off x="12043" y="457600"/>
          <a:ext cx="9142675" cy="6050625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15825"/>
                <a:gridCol w="3316500"/>
                <a:gridCol w="1068250"/>
                <a:gridCol w="3542100"/>
              </a:tblGrid>
              <a:tr h="31843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Period is the time for one oscillation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lang="en-GB" sz="1600" dirty="0" smtClean="0">
                        <a:solidFill>
                          <a:schemeClr val="dk1"/>
                        </a:solidFill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Frequency</a:t>
                      </a:r>
                      <a:r>
                        <a:rPr lang="en-GB" sz="1600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= 1/period</a:t>
                      </a:r>
                      <a:endParaRPr lang="en-GB"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Rise</a:t>
                      </a:r>
                      <a:r>
                        <a:rPr lang="en-GB" sz="1600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up pendulum to set angle measured with protractor</a:t>
                      </a:r>
                      <a:endParaRPr lang="en-GB"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Release and start stop watch</a:t>
                      </a:r>
                      <a:endParaRPr lang="en-GB"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Record</a:t>
                      </a:r>
                      <a:r>
                        <a:rPr lang="en-GB" sz="1600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time for x oscillations</a:t>
                      </a:r>
                      <a:endParaRPr lang="en-GB"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error/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H&amp;S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Repeat experiment several times and get mean value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There are difficulties with exact</a:t>
                      </a:r>
                      <a:r>
                        <a:rPr lang="en-GB" sz="1600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timing of an single oscillations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Use a video</a:t>
                      </a:r>
                      <a:r>
                        <a:rPr lang="en-GB" sz="1600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camera or light gates to record the time of one oscillations</a:t>
                      </a:r>
                      <a:endParaRPr lang="en-GB"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If recording multiple oscillations the amplitude will reduce with each swing</a:t>
                      </a:r>
                      <a:r>
                        <a:rPr lang="en-GB" sz="1600" baseline="0" dirty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due to </a:t>
                      </a:r>
                      <a:r>
                        <a:rPr lang="en-GB" sz="1600" baseline="0" smtClean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air resistance</a:t>
                      </a:r>
                      <a:endParaRPr lang="en-GB" sz="1600" dirty="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57" y="1041400"/>
            <a:ext cx="2926010" cy="20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6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10850" y="-145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>
                <a:solidFill>
                  <a:srgbClr val="000000"/>
                </a:solidFill>
              </a:rPr>
              <a:t>3.1.5 The trap door and electromagnet method for determining g</a:t>
            </a:r>
          </a:p>
        </p:txBody>
      </p:sp>
      <p:graphicFrame>
        <p:nvGraphicFramePr>
          <p:cNvPr id="155" name="Shape 155"/>
          <p:cNvGraphicFramePr/>
          <p:nvPr/>
        </p:nvGraphicFramePr>
        <p:xfrm>
          <a:off x="24425" y="854575"/>
          <a:ext cx="9095150" cy="6995779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3231350"/>
                <a:gridCol w="1130600"/>
                <a:gridCol w="3523700"/>
              </a:tblGrid>
              <a:tr h="2489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Use s = ut + ½at</a:t>
                      </a:r>
                      <a:r>
                        <a:rPr lang="en-GB" sz="1600" baseline="30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(u =0, a=g)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∴ g = </a:t>
                      </a:r>
                      <a:r>
                        <a:rPr lang="en-GB" sz="1600" u="sng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        T</a:t>
                      </a:r>
                      <a:r>
                        <a:rPr lang="en-GB" sz="1600" baseline="30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Substitute values of s and t in to get g.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 plot a graph of s (y-axis) versus t</a:t>
                      </a:r>
                      <a:r>
                        <a:rPr lang="en-GB" sz="1600" baseline="30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(x-axis) and the gradient is g/2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6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Steel ball is attracted to electromagnet, when current is switched off ball falls and timer starts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When ball hits the trap door timer stops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Distance, s, ball falls is measured with ruler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Time, t, is taken from timer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Repeat experiment several times and get mean value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Take readings at different heights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electromagnet should have a current that just holds the ball so there is no delay when it turns off 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If the distance is too large or ball small air resistance will have an effect and effect speed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Distance should be measured from the bottom of the ball accurately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076" y="965600"/>
            <a:ext cx="2789024" cy="29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10850" y="-145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>
                <a:solidFill>
                  <a:srgbClr val="000000"/>
                </a:solidFill>
              </a:rPr>
              <a:t>3.1.5 The light gates method for determining g</a:t>
            </a:r>
          </a:p>
        </p:txBody>
      </p:sp>
      <p:graphicFrame>
        <p:nvGraphicFramePr>
          <p:cNvPr id="162" name="Shape 162"/>
          <p:cNvGraphicFramePr/>
          <p:nvPr/>
        </p:nvGraphicFramePr>
        <p:xfrm>
          <a:off x="24425" y="815050"/>
          <a:ext cx="9095150" cy="6202225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3231350"/>
                <a:gridCol w="1130600"/>
                <a:gridCol w="3523700"/>
              </a:tblGrid>
              <a:tr h="3750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Average card velocity can be found by: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v=L/t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Where L is the card length, and t is the time for the card to travel through the light gate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Acceleration, g, can be found from: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</a:t>
                      </a:r>
                      <a:r>
                        <a:rPr lang="en-GB" sz="1600" baseline="30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= u</a:t>
                      </a:r>
                      <a:r>
                        <a:rPr lang="en-GB" sz="1600" baseline="30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+ 2as (u = 0, a =g)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 = v</a:t>
                      </a:r>
                      <a:r>
                        <a:rPr lang="en-GB" sz="1600" baseline="30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/s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 plot a graph of v</a:t>
                      </a:r>
                      <a:r>
                        <a:rPr lang="en-GB" sz="1600" baseline="30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 (y=axis) versus s (x-axis)  - gradient is 2g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Drop a piece of card through a lightgate connected to a data logger.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Measure the length of card and the height of the card above the light gate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Add bluetack to the card to improve card stability </a:t>
                      </a:r>
                    </a:p>
                    <a:p>
                      <a:pPr marL="457200" lvl="0" indent="-330200" rtl="0">
                        <a:lnSpc>
                          <a:spcPct val="80000"/>
                        </a:lnSpc>
                        <a:spcBef>
                          <a:spcPts val="496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 assumes card velocity is constant through light gate, to minimise error from this measure height fallen to the middle of the card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22802" t="43925" r="20840" b="8448"/>
          <a:stretch/>
        </p:blipFill>
        <p:spPr>
          <a:xfrm>
            <a:off x="1293150" y="914750"/>
            <a:ext cx="2963799" cy="349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10850" y="-145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>
                <a:solidFill>
                  <a:srgbClr val="000000"/>
                </a:solidFill>
              </a:rPr>
              <a:t>3.2.3 Measuring terminal velocity of a body falling through a liquid </a:t>
            </a:r>
          </a:p>
        </p:txBody>
      </p:sp>
      <p:graphicFrame>
        <p:nvGraphicFramePr>
          <p:cNvPr id="169" name="Shape 169"/>
          <p:cNvGraphicFramePr/>
          <p:nvPr/>
        </p:nvGraphicFramePr>
        <p:xfrm>
          <a:off x="24425" y="854575"/>
          <a:ext cx="9095150" cy="6015154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4195550"/>
                <a:gridCol w="1116975"/>
                <a:gridCol w="2573125"/>
              </a:tblGrid>
              <a:tr h="29062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Velocity, v can be calculated between each elastic band from the time and distance (v=s/t)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Plot a graph of v (y-axis) versus cumulative time from ball release (x-axis)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Connect points with smooth curve and find terminal velocity 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Suitable viscous liquids include wallpaper paste, heavy oil or liquid detergent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Ball bearing is dropped into liquid and timer started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Elastic bands are placed where the ball has fallen to in a given time period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Distance between elastic bands is measured when ball reaches bottom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Magnet is used to get ball bearing out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Repeat experiment multiple times and find average velocity for each time period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70" name="Shape 170"/>
          <p:cNvGrpSpPr/>
          <p:nvPr/>
        </p:nvGrpSpPr>
        <p:grpSpPr>
          <a:xfrm>
            <a:off x="1362600" y="778375"/>
            <a:ext cx="3032025" cy="2950475"/>
            <a:chOff x="1327125" y="952100"/>
            <a:chExt cx="3032025" cy="2950475"/>
          </a:xfrm>
        </p:grpSpPr>
        <p:pic>
          <p:nvPicPr>
            <p:cNvPr id="171" name="Shape 171"/>
            <p:cNvPicPr preferRelativeResize="0"/>
            <p:nvPr/>
          </p:nvPicPr>
          <p:blipFill rotWithShape="1">
            <a:blip r:embed="rId3">
              <a:alphaModFix/>
            </a:blip>
            <a:srcRect b="9477"/>
            <a:stretch/>
          </p:blipFill>
          <p:spPr>
            <a:xfrm>
              <a:off x="1327125" y="1046150"/>
              <a:ext cx="1904950" cy="285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Shape 172"/>
            <p:cNvSpPr txBox="1"/>
            <p:nvPr/>
          </p:nvSpPr>
          <p:spPr>
            <a:xfrm>
              <a:off x="2906150" y="1919925"/>
              <a:ext cx="13851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>
                  <a:latin typeface="Comic Sans MS"/>
                  <a:ea typeface="Comic Sans MS"/>
                  <a:cs typeface="Comic Sans MS"/>
                  <a:sym typeface="Comic Sans MS"/>
                </a:rPr>
                <a:t>Elastic bands mark depth</a:t>
              </a: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2974050" y="2752925"/>
              <a:ext cx="13851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>
                  <a:latin typeface="Comic Sans MS"/>
                  <a:ea typeface="Comic Sans MS"/>
                  <a:cs typeface="Comic Sans MS"/>
                  <a:sym typeface="Comic Sans MS"/>
                </a:rPr>
                <a:t>Cylinder filled with viscous liquid</a:t>
              </a: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2770350" y="952100"/>
              <a:ext cx="1259700" cy="49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GB">
                  <a:latin typeface="Comic Sans MS"/>
                  <a:ea typeface="Comic Sans MS"/>
                  <a:cs typeface="Comic Sans MS"/>
                  <a:sym typeface="Comic Sans MS"/>
                </a:rPr>
                <a:t>Ball bearing</a:t>
              </a:r>
            </a:p>
          </p:txBody>
        </p:sp>
        <p:cxnSp>
          <p:nvCxnSpPr>
            <p:cNvPr id="175" name="Shape 175"/>
            <p:cNvCxnSpPr>
              <a:stCxn id="174" idx="1"/>
            </p:cNvCxnSpPr>
            <p:nvPr/>
          </p:nvCxnSpPr>
          <p:spPr>
            <a:xfrm flipH="1">
              <a:off x="2240850" y="1199450"/>
              <a:ext cx="529500" cy="530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6" name="Shape 176"/>
            <p:cNvCxnSpPr>
              <a:stCxn id="172" idx="1"/>
            </p:cNvCxnSpPr>
            <p:nvPr/>
          </p:nvCxnSpPr>
          <p:spPr>
            <a:xfrm rot="10800000">
              <a:off x="2050550" y="1838175"/>
              <a:ext cx="855600" cy="441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7" name="Shape 177"/>
            <p:cNvCxnSpPr>
              <a:stCxn id="173" idx="1"/>
            </p:cNvCxnSpPr>
            <p:nvPr/>
          </p:nvCxnSpPr>
          <p:spPr>
            <a:xfrm flipH="1">
              <a:off x="2248950" y="3112775"/>
              <a:ext cx="725100" cy="157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10850" y="-145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3.2.3 </a:t>
            </a:r>
            <a:r>
              <a:rPr lang="en-GB" sz="2400" dirty="0">
                <a:solidFill>
                  <a:srgbClr val="000000"/>
                </a:solidFill>
              </a:rPr>
              <a:t>Finding the centre of mass/centre of gravity of an object</a:t>
            </a:r>
          </a:p>
        </p:txBody>
      </p:sp>
      <p:graphicFrame>
        <p:nvGraphicFramePr>
          <p:cNvPr id="183" name="Shape 183"/>
          <p:cNvGraphicFramePr/>
          <p:nvPr/>
        </p:nvGraphicFramePr>
        <p:xfrm>
          <a:off x="24425" y="854575"/>
          <a:ext cx="9095150" cy="5764950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4195550"/>
                <a:gridCol w="1116975"/>
                <a:gridCol w="2573125"/>
              </a:tblGrid>
              <a:tr h="3313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Where the three lines cross is the centre of mass for the object.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This works because a suspended body will always come to rest with its centre of gravity below the point of suspension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Make 3 holes in random places on the edge of shape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Hang shape from 1st hole and let it come to a rest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Using a plumb line draw a vertical line from the point of suspension to the bottom of the shape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Repeat process for other holes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Make sure the body has come to a rest before drawing the vertical line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r="23236"/>
          <a:stretch/>
        </p:blipFill>
        <p:spPr>
          <a:xfrm>
            <a:off x="2086050" y="854575"/>
            <a:ext cx="2507075" cy="32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10850" y="-145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>
                <a:solidFill>
                  <a:srgbClr val="000000"/>
                </a:solidFill>
              </a:rPr>
              <a:t>3.4.1 Investigating stretching a wire</a:t>
            </a:r>
          </a:p>
        </p:txBody>
      </p:sp>
      <p:graphicFrame>
        <p:nvGraphicFramePr>
          <p:cNvPr id="190" name="Shape 190"/>
          <p:cNvGraphicFramePr/>
          <p:nvPr/>
        </p:nvGraphicFramePr>
        <p:xfrm>
          <a:off x="24425" y="1000950"/>
          <a:ext cx="9095150" cy="4963700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4195550"/>
                <a:gridCol w="1116975"/>
                <a:gridCol w="2573125"/>
              </a:tblGrid>
              <a:tr h="25124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Work out tensile force from the mass added to the hanger ( x 9.81) and extension form the ruler readings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1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Attach a marker to the wire and fixer the ruler in position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Progressively add masses to hanger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Record reading on ruler and masses added to hanger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error/ H&amp;S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At the start the mass hanger must just be heavy enough to keep the wire taught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wire may snap- wear eye protection and place a box below the mass hanger- to catch the weight- don’t stand beneath this!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l="7830" r="8065"/>
          <a:stretch/>
        </p:blipFill>
        <p:spPr>
          <a:xfrm>
            <a:off x="1317300" y="1292550"/>
            <a:ext cx="3977600" cy="20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10850" y="-145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>
                <a:solidFill>
                  <a:srgbClr val="000000"/>
                </a:solidFill>
              </a:rPr>
              <a:t>3.4.1 Investigating force-extension characteristics of other materials</a:t>
            </a:r>
          </a:p>
        </p:txBody>
      </p:sp>
      <p:graphicFrame>
        <p:nvGraphicFramePr>
          <p:cNvPr id="197" name="Shape 197"/>
          <p:cNvGraphicFramePr/>
          <p:nvPr/>
        </p:nvGraphicFramePr>
        <p:xfrm>
          <a:off x="24425" y="1000950"/>
          <a:ext cx="9095150" cy="5756600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3543700"/>
                <a:gridCol w="1035500"/>
                <a:gridCol w="3306450"/>
              </a:tblGrid>
              <a:tr h="2354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Plot a graph of force (weight) versus extension to show force-extension characteristics of material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23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Masses are added to the spring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Extension is measured for different loads 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 can be used for rubber bands, elastic cord, strip of polythene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You would need to do a trial run to decide suitable range of values of the load force for the material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error/ H&amp;S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Clamp the ruler do that 0cm is level with the base of the spring so extension can be directly read 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Use a set square to make sure the clamped ruler is vertical to the bench</a:t>
                      </a:r>
                    </a:p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spring may snap- wear eye protection and place a box below the mass hanger- to catch the weight- don’t stand beneath this!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r="42611"/>
          <a:stretch/>
        </p:blipFill>
        <p:spPr>
          <a:xfrm>
            <a:off x="1586625" y="1092800"/>
            <a:ext cx="1957800" cy="22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10850" y="-14525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3.4.2 </a:t>
            </a:r>
            <a:r>
              <a:rPr lang="en-GB" sz="2400" dirty="0">
                <a:solidFill>
                  <a:srgbClr val="000000"/>
                </a:solidFill>
              </a:rPr>
              <a:t>Calculating the Young modulus from a stress-strain graph</a:t>
            </a:r>
          </a:p>
        </p:txBody>
      </p:sp>
      <p:graphicFrame>
        <p:nvGraphicFramePr>
          <p:cNvPr id="204" name="Shape 204"/>
          <p:cNvGraphicFramePr/>
          <p:nvPr/>
        </p:nvGraphicFramePr>
        <p:xfrm>
          <a:off x="24425" y="828500"/>
          <a:ext cx="9095150" cy="6043600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4073325"/>
                <a:gridCol w="1049075"/>
                <a:gridCol w="2763250"/>
              </a:tblGrid>
              <a:tr h="2991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Searle’s Apparatus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Plot a graph of stress (y) (weight added ÷ cross-sectional area) against strain (x) (extension </a:t>
                      </a: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÷ </a:t>
                      </a: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original length)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Gradient = Young’s modulus of the material of test wire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2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Measure diameter of wire with a micrometer and original length of wire under tension but before additional load added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Add weights to right hand side and measure extension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Extension is very small so vernier scale is used</a:t>
                      </a:r>
                    </a:p>
                    <a:p>
                      <a:pPr marL="457200" lvl="0" indent="-330200" rtl="0">
                        <a:spcBef>
                          <a:spcPts val="0"/>
                        </a:spcBef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Reading of micrometer is noted when spirit level levelled and extra load added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Reducing error/ H&amp;S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96"/>
                        </a:spcBef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The wire may snap- wear eye protection and place a box below the mass hanger- to catch the weight- don’t stand beneath this!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800" y="854575"/>
            <a:ext cx="2554125" cy="29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10850" y="148450"/>
            <a:ext cx="8769900" cy="86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5.1.2 </a:t>
            </a:r>
            <a:r>
              <a:rPr lang="en-GB" sz="2400" dirty="0">
                <a:solidFill>
                  <a:srgbClr val="000000"/>
                </a:solidFill>
              </a:rPr>
              <a:t>Describe an experiment for Brownian motion and state the important conclusions from this experiment </a:t>
            </a:r>
          </a:p>
        </p:txBody>
      </p:sp>
      <p:graphicFrame>
        <p:nvGraphicFramePr>
          <p:cNvPr id="211" name="Shape 211"/>
          <p:cNvGraphicFramePr/>
          <p:nvPr/>
        </p:nvGraphicFramePr>
        <p:xfrm>
          <a:off x="24425" y="1735350"/>
          <a:ext cx="9095150" cy="3840449"/>
        </p:xfrm>
        <a:graphic>
          <a:graphicData uri="http://schemas.openxmlformats.org/drawingml/2006/table">
            <a:tbl>
              <a:tblPr>
                <a:noFill/>
                <a:tableStyleId>{88671ABA-267C-4D16-B6F1-A73AD2893AB6}</a:tableStyleId>
              </a:tblPr>
              <a:tblGrid>
                <a:gridCol w="1209500"/>
                <a:gridCol w="3815300"/>
                <a:gridCol w="1307100"/>
                <a:gridCol w="2763250"/>
              </a:tblGrid>
              <a:tr h="29916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Apparatus/method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marL="457200" lvl="0" indent="-330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omic Sans MS"/>
                        <a:buChar char="●"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Microscope should be focussed on smoke which will show up as tiny dots of light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1600" b="1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Conclusions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All molecules are continuously moving randomly in different directions and different speeds.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rgbClr val="FFFF00"/>
                        </a:buClr>
                        <a:buSzPct val="25000"/>
                        <a:buFont typeface="Arial"/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rgbClr val="FFFF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16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Air particles are much smaller than the smoke particles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12" name="Shape 212" descr="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1099" y="1838150"/>
            <a:ext cx="3402000" cy="28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2078</Words>
  <Application>Microsoft Macintosh PowerPoint</Application>
  <PresentationFormat>On-screen Show (4:3)</PresentationFormat>
  <Paragraphs>238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simple-light-2</vt:lpstr>
      <vt:lpstr>Office Theme</vt:lpstr>
      <vt:lpstr>Modelling Physics- the experiments</vt:lpstr>
      <vt:lpstr>3.1.5 The trap door and electromagnet method for determining g</vt:lpstr>
      <vt:lpstr>3.1.5 The light gates method for determining g</vt:lpstr>
      <vt:lpstr>3.2.3 Measuring terminal velocity of a body falling through a liquid </vt:lpstr>
      <vt:lpstr>3.2.3 Finding the centre of mass/centre of gravity of an object</vt:lpstr>
      <vt:lpstr>3.4.1 Investigating stretching a wire</vt:lpstr>
      <vt:lpstr>3.4.1 Investigating force-extension characteristics of other materials</vt:lpstr>
      <vt:lpstr>3.4.2 Calculating the Young modulus from a stress-strain graph</vt:lpstr>
      <vt:lpstr>5.1.2 Describe an experiment for Brownian motion and state the important conclusions from this experiment </vt:lpstr>
      <vt:lpstr>5.1.3 Determining the value of the specific heat capacity of a material</vt:lpstr>
      <vt:lpstr>5.1.3 Determining the specific latent heat of fusion</vt:lpstr>
      <vt:lpstr>5.1.3 Determining the specific latent heat of vaporisation</vt:lpstr>
      <vt:lpstr>5.1.4 Investigating pV = constant (Boyle’s law)</vt:lpstr>
      <vt:lpstr>5.1.4 Investigating pressure and temperature of a gas at constant volume</vt:lpstr>
      <vt:lpstr>5.2.2 Investigating circular motion using a whirling bung</vt:lpstr>
      <vt:lpstr>5.3.1 Determining period/frequency of simple harmonic oscillations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Physics- the experiments</dc:title>
  <cp:lastModifiedBy>A Marks</cp:lastModifiedBy>
  <cp:revision>4</cp:revision>
  <dcterms:modified xsi:type="dcterms:W3CDTF">2018-05-02T09:44:59Z</dcterms:modified>
</cp:coreProperties>
</file>