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53"/>
  </p:notesMasterIdLst>
  <p:handoutMasterIdLst>
    <p:handoutMasterId r:id="rId54"/>
  </p:handoutMasterIdLst>
  <p:sldIdLst>
    <p:sldId id="257" r:id="rId3"/>
    <p:sldId id="286" r:id="rId4"/>
    <p:sldId id="258" r:id="rId5"/>
    <p:sldId id="262" r:id="rId6"/>
    <p:sldId id="264" r:id="rId7"/>
    <p:sldId id="260" r:id="rId8"/>
    <p:sldId id="263" r:id="rId9"/>
    <p:sldId id="309" r:id="rId10"/>
    <p:sldId id="277" r:id="rId11"/>
    <p:sldId id="275" r:id="rId12"/>
    <p:sldId id="27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88" r:id="rId22"/>
    <p:sldId id="289" r:id="rId23"/>
    <p:sldId id="290" r:id="rId24"/>
    <p:sldId id="266" r:id="rId25"/>
    <p:sldId id="291" r:id="rId26"/>
    <p:sldId id="292" r:id="rId27"/>
    <p:sldId id="293" r:id="rId28"/>
    <p:sldId id="267" r:id="rId29"/>
    <p:sldId id="294" r:id="rId30"/>
    <p:sldId id="295" r:id="rId31"/>
    <p:sldId id="310" r:id="rId32"/>
    <p:sldId id="280" r:id="rId33"/>
    <p:sldId id="281" r:id="rId34"/>
    <p:sldId id="282" r:id="rId35"/>
    <p:sldId id="283" r:id="rId36"/>
    <p:sldId id="284" r:id="rId37"/>
    <p:sldId id="28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276" r:id="rId46"/>
    <p:sldId id="303" r:id="rId47"/>
    <p:sldId id="304" r:id="rId48"/>
    <p:sldId id="305" r:id="rId49"/>
    <p:sldId id="306" r:id="rId50"/>
    <p:sldId id="307" r:id="rId51"/>
    <p:sldId id="308" r:id="rId52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558AE9"/>
    <a:srgbClr val="2166E3"/>
    <a:srgbClr val="337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D06CC0-A7D5-46D8-9F93-243273AF70E1}">
  <a:tblStyle styleId="{68D06CC0-A7D5-46D8-9F93-243273AF70E1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39A4D-FC3F-4408-BCAF-3F6B171A4E5E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25C67-06FB-4458-835A-EFDA2E3A6A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92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https://www.youtube.com/watch?v=T6R1uFvMFNM 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4:35</a:t>
            </a:r>
            <a:r>
              <a:rPr lang="en-GB" baseline="0" dirty="0"/>
              <a:t> onwards </a:t>
            </a: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2615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007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4596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137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2687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267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9306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680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2609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https://www.youtube.com/watch?v=T6R1uFvMFNM 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4:35</a:t>
            </a:r>
            <a:r>
              <a:rPr lang="en-GB" baseline="0" dirty="0"/>
              <a:t> onwards </a:t>
            </a: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1982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0976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581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080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7476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4686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35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466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08604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720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8600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18441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https://www.youtube.com/watch?v=T6R1uFvMFNM 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4:35</a:t>
            </a:r>
            <a:r>
              <a:rPr lang="en-GB" baseline="0" dirty="0"/>
              <a:t> onwards </a:t>
            </a: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90495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4326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35416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64585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58495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00660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8891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80663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5574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72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https://www.youtube.com/watch?v=T6R1uFvMFNM </a:t>
            </a:r>
          </a:p>
          <a:p>
            <a:pPr lvl="0">
              <a:spcBef>
                <a:spcPts val="0"/>
              </a:spcBef>
              <a:buNone/>
            </a:pPr>
            <a:endParaRPr lang="en-GB" dirty="0"/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4:35</a:t>
            </a:r>
            <a:r>
              <a:rPr lang="en-GB" baseline="0" dirty="0"/>
              <a:t> onwards </a:t>
            </a: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928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00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564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T6R1uFvMFNM" TargetMode="Externa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3" name="Shape 163"/>
          <p:cNvGraphicFramePr/>
          <p:nvPr>
            <p:extLst>
              <p:ext uri="{D42A27DB-BD31-4B8C-83A1-F6EECF244321}">
                <p14:modId xmlns:p14="http://schemas.microsoft.com/office/powerpoint/2010/main" val="4233447230"/>
              </p:ext>
            </p:extLst>
          </p:nvPr>
        </p:nvGraphicFramePr>
        <p:xfrm>
          <a:off x="126100" y="2270800"/>
          <a:ext cx="2017600" cy="24993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0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5: Newtonian world and astrophysics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6: Particles and medical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4" name="Shape 164"/>
          <p:cNvGraphicFramePr/>
          <p:nvPr>
            <p:extLst>
              <p:ext uri="{D42A27DB-BD31-4B8C-83A1-F6EECF244321}">
                <p14:modId xmlns:p14="http://schemas.microsoft.com/office/powerpoint/2010/main" val="647554474"/>
              </p:ext>
            </p:extLst>
          </p:nvPr>
        </p:nvGraphicFramePr>
        <p:xfrm>
          <a:off x="2315200" y="2270800"/>
          <a:ext cx="2885650" cy="274305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8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6.1: Capacitors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6.2: Electric fields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6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6.3: Electromagnetism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6.4 Nuclear and particle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6.5 Medical imaging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5" name="Shape 165"/>
          <p:cNvGraphicFramePr/>
          <p:nvPr>
            <p:extLst>
              <p:ext uri="{D42A27DB-BD31-4B8C-83A1-F6EECF244321}">
                <p14:modId xmlns:p14="http://schemas.microsoft.com/office/powerpoint/2010/main" val="1506149309"/>
              </p:ext>
            </p:extLst>
          </p:nvPr>
        </p:nvGraphicFramePr>
        <p:xfrm>
          <a:off x="5333225" y="2270800"/>
          <a:ext cx="3705100" cy="3020442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3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2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 Electric field lines and field strength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 Uniform electric fields and capacitance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 Coulombs Law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 Motion of charged particles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 Electric potential and electric potential energy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96549"/>
                  </a:ext>
                </a:extLst>
              </a:tr>
            </a:tbl>
          </a:graphicData>
        </a:graphic>
      </p:graphicFrame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2071375" y="6173000"/>
            <a:ext cx="5114400" cy="566100"/>
          </a:xfrm>
          <a:prstGeom prst="rect">
            <a:avLst/>
          </a:prstGeom>
          <a:solidFill>
            <a:schemeClr val="lt1">
              <a:alpha val="588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sz="3959" dirty="0"/>
              <a:t>Electric fields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0" y="-12192"/>
            <a:ext cx="9144000" cy="880092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b="1" dirty="0">
                <a:solidFill>
                  <a:srgbClr val="FFFFFF"/>
                </a:solidFill>
              </a:rPr>
              <a:t>Electric fields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24299" y="1107993"/>
            <a:ext cx="8528756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200" dirty="0">
                <a:solidFill>
                  <a:schemeClr val="tx1"/>
                </a:solidFill>
              </a:rPr>
              <a:t>Electric field strength is the force experienced per unit </a:t>
            </a:r>
            <a:r>
              <a:rPr lang="en-GB" sz="2200" i="1" dirty="0">
                <a:solidFill>
                  <a:schemeClr val="tx1"/>
                </a:solidFill>
              </a:rPr>
              <a:t>positive</a:t>
            </a:r>
            <a:r>
              <a:rPr lang="en-GB" sz="2200" dirty="0">
                <a:solidFill>
                  <a:schemeClr val="tx1"/>
                </a:solidFill>
              </a:rPr>
              <a:t> charge at a point within an electric field</a:t>
            </a:r>
          </a:p>
        </p:txBody>
      </p:sp>
      <p:sp>
        <p:nvSpPr>
          <p:cNvPr id="9" name="Shape 185"/>
          <p:cNvSpPr txBox="1">
            <a:spLocks/>
          </p:cNvSpPr>
          <p:nvPr/>
        </p:nvSpPr>
        <p:spPr>
          <a:xfrm>
            <a:off x="360927" y="2240633"/>
            <a:ext cx="9119541" cy="12266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6" name="Shape 217"/>
          <p:cNvSpPr txBox="1">
            <a:spLocks/>
          </p:cNvSpPr>
          <p:nvPr/>
        </p:nvSpPr>
        <p:spPr>
          <a:xfrm>
            <a:off x="360927" y="3194521"/>
            <a:ext cx="8528756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E = </a:t>
            </a: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F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Q</a:t>
            </a:r>
          </a:p>
        </p:txBody>
      </p:sp>
      <p:sp>
        <p:nvSpPr>
          <p:cNvPr id="7" name="Shape 217"/>
          <p:cNvSpPr txBox="1">
            <a:spLocks/>
          </p:cNvSpPr>
          <p:nvPr/>
        </p:nvSpPr>
        <p:spPr>
          <a:xfrm>
            <a:off x="360927" y="5303563"/>
            <a:ext cx="8528756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The units of electric field strength are therefore NC</a:t>
            </a:r>
            <a:r>
              <a:rPr kumimoji="0" lang="en-GB" sz="2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-1</a:t>
            </a:r>
          </a:p>
        </p:txBody>
      </p:sp>
      <p:sp>
        <p:nvSpPr>
          <p:cNvPr id="8" name="Shape 216"/>
          <p:cNvSpPr txBox="1"/>
          <p:nvPr/>
        </p:nvSpPr>
        <p:spPr>
          <a:xfrm>
            <a:off x="0" y="0"/>
            <a:ext cx="9144000" cy="404400"/>
          </a:xfrm>
          <a:prstGeom prst="rect">
            <a:avLst/>
          </a:prstGeom>
          <a:solidFill>
            <a:srgbClr val="84FE72">
              <a:alpha val="9885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what is meant by electric field strength</a:t>
            </a:r>
          </a:p>
        </p:txBody>
      </p:sp>
      <p:pic>
        <p:nvPicPr>
          <p:cNvPr id="10" name="Picture 2" descr="Electricity - detailed cont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63808" b="59167"/>
          <a:stretch/>
        </p:blipFill>
        <p:spPr bwMode="auto">
          <a:xfrm>
            <a:off x="3099244" y="2534717"/>
            <a:ext cx="1646492" cy="1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4488093" y="3107088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Shape 217"/>
          <p:cNvSpPr txBox="1">
            <a:spLocks/>
          </p:cNvSpPr>
          <p:nvPr/>
        </p:nvSpPr>
        <p:spPr>
          <a:xfrm>
            <a:off x="5208806" y="2924360"/>
            <a:ext cx="2586195" cy="83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This is Q- note this changes later!!</a:t>
            </a:r>
          </a:p>
        </p:txBody>
      </p:sp>
      <p:cxnSp>
        <p:nvCxnSpPr>
          <p:cNvPr id="3" name="Straight Arrow Connector 2"/>
          <p:cNvCxnSpPr>
            <a:stCxn id="12" idx="1"/>
          </p:cNvCxnSpPr>
          <p:nvPr/>
        </p:nvCxnSpPr>
        <p:spPr>
          <a:xfrm flipH="1" flipV="1">
            <a:off x="4605354" y="3194521"/>
            <a:ext cx="603452" cy="145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596241" y="3054323"/>
            <a:ext cx="640080" cy="658368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00400" y="2679192"/>
            <a:ext cx="1437572" cy="13716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24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274320" y="577074"/>
            <a:ext cx="8229600" cy="94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 dirty="0">
                <a:solidFill>
                  <a:schemeClr val="tx1"/>
                </a:solidFill>
              </a:rPr>
              <a:t>What would a graph of electric field strength versus distance (r) look like? </a:t>
            </a:r>
            <a:br>
              <a:rPr lang="en-GB" sz="2400" dirty="0">
                <a:solidFill>
                  <a:schemeClr val="tx1"/>
                </a:solidFill>
              </a:rPr>
            </a:br>
            <a:endParaRPr lang="en-GB" sz="2400" b="0" i="0" u="none" strike="noStrike" cap="none" dirty="0">
              <a:solidFill>
                <a:schemeClr val="tx1"/>
              </a:solidFill>
              <a:sym typeface="Comic Sans MS"/>
            </a:endParaRPr>
          </a:p>
        </p:txBody>
      </p:sp>
      <p:sp>
        <p:nvSpPr>
          <p:cNvPr id="9" name="Shape 193"/>
          <p:cNvSpPr txBox="1"/>
          <p:nvPr/>
        </p:nvSpPr>
        <p:spPr>
          <a:xfrm>
            <a:off x="0" y="0"/>
            <a:ext cx="9144000" cy="404400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how electric field strength varies in radial fields</a:t>
            </a:r>
          </a:p>
        </p:txBody>
      </p:sp>
      <p:pic>
        <p:nvPicPr>
          <p:cNvPr id="1026" name="Picture 2" descr="Image result for relationship between electric field strength and rad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91" y="1533398"/>
            <a:ext cx="6327521" cy="427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92"/>
          <p:cNvSpPr txBox="1">
            <a:spLocks/>
          </p:cNvSpPr>
          <p:nvPr/>
        </p:nvSpPr>
        <p:spPr>
          <a:xfrm>
            <a:off x="274320" y="5530074"/>
            <a:ext cx="8229600" cy="94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What is the mathematical relationship between E and r?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8840" y="1563894"/>
            <a:ext cx="5257800" cy="3623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312664"/>
            <a:ext cx="356616" cy="329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274320" y="577074"/>
            <a:ext cx="8229600" cy="94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 dirty="0">
                <a:solidFill>
                  <a:schemeClr val="tx1"/>
                </a:solidFill>
              </a:rPr>
              <a:t>What would a graph of electric field strength versus distance (r) look like? </a:t>
            </a:r>
            <a:br>
              <a:rPr lang="en-GB" sz="2400" dirty="0">
                <a:solidFill>
                  <a:schemeClr val="tx1"/>
                </a:solidFill>
              </a:rPr>
            </a:br>
            <a:endParaRPr lang="en-GB" sz="2400" b="0" i="0" u="none" strike="noStrike" cap="none" dirty="0">
              <a:solidFill>
                <a:schemeClr val="tx1"/>
              </a:solidFill>
              <a:sym typeface="Comic Sans MS"/>
            </a:endParaRPr>
          </a:p>
        </p:txBody>
      </p:sp>
      <p:sp>
        <p:nvSpPr>
          <p:cNvPr id="9" name="Shape 193"/>
          <p:cNvSpPr txBox="1"/>
          <p:nvPr/>
        </p:nvSpPr>
        <p:spPr>
          <a:xfrm>
            <a:off x="0" y="0"/>
            <a:ext cx="9144000" cy="404400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how electric field strength varies in radial fields</a:t>
            </a:r>
          </a:p>
        </p:txBody>
      </p:sp>
      <p:pic>
        <p:nvPicPr>
          <p:cNvPr id="1026" name="Picture 2" descr="Image result for relationship between electric field strength and rad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91" y="1533398"/>
            <a:ext cx="6327521" cy="427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92"/>
          <p:cNvSpPr txBox="1">
            <a:spLocks/>
          </p:cNvSpPr>
          <p:nvPr/>
        </p:nvSpPr>
        <p:spPr>
          <a:xfrm>
            <a:off x="274320" y="5530074"/>
            <a:ext cx="8229600" cy="94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What is the mathematical relationship between E and r?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5312664"/>
            <a:ext cx="356616" cy="329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38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274320" y="577074"/>
            <a:ext cx="8229600" cy="94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400" dirty="0">
                <a:solidFill>
                  <a:schemeClr val="tx1"/>
                </a:solidFill>
              </a:rPr>
              <a:t>What would a graph of electric field strength versus distance (r) look like? </a:t>
            </a:r>
            <a:br>
              <a:rPr lang="en-GB" sz="2400" dirty="0">
                <a:solidFill>
                  <a:schemeClr val="tx1"/>
                </a:solidFill>
              </a:rPr>
            </a:br>
            <a:endParaRPr lang="en-GB" sz="2400" b="0" i="0" u="none" strike="noStrike" cap="none" dirty="0">
              <a:solidFill>
                <a:schemeClr val="tx1"/>
              </a:solidFill>
              <a:sym typeface="Comic Sans MS"/>
            </a:endParaRPr>
          </a:p>
        </p:txBody>
      </p:sp>
      <p:sp>
        <p:nvSpPr>
          <p:cNvPr id="9" name="Shape 193"/>
          <p:cNvSpPr txBox="1"/>
          <p:nvPr/>
        </p:nvSpPr>
        <p:spPr>
          <a:xfrm>
            <a:off x="0" y="0"/>
            <a:ext cx="9144000" cy="404400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how electric field strength varies in radial fields</a:t>
            </a:r>
          </a:p>
        </p:txBody>
      </p:sp>
      <p:pic>
        <p:nvPicPr>
          <p:cNvPr id="1026" name="Picture 2" descr="Image result for relationship between electric field strength and rad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91" y="1533398"/>
            <a:ext cx="6327521" cy="427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92"/>
          <p:cNvSpPr txBox="1">
            <a:spLocks/>
          </p:cNvSpPr>
          <p:nvPr/>
        </p:nvSpPr>
        <p:spPr>
          <a:xfrm>
            <a:off x="164592" y="5767458"/>
            <a:ext cx="8229600" cy="94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What is the mathematical relationship between E and 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E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α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1/r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2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(inverse square law)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5312664"/>
            <a:ext cx="356616" cy="329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0629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lationship between electric field strength and rad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" y="384627"/>
            <a:ext cx="3684905" cy="24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92"/>
          <p:cNvSpPr txBox="1">
            <a:spLocks/>
          </p:cNvSpPr>
          <p:nvPr/>
        </p:nvSpPr>
        <p:spPr>
          <a:xfrm>
            <a:off x="4471416" y="945439"/>
            <a:ext cx="4507992" cy="508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E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α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1/r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2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(inverse square law)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5312664"/>
            <a:ext cx="356616" cy="329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Shape 226"/>
          <p:cNvSpPr txBox="1"/>
          <p:nvPr/>
        </p:nvSpPr>
        <p:spPr>
          <a:xfrm>
            <a:off x="0" y="0"/>
            <a:ext cx="9144000" cy="3846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Calculate electrical field strength in radial fields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Shape 192"/>
          <p:cNvSpPr txBox="1">
            <a:spLocks/>
          </p:cNvSpPr>
          <p:nvPr/>
        </p:nvSpPr>
        <p:spPr>
          <a:xfrm>
            <a:off x="298704" y="3072943"/>
            <a:ext cx="8561832" cy="508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What other factors will affect E, for a charge placed in a radial field?</a:t>
            </a:r>
          </a:p>
        </p:txBody>
      </p:sp>
    </p:spTree>
    <p:extLst>
      <p:ext uri="{BB962C8B-B14F-4D97-AF65-F5344CB8AC3E}">
        <p14:creationId xmlns:p14="http://schemas.microsoft.com/office/powerpoint/2010/main" val="2817999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lationship between electric field strength and rad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" y="384627"/>
            <a:ext cx="3684905" cy="24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92"/>
          <p:cNvSpPr txBox="1">
            <a:spLocks/>
          </p:cNvSpPr>
          <p:nvPr/>
        </p:nvSpPr>
        <p:spPr>
          <a:xfrm>
            <a:off x="4471416" y="945439"/>
            <a:ext cx="4507992" cy="508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E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α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1/r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2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(inverse square law)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5312664"/>
            <a:ext cx="356616" cy="329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Shape 226"/>
          <p:cNvSpPr txBox="1"/>
          <p:nvPr/>
        </p:nvSpPr>
        <p:spPr>
          <a:xfrm>
            <a:off x="0" y="0"/>
            <a:ext cx="9144000" cy="3846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Calculate electrical field strength in radial fields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Shape 192"/>
          <p:cNvSpPr txBox="1">
            <a:spLocks/>
          </p:cNvSpPr>
          <p:nvPr/>
        </p:nvSpPr>
        <p:spPr>
          <a:xfrm>
            <a:off x="190500" y="3840606"/>
            <a:ext cx="8561832" cy="508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What other factors will affect E, for a charge placed in a radial field?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Size of charge causing field (Q)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Permittivity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of space which charge is placed in (assuming “free space” =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403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lationship between electric field strength and rad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" y="384627"/>
            <a:ext cx="3684905" cy="24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92"/>
          <p:cNvSpPr txBox="1">
            <a:spLocks/>
          </p:cNvSpPr>
          <p:nvPr/>
        </p:nvSpPr>
        <p:spPr>
          <a:xfrm>
            <a:off x="4471416" y="945439"/>
            <a:ext cx="4507992" cy="508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E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α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1/r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2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(inverse square law)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5312664"/>
            <a:ext cx="356616" cy="329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Shape 226"/>
          <p:cNvSpPr txBox="1"/>
          <p:nvPr/>
        </p:nvSpPr>
        <p:spPr>
          <a:xfrm>
            <a:off x="0" y="0"/>
            <a:ext cx="9144000" cy="3846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Calculate electrical field strength in radial fields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Shape 192"/>
          <p:cNvSpPr txBox="1">
            <a:spLocks/>
          </p:cNvSpPr>
          <p:nvPr/>
        </p:nvSpPr>
        <p:spPr>
          <a:xfrm>
            <a:off x="417576" y="4425822"/>
            <a:ext cx="8561832" cy="508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What other factors will affect E, for a charge placed in a radial field?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Size of charge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causing field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(Q) 	E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α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Permittivity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of space which charge is placed in (assuming “free space” = 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E = 	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 4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πΕ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r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2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14984" y="5980176"/>
            <a:ext cx="10972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86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5312664"/>
            <a:ext cx="356616" cy="329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Shape 226"/>
          <p:cNvSpPr txBox="1"/>
          <p:nvPr/>
        </p:nvSpPr>
        <p:spPr>
          <a:xfrm>
            <a:off x="0" y="0"/>
            <a:ext cx="9144000" cy="3846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Calculate electrical field strength in radial fields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Shape 192"/>
          <p:cNvSpPr txBox="1">
            <a:spLocks/>
          </p:cNvSpPr>
          <p:nvPr/>
        </p:nvSpPr>
        <p:spPr>
          <a:xfrm>
            <a:off x="365188" y="2340188"/>
            <a:ext cx="8743188" cy="508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E = 	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 4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πΕ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r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Q- Size of charge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causing field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o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- Permittivity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of space which charge is placed in, assuming “free space”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r- Distance from point charge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A charge of -5 C is placed in the electric field of a 10C charge at a distance of 55 cm,  what electric field strength would it experience?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78408" y="1143000"/>
            <a:ext cx="10972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Electricity - detailed cont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63808" b="59167"/>
          <a:stretch/>
        </p:blipFill>
        <p:spPr bwMode="auto">
          <a:xfrm>
            <a:off x="429196" y="5146630"/>
            <a:ext cx="1646492" cy="1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783080" y="5627473"/>
            <a:ext cx="100584" cy="101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62523" t="-7500" r="743" b="7409"/>
          <a:stretch/>
        </p:blipFill>
        <p:spPr>
          <a:xfrm>
            <a:off x="3630168" y="2594416"/>
            <a:ext cx="4153280" cy="4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7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5312664"/>
            <a:ext cx="356616" cy="329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Shape 226"/>
          <p:cNvSpPr txBox="1"/>
          <p:nvPr/>
        </p:nvSpPr>
        <p:spPr>
          <a:xfrm>
            <a:off x="0" y="0"/>
            <a:ext cx="9144000" cy="3846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Calculate electrical field strength in radial fields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Shape 192"/>
          <p:cNvSpPr txBox="1">
            <a:spLocks/>
          </p:cNvSpPr>
          <p:nvPr/>
        </p:nvSpPr>
        <p:spPr>
          <a:xfrm>
            <a:off x="365188" y="2340188"/>
            <a:ext cx="8743188" cy="508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E = 	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 4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πΕ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r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Q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- Size of charge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causing field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sym typeface="Comic Sans MS"/>
              </a:rPr>
              <a:t>o</a:t>
            </a:r>
            <a:r>
              <a:rPr kumimoji="0" lang="en-GB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- Permittivity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of space which charge is placed in, assuming “free space”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373E5"/>
                </a:solidFill>
                <a:effectLst/>
                <a:uLnTx/>
                <a:uFillTx/>
                <a:latin typeface="Comic Sans MS"/>
                <a:sym typeface="Comic Sans MS"/>
              </a:rPr>
              <a:t>r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- Distance from point charge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A charge of -5 C is placed in the electric field of a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10C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charge at a distance of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2166E3"/>
                </a:solidFill>
                <a:effectLst/>
                <a:uLnTx/>
                <a:uFillTx/>
                <a:latin typeface="Comic Sans MS"/>
                <a:sym typeface="Comic Sans MS"/>
              </a:rPr>
              <a:t>55 cm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, what electric field strength would it experience?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78408" y="1143000"/>
            <a:ext cx="10972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Electricity - detailed cont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63808" b="59167"/>
          <a:stretch/>
        </p:blipFill>
        <p:spPr bwMode="auto">
          <a:xfrm>
            <a:off x="429196" y="5146630"/>
            <a:ext cx="1646492" cy="1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783080" y="5627473"/>
            <a:ext cx="100584" cy="101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62523" t="-7500" r="743" b="7409"/>
          <a:stretch/>
        </p:blipFill>
        <p:spPr>
          <a:xfrm>
            <a:off x="3630168" y="2594416"/>
            <a:ext cx="4153280" cy="467149"/>
          </a:xfrm>
          <a:prstGeom prst="rect">
            <a:avLst/>
          </a:prstGeom>
        </p:spPr>
      </p:pic>
      <p:sp>
        <p:nvSpPr>
          <p:cNvPr id="12" name="Shape 192"/>
          <p:cNvSpPr txBox="1">
            <a:spLocks/>
          </p:cNvSpPr>
          <p:nvPr/>
        </p:nvSpPr>
        <p:spPr>
          <a:xfrm>
            <a:off x="2286000" y="5512526"/>
            <a:ext cx="6665976" cy="508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E =                  10                       =        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 4</a:t>
            </a:r>
            <a:r>
              <a:rPr kumimoji="0" lang="el-G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π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x 8.85 x 10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-12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x 0.55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2         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3.36 x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10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endParaRPr kumimoji="0" lang="en-GB" sz="2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endParaRPr kumimoji="0" lang="en-GB" sz="24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E = 2.98 x 10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11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NC</a:t>
            </a:r>
            <a:r>
              <a:rPr kumimoji="0" lang="en-GB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-1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007042" y="5312664"/>
            <a:ext cx="3459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04888" y="5312664"/>
            <a:ext cx="170859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2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3" name="Shape 163"/>
          <p:cNvGraphicFramePr/>
          <p:nvPr/>
        </p:nvGraphicFramePr>
        <p:xfrm>
          <a:off x="126100" y="2270800"/>
          <a:ext cx="2017600" cy="24993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0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5: Newtonian world and astrophysics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6: Particles and medical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4" name="Shape 164"/>
          <p:cNvGraphicFramePr/>
          <p:nvPr/>
        </p:nvGraphicFramePr>
        <p:xfrm>
          <a:off x="2315200" y="2270800"/>
          <a:ext cx="2885650" cy="274305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8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6.1: Capacitors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6.2: Electric fields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6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6.3: Electromagnetism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6.4 Nuclear and particle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6.5 Medical imaging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5" name="Shape 165"/>
          <p:cNvGraphicFramePr/>
          <p:nvPr/>
        </p:nvGraphicFramePr>
        <p:xfrm>
          <a:off x="5333225" y="2270800"/>
          <a:ext cx="3705100" cy="3020442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3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2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 Electric field lines and field strength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 Uniform electric fields and capacitance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 Coulombs Law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 Motion of charged particles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 Electric potential and electric potential energy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96549"/>
                  </a:ext>
                </a:extLst>
              </a:tr>
            </a:tbl>
          </a:graphicData>
        </a:graphic>
      </p:graphicFrame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2071375" y="6173000"/>
            <a:ext cx="5114400" cy="566100"/>
          </a:xfrm>
          <a:prstGeom prst="rect">
            <a:avLst/>
          </a:prstGeom>
          <a:solidFill>
            <a:schemeClr val="lt1">
              <a:alpha val="588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sz="3959" dirty="0"/>
              <a:t>Electric fields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0" y="-12192"/>
            <a:ext cx="9144000" cy="1536192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b="1" dirty="0">
                <a:solidFill>
                  <a:srgbClr val="FFFFFF"/>
                </a:solidFill>
              </a:rPr>
              <a:t>Uniform electric fields and capacitance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3" name="Shape 163"/>
          <p:cNvGraphicFramePr/>
          <p:nvPr/>
        </p:nvGraphicFramePr>
        <p:xfrm>
          <a:off x="126100" y="2270800"/>
          <a:ext cx="2017600" cy="24993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0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5: Newtonian world and astrophysics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6: Particles and medical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4" name="Shape 164"/>
          <p:cNvGraphicFramePr/>
          <p:nvPr/>
        </p:nvGraphicFramePr>
        <p:xfrm>
          <a:off x="2315200" y="2270800"/>
          <a:ext cx="2885650" cy="274305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8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6.1: Capacitors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6.2: Electric fields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6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6.3: Electromagnetism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6.4 Nuclear and particle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6.5 Medical imaging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5" name="Shape 165"/>
          <p:cNvGraphicFramePr/>
          <p:nvPr/>
        </p:nvGraphicFramePr>
        <p:xfrm>
          <a:off x="5333225" y="2270800"/>
          <a:ext cx="3705100" cy="3020442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3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2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 Electric field lines and field strength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 Uniform electric fields and capacitance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 Coulombs Law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 Motion of charged particles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 Electric potential and electric potential energy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96549"/>
                  </a:ext>
                </a:extLst>
              </a:tr>
            </a:tbl>
          </a:graphicData>
        </a:graphic>
      </p:graphicFrame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2071375" y="6173000"/>
            <a:ext cx="5114400" cy="566100"/>
          </a:xfrm>
          <a:prstGeom prst="rect">
            <a:avLst/>
          </a:prstGeom>
          <a:solidFill>
            <a:schemeClr val="lt1">
              <a:alpha val="588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sz="3959" dirty="0"/>
              <a:t>Electric fields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0" y="-12192"/>
            <a:ext cx="9144000" cy="880092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b="1" dirty="0">
                <a:solidFill>
                  <a:srgbClr val="FFFFFF"/>
                </a:solidFill>
              </a:rPr>
              <a:t>Electric fields and field lines</a:t>
            </a:r>
          </a:p>
        </p:txBody>
      </p:sp>
    </p:spTree>
    <p:extLst>
      <p:ext uri="{BB962C8B-B14F-4D97-AF65-F5344CB8AC3E}">
        <p14:creationId xmlns:p14="http://schemas.microsoft.com/office/powerpoint/2010/main" val="1376424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87725" y="116625"/>
            <a:ext cx="8949300" cy="12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sz="4400" b="0" i="0" u="none" strike="noStrike" cap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Uniform electric fields and capacitance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355019" y="1770047"/>
            <a:ext cx="8330679" cy="4823662"/>
            <a:chOff x="435644" y="26164"/>
            <a:chExt cx="7719310" cy="4706471"/>
          </a:xfrm>
        </p:grpSpPr>
        <p:sp>
          <p:nvSpPr>
            <p:cNvPr id="174" name="Shape 174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513105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Define and calculate electric field strength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and calculate the electric field between two parallel plates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435644" y="341053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546352" y="3469497"/>
              <a:ext cx="7530900" cy="12042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Analyse capacitance of parallel plate capacitors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0" y="0"/>
            <a:ext cx="9144000" cy="404400"/>
          </a:xfrm>
          <a:prstGeom prst="rect">
            <a:avLst/>
          </a:prstGeom>
          <a:solidFill>
            <a:srgbClr val="84FE72">
              <a:alpha val="9885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Define and calculate electric field strength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40976" y="1588007"/>
            <a:ext cx="8528756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200" dirty="0">
                <a:solidFill>
                  <a:schemeClr val="lt1"/>
                </a:solidFill>
              </a:rPr>
              <a:t>Electric field strength is the force experienced per unit positive charge at a point within an electric field</a:t>
            </a:r>
          </a:p>
        </p:txBody>
      </p:sp>
      <p:sp>
        <p:nvSpPr>
          <p:cNvPr id="9" name="Shape 185"/>
          <p:cNvSpPr txBox="1">
            <a:spLocks/>
          </p:cNvSpPr>
          <p:nvPr/>
        </p:nvSpPr>
        <p:spPr>
          <a:xfrm>
            <a:off x="324299" y="2233556"/>
            <a:ext cx="9119541" cy="12266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6" name="Shape 217"/>
          <p:cNvSpPr txBox="1">
            <a:spLocks/>
          </p:cNvSpPr>
          <p:nvPr/>
        </p:nvSpPr>
        <p:spPr>
          <a:xfrm>
            <a:off x="340976" y="3208989"/>
            <a:ext cx="8528756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E = </a:t>
            </a: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F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      Q</a:t>
            </a:r>
          </a:p>
        </p:txBody>
      </p:sp>
      <p:sp>
        <p:nvSpPr>
          <p:cNvPr id="7" name="Shape 217"/>
          <p:cNvSpPr txBox="1">
            <a:spLocks/>
          </p:cNvSpPr>
          <p:nvPr/>
        </p:nvSpPr>
        <p:spPr>
          <a:xfrm>
            <a:off x="324299" y="4512049"/>
            <a:ext cx="8528756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The units of electric field strength are therefore NC</a:t>
            </a:r>
            <a:r>
              <a:rPr kumimoji="0" lang="en-GB" sz="22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-1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AF9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3"/>
          <p:cNvSpPr txBox="1"/>
          <p:nvPr/>
        </p:nvSpPr>
        <p:spPr>
          <a:xfrm>
            <a:off x="0" y="-1"/>
            <a:ext cx="9144000" cy="569777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and calculate the electric field between two parallel plates</a:t>
            </a:r>
          </a:p>
        </p:txBody>
      </p:sp>
      <p:pic>
        <p:nvPicPr>
          <p:cNvPr id="1026" name="Picture 2" descr="Electric field force lines between two parallel plates.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 bwMode="auto">
          <a:xfrm>
            <a:off x="831273" y="772875"/>
            <a:ext cx="7180117" cy="58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AF9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3"/>
          <p:cNvSpPr txBox="1"/>
          <p:nvPr/>
        </p:nvSpPr>
        <p:spPr>
          <a:xfrm>
            <a:off x="0" y="-1"/>
            <a:ext cx="9144000" cy="569777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and calculate the electric field between two parallel plates</a:t>
            </a:r>
          </a:p>
        </p:txBody>
      </p:sp>
      <p:pic>
        <p:nvPicPr>
          <p:cNvPr id="1026" name="Picture 2" descr="Electric field force lines between two parallel plates.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3326" r="7019"/>
          <a:stretch/>
        </p:blipFill>
        <p:spPr bwMode="auto">
          <a:xfrm>
            <a:off x="173181" y="1465020"/>
            <a:ext cx="4197927" cy="3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217"/>
          <p:cNvSpPr txBox="1">
            <a:spLocks noGrp="1"/>
          </p:cNvSpPr>
          <p:nvPr>
            <p:ph type="body" idx="1"/>
          </p:nvPr>
        </p:nvSpPr>
        <p:spPr>
          <a:xfrm>
            <a:off x="202431" y="628514"/>
            <a:ext cx="8528756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200" dirty="0">
                <a:solidFill>
                  <a:schemeClr val="tx1"/>
                </a:solidFill>
              </a:rPr>
              <a:t>A positive charge placed between the parallel plates will experience a force towards the negative plate dependant on the electric field between the plates</a:t>
            </a:r>
          </a:p>
        </p:txBody>
      </p:sp>
      <p:sp>
        <p:nvSpPr>
          <p:cNvPr id="6" name="Shape 217"/>
          <p:cNvSpPr txBox="1">
            <a:spLocks/>
          </p:cNvSpPr>
          <p:nvPr/>
        </p:nvSpPr>
        <p:spPr>
          <a:xfrm>
            <a:off x="4677448" y="1929151"/>
            <a:ext cx="4258734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sym typeface="Comic Sans MS"/>
              </a:rPr>
              <a:t>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= </a:t>
            </a: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F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		F=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sym typeface="Comic Sans MS"/>
              </a:rPr>
              <a:t>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Q</a:t>
            </a:r>
            <a:endParaRPr kumimoji="0" lang="en-GB" sz="22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Q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The charge will accelerate towards the negative plate and gain kinetic energy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The energy it gains can be calculated by: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W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= 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Fd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78006" y="2493818"/>
            <a:ext cx="83127" cy="969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65210" y="2535032"/>
            <a:ext cx="413956" cy="14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217"/>
          <p:cNvSpPr txBox="1">
            <a:spLocks/>
          </p:cNvSpPr>
          <p:nvPr/>
        </p:nvSpPr>
        <p:spPr>
          <a:xfrm>
            <a:off x="1881229" y="2237132"/>
            <a:ext cx="304801" cy="277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12" name="Shape 217"/>
          <p:cNvSpPr txBox="1">
            <a:spLocks/>
          </p:cNvSpPr>
          <p:nvPr/>
        </p:nvSpPr>
        <p:spPr>
          <a:xfrm>
            <a:off x="106730" y="5482806"/>
            <a:ext cx="5203824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As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= VQ		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VQ = 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Fd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and as F =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sym typeface="Comic Sans MS"/>
              </a:rPr>
              <a:t>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Q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VQ = 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sym typeface="Comic Sans MS"/>
              </a:rPr>
              <a:t>E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Qd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so    V =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sym typeface="Comic Sans MS"/>
              </a:rPr>
              <a:t>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d  or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sym typeface="Comic Sans MS"/>
              </a:rPr>
              <a:t>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= </a:t>
            </a: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V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			        d</a:t>
            </a:r>
          </a:p>
        </p:txBody>
      </p:sp>
      <p:sp>
        <p:nvSpPr>
          <p:cNvPr id="10" name="Shape 217"/>
          <p:cNvSpPr txBox="1">
            <a:spLocks/>
          </p:cNvSpPr>
          <p:nvPr/>
        </p:nvSpPr>
        <p:spPr>
          <a:xfrm>
            <a:off x="5174031" y="5726182"/>
            <a:ext cx="3662238" cy="711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sym typeface="Comic Sans MS"/>
              </a:rPr>
              <a:t>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= Energy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sym typeface="Comic Sans MS"/>
              </a:rPr>
              <a:t>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= Electric field strength</a:t>
            </a:r>
          </a:p>
        </p:txBody>
      </p:sp>
    </p:spTree>
    <p:extLst>
      <p:ext uri="{BB962C8B-B14F-4D97-AF65-F5344CB8AC3E}">
        <p14:creationId xmlns:p14="http://schemas.microsoft.com/office/powerpoint/2010/main" val="3188851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AF9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3"/>
          <p:cNvSpPr txBox="1"/>
          <p:nvPr/>
        </p:nvSpPr>
        <p:spPr>
          <a:xfrm>
            <a:off x="0" y="-1"/>
            <a:ext cx="9144000" cy="569777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and calculate the electric field between two parallel plates</a:t>
            </a:r>
          </a:p>
        </p:txBody>
      </p:sp>
      <p:pic>
        <p:nvPicPr>
          <p:cNvPr id="1026" name="Picture 2" descr="Electric field force lines between two parallel plates.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3326" r="7019"/>
          <a:stretch/>
        </p:blipFill>
        <p:spPr bwMode="auto">
          <a:xfrm>
            <a:off x="173181" y="1465020"/>
            <a:ext cx="4197927" cy="3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217"/>
          <p:cNvSpPr txBox="1">
            <a:spLocks noGrp="1"/>
          </p:cNvSpPr>
          <p:nvPr>
            <p:ph type="body" idx="1"/>
          </p:nvPr>
        </p:nvSpPr>
        <p:spPr>
          <a:xfrm>
            <a:off x="202431" y="628514"/>
            <a:ext cx="8528756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200" dirty="0">
                <a:solidFill>
                  <a:schemeClr val="tx1"/>
                </a:solidFill>
              </a:rPr>
              <a:t>Find the force on the 5C charge</a:t>
            </a:r>
          </a:p>
        </p:txBody>
      </p:sp>
      <p:sp>
        <p:nvSpPr>
          <p:cNvPr id="6" name="Shape 217"/>
          <p:cNvSpPr txBox="1">
            <a:spLocks/>
          </p:cNvSpPr>
          <p:nvPr/>
        </p:nvSpPr>
        <p:spPr>
          <a:xfrm>
            <a:off x="4677448" y="1929151"/>
            <a:ext cx="1354075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sym typeface="Comic Sans MS"/>
              </a:rPr>
              <a:t>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= </a:t>
            </a: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F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Q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60421" y="2493818"/>
            <a:ext cx="83127" cy="969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47622" y="2535032"/>
            <a:ext cx="413956" cy="14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217"/>
          <p:cNvSpPr txBox="1">
            <a:spLocks/>
          </p:cNvSpPr>
          <p:nvPr/>
        </p:nvSpPr>
        <p:spPr>
          <a:xfrm>
            <a:off x="1863641" y="2237132"/>
            <a:ext cx="304801" cy="277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+</a:t>
            </a:r>
          </a:p>
        </p:txBody>
      </p:sp>
      <p:sp>
        <p:nvSpPr>
          <p:cNvPr id="13" name="Shape 217"/>
          <p:cNvSpPr txBox="1">
            <a:spLocks/>
          </p:cNvSpPr>
          <p:nvPr/>
        </p:nvSpPr>
        <p:spPr>
          <a:xfrm>
            <a:off x="7115848" y="1929151"/>
            <a:ext cx="1354075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sym typeface="Comic Sans MS"/>
              </a:rPr>
              <a:t>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= </a:t>
            </a: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V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d		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14" name="Shape 217"/>
          <p:cNvSpPr txBox="1">
            <a:spLocks/>
          </p:cNvSpPr>
          <p:nvPr/>
        </p:nvSpPr>
        <p:spPr>
          <a:xfrm>
            <a:off x="1796767" y="5255070"/>
            <a:ext cx="1147795" cy="282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500 V	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16" name="Shape 217"/>
          <p:cNvSpPr txBox="1">
            <a:spLocks/>
          </p:cNvSpPr>
          <p:nvPr/>
        </p:nvSpPr>
        <p:spPr>
          <a:xfrm>
            <a:off x="1887680" y="1707350"/>
            <a:ext cx="1147795" cy="282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2cm	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81304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AF9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3"/>
          <p:cNvSpPr txBox="1"/>
          <p:nvPr/>
        </p:nvSpPr>
        <p:spPr>
          <a:xfrm>
            <a:off x="0" y="-1"/>
            <a:ext cx="9144000" cy="569777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and calculate the electric field between two parallel plates</a:t>
            </a:r>
          </a:p>
        </p:txBody>
      </p:sp>
      <p:pic>
        <p:nvPicPr>
          <p:cNvPr id="1026" name="Picture 2" descr="Electric field force lines between two parallel plates.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3326" r="7019"/>
          <a:stretch/>
        </p:blipFill>
        <p:spPr bwMode="auto">
          <a:xfrm>
            <a:off x="173181" y="1465020"/>
            <a:ext cx="4197927" cy="3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217"/>
          <p:cNvSpPr txBox="1">
            <a:spLocks noGrp="1"/>
          </p:cNvSpPr>
          <p:nvPr>
            <p:ph type="body" idx="1"/>
          </p:nvPr>
        </p:nvSpPr>
        <p:spPr>
          <a:xfrm>
            <a:off x="202431" y="628514"/>
            <a:ext cx="8528756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200" dirty="0">
                <a:solidFill>
                  <a:schemeClr val="tx1"/>
                </a:solidFill>
              </a:rPr>
              <a:t>Find the force on the 5C charge</a:t>
            </a:r>
          </a:p>
        </p:txBody>
      </p:sp>
      <p:sp>
        <p:nvSpPr>
          <p:cNvPr id="6" name="Shape 217"/>
          <p:cNvSpPr txBox="1">
            <a:spLocks/>
          </p:cNvSpPr>
          <p:nvPr/>
        </p:nvSpPr>
        <p:spPr>
          <a:xfrm>
            <a:off x="4677448" y="1929151"/>
            <a:ext cx="1354075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sym typeface="Comic Sans MS"/>
              </a:rPr>
              <a:t>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= </a:t>
            </a: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F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Q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60421" y="2493818"/>
            <a:ext cx="83127" cy="969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47622" y="2535032"/>
            <a:ext cx="413956" cy="14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217"/>
          <p:cNvSpPr txBox="1">
            <a:spLocks/>
          </p:cNvSpPr>
          <p:nvPr/>
        </p:nvSpPr>
        <p:spPr>
          <a:xfrm>
            <a:off x="1863641" y="2237132"/>
            <a:ext cx="304801" cy="277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+</a:t>
            </a:r>
          </a:p>
        </p:txBody>
      </p:sp>
      <p:sp>
        <p:nvSpPr>
          <p:cNvPr id="13" name="Shape 217"/>
          <p:cNvSpPr txBox="1">
            <a:spLocks/>
          </p:cNvSpPr>
          <p:nvPr/>
        </p:nvSpPr>
        <p:spPr>
          <a:xfrm>
            <a:off x="7115848" y="1929151"/>
            <a:ext cx="1354075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sym typeface="Comic Sans MS"/>
              </a:rPr>
              <a:t>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= </a:t>
            </a: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V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d		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14" name="Shape 217"/>
          <p:cNvSpPr txBox="1">
            <a:spLocks/>
          </p:cNvSpPr>
          <p:nvPr/>
        </p:nvSpPr>
        <p:spPr>
          <a:xfrm>
            <a:off x="1796767" y="5255070"/>
            <a:ext cx="1147795" cy="282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500 V	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15" name="Shape 217"/>
          <p:cNvSpPr txBox="1">
            <a:spLocks/>
          </p:cNvSpPr>
          <p:nvPr/>
        </p:nvSpPr>
        <p:spPr>
          <a:xfrm>
            <a:off x="4677447" y="3055659"/>
            <a:ext cx="4053740" cy="7118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Electric field strength on charge: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E = </a:t>
            </a: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500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= 25,000 NC</a:t>
            </a:r>
            <a:r>
              <a:rPr kumimoji="0" lang="en-GB" sz="2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-1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0.02	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Force on charge: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F = 25,000 x 5 = 125,000 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16" name="Shape 217"/>
          <p:cNvSpPr txBox="1">
            <a:spLocks/>
          </p:cNvSpPr>
          <p:nvPr/>
        </p:nvSpPr>
        <p:spPr>
          <a:xfrm>
            <a:off x="1887680" y="1707350"/>
            <a:ext cx="1147795" cy="282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2cm	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65497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AF9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07975" y="759171"/>
            <a:ext cx="8229600" cy="62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200" b="0" i="0" u="none" strike="noStrike" cap="none" dirty="0">
                <a:solidFill>
                  <a:schemeClr val="tx1"/>
                </a:solidFill>
                <a:sym typeface="Comic Sans MS"/>
              </a:rPr>
              <a:t>A capacitor has two oppositely charged plates. </a:t>
            </a:r>
            <a:br>
              <a:rPr lang="en-GB" sz="2200" b="0" i="0" u="none" strike="noStrike" cap="none" dirty="0">
                <a:solidFill>
                  <a:schemeClr val="tx1"/>
                </a:solidFill>
                <a:sym typeface="Comic Sans MS"/>
              </a:rPr>
            </a:br>
            <a:r>
              <a:rPr lang="en-GB" sz="2200" b="0" i="0" u="none" strike="noStrike" cap="none" dirty="0">
                <a:solidFill>
                  <a:schemeClr val="tx1"/>
                </a:solidFill>
                <a:sym typeface="Comic Sans MS"/>
              </a:rPr>
              <a:t>Remember the capacitance of a capacitor was defined as Charge per Voltage (C = Q/V)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0" y="0"/>
            <a:ext cx="9144000" cy="3846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Analyse capacitance of parallel plate capacitors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AutoShape 2" descr="schoolphysics ::Welcome: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2" descr="Electric field force lines between two parallel plates.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3326" r="7019"/>
          <a:stretch/>
        </p:blipFill>
        <p:spPr bwMode="auto">
          <a:xfrm>
            <a:off x="325581" y="1916677"/>
            <a:ext cx="4197927" cy="3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341418" y="2945475"/>
            <a:ext cx="83127" cy="969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84661" y="2986689"/>
            <a:ext cx="413956" cy="14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217"/>
          <p:cNvSpPr txBox="1">
            <a:spLocks/>
          </p:cNvSpPr>
          <p:nvPr/>
        </p:nvSpPr>
        <p:spPr>
          <a:xfrm>
            <a:off x="2218264" y="2688789"/>
            <a:ext cx="304801" cy="277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10" name="Shape 223"/>
          <p:cNvSpPr txBox="1">
            <a:spLocks/>
          </p:cNvSpPr>
          <p:nvPr/>
        </p:nvSpPr>
        <p:spPr>
          <a:xfrm>
            <a:off x="4646662" y="2140688"/>
            <a:ext cx="4239491" cy="1096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What factors affect the capacitance?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AF9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07975" y="759171"/>
            <a:ext cx="8229600" cy="62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2200" b="0" i="0" u="none" strike="noStrike" cap="none" dirty="0">
                <a:solidFill>
                  <a:schemeClr val="tx1"/>
                </a:solidFill>
                <a:sym typeface="Comic Sans MS"/>
              </a:rPr>
              <a:t>A capacitor has two oppositely charged plates. </a:t>
            </a:r>
            <a:br>
              <a:rPr lang="en-GB" sz="2200" b="0" i="0" u="none" strike="noStrike" cap="none" dirty="0">
                <a:solidFill>
                  <a:schemeClr val="tx1"/>
                </a:solidFill>
                <a:sym typeface="Comic Sans MS"/>
              </a:rPr>
            </a:br>
            <a:r>
              <a:rPr lang="en-GB" sz="2200" b="0" i="0" u="none" strike="noStrike" cap="none" dirty="0">
                <a:solidFill>
                  <a:schemeClr val="tx1"/>
                </a:solidFill>
                <a:sym typeface="Comic Sans MS"/>
              </a:rPr>
              <a:t>Remember the capacitance of a capacitor was defined as Charge per Voltage (C = Q/V)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0" y="0"/>
            <a:ext cx="9144000" cy="3846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Analyse capacitance of parallel plate capacitors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AutoShape 2" descr="schoolphysics ::Welcome: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2" descr="Electric field force lines between two parallel plates.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3326" r="7019"/>
          <a:stretch/>
        </p:blipFill>
        <p:spPr bwMode="auto">
          <a:xfrm>
            <a:off x="325581" y="1916677"/>
            <a:ext cx="4197927" cy="3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341418" y="2945475"/>
            <a:ext cx="83127" cy="969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84661" y="2986689"/>
            <a:ext cx="413956" cy="14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217"/>
          <p:cNvSpPr txBox="1">
            <a:spLocks/>
          </p:cNvSpPr>
          <p:nvPr/>
        </p:nvSpPr>
        <p:spPr>
          <a:xfrm>
            <a:off x="2218264" y="2688789"/>
            <a:ext cx="304801" cy="277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10" name="Shape 223"/>
          <p:cNvSpPr txBox="1">
            <a:spLocks/>
          </p:cNvSpPr>
          <p:nvPr/>
        </p:nvSpPr>
        <p:spPr>
          <a:xfrm>
            <a:off x="4572000" y="3042457"/>
            <a:ext cx="4362645" cy="1096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What factors affect the capacitance?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Plate separation (d)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C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α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1/d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Plate surface area (A)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C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α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Comic Sans MS"/>
              <a:buNone/>
              <a:tabLst/>
              <a:defRPr/>
            </a:pPr>
            <a:endParaRPr kumimoji="0" lang="en-GB" sz="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The permittivity of the insulator between the plates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	 C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α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11" name="Shape 223"/>
          <p:cNvSpPr txBox="1">
            <a:spLocks/>
          </p:cNvSpPr>
          <p:nvPr/>
        </p:nvSpPr>
        <p:spPr>
          <a:xfrm>
            <a:off x="0" y="5643980"/>
            <a:ext cx="6096000" cy="1096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Where: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=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r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0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r 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is the relative permittivity of an insulator and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0 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is the permittivity of free space  </a:t>
            </a:r>
          </a:p>
        </p:txBody>
      </p:sp>
      <p:sp>
        <p:nvSpPr>
          <p:cNvPr id="12" name="Shape 223"/>
          <p:cNvSpPr txBox="1">
            <a:spLocks/>
          </p:cNvSpPr>
          <p:nvPr/>
        </p:nvSpPr>
        <p:spPr>
          <a:xfrm>
            <a:off x="6421581" y="5676869"/>
            <a:ext cx="1662546" cy="922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So: C = </a:t>
            </a:r>
            <a:r>
              <a:rPr kumimoji="0" lang="el-GR" sz="2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       d</a:t>
            </a:r>
          </a:p>
        </p:txBody>
      </p:sp>
    </p:spTree>
    <p:extLst>
      <p:ext uri="{BB962C8B-B14F-4D97-AF65-F5344CB8AC3E}">
        <p14:creationId xmlns:p14="http://schemas.microsoft.com/office/powerpoint/2010/main" val="398995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AF9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0" y="0"/>
            <a:ext cx="9144000" cy="3846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Analyse capacitance of parallel plate capacitors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AutoShape 2" descr="schoolphysics ::Welcome: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2" descr="Electric field force lines between two parallel plates.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3326" r="7019"/>
          <a:stretch/>
        </p:blipFill>
        <p:spPr bwMode="auto">
          <a:xfrm>
            <a:off x="325581" y="1916677"/>
            <a:ext cx="4197927" cy="3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341418" y="2945475"/>
            <a:ext cx="83127" cy="969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84661" y="2986689"/>
            <a:ext cx="413956" cy="14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217"/>
          <p:cNvSpPr txBox="1">
            <a:spLocks/>
          </p:cNvSpPr>
          <p:nvPr/>
        </p:nvSpPr>
        <p:spPr>
          <a:xfrm>
            <a:off x="2218264" y="2688789"/>
            <a:ext cx="304801" cy="277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11" name="Shape 223"/>
          <p:cNvSpPr txBox="1">
            <a:spLocks/>
          </p:cNvSpPr>
          <p:nvPr/>
        </p:nvSpPr>
        <p:spPr>
          <a:xfrm>
            <a:off x="2875085" y="529090"/>
            <a:ext cx="6096000" cy="1096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Where: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=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r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0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r 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is the relative permittivity of an insulator and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0 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is the permittivity of free space  </a:t>
            </a:r>
          </a:p>
        </p:txBody>
      </p:sp>
      <p:sp>
        <p:nvSpPr>
          <p:cNvPr id="12" name="Shape 223"/>
          <p:cNvSpPr txBox="1">
            <a:spLocks/>
          </p:cNvSpPr>
          <p:nvPr/>
        </p:nvSpPr>
        <p:spPr>
          <a:xfrm>
            <a:off x="567113" y="608433"/>
            <a:ext cx="1662546" cy="922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So: C = </a:t>
            </a:r>
            <a:r>
              <a:rPr kumimoji="0" lang="el-GR" sz="2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       d</a:t>
            </a:r>
          </a:p>
        </p:txBody>
      </p:sp>
      <p:sp>
        <p:nvSpPr>
          <p:cNvPr id="13" name="Shape 217"/>
          <p:cNvSpPr txBox="1">
            <a:spLocks/>
          </p:cNvSpPr>
          <p:nvPr/>
        </p:nvSpPr>
        <p:spPr>
          <a:xfrm>
            <a:off x="2017741" y="2127939"/>
            <a:ext cx="1147795" cy="282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2cm	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14" name="Shape 217"/>
          <p:cNvSpPr txBox="1">
            <a:spLocks/>
          </p:cNvSpPr>
          <p:nvPr/>
        </p:nvSpPr>
        <p:spPr>
          <a:xfrm rot="16200000">
            <a:off x="2112038" y="3673659"/>
            <a:ext cx="1373159" cy="282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20 cm</a:t>
            </a:r>
            <a:r>
              <a:rPr kumimoji="0" lang="en-GB" sz="2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2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309" t="-1503"/>
          <a:stretch/>
        </p:blipFill>
        <p:spPr>
          <a:xfrm>
            <a:off x="3113973" y="1644766"/>
            <a:ext cx="5618223" cy="473742"/>
          </a:xfrm>
          <a:prstGeom prst="rect">
            <a:avLst/>
          </a:prstGeom>
        </p:spPr>
      </p:pic>
      <p:sp>
        <p:nvSpPr>
          <p:cNvPr id="16" name="Shape 223"/>
          <p:cNvSpPr txBox="1">
            <a:spLocks/>
          </p:cNvSpPr>
          <p:nvPr/>
        </p:nvSpPr>
        <p:spPr>
          <a:xfrm>
            <a:off x="4221045" y="2144280"/>
            <a:ext cx="4922955" cy="11704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What is the capacitance of this capacitor?</a:t>
            </a:r>
          </a:p>
        </p:txBody>
      </p:sp>
    </p:spTree>
    <p:extLst>
      <p:ext uri="{BB962C8B-B14F-4D97-AF65-F5344CB8AC3E}">
        <p14:creationId xmlns:p14="http://schemas.microsoft.com/office/powerpoint/2010/main" val="1232580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AF9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0" y="0"/>
            <a:ext cx="9144000" cy="3846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Analyse capacitance of parallel plate capacitors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AutoShape 2" descr="schoolphysics ::Welcome: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2" descr="Electric field force lines between two parallel plates.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3326" r="7019"/>
          <a:stretch/>
        </p:blipFill>
        <p:spPr bwMode="auto">
          <a:xfrm>
            <a:off x="307975" y="2121008"/>
            <a:ext cx="4197927" cy="38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323812" y="3149806"/>
            <a:ext cx="83127" cy="969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67055" y="3191020"/>
            <a:ext cx="413956" cy="14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217"/>
          <p:cNvSpPr txBox="1">
            <a:spLocks/>
          </p:cNvSpPr>
          <p:nvPr/>
        </p:nvSpPr>
        <p:spPr>
          <a:xfrm>
            <a:off x="2200658" y="2893120"/>
            <a:ext cx="304801" cy="277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11" name="Shape 223"/>
          <p:cNvSpPr txBox="1">
            <a:spLocks/>
          </p:cNvSpPr>
          <p:nvPr/>
        </p:nvSpPr>
        <p:spPr>
          <a:xfrm>
            <a:off x="2875085" y="529090"/>
            <a:ext cx="6096000" cy="1096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Where: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=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r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0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r 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is the relative permittivity of an insulator and 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0 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is the permittivity of free space  </a:t>
            </a:r>
          </a:p>
        </p:txBody>
      </p:sp>
      <p:sp>
        <p:nvSpPr>
          <p:cNvPr id="12" name="Shape 223"/>
          <p:cNvSpPr txBox="1">
            <a:spLocks/>
          </p:cNvSpPr>
          <p:nvPr/>
        </p:nvSpPr>
        <p:spPr>
          <a:xfrm>
            <a:off x="567113" y="608433"/>
            <a:ext cx="1662546" cy="922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So: C = </a:t>
            </a:r>
            <a:r>
              <a:rPr kumimoji="0" lang="el-GR" sz="2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ε</a:t>
            </a: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       d</a:t>
            </a:r>
          </a:p>
        </p:txBody>
      </p:sp>
      <p:sp>
        <p:nvSpPr>
          <p:cNvPr id="13" name="Shape 217"/>
          <p:cNvSpPr txBox="1">
            <a:spLocks/>
          </p:cNvSpPr>
          <p:nvPr/>
        </p:nvSpPr>
        <p:spPr>
          <a:xfrm>
            <a:off x="2000135" y="2332270"/>
            <a:ext cx="1147795" cy="282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2cm	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sp>
        <p:nvSpPr>
          <p:cNvPr id="14" name="Shape 217"/>
          <p:cNvSpPr txBox="1">
            <a:spLocks/>
          </p:cNvSpPr>
          <p:nvPr/>
        </p:nvSpPr>
        <p:spPr>
          <a:xfrm rot="16200000">
            <a:off x="2094432" y="3877990"/>
            <a:ext cx="1373159" cy="282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20 cm</a:t>
            </a:r>
            <a:r>
              <a:rPr kumimoji="0" lang="en-GB" sz="2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2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	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309" t="-1503"/>
          <a:stretch/>
        </p:blipFill>
        <p:spPr>
          <a:xfrm>
            <a:off x="3147930" y="1756050"/>
            <a:ext cx="5618223" cy="473742"/>
          </a:xfrm>
          <a:prstGeom prst="rect">
            <a:avLst/>
          </a:prstGeom>
        </p:spPr>
      </p:pic>
      <p:sp>
        <p:nvSpPr>
          <p:cNvPr id="16" name="Shape 223"/>
          <p:cNvSpPr txBox="1">
            <a:spLocks/>
          </p:cNvSpPr>
          <p:nvPr/>
        </p:nvSpPr>
        <p:spPr>
          <a:xfrm>
            <a:off x="4629056" y="3090060"/>
            <a:ext cx="4922955" cy="11704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What is the capacitance of this capacitor?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C = 8.85 x 10</a:t>
            </a:r>
            <a:r>
              <a:rPr kumimoji="0" lang="en-GB" sz="2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-12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x 0.0020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C = 1.77 x 10</a:t>
            </a:r>
            <a:r>
              <a:rPr kumimoji="0" lang="en-GB" sz="2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-14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 F</a:t>
            </a:r>
            <a:endParaRPr kumimoji="0" lang="en-GB" sz="22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8796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87725" y="116625"/>
            <a:ext cx="8949300" cy="12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sz="4400" b="0" i="0" u="none" strike="noStrike" cap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Electric field lines and field strength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355019" y="1770047"/>
            <a:ext cx="8330679" cy="4823662"/>
            <a:chOff x="435644" y="26164"/>
            <a:chExt cx="7719310" cy="4706471"/>
          </a:xfrm>
        </p:grpSpPr>
        <p:sp>
          <p:nvSpPr>
            <p:cNvPr id="174" name="Shape 174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513105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lvl="0" rtl="0">
                <a:lnSpc>
                  <a:spcPct val="90000"/>
                </a:lnSpc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Describe what is meant by an electric field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lvl="0" rtl="0">
                <a:lnSpc>
                  <a:spcPct val="90000"/>
                </a:lnSpc>
                <a:spcBef>
                  <a:spcPts val="0"/>
                </a:spcBef>
                <a:buSzPct val="25000"/>
                <a:buNone/>
              </a:pP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Draw electric field patterns around point charges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435644" y="341053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546352" y="3469497"/>
              <a:ext cx="7530900" cy="12042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>
                <a:lnSpc>
                  <a:spcPct val="90000"/>
                </a:lnSpc>
                <a:buSzPct val="25000"/>
              </a:pPr>
              <a:r>
                <a:rPr lang="en-GB" sz="3200" dirty="0">
                  <a:latin typeface="Comic Sans MS"/>
                  <a:ea typeface="Comic Sans MS"/>
                  <a:cs typeface="Comic Sans MS"/>
                  <a:sym typeface="Comic Sans MS"/>
                </a:rPr>
                <a:t>Describe electric fields around multiple charges and equipotential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3" name="Shape 163"/>
          <p:cNvGraphicFramePr/>
          <p:nvPr/>
        </p:nvGraphicFramePr>
        <p:xfrm>
          <a:off x="126100" y="2270800"/>
          <a:ext cx="2017600" cy="24993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0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5: Newtonian world and astrophysics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6: Particles and medical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4" name="Shape 164"/>
          <p:cNvGraphicFramePr/>
          <p:nvPr/>
        </p:nvGraphicFramePr>
        <p:xfrm>
          <a:off x="2315200" y="2270800"/>
          <a:ext cx="2885650" cy="274305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8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6.1: Capacitors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6.2: Electric fields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6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6.3: Electromagnetism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6.4 Nuclear and particle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6.5 Medical imaging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5" name="Shape 165"/>
          <p:cNvGraphicFramePr/>
          <p:nvPr>
            <p:extLst>
              <p:ext uri="{D42A27DB-BD31-4B8C-83A1-F6EECF244321}">
                <p14:modId xmlns:p14="http://schemas.microsoft.com/office/powerpoint/2010/main" val="440025946"/>
              </p:ext>
            </p:extLst>
          </p:nvPr>
        </p:nvGraphicFramePr>
        <p:xfrm>
          <a:off x="5333225" y="2270800"/>
          <a:ext cx="3705100" cy="3020442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3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2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 Electric field lines and field strength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 Uniform electric fields and capacitance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 Coulombs Law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 Motion of charged particles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 Electric potential and electric potential energy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96549"/>
                  </a:ext>
                </a:extLst>
              </a:tr>
            </a:tbl>
          </a:graphicData>
        </a:graphic>
      </p:graphicFrame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2071375" y="6173000"/>
            <a:ext cx="5114400" cy="566100"/>
          </a:xfrm>
          <a:prstGeom prst="rect">
            <a:avLst/>
          </a:prstGeom>
          <a:solidFill>
            <a:schemeClr val="lt1">
              <a:alpha val="588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sz="3959" dirty="0"/>
              <a:t>Electric fields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0" y="-12192"/>
            <a:ext cx="9144000" cy="880092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b="1" dirty="0">
                <a:solidFill>
                  <a:srgbClr val="FFFFFF"/>
                </a:solidFill>
              </a:rPr>
              <a:t>Coulombs Law</a:t>
            </a:r>
          </a:p>
        </p:txBody>
      </p:sp>
    </p:spTree>
    <p:extLst>
      <p:ext uri="{BB962C8B-B14F-4D97-AF65-F5344CB8AC3E}">
        <p14:creationId xmlns:p14="http://schemas.microsoft.com/office/powerpoint/2010/main" val="3791809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87725" y="116625"/>
            <a:ext cx="8949300" cy="12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sz="4400" b="0" i="0" u="none" strike="noStrike" cap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Coulomb’s Law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355019" y="1770047"/>
            <a:ext cx="8330679" cy="4823662"/>
            <a:chOff x="435644" y="26164"/>
            <a:chExt cx="7719310" cy="4706471"/>
          </a:xfrm>
        </p:grpSpPr>
        <p:sp>
          <p:nvSpPr>
            <p:cNvPr id="174" name="Shape 174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513105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the force between two charged particles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Derive Coulombs Law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435644" y="341053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546352" y="3469497"/>
              <a:ext cx="7530900" cy="12042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Practise using Coulomb’s Law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0" y="0"/>
            <a:ext cx="9144000" cy="404400"/>
          </a:xfrm>
          <a:prstGeom prst="rect">
            <a:avLst/>
          </a:prstGeom>
          <a:solidFill>
            <a:srgbClr val="84FE72">
              <a:alpha val="9885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the force between two charged particles</a:t>
            </a:r>
          </a:p>
        </p:txBody>
      </p:sp>
      <p:pic>
        <p:nvPicPr>
          <p:cNvPr id="1026" name="Picture 2" descr="https://upload.wikimedia.org/wikipedia/commons/thumb/0/07/CoulombsLaw.svg/1280px-CoulombsLaw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1"/>
          <a:stretch/>
        </p:blipFill>
        <p:spPr bwMode="auto">
          <a:xfrm>
            <a:off x="562440" y="1070438"/>
            <a:ext cx="8019120" cy="47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0/07/CoulombsLaw.svg/1280px-CoulombsLaw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972" y="718746"/>
            <a:ext cx="6542056" cy="52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93"/>
          <p:cNvSpPr txBox="1"/>
          <p:nvPr/>
        </p:nvSpPr>
        <p:spPr>
          <a:xfrm>
            <a:off x="0" y="-1"/>
            <a:ext cx="9144000" cy="386863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Derive Coulombs Law</a:t>
            </a:r>
          </a:p>
        </p:txBody>
      </p:sp>
    </p:spTree>
    <p:extLst>
      <p:ext uri="{BB962C8B-B14F-4D97-AF65-F5344CB8AC3E}">
        <p14:creationId xmlns:p14="http://schemas.microsoft.com/office/powerpoint/2010/main" val="895713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0/07/CoulombsLaw.svg/1280px-CoulombsLaw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4"/>
          <a:stretch/>
        </p:blipFill>
        <p:spPr bwMode="auto">
          <a:xfrm>
            <a:off x="1300972" y="718746"/>
            <a:ext cx="6542056" cy="38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93"/>
          <p:cNvSpPr txBox="1"/>
          <p:nvPr/>
        </p:nvSpPr>
        <p:spPr>
          <a:xfrm>
            <a:off x="0" y="-1"/>
            <a:ext cx="9144000" cy="386863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Derive Coulombs Law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353" y="4787045"/>
            <a:ext cx="3384851" cy="172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23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0/07/CoulombsLaw.svg/1280px-CoulombsLaw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18"/>
          <a:stretch/>
        </p:blipFill>
        <p:spPr bwMode="auto">
          <a:xfrm>
            <a:off x="1063580" y="1516055"/>
            <a:ext cx="6542056" cy="13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93"/>
          <p:cNvSpPr txBox="1"/>
          <p:nvPr/>
        </p:nvSpPr>
        <p:spPr>
          <a:xfrm>
            <a:off x="0" y="-1"/>
            <a:ext cx="9144000" cy="386863"/>
          </a:xfrm>
          <a:prstGeom prst="rect">
            <a:avLst/>
          </a:prstGeom>
          <a:solidFill>
            <a:schemeClr val="accent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Practise using Coulombs Law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39" y="3422977"/>
            <a:ext cx="1775024" cy="9061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562" y="566738"/>
            <a:ext cx="8634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What is the force of repulsion between two electrons held one metre apart in a vacuum? (electron charge = 1.6 x 10</a:t>
            </a:r>
            <a:r>
              <a:rPr kumimoji="0" lang="en-GB" sz="2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-19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 C)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1029" t="-7500" r="742" b="7409"/>
          <a:stretch/>
        </p:blipFill>
        <p:spPr>
          <a:xfrm>
            <a:off x="3339422" y="3619664"/>
            <a:ext cx="5452886" cy="4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49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0/07/CoulombsLaw.svg/1280px-CoulombsLaw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18"/>
          <a:stretch/>
        </p:blipFill>
        <p:spPr bwMode="auto">
          <a:xfrm>
            <a:off x="1063580" y="1516055"/>
            <a:ext cx="6542056" cy="136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93"/>
          <p:cNvSpPr txBox="1"/>
          <p:nvPr/>
        </p:nvSpPr>
        <p:spPr>
          <a:xfrm>
            <a:off x="0" y="-1"/>
            <a:ext cx="9144000" cy="386863"/>
          </a:xfrm>
          <a:prstGeom prst="rect">
            <a:avLst/>
          </a:prstGeom>
          <a:solidFill>
            <a:schemeClr val="accent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Practise using Coulombs Law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39" y="3422977"/>
            <a:ext cx="1775024" cy="9061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262" y="652415"/>
            <a:ext cx="8634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What is the force of repulsion between two electrons held one metre apart in a vacuum? (electron charge = 1.6 x 10</a:t>
            </a:r>
            <a:r>
              <a:rPr kumimoji="0" lang="en-GB" sz="2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-19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 C)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1029" t="-7500" r="742" b="7409"/>
          <a:stretch/>
        </p:blipFill>
        <p:spPr>
          <a:xfrm>
            <a:off x="3339422" y="3619664"/>
            <a:ext cx="5452886" cy="467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654" y="4825392"/>
            <a:ext cx="83966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F =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kQq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/r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2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 = (9.0 x 10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9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 x 1.6 x 10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-19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 x 1.6 x 10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-19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)/ 1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2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 = 2.3 x 10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-28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3999273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3" name="Shape 163"/>
          <p:cNvGraphicFramePr/>
          <p:nvPr/>
        </p:nvGraphicFramePr>
        <p:xfrm>
          <a:off x="126100" y="2270800"/>
          <a:ext cx="2017600" cy="24993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0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5: Newtonian world and astrophysics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6: Particles and medical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4" name="Shape 164"/>
          <p:cNvGraphicFramePr/>
          <p:nvPr/>
        </p:nvGraphicFramePr>
        <p:xfrm>
          <a:off x="2315200" y="2270800"/>
          <a:ext cx="2885650" cy="274305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8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6.1: Capacitors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6.2: Electric fields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6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6.3: Electromagnetism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6.4 Nuclear and particle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6.5 Medical imaging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2071375" y="6173000"/>
            <a:ext cx="5114400" cy="566100"/>
          </a:xfrm>
          <a:prstGeom prst="rect">
            <a:avLst/>
          </a:prstGeom>
          <a:solidFill>
            <a:schemeClr val="lt1">
              <a:alpha val="588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sz="3959" dirty="0"/>
              <a:t>Electric fields</a:t>
            </a:r>
          </a:p>
        </p:txBody>
      </p:sp>
      <p:sp>
        <p:nvSpPr>
          <p:cNvPr id="8" name="Shape 167"/>
          <p:cNvSpPr txBox="1">
            <a:spLocks/>
          </p:cNvSpPr>
          <p:nvPr/>
        </p:nvSpPr>
        <p:spPr>
          <a:xfrm>
            <a:off x="0" y="-12192"/>
            <a:ext cx="9144000" cy="1498092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sym typeface="Comic Sans MS"/>
              </a:rPr>
              <a:t>Electric potential and potential energy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sym typeface="Comic Sans MS"/>
            </a:endParaRPr>
          </a:p>
        </p:txBody>
      </p:sp>
      <p:graphicFrame>
        <p:nvGraphicFramePr>
          <p:cNvPr id="2" name="Shape 165">
            <a:extLst>
              <a:ext uri="{FF2B5EF4-FFF2-40B4-BE49-F238E27FC236}">
                <a16:creationId xmlns:a16="http://schemas.microsoft.com/office/drawing/2014/main" id="{45CF9F1A-61D1-A483-6842-69225CE0B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108408"/>
              </p:ext>
            </p:extLst>
          </p:nvPr>
        </p:nvGraphicFramePr>
        <p:xfrm>
          <a:off x="5333225" y="2270800"/>
          <a:ext cx="3705100" cy="2954119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3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2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 Electric field lines and field strength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 Uniform electric fields and capacitance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27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 Coulombs Law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 Motion of charged particles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 Electric potential and electric potential energy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96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372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87725" y="116625"/>
            <a:ext cx="8949300" cy="12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sz="4400" b="0" i="0" u="none" strike="noStrike" cap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Electric potential and </a:t>
            </a:r>
            <a:r>
              <a:rPr lang="en-GB" dirty="0">
                <a:solidFill>
                  <a:schemeClr val="tx1"/>
                </a:solidFill>
              </a:rPr>
              <a:t>potential energy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173" name="Shape 173"/>
          <p:cNvGrpSpPr/>
          <p:nvPr/>
        </p:nvGrpSpPr>
        <p:grpSpPr>
          <a:xfrm>
            <a:off x="355019" y="1770047"/>
            <a:ext cx="8330679" cy="4823662"/>
            <a:chOff x="435644" y="26164"/>
            <a:chExt cx="7719310" cy="4706471"/>
          </a:xfrm>
        </p:grpSpPr>
        <p:sp>
          <p:nvSpPr>
            <p:cNvPr id="174" name="Shape 174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513105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what is meant by electric potential	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what is meant by electric potential energy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435644" y="341053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546352" y="3469497"/>
              <a:ext cx="7530900" cy="12042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the link between force and electric potential energy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0" y="0"/>
            <a:ext cx="9144000" cy="404400"/>
          </a:xfrm>
          <a:prstGeom prst="rect">
            <a:avLst/>
          </a:prstGeom>
          <a:solidFill>
            <a:srgbClr val="84FE72">
              <a:alpha val="9885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what is meant by electric potential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562" y="566738"/>
            <a:ext cx="86340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Electric potential (V) is the is the work done per unit positive charge to move the charged particle from a point infinitely far away to a point within an electric field of another charged particle (Q)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5" name="Picture 2" descr="Electricity - detailed cont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63808" b="59167"/>
          <a:stretch/>
        </p:blipFill>
        <p:spPr bwMode="auto">
          <a:xfrm rot="865363">
            <a:off x="816059" y="3045266"/>
            <a:ext cx="1646492" cy="1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278273" y="3799709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0464" y="4016253"/>
            <a:ext cx="1873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Infinity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V = 0 JC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</a:t>
            </a:r>
          </a:p>
        </p:txBody>
      </p:sp>
      <p:cxnSp>
        <p:nvCxnSpPr>
          <p:cNvPr id="3" name="Straight Arrow Connector 2"/>
          <p:cNvCxnSpPr>
            <a:stCxn id="6" idx="2"/>
            <a:endCxn id="11" idx="6"/>
          </p:cNvCxnSpPr>
          <p:nvPr/>
        </p:nvCxnSpPr>
        <p:spPr>
          <a:xfrm flipH="1">
            <a:off x="2735112" y="3850660"/>
            <a:ext cx="45431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34528" y="3799709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41648" y="3850658"/>
            <a:ext cx="8928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98441" y="3501500"/>
            <a:ext cx="39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r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401" y="4605884"/>
            <a:ext cx="2377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At surface of 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V = Max JC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</a:t>
            </a:r>
          </a:p>
        </p:txBody>
      </p:sp>
      <p:sp>
        <p:nvSpPr>
          <p:cNvPr id="14" name="AutoShape 2" descr="Does an electric potential graph approach zero no matter if the charge is  positive or negative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0" y="0"/>
            <a:ext cx="9144000" cy="404400"/>
          </a:xfrm>
          <a:prstGeom prst="rect">
            <a:avLst/>
          </a:prstGeom>
          <a:solidFill>
            <a:srgbClr val="84FE72">
              <a:alpha val="9885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i="0" u="none" strike="noStrike" cap="none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Describe what is meant by electric fields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71899" y="6043819"/>
            <a:ext cx="3433450" cy="4484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200" dirty="0">
                <a:solidFill>
                  <a:schemeClr val="lt1"/>
                </a:solidFill>
              </a:rPr>
              <a:t>Why does this happen?</a:t>
            </a:r>
          </a:p>
        </p:txBody>
      </p:sp>
      <p:sp>
        <p:nvSpPr>
          <p:cNvPr id="9" name="Shape 185"/>
          <p:cNvSpPr txBox="1">
            <a:spLocks/>
          </p:cNvSpPr>
          <p:nvPr/>
        </p:nvSpPr>
        <p:spPr>
          <a:xfrm>
            <a:off x="171899" y="550244"/>
            <a:ext cx="9119541" cy="12266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US" dirty="0"/>
          </a:p>
        </p:txBody>
      </p:sp>
      <p:pic>
        <p:nvPicPr>
          <p:cNvPr id="3" name="T6R1uFvMFN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654809"/>
            <a:ext cx="9135291" cy="513860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0" y="0"/>
            <a:ext cx="9144000" cy="404400"/>
          </a:xfrm>
          <a:prstGeom prst="rect">
            <a:avLst/>
          </a:prstGeom>
          <a:solidFill>
            <a:srgbClr val="84FE72">
              <a:alpha val="9885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what is meant by electric potential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561" y="566738"/>
            <a:ext cx="87835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Electric potential (V) is the is the work done per unit positive charge to move the charged particle from a point infinitely far away to a point within an electric field of another charged particle 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5" name="Picture 2" descr="Electricity - detailed cont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63808" b="59167"/>
          <a:stretch/>
        </p:blipFill>
        <p:spPr bwMode="auto">
          <a:xfrm rot="865363">
            <a:off x="1315312" y="1723146"/>
            <a:ext cx="1646492" cy="1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788227" y="2477591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0418" y="2694135"/>
            <a:ext cx="1873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Infinity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V = 0 JC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</a:t>
            </a:r>
          </a:p>
        </p:txBody>
      </p:sp>
      <p:cxnSp>
        <p:nvCxnSpPr>
          <p:cNvPr id="3" name="Straight Arrow Connector 2"/>
          <p:cNvCxnSpPr>
            <a:stCxn id="6" idx="2"/>
            <a:endCxn id="11" idx="6"/>
          </p:cNvCxnSpPr>
          <p:nvPr/>
        </p:nvCxnSpPr>
        <p:spPr>
          <a:xfrm flipH="1">
            <a:off x="3245066" y="2528542"/>
            <a:ext cx="45431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44482" y="2477591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51602" y="2528540"/>
            <a:ext cx="8928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08395" y="2179382"/>
            <a:ext cx="39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r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1425" y="3257670"/>
            <a:ext cx="2377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At surface of Q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V = Max JC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</a:t>
            </a:r>
          </a:p>
        </p:txBody>
      </p:sp>
      <p:sp>
        <p:nvSpPr>
          <p:cNvPr id="14" name="AutoShape 2" descr="Does an electric potential graph approach zero no matter if the charge is  positive or negative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52" name="Picture 4" descr="https://qph.fs.quoracdn.net/main-qimg-54bc4b0f2a3b2469f25082e8041193d5-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09" y="3877778"/>
            <a:ext cx="5798605" cy="276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30487" y="4547651"/>
            <a:ext cx="2377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For a repulsive force- requires energy to move towards particle. V positive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40660" y="5112540"/>
            <a:ext cx="2377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For an attractive force- loses energy moving towards particle. V negative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188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0" y="0"/>
            <a:ext cx="9144000" cy="404400"/>
          </a:xfrm>
          <a:prstGeom prst="rect">
            <a:avLst/>
          </a:prstGeom>
          <a:solidFill>
            <a:srgbClr val="84FE72">
              <a:alpha val="9885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what is meant by electric potential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562" y="566738"/>
            <a:ext cx="86340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Electric potential (V) is the is the work done per unit positive charge to move the charged particle from a point infinitely far away to a point within an electric field of another charged particle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5" name="Picture 2" descr="Electricity - detailed cont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63808" b="59167"/>
          <a:stretch/>
        </p:blipFill>
        <p:spPr bwMode="auto">
          <a:xfrm rot="865363">
            <a:off x="1315312" y="1723146"/>
            <a:ext cx="1646492" cy="1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788227" y="2477591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0418" y="2694135"/>
            <a:ext cx="1873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Infinity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V = 0 JC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</a:t>
            </a:r>
          </a:p>
        </p:txBody>
      </p:sp>
      <p:cxnSp>
        <p:nvCxnSpPr>
          <p:cNvPr id="3" name="Straight Arrow Connector 2"/>
          <p:cNvCxnSpPr>
            <a:stCxn id="6" idx="2"/>
            <a:endCxn id="11" idx="6"/>
          </p:cNvCxnSpPr>
          <p:nvPr/>
        </p:nvCxnSpPr>
        <p:spPr>
          <a:xfrm flipH="1">
            <a:off x="3245066" y="2528542"/>
            <a:ext cx="45431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44482" y="2477591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51602" y="2528540"/>
            <a:ext cx="8928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08395" y="2179382"/>
            <a:ext cx="39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r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1425" y="3257670"/>
            <a:ext cx="2377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At surface of Q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V = Max JC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</a:t>
            </a:r>
          </a:p>
        </p:txBody>
      </p:sp>
      <p:sp>
        <p:nvSpPr>
          <p:cNvPr id="14" name="AutoShape 2" descr="Does an electric potential graph approach zero no matter if the charge is  positive or negative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52" name="Picture 4" descr="https://qph.fs.quoracdn.net/main-qimg-54bc4b0f2a3b2469f25082e8041193d5-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09" y="3877778"/>
            <a:ext cx="5798605" cy="276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30487" y="4547651"/>
            <a:ext cx="2377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For a repulsive force- requires energy to move towards particle. V positive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40660" y="5112540"/>
            <a:ext cx="2377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For an attractive force- loses energy moving towards particle. V negative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31546" b="48818"/>
          <a:stretch/>
        </p:blipFill>
        <p:spPr>
          <a:xfrm>
            <a:off x="3519333" y="2849601"/>
            <a:ext cx="2368181" cy="13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69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0" y="0"/>
            <a:ext cx="9144000" cy="404400"/>
          </a:xfrm>
          <a:prstGeom prst="rect">
            <a:avLst/>
          </a:prstGeom>
          <a:solidFill>
            <a:srgbClr val="84FE72">
              <a:alpha val="9885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what is meant by electric potential</a:t>
            </a:r>
          </a:p>
        </p:txBody>
      </p:sp>
      <p:pic>
        <p:nvPicPr>
          <p:cNvPr id="5" name="Picture 2" descr="Electricity - detailed cont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63808" b="59167"/>
          <a:stretch/>
        </p:blipFill>
        <p:spPr bwMode="auto">
          <a:xfrm rot="865363">
            <a:off x="1315312" y="546909"/>
            <a:ext cx="1646492" cy="1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788227" y="1301354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0418" y="1517898"/>
            <a:ext cx="1873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Infinity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V = 0 JC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</a:t>
            </a:r>
          </a:p>
        </p:txBody>
      </p:sp>
      <p:cxnSp>
        <p:nvCxnSpPr>
          <p:cNvPr id="3" name="Straight Arrow Connector 2"/>
          <p:cNvCxnSpPr>
            <a:stCxn id="6" idx="2"/>
            <a:endCxn id="11" idx="6"/>
          </p:cNvCxnSpPr>
          <p:nvPr/>
        </p:nvCxnSpPr>
        <p:spPr>
          <a:xfrm flipH="1">
            <a:off x="3245066" y="1352305"/>
            <a:ext cx="45431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44482" y="1301354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51602" y="1352303"/>
            <a:ext cx="8928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08395" y="1003145"/>
            <a:ext cx="39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r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1425" y="2081433"/>
            <a:ext cx="2377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At surface of Q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V = Max JC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</a:t>
            </a:r>
          </a:p>
        </p:txBody>
      </p:sp>
      <p:sp>
        <p:nvSpPr>
          <p:cNvPr id="14" name="AutoShape 2" descr="Does an electric potential graph approach zero no matter if the charge is  positive or negative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1782" y="4369074"/>
            <a:ext cx="897221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A simple model of a hydrogen atom can be thought of as an electron 0.50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Symbol" panose="05050102010706020507" pitchFamily="18" charset="2"/>
              </a:rPr>
              <a:t>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10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-10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m from a proton.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Calculate the electrical potential 0.50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Symbol" panose="05050102010706020507" pitchFamily="18" charset="2"/>
              </a:rPr>
              <a:t>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10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-10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m from a proton.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(electron charge = 1.6 x 10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-19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 C)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1546" b="48818"/>
          <a:stretch/>
        </p:blipFill>
        <p:spPr>
          <a:xfrm>
            <a:off x="630240" y="2953597"/>
            <a:ext cx="2368181" cy="13279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1029" t="-7500" r="742" b="7409"/>
          <a:stretch/>
        </p:blipFill>
        <p:spPr>
          <a:xfrm>
            <a:off x="3519333" y="3384019"/>
            <a:ext cx="5452886" cy="4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20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0" y="0"/>
            <a:ext cx="9144000" cy="404400"/>
          </a:xfrm>
          <a:prstGeom prst="rect">
            <a:avLst/>
          </a:prstGeom>
          <a:solidFill>
            <a:srgbClr val="84FE72">
              <a:alpha val="9885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what is meant by electric potential</a:t>
            </a:r>
          </a:p>
        </p:txBody>
      </p:sp>
      <p:pic>
        <p:nvPicPr>
          <p:cNvPr id="5" name="Picture 2" descr="Electricity - detailed cont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63808" b="59167"/>
          <a:stretch/>
        </p:blipFill>
        <p:spPr bwMode="auto">
          <a:xfrm rot="865363">
            <a:off x="1315312" y="546909"/>
            <a:ext cx="1646492" cy="1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788227" y="1301354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0418" y="1517898"/>
            <a:ext cx="1873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Infinity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V = 0 JC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</a:t>
            </a:r>
          </a:p>
        </p:txBody>
      </p:sp>
      <p:cxnSp>
        <p:nvCxnSpPr>
          <p:cNvPr id="3" name="Straight Arrow Connector 2"/>
          <p:cNvCxnSpPr>
            <a:stCxn id="6" idx="2"/>
            <a:endCxn id="11" idx="6"/>
          </p:cNvCxnSpPr>
          <p:nvPr/>
        </p:nvCxnSpPr>
        <p:spPr>
          <a:xfrm flipH="1">
            <a:off x="3245066" y="1352305"/>
            <a:ext cx="45431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144482" y="1301354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51602" y="1352303"/>
            <a:ext cx="8928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08395" y="1003145"/>
            <a:ext cx="39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r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1425" y="2081433"/>
            <a:ext cx="2377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At surface of Q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V = Max JC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</a:t>
            </a:r>
          </a:p>
        </p:txBody>
      </p:sp>
      <p:sp>
        <p:nvSpPr>
          <p:cNvPr id="14" name="AutoShape 2" descr="Does an electric potential graph approach zero no matter if the charge is  positive or negative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1782" y="4369074"/>
            <a:ext cx="897221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A simple model of a hydrogen atom can be thought of as an electron 0.50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Symbol" panose="05050102010706020507" pitchFamily="18" charset="2"/>
              </a:rPr>
              <a:t>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10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-10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m from a proton.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Calculate the electrical potential 0.50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Symbol" panose="05050102010706020507" pitchFamily="18" charset="2"/>
              </a:rPr>
              <a:t>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10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-10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m from a proton.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(electron charge = 1.6 x 10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-19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 C)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1546" b="48818"/>
          <a:stretch/>
        </p:blipFill>
        <p:spPr>
          <a:xfrm>
            <a:off x="630240" y="2953597"/>
            <a:ext cx="2368181" cy="13279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1029" t="-7500" r="742" b="7409"/>
          <a:stretch/>
        </p:blipFill>
        <p:spPr>
          <a:xfrm>
            <a:off x="3519333" y="3384019"/>
            <a:ext cx="5452886" cy="4671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90403"/>
            <a:ext cx="8223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V =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kQ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/r = 9.0 x 10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9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 x 1.6 x 10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-19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 / (0.50 x 10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-10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" panose="02020603050405020304" pitchFamily="18" charset="0"/>
                <a:cs typeface="Arial"/>
                <a:sym typeface="Arial"/>
              </a:rPr>
              <a:t>) = 28.8 V</a:t>
            </a:r>
          </a:p>
        </p:txBody>
      </p:sp>
    </p:spTree>
    <p:extLst>
      <p:ext uri="{BB962C8B-B14F-4D97-AF65-F5344CB8AC3E}">
        <p14:creationId xmlns:p14="http://schemas.microsoft.com/office/powerpoint/2010/main" val="2124529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562" y="566738"/>
            <a:ext cx="86340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Electric potential energy is the is the work done to move a charged particle from a point infinitely far away to a point within an electric field of another charged particle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5" name="Picture 2" descr="Electricity - detailed cont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63808" b="59167"/>
          <a:stretch/>
        </p:blipFill>
        <p:spPr bwMode="auto">
          <a:xfrm rot="865363">
            <a:off x="833644" y="1735212"/>
            <a:ext cx="1646492" cy="1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295858" y="2489655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8049" y="2706199"/>
            <a:ext cx="1873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Infinity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Energy = 0 J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cxnSp>
        <p:nvCxnSpPr>
          <p:cNvPr id="3" name="Straight Arrow Connector 2"/>
          <p:cNvCxnSpPr>
            <a:stCxn id="6" idx="2"/>
            <a:endCxn id="11" idx="6"/>
          </p:cNvCxnSpPr>
          <p:nvPr/>
        </p:nvCxnSpPr>
        <p:spPr>
          <a:xfrm flipH="1">
            <a:off x="2752697" y="2540606"/>
            <a:ext cx="45431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52113" y="2489655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9233" y="2540604"/>
            <a:ext cx="8928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16026" y="2191446"/>
            <a:ext cx="39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r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8986" y="3295830"/>
            <a:ext cx="2377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At surface of 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Energy = Max J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4" name="AutoShape 2" descr="Does an electric potential graph approach zero no matter if the charge is  positive or negative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Shape 193"/>
          <p:cNvSpPr txBox="1"/>
          <p:nvPr/>
        </p:nvSpPr>
        <p:spPr>
          <a:xfrm>
            <a:off x="0" y="-1"/>
            <a:ext cx="9144000" cy="386863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what is meant by electric potential energy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62567" y="2032224"/>
            <a:ext cx="367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q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3660" y="1807903"/>
            <a:ext cx="367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Q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5428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562" y="566738"/>
            <a:ext cx="86340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Electric potential energy is the is the work done to move a charged particle (q) from a point infinitely far away to a point within an electric field of another charged particle (Q)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5" name="Picture 2" descr="Electricity - detailed cont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63808" b="59167"/>
          <a:stretch/>
        </p:blipFill>
        <p:spPr bwMode="auto">
          <a:xfrm rot="865363">
            <a:off x="833644" y="1735212"/>
            <a:ext cx="1646492" cy="1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295858" y="2489655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8049" y="2706199"/>
            <a:ext cx="1873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Infinity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Energy = 0 J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cxnSp>
        <p:nvCxnSpPr>
          <p:cNvPr id="3" name="Straight Arrow Connector 2"/>
          <p:cNvCxnSpPr>
            <a:stCxn id="6" idx="2"/>
            <a:endCxn id="11" idx="6"/>
          </p:cNvCxnSpPr>
          <p:nvPr/>
        </p:nvCxnSpPr>
        <p:spPr>
          <a:xfrm flipH="1">
            <a:off x="2752697" y="2540606"/>
            <a:ext cx="45431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52113" y="2489655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9233" y="2540604"/>
            <a:ext cx="8928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16026" y="2191446"/>
            <a:ext cx="39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r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8986" y="3295830"/>
            <a:ext cx="2377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At surface of 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Energy = Max J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4" name="AutoShape 2" descr="Does an electric potential graph approach zero no matter if the charge is  positive or negative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Shape 193"/>
          <p:cNvSpPr txBox="1"/>
          <p:nvPr/>
        </p:nvSpPr>
        <p:spPr>
          <a:xfrm>
            <a:off x="0" y="-1"/>
            <a:ext cx="9144000" cy="386863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what is meant by electric potential energy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31546" b="48818"/>
          <a:stretch/>
        </p:blipFill>
        <p:spPr>
          <a:xfrm>
            <a:off x="1321961" y="4924585"/>
            <a:ext cx="2368181" cy="13279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03426" y="5234639"/>
            <a:ext cx="3926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How would you change this to electric potential energy?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62567" y="2032224"/>
            <a:ext cx="367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q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3660" y="1807903"/>
            <a:ext cx="367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Q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9853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562" y="566738"/>
            <a:ext cx="86340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Electric potential energy is the is the work done to move a charged particle from a point infinitely far away to a point within an electric field of another charged particle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5" name="Picture 2" descr="Electricity - detailed cont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63808" b="59167"/>
          <a:stretch/>
        </p:blipFill>
        <p:spPr bwMode="auto">
          <a:xfrm rot="865363">
            <a:off x="833644" y="1735212"/>
            <a:ext cx="1646492" cy="1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295858" y="2489655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8049" y="2706199"/>
            <a:ext cx="1873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Infinity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Energy = 0 J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cxnSp>
        <p:nvCxnSpPr>
          <p:cNvPr id="3" name="Straight Arrow Connector 2"/>
          <p:cNvCxnSpPr>
            <a:stCxn id="6" idx="2"/>
            <a:endCxn id="11" idx="6"/>
          </p:cNvCxnSpPr>
          <p:nvPr/>
        </p:nvCxnSpPr>
        <p:spPr>
          <a:xfrm flipH="1">
            <a:off x="2752697" y="2540606"/>
            <a:ext cx="45431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52113" y="2489655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9233" y="2540604"/>
            <a:ext cx="8928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16026" y="2191446"/>
            <a:ext cx="39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r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8986" y="3295830"/>
            <a:ext cx="2377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At surface of 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Energy = Max J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4" name="AutoShape 2" descr="Does an electric potential graph approach zero no matter if the charge is  positive or negative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Shape 193"/>
          <p:cNvSpPr txBox="1"/>
          <p:nvPr/>
        </p:nvSpPr>
        <p:spPr>
          <a:xfrm>
            <a:off x="0" y="-1"/>
            <a:ext cx="9144000" cy="386863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what is meant by electric potential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9600"/>
          <a:stretch/>
        </p:blipFill>
        <p:spPr>
          <a:xfrm>
            <a:off x="1847940" y="4391534"/>
            <a:ext cx="5250164" cy="198454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829045" y="4245495"/>
            <a:ext cx="1873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Only difference is q is included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961185" y="4633546"/>
            <a:ext cx="816864" cy="1197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162567" y="2032224"/>
            <a:ext cx="367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q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3660" y="1807903"/>
            <a:ext cx="367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Q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827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lectricity - detailed cont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63808" b="59167"/>
          <a:stretch/>
        </p:blipFill>
        <p:spPr bwMode="auto">
          <a:xfrm rot="865363">
            <a:off x="833644" y="710991"/>
            <a:ext cx="1646492" cy="1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295858" y="1465434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8049" y="1681978"/>
            <a:ext cx="1873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Infinity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Energy = 0 J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cxnSp>
        <p:nvCxnSpPr>
          <p:cNvPr id="3" name="Straight Arrow Connector 2"/>
          <p:cNvCxnSpPr>
            <a:stCxn id="6" idx="2"/>
            <a:endCxn id="11" idx="6"/>
          </p:cNvCxnSpPr>
          <p:nvPr/>
        </p:nvCxnSpPr>
        <p:spPr>
          <a:xfrm flipH="1">
            <a:off x="2752697" y="1516385"/>
            <a:ext cx="45431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52113" y="1465434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9233" y="1516383"/>
            <a:ext cx="8928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16026" y="1167225"/>
            <a:ext cx="39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r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8986" y="2271609"/>
            <a:ext cx="2377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At surface of Q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Energy = Max J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4" name="AutoShape 2" descr="Does an electric potential graph approach zero no matter if the charge is  positive or negative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Shape 193"/>
          <p:cNvSpPr txBox="1"/>
          <p:nvPr/>
        </p:nvSpPr>
        <p:spPr>
          <a:xfrm>
            <a:off x="0" y="-1"/>
            <a:ext cx="9144000" cy="386863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what is meant by electric potential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9600"/>
          <a:stretch/>
        </p:blipFill>
        <p:spPr>
          <a:xfrm>
            <a:off x="343145" y="3186571"/>
            <a:ext cx="3107583" cy="117465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162567" y="1008003"/>
            <a:ext cx="367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q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3660" y="783682"/>
            <a:ext cx="367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Q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51029" t="-7500" r="742" b="7409"/>
          <a:stretch/>
        </p:blipFill>
        <p:spPr>
          <a:xfrm>
            <a:off x="3519333" y="3384019"/>
            <a:ext cx="5452886" cy="4671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1782" y="4369074"/>
            <a:ext cx="897221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A simple model of a hydrogen atom can be thought of as an electron 0.50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Symbol" panose="05050102010706020507" pitchFamily="18" charset="2"/>
              </a:rPr>
              <a:t>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10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-10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m from a proton.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Calculate the electrical potential energy 0.50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Symbol" panose="05050102010706020507" pitchFamily="18" charset="2"/>
              </a:rPr>
              <a:t>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10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-10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m from a proton.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(electron charge = 1.6 x 10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-19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 C)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3369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lectricity - detailed cont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r="63808" b="59167"/>
          <a:stretch/>
        </p:blipFill>
        <p:spPr bwMode="auto">
          <a:xfrm rot="865363">
            <a:off x="833644" y="710991"/>
            <a:ext cx="1646492" cy="161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295858" y="1465434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8049" y="1681978"/>
            <a:ext cx="1873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Infinity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Energy = 0 J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cxnSp>
        <p:nvCxnSpPr>
          <p:cNvPr id="3" name="Straight Arrow Connector 2"/>
          <p:cNvCxnSpPr>
            <a:stCxn id="6" idx="2"/>
            <a:endCxn id="11" idx="6"/>
          </p:cNvCxnSpPr>
          <p:nvPr/>
        </p:nvCxnSpPr>
        <p:spPr>
          <a:xfrm flipH="1">
            <a:off x="2752697" y="1516385"/>
            <a:ext cx="45431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52113" y="1465434"/>
            <a:ext cx="100584" cy="1019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9233" y="1516383"/>
            <a:ext cx="8928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16026" y="1167225"/>
            <a:ext cx="390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r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8986" y="2271609"/>
            <a:ext cx="2377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At surface of Q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Energy = Max J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4" name="AutoShape 2" descr="Does an electric potential graph approach zero no matter if the charge is  positive or negative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Shape 193"/>
          <p:cNvSpPr txBox="1"/>
          <p:nvPr/>
        </p:nvSpPr>
        <p:spPr>
          <a:xfrm>
            <a:off x="0" y="-1"/>
            <a:ext cx="9144000" cy="386863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what is meant by electric potential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9600"/>
          <a:stretch/>
        </p:blipFill>
        <p:spPr>
          <a:xfrm>
            <a:off x="343145" y="3186571"/>
            <a:ext cx="3107583" cy="117465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162567" y="1008003"/>
            <a:ext cx="367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q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3660" y="783682"/>
            <a:ext cx="367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Q</a:t>
            </a:r>
            <a:endParaRPr kumimoji="0" lang="en-GB" sz="20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51029" t="-7500" r="742" b="7409"/>
          <a:stretch/>
        </p:blipFill>
        <p:spPr>
          <a:xfrm>
            <a:off x="3519333" y="3384019"/>
            <a:ext cx="5452886" cy="4671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1782" y="4369074"/>
            <a:ext cx="897221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A simple model of a hydrogen atom can be thought of as an electron 0.50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Symbol" panose="05050102010706020507" pitchFamily="18" charset="2"/>
              </a:rPr>
              <a:t>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10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-10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m from a proton.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Calculate the electrical potential energy 0.50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Symbol" panose="05050102010706020507" pitchFamily="18" charset="2"/>
              </a:rPr>
              <a:t>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10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-10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m from a proton.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(electron charge = 1.6 x 10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-19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 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EPE =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Vq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= 28.8 x 1.6 x 10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-19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= 4.61 x 10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-18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76234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3"/>
          <p:cNvSpPr txBox="1"/>
          <p:nvPr/>
        </p:nvSpPr>
        <p:spPr>
          <a:xfrm>
            <a:off x="0" y="-1"/>
            <a:ext cx="9144000" cy="386863"/>
          </a:xfrm>
          <a:prstGeom prst="rect">
            <a:avLst/>
          </a:prstGeom>
          <a:solidFill>
            <a:schemeClr val="accent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the link between force and electric potential energy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562" y="566738"/>
            <a:ext cx="86340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What would be the link between the force between two particles and the electric potential energy to move with of them towards the other?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3074" name="Picture 2" descr="Gravity Fields and Potentials - Physics A-Le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4" y="2399733"/>
            <a:ext cx="4091109" cy="33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477" y="2065656"/>
            <a:ext cx="2403053" cy="1226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49600"/>
          <a:stretch/>
        </p:blipFill>
        <p:spPr>
          <a:xfrm>
            <a:off x="5338486" y="3683400"/>
            <a:ext cx="2513044" cy="9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8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7702"/>
            <a:ext cx="9144000" cy="4643743"/>
          </a:xfrm>
          <a:prstGeom prst="rect">
            <a:avLst/>
          </a:prstGeom>
        </p:spPr>
      </p:pic>
      <p:sp>
        <p:nvSpPr>
          <p:cNvPr id="216" name="Shape 216"/>
          <p:cNvSpPr txBox="1"/>
          <p:nvPr/>
        </p:nvSpPr>
        <p:spPr>
          <a:xfrm>
            <a:off x="0" y="0"/>
            <a:ext cx="9144000" cy="404400"/>
          </a:xfrm>
          <a:prstGeom prst="rect">
            <a:avLst/>
          </a:prstGeom>
          <a:solidFill>
            <a:srgbClr val="84FE72">
              <a:alpha val="9885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i="0" u="none" strike="noStrike" cap="none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Describe what is meant by electric fields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02528" y="2804231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9" name="Shape 185"/>
          <p:cNvSpPr txBox="1">
            <a:spLocks/>
          </p:cNvSpPr>
          <p:nvPr/>
        </p:nvSpPr>
        <p:spPr>
          <a:xfrm>
            <a:off x="171899" y="550244"/>
            <a:ext cx="9119541" cy="12266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7" name="Shape 217"/>
          <p:cNvSpPr txBox="1">
            <a:spLocks/>
          </p:cNvSpPr>
          <p:nvPr/>
        </p:nvSpPr>
        <p:spPr>
          <a:xfrm>
            <a:off x="3989186" y="2286213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>
                <a:solidFill>
                  <a:schemeClr val="bg1"/>
                </a:solidFill>
              </a:rPr>
              <a:t>-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8" name="Shape 217"/>
          <p:cNvSpPr txBox="1">
            <a:spLocks/>
          </p:cNvSpPr>
          <p:nvPr/>
        </p:nvSpPr>
        <p:spPr>
          <a:xfrm>
            <a:off x="5816376" y="3056709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>
                <a:solidFill>
                  <a:schemeClr val="bg1"/>
                </a:solidFill>
              </a:rPr>
              <a:t>-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0" name="Shape 217"/>
          <p:cNvSpPr txBox="1">
            <a:spLocks/>
          </p:cNvSpPr>
          <p:nvPr/>
        </p:nvSpPr>
        <p:spPr>
          <a:xfrm>
            <a:off x="2037236" y="3103334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>
                <a:solidFill>
                  <a:schemeClr val="bg1"/>
                </a:solidFill>
              </a:rPr>
              <a:t>-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1" name="Shape 217"/>
          <p:cNvSpPr txBox="1">
            <a:spLocks/>
          </p:cNvSpPr>
          <p:nvPr/>
        </p:nvSpPr>
        <p:spPr>
          <a:xfrm>
            <a:off x="2614840" y="3272414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>
                <a:solidFill>
                  <a:schemeClr val="bg1"/>
                </a:solidFill>
              </a:rPr>
              <a:t>-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2" name="Shape 217"/>
          <p:cNvSpPr txBox="1">
            <a:spLocks/>
          </p:cNvSpPr>
          <p:nvPr/>
        </p:nvSpPr>
        <p:spPr>
          <a:xfrm>
            <a:off x="3485511" y="1046397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>
                <a:solidFill>
                  <a:schemeClr val="bg1"/>
                </a:solidFill>
              </a:rPr>
              <a:t>-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3" name="Shape 217"/>
          <p:cNvSpPr txBox="1">
            <a:spLocks/>
          </p:cNvSpPr>
          <p:nvPr/>
        </p:nvSpPr>
        <p:spPr>
          <a:xfrm>
            <a:off x="3644347" y="1477328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>
                <a:solidFill>
                  <a:schemeClr val="bg1"/>
                </a:solidFill>
              </a:rPr>
              <a:t>-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4" name="Shape 217"/>
          <p:cNvSpPr txBox="1">
            <a:spLocks/>
          </p:cNvSpPr>
          <p:nvPr/>
        </p:nvSpPr>
        <p:spPr>
          <a:xfrm>
            <a:off x="3813879" y="1911869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>
                <a:solidFill>
                  <a:schemeClr val="bg1"/>
                </a:solidFill>
              </a:rPr>
              <a:t>-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5" name="Shape 217"/>
          <p:cNvSpPr txBox="1">
            <a:spLocks/>
          </p:cNvSpPr>
          <p:nvPr/>
        </p:nvSpPr>
        <p:spPr>
          <a:xfrm>
            <a:off x="873601" y="2850856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6" name="Shape 217"/>
          <p:cNvSpPr txBox="1">
            <a:spLocks/>
          </p:cNvSpPr>
          <p:nvPr/>
        </p:nvSpPr>
        <p:spPr>
          <a:xfrm>
            <a:off x="4136571" y="2792562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>
                <a:solidFill>
                  <a:schemeClr val="bg1"/>
                </a:solidFill>
              </a:rPr>
              <a:t>-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7" name="Shape 217"/>
          <p:cNvSpPr txBox="1">
            <a:spLocks/>
          </p:cNvSpPr>
          <p:nvPr/>
        </p:nvSpPr>
        <p:spPr>
          <a:xfrm>
            <a:off x="7517580" y="2303882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>
                <a:solidFill>
                  <a:schemeClr val="bg1"/>
                </a:solidFill>
              </a:rPr>
              <a:t>-</a:t>
            </a:r>
            <a:endParaRPr lang="en-GB" sz="3000" b="1" dirty="0">
              <a:solidFill>
                <a:schemeClr val="bg1"/>
              </a:solidFill>
            </a:endParaRPr>
          </a:p>
        </p:txBody>
      </p:sp>
      <p:sp>
        <p:nvSpPr>
          <p:cNvPr id="18" name="Shape 217"/>
          <p:cNvSpPr txBox="1">
            <a:spLocks/>
          </p:cNvSpPr>
          <p:nvPr/>
        </p:nvSpPr>
        <p:spPr>
          <a:xfrm>
            <a:off x="7023879" y="2449884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9" name="Shape 217"/>
          <p:cNvSpPr txBox="1">
            <a:spLocks/>
          </p:cNvSpPr>
          <p:nvPr/>
        </p:nvSpPr>
        <p:spPr>
          <a:xfrm>
            <a:off x="6537864" y="2598378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" name="Shape 217"/>
          <p:cNvSpPr txBox="1">
            <a:spLocks/>
          </p:cNvSpPr>
          <p:nvPr/>
        </p:nvSpPr>
        <p:spPr>
          <a:xfrm>
            <a:off x="6173807" y="2850856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1" name="Shape 217"/>
          <p:cNvSpPr txBox="1">
            <a:spLocks/>
          </p:cNvSpPr>
          <p:nvPr/>
        </p:nvSpPr>
        <p:spPr>
          <a:xfrm>
            <a:off x="5318321" y="3292177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2" name="Shape 217"/>
          <p:cNvSpPr txBox="1">
            <a:spLocks/>
          </p:cNvSpPr>
          <p:nvPr/>
        </p:nvSpPr>
        <p:spPr>
          <a:xfrm>
            <a:off x="1391431" y="2977095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3" name="Shape 217"/>
          <p:cNvSpPr txBox="1">
            <a:spLocks/>
          </p:cNvSpPr>
          <p:nvPr/>
        </p:nvSpPr>
        <p:spPr>
          <a:xfrm>
            <a:off x="5493628" y="1180073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4" name="Shape 217"/>
          <p:cNvSpPr txBox="1">
            <a:spLocks/>
          </p:cNvSpPr>
          <p:nvPr/>
        </p:nvSpPr>
        <p:spPr>
          <a:xfrm>
            <a:off x="5318321" y="1537531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5" name="Shape 217"/>
          <p:cNvSpPr txBox="1">
            <a:spLocks/>
          </p:cNvSpPr>
          <p:nvPr/>
        </p:nvSpPr>
        <p:spPr>
          <a:xfrm>
            <a:off x="5143013" y="1931157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6" name="Shape 217"/>
          <p:cNvSpPr txBox="1">
            <a:spLocks/>
          </p:cNvSpPr>
          <p:nvPr/>
        </p:nvSpPr>
        <p:spPr>
          <a:xfrm>
            <a:off x="4916877" y="2366400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7" name="Shape 217"/>
          <p:cNvSpPr txBox="1">
            <a:spLocks/>
          </p:cNvSpPr>
          <p:nvPr/>
        </p:nvSpPr>
        <p:spPr>
          <a:xfrm>
            <a:off x="3766598" y="4845119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8" name="Shape 217"/>
          <p:cNvSpPr txBox="1">
            <a:spLocks/>
          </p:cNvSpPr>
          <p:nvPr/>
        </p:nvSpPr>
        <p:spPr>
          <a:xfrm>
            <a:off x="5123655" y="4102357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9" name="Shape 217"/>
          <p:cNvSpPr txBox="1">
            <a:spLocks/>
          </p:cNvSpPr>
          <p:nvPr/>
        </p:nvSpPr>
        <p:spPr>
          <a:xfrm>
            <a:off x="4546904" y="4845119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0" name="Shape 217"/>
          <p:cNvSpPr txBox="1">
            <a:spLocks/>
          </p:cNvSpPr>
          <p:nvPr/>
        </p:nvSpPr>
        <p:spPr>
          <a:xfrm>
            <a:off x="3644403" y="4240814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1" name="Shape 217"/>
          <p:cNvSpPr txBox="1">
            <a:spLocks/>
          </p:cNvSpPr>
          <p:nvPr/>
        </p:nvSpPr>
        <p:spPr>
          <a:xfrm>
            <a:off x="4164493" y="3849879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2" name="Shape 217"/>
          <p:cNvSpPr txBox="1">
            <a:spLocks/>
          </p:cNvSpPr>
          <p:nvPr/>
        </p:nvSpPr>
        <p:spPr>
          <a:xfrm>
            <a:off x="4800907" y="3958922"/>
            <a:ext cx="350615" cy="252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0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3" name="Shape 217"/>
          <p:cNvSpPr txBox="1">
            <a:spLocks/>
          </p:cNvSpPr>
          <p:nvPr/>
        </p:nvSpPr>
        <p:spPr>
          <a:xfrm>
            <a:off x="92469" y="5736743"/>
            <a:ext cx="9259484" cy="4484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200" dirty="0">
                <a:solidFill>
                  <a:schemeClr val="lt1"/>
                </a:solidFill>
              </a:rPr>
              <a:t>The metal dome and “hair” becomes electrically charged so repel. </a:t>
            </a: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200" dirty="0">
                <a:solidFill>
                  <a:schemeClr val="lt1"/>
                </a:solidFill>
              </a:rPr>
              <a:t>Any electrically charged object will have an electric field around it. </a:t>
            </a:r>
          </a:p>
          <a:p>
            <a:pPr marL="0" indent="0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200" dirty="0">
                <a:solidFill>
                  <a:schemeClr val="lt1"/>
                </a:solidFill>
              </a:rPr>
              <a:t>The hairs align to the electric field lines of the dome</a:t>
            </a:r>
          </a:p>
        </p:txBody>
      </p:sp>
    </p:spTree>
    <p:extLst>
      <p:ext uri="{BB962C8B-B14F-4D97-AF65-F5344CB8AC3E}">
        <p14:creationId xmlns:p14="http://schemas.microsoft.com/office/powerpoint/2010/main" val="2952489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3"/>
          <p:cNvSpPr txBox="1"/>
          <p:nvPr/>
        </p:nvSpPr>
        <p:spPr>
          <a:xfrm>
            <a:off x="0" y="-1"/>
            <a:ext cx="9144000" cy="386863"/>
          </a:xfrm>
          <a:prstGeom prst="rect">
            <a:avLst/>
          </a:prstGeom>
          <a:solidFill>
            <a:schemeClr val="accent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the link between force and electric potential energy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562" y="566738"/>
            <a:ext cx="86340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What would be the link between the force between two particles and the electric potential energy to move with of them towards the other?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3074" name="Picture 2" descr="Gravity Fields and Potentials - Physics A-Le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4" y="2399733"/>
            <a:ext cx="4091109" cy="33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477" y="2065656"/>
            <a:ext cx="2403053" cy="1226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49600"/>
          <a:stretch/>
        </p:blipFill>
        <p:spPr>
          <a:xfrm>
            <a:off x="5338486" y="3683400"/>
            <a:ext cx="3048620" cy="11523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71600" y="2672862"/>
            <a:ext cx="17585" cy="2919046"/>
          </a:xfrm>
          <a:prstGeom prst="line">
            <a:avLst/>
          </a:prstGeom>
          <a:ln w="28575">
            <a:solidFill>
              <a:srgbClr val="2166E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403231" y="4703885"/>
            <a:ext cx="5861" cy="913999"/>
          </a:xfrm>
          <a:prstGeom prst="line">
            <a:avLst/>
          </a:prstGeom>
          <a:ln w="28575">
            <a:solidFill>
              <a:srgbClr val="2166E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396168" y="4703885"/>
            <a:ext cx="987238" cy="57150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365269" y="4581015"/>
            <a:ext cx="753206" cy="408620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65269" y="4363011"/>
            <a:ext cx="524518" cy="244098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362250" y="4029048"/>
            <a:ext cx="379622" cy="170262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390181" y="3683400"/>
            <a:ext cx="161879" cy="88105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03121" y="5038082"/>
            <a:ext cx="380285" cy="230597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5460" y="6021830"/>
            <a:ext cx="86340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/>
                <a:sym typeface="Arial"/>
              </a:rPr>
              <a:t>Area under graph = force (F) x distance (r) = work done 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362250" y="5424854"/>
            <a:ext cx="104098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62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569777"/>
            <a:ext cx="8229600" cy="94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dirty="0">
                <a:solidFill>
                  <a:schemeClr val="tx1"/>
                </a:solidFill>
              </a:rPr>
              <a:t>Electric field patterns</a:t>
            </a:r>
            <a:endParaRPr lang="en-GB" sz="4400" b="0" i="0" u="none" strike="noStrike" cap="none" dirty="0">
              <a:solidFill>
                <a:schemeClr val="tx1"/>
              </a:solidFill>
              <a:sym typeface="Comic Sans MS"/>
            </a:endParaRPr>
          </a:p>
        </p:txBody>
      </p:sp>
      <p:sp>
        <p:nvSpPr>
          <p:cNvPr id="9" name="Shape 193"/>
          <p:cNvSpPr txBox="1"/>
          <p:nvPr/>
        </p:nvSpPr>
        <p:spPr>
          <a:xfrm>
            <a:off x="0" y="0"/>
            <a:ext cx="9144000" cy="404400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GB" sz="1800" i="0" u="none" strike="noStrike" cap="none" dirty="0"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Draw electric field patterns</a:t>
            </a:r>
          </a:p>
        </p:txBody>
      </p:sp>
      <p:pic>
        <p:nvPicPr>
          <p:cNvPr id="2050" name="Picture 2" descr="Electricity - detailed cont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254"/>
            <a:ext cx="9144000" cy="45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60375" y="984875"/>
            <a:ext cx="8229600" cy="62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sz="3959" b="0" i="0" u="none" strike="noStrike" cap="none" dirty="0">
                <a:solidFill>
                  <a:schemeClr val="tx1"/>
                </a:solidFill>
                <a:sym typeface="Comic Sans MS"/>
              </a:rPr>
              <a:t>Equipotential lines</a:t>
            </a:r>
            <a:endParaRPr lang="en-GB" sz="3959" dirty="0">
              <a:solidFill>
                <a:schemeClr val="tx1"/>
              </a:solidFill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0" y="0"/>
            <a:ext cx="9144000" cy="6139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1800" dirty="0">
                <a:latin typeface="Comic Sans MS"/>
                <a:ea typeface="Comic Sans MS"/>
                <a:cs typeface="Comic Sans MS"/>
                <a:sym typeface="Comic Sans MS"/>
              </a:rPr>
              <a:t>Learning Outcome: Describe electric fields around multiple charges and equipotential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AutoShape 2" descr="schoolphysics ::Welcome: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29" t="-205" r="4305" b="7439"/>
          <a:stretch/>
        </p:blipFill>
        <p:spPr>
          <a:xfrm>
            <a:off x="114207" y="2207623"/>
            <a:ext cx="8915586" cy="30436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3" name="Shape 163"/>
          <p:cNvGraphicFramePr/>
          <p:nvPr/>
        </p:nvGraphicFramePr>
        <p:xfrm>
          <a:off x="126100" y="2270800"/>
          <a:ext cx="2017600" cy="249930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0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5: Newtonian world and astrophysics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Module 6: Particles and medical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4" name="Shape 164"/>
          <p:cNvGraphicFramePr/>
          <p:nvPr/>
        </p:nvGraphicFramePr>
        <p:xfrm>
          <a:off x="2315200" y="2270800"/>
          <a:ext cx="2885650" cy="2743050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28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6.1: Capacitors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6.2: Electric fields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6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6.3: Electromagnetism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6.4 Nuclear and particle physics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6.5 Medical imaging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5" name="Shape 165"/>
          <p:cNvGraphicFramePr/>
          <p:nvPr/>
        </p:nvGraphicFramePr>
        <p:xfrm>
          <a:off x="5333225" y="2270800"/>
          <a:ext cx="3705100" cy="3020442"/>
        </p:xfrm>
        <a:graphic>
          <a:graphicData uri="http://schemas.openxmlformats.org/drawingml/2006/table">
            <a:tbl>
              <a:tblPr>
                <a:noFill/>
                <a:tableStyleId>{68D06CC0-A7D5-46D8-9F93-243273AF70E1}</a:tableStyleId>
              </a:tblPr>
              <a:tblGrid>
                <a:gridCol w="3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2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solidFill>
                            <a:srgbClr val="FFFFFF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1. Electric field lines and field strength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2. Uniform electric fields and capacitance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3. Coulombs Law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4. Motion of charged particles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5. Electric potential and electric potential energy</a:t>
                      </a:r>
                    </a:p>
                  </a:txBody>
                  <a:tcPr marL="28575" marR="28575" marT="19050" marB="19050" anchor="b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96549"/>
                  </a:ext>
                </a:extLst>
              </a:tr>
            </a:tbl>
          </a:graphicData>
        </a:graphic>
      </p:graphicFrame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2071375" y="6173000"/>
            <a:ext cx="5114400" cy="566100"/>
          </a:xfrm>
          <a:prstGeom prst="rect">
            <a:avLst/>
          </a:prstGeom>
          <a:solidFill>
            <a:schemeClr val="lt1">
              <a:alpha val="58819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omic Sans MS"/>
              <a:buNone/>
            </a:pPr>
            <a:r>
              <a:rPr lang="en-GB" sz="3959" dirty="0"/>
              <a:t>Electric fields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0" y="-12192"/>
            <a:ext cx="9144000" cy="880092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mic Sans MS"/>
              <a:buNone/>
            </a:pPr>
            <a:r>
              <a:rPr lang="en-GB" b="1" dirty="0">
                <a:solidFill>
                  <a:srgbClr val="FFFFFF"/>
                </a:solidFill>
              </a:rPr>
              <a:t>Electric fields and field lines</a:t>
            </a:r>
          </a:p>
        </p:txBody>
      </p:sp>
    </p:spTree>
    <p:extLst>
      <p:ext uri="{BB962C8B-B14F-4D97-AF65-F5344CB8AC3E}">
        <p14:creationId xmlns:p14="http://schemas.microsoft.com/office/powerpoint/2010/main" val="355072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87725" y="116625"/>
            <a:ext cx="8949300" cy="12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GB" sz="4400" b="0" i="0" u="none" strike="noStrike" cap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Electric field strength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355019" y="1770047"/>
            <a:ext cx="8330679" cy="4823662"/>
            <a:chOff x="435644" y="26164"/>
            <a:chExt cx="7719310" cy="4706471"/>
          </a:xfrm>
        </p:grpSpPr>
        <p:sp>
          <p:nvSpPr>
            <p:cNvPr id="174" name="Shape 174"/>
            <p:cNvSpPr/>
            <p:nvPr/>
          </p:nvSpPr>
          <p:spPr>
            <a:xfrm>
              <a:off x="435655" y="26164"/>
              <a:ext cx="7719300" cy="14424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513105" y="62065"/>
              <a:ext cx="7564200" cy="1322100"/>
            </a:xfrm>
            <a:prstGeom prst="rect">
              <a:avLst/>
            </a:prstGeom>
            <a:solidFill>
              <a:srgbClr val="84FE72">
                <a:alpha val="98850"/>
              </a:srgbClr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what is meant by electric field strength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435655" y="185076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516180" y="1913327"/>
              <a:ext cx="7564200" cy="1204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how electric field strength varies in radial fields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435644" y="3410535"/>
              <a:ext cx="7719300" cy="13221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546352" y="3469497"/>
              <a:ext cx="7530900" cy="12042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lIns="230525" tIns="0" rIns="2305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Calculate electrical field strength in radial fields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2815</Words>
  <Application>Microsoft Office PowerPoint</Application>
  <PresentationFormat>On-screen Show (4:3)</PresentationFormat>
  <Paragraphs>529</Paragraphs>
  <Slides>50</Slides>
  <Notes>50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Comic Sans MS</vt:lpstr>
      <vt:lpstr>simple-light-2</vt:lpstr>
      <vt:lpstr>Office Theme</vt:lpstr>
      <vt:lpstr>Electric fields</vt:lpstr>
      <vt:lpstr>Electric fields</vt:lpstr>
      <vt:lpstr> Electric field lines and field strength</vt:lpstr>
      <vt:lpstr>PowerPoint Presentation</vt:lpstr>
      <vt:lpstr>PowerPoint Presentation</vt:lpstr>
      <vt:lpstr>Electric field patterns</vt:lpstr>
      <vt:lpstr>Equipotential lines</vt:lpstr>
      <vt:lpstr>Electric fields</vt:lpstr>
      <vt:lpstr> Electric field strength</vt:lpstr>
      <vt:lpstr>PowerPoint Presentation</vt:lpstr>
      <vt:lpstr>What would a graph of electric field strength versus distance (r) look like?  </vt:lpstr>
      <vt:lpstr>What would a graph of electric field strength versus distance (r) look like?  </vt:lpstr>
      <vt:lpstr>What would a graph of electric field strength versus distance (r) look like?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 fields</vt:lpstr>
      <vt:lpstr> Uniform electric fields and capacitance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capacitor has two oppositely charged plates.  Remember the capacitance of a capacitor was defined as Charge per Voltage (C = Q/V)</vt:lpstr>
      <vt:lpstr>A capacitor has two oppositely charged plates.  Remember the capacitance of a capacitor was defined as Charge per Voltage (C = Q/V)</vt:lpstr>
      <vt:lpstr>PowerPoint Presentation</vt:lpstr>
      <vt:lpstr>PowerPoint Presentation</vt:lpstr>
      <vt:lpstr>Electric fields</vt:lpstr>
      <vt:lpstr> Coulomb’s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 fields</vt:lpstr>
      <vt:lpstr> Electric potential and potential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Capacitors</dc:title>
  <dc:creator>AMELIA MARKS</dc:creator>
  <cp:lastModifiedBy>AMELIA MARKS</cp:lastModifiedBy>
  <cp:revision>27</cp:revision>
  <cp:lastPrinted>2020-11-25T14:49:01Z</cp:lastPrinted>
  <dcterms:modified xsi:type="dcterms:W3CDTF">2023-07-17T10:02:49Z</dcterms:modified>
</cp:coreProperties>
</file>