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  <p:sldMasterId id="2147483675" r:id="rId3"/>
    <p:sldMasterId id="2147483687" r:id="rId4"/>
  </p:sldMasterIdLst>
  <p:notesMasterIdLst>
    <p:notesMasterId r:id="rId59"/>
  </p:notesMasterIdLst>
  <p:handoutMasterIdLst>
    <p:handoutMasterId r:id="rId60"/>
  </p:handoutMasterIdLst>
  <p:sldIdLst>
    <p:sldId id="257" r:id="rId5"/>
    <p:sldId id="258" r:id="rId6"/>
    <p:sldId id="262" r:id="rId7"/>
    <p:sldId id="278" r:id="rId8"/>
    <p:sldId id="269" r:id="rId9"/>
    <p:sldId id="279" r:id="rId10"/>
    <p:sldId id="271" r:id="rId11"/>
    <p:sldId id="280" r:id="rId12"/>
    <p:sldId id="281" r:id="rId13"/>
    <p:sldId id="264" r:id="rId14"/>
    <p:sldId id="266" r:id="rId15"/>
    <p:sldId id="267" r:id="rId16"/>
    <p:sldId id="268" r:id="rId17"/>
    <p:sldId id="282" r:id="rId18"/>
    <p:sldId id="283" r:id="rId19"/>
    <p:sldId id="284" r:id="rId20"/>
    <p:sldId id="270" r:id="rId21"/>
    <p:sldId id="285" r:id="rId22"/>
    <p:sldId id="277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49" r:id="rId34"/>
    <p:sldId id="350" r:id="rId35"/>
    <p:sldId id="351" r:id="rId36"/>
    <p:sldId id="265" r:id="rId37"/>
    <p:sldId id="260" r:id="rId38"/>
    <p:sldId id="263" r:id="rId39"/>
    <p:sldId id="352" r:id="rId40"/>
    <p:sldId id="353" r:id="rId41"/>
    <p:sldId id="354" r:id="rId42"/>
    <p:sldId id="345" r:id="rId43"/>
    <p:sldId id="355" r:id="rId44"/>
    <p:sldId id="346" r:id="rId45"/>
    <p:sldId id="356" r:id="rId46"/>
    <p:sldId id="347" r:id="rId47"/>
    <p:sldId id="357" r:id="rId48"/>
    <p:sldId id="358" r:id="rId49"/>
    <p:sldId id="359" r:id="rId50"/>
    <p:sldId id="360" r:id="rId51"/>
    <p:sldId id="348" r:id="rId52"/>
    <p:sldId id="361" r:id="rId53"/>
    <p:sldId id="362" r:id="rId54"/>
    <p:sldId id="363" r:id="rId55"/>
    <p:sldId id="364" r:id="rId56"/>
    <p:sldId id="365" r:id="rId57"/>
    <p:sldId id="366" r:id="rId58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2166E3"/>
    <a:srgbClr val="558AE9"/>
    <a:srgbClr val="F0FAF9"/>
    <a:srgbClr val="F0F8FA"/>
    <a:srgbClr val="337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06CC0-A7D5-46D8-9F93-243273AF70E1}">
  <a:tblStyle styleId="{68D06CC0-A7D5-46D8-9F93-243273AF70E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9A4D-FC3F-4408-BCAF-3F6B171A4E5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25C67-06FB-4458-835A-EFDA2E3A6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9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PWnu01IQ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Include a demo of how a force is created when an electromagnet is placed into a magnetic field. Video showing this effect: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https://www.youtube.com/watch?v=F1PWnu01IQg</a:t>
            </a:r>
            <a:r>
              <a:rPr lang="en-GB" dirty="0"/>
              <a:t> </a:t>
            </a: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66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4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Do this one together as a class</a:t>
            </a: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46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29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56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844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72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329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605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07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667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31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4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562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949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079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https://phet.colorado.edu/en/simulations/coulombs-law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Demo of this with </a:t>
            </a:r>
            <a:r>
              <a:rPr lang="en-GB">
                <a:solidFill>
                  <a:schemeClr val="dk1"/>
                </a:solidFill>
              </a:rPr>
              <a:t>Helmholtz coils and Galvanometer, student practical using </a:t>
            </a:r>
            <a:r>
              <a:rPr lang="en-GB" dirty="0" err="1">
                <a:solidFill>
                  <a:schemeClr val="dk1"/>
                </a:solidFill>
              </a:rPr>
              <a:t>neodynium</a:t>
            </a:r>
            <a:r>
              <a:rPr lang="en-GB" dirty="0">
                <a:solidFill>
                  <a:schemeClr val="dk1"/>
                </a:solidFill>
              </a:rPr>
              <a:t> magnets, voltmeters and copper coiled wire</a:t>
            </a: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775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844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148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https://phet.colorado.edu/sims/html/faradays-law/latest/faradays-law_all.html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702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https://phet.colorado.edu/sims/html/faradays-law/latest/faradays-law_all.html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https://www.youtube.com/watch?v=QwUq8xM_8bY </a:t>
            </a:r>
            <a:endParaRPr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https://www.youtube.com/watch?v=QwUq8xM_8bY </a:t>
            </a:r>
            <a:endParaRPr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771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Give students magnets to investigate with at this point</a:t>
            </a:r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https://youtu.be/GMnsZuEE_m8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0728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https://phet.colorado.edu/sims/html/faradays-law/latest/faradays-law_all.html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7024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https://phet.colorado.edu/sims/html/faradays-law/latest/faradays-law_all.html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9946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https://phet.colorado.edu/sims/html/faradays-law/latest/faradays-law_all.html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https://phet.colorado.edu/sims/html/faradays-law/latest/faradays-law_all.html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486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Demo of this with </a:t>
            </a:r>
            <a:r>
              <a:rPr lang="en-GB">
                <a:solidFill>
                  <a:schemeClr val="dk1"/>
                </a:solidFill>
              </a:rPr>
              <a:t>Helmholtz coils and Galvanometer, student practical using neodynium magnets, voltmeters and copper coiled wire</a:t>
            </a: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598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Demo of this with </a:t>
            </a:r>
            <a:r>
              <a:rPr lang="en-GB">
                <a:solidFill>
                  <a:schemeClr val="dk1"/>
                </a:solidFill>
              </a:rPr>
              <a:t>Helmholtz coils and Galvanometer, student practical using neodynium magnets, voltmeters and copper coiled wire</a:t>
            </a: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594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Demo of this with Helmholtz coils and Galvanometer, student practical using neodynium magnets, voltmeters and copper coiled wire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937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Demo of this with Helmholtz coils and Galvanometer, student practical using neodynium magnets, voltmeters and copper coiled wire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29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466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Demo of this with Helmholtz coils and Galvanometer, student practical using neodynium magnets, voltmeters and copper coiled wire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979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Demo of this with Helmholtz coils and Galvanometer, student practical using neodynium magnets, voltmeters and copper coiled wire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9287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Demo of this with Helmholtz coils and Galvanometer, student practical using neodynium magnets, voltmeters and copper coiled wire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7756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7200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Demonstration of this experiment</a:t>
            </a: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16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26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72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8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8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963083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69129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51260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190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7516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4967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636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78709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51353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1635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8196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6197600" y="3938587"/>
            <a:ext cx="53848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36201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0361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63083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27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7157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97603" y="1600202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2701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9" y="1535114"/>
            <a:ext cx="538691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09609" y="2174876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119063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93367" y="1535114"/>
            <a:ext cx="5389032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93367" y="2174876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119063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6685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1630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62670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9" y="273055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15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09609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7953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389726" y="4800605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15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389726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389726" y="5367341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2816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833023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962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5042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97042" y="-812797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6404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350"/>
            </a:lvl2pPr>
            <a:lvl3pPr lvl="2" indent="0" rtl="0">
              <a:spcBef>
                <a:spcPts val="0"/>
              </a:spcBef>
              <a:buNone/>
              <a:defRPr sz="1350"/>
            </a:lvl3pPr>
            <a:lvl4pPr lvl="3" indent="0" rtl="0">
              <a:spcBef>
                <a:spcPts val="0"/>
              </a:spcBef>
              <a:buNone/>
              <a:defRPr sz="1350"/>
            </a:lvl4pPr>
            <a:lvl5pPr lvl="4" indent="0" rtl="0">
              <a:spcBef>
                <a:spcPts val="0"/>
              </a:spcBef>
              <a:buNone/>
              <a:defRPr sz="1350"/>
            </a:lvl5pPr>
            <a:lvl6pPr lvl="5" indent="0" rtl="0">
              <a:spcBef>
                <a:spcPts val="0"/>
              </a:spcBef>
              <a:buNone/>
              <a:defRPr sz="1350"/>
            </a:lvl6pPr>
            <a:lvl7pPr lvl="6" indent="0" rtl="0">
              <a:spcBef>
                <a:spcPts val="0"/>
              </a:spcBef>
              <a:buNone/>
              <a:defRPr sz="1350"/>
            </a:lvl7pPr>
            <a:lvl8pPr lvl="7" indent="0" rtl="0">
              <a:spcBef>
                <a:spcPts val="0"/>
              </a:spcBef>
              <a:buNone/>
              <a:defRPr sz="1350"/>
            </a:lvl8pPr>
            <a:lvl9pPr lvl="8" indent="0" rtl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6197600" y="3938587"/>
            <a:ext cx="53848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752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4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pPr algn="r"/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6310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9" y="6356353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9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25509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cy6kba3A8vY?feature=oembed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hFAOXdXZ5TM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0B757DC5-9391-F5CE-7B5F-D9127C0A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Shape 163">
            <a:extLst>
              <a:ext uri="{FF2B5EF4-FFF2-40B4-BE49-F238E27FC236}">
                <a16:creationId xmlns:a16="http://schemas.microsoft.com/office/drawing/2014/main" id="{79F690F1-874B-17E7-4906-76670D5ABBB2}"/>
              </a:ext>
            </a:extLst>
          </p:cNvPr>
          <p:cNvGraphicFramePr/>
          <p:nvPr/>
        </p:nvGraphicFramePr>
        <p:xfrm>
          <a:off x="976332" y="2254758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Shape 164">
            <a:extLst>
              <a:ext uri="{FF2B5EF4-FFF2-40B4-BE49-F238E27FC236}">
                <a16:creationId xmlns:a16="http://schemas.microsoft.com/office/drawing/2014/main" id="{DE27BCF4-2067-5D16-20D3-271406AD753D}"/>
              </a:ext>
            </a:extLst>
          </p:cNvPr>
          <p:cNvGraphicFramePr/>
          <p:nvPr/>
        </p:nvGraphicFramePr>
        <p:xfrm>
          <a:off x="3165432" y="2254758"/>
          <a:ext cx="2885650" cy="25602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 &amp; 2 Electric fields and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Shape 165">
            <a:extLst>
              <a:ext uri="{FF2B5EF4-FFF2-40B4-BE49-F238E27FC236}">
                <a16:creationId xmlns:a16="http://schemas.microsoft.com/office/drawing/2014/main" id="{6AC6DB37-94E4-0F55-F262-839D43536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727387"/>
              </p:ext>
            </p:extLst>
          </p:nvPr>
        </p:nvGraphicFramePr>
        <p:xfrm>
          <a:off x="6517550" y="2091555"/>
          <a:ext cx="5046304" cy="3175474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504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Magnetic fields and forces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Calculating magnetic forces and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9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Investigating magnetic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Forces on particles in magnetic fields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Faraday and Lenz’s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Generators 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62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426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 Investigating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12997"/>
                  </a:ext>
                </a:extLst>
              </a:tr>
            </a:tbl>
          </a:graphicData>
        </a:graphic>
      </p:graphicFrame>
      <p:sp>
        <p:nvSpPr>
          <p:cNvPr id="7" name="Shape 166">
            <a:extLst>
              <a:ext uri="{FF2B5EF4-FFF2-40B4-BE49-F238E27FC236}">
                <a16:creationId xmlns:a16="http://schemas.microsoft.com/office/drawing/2014/main" id="{47743F3C-01B5-571E-F74B-05DF96A7DA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36309" y="5662959"/>
            <a:ext cx="4561073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959" dirty="0"/>
              <a:t>Electromagnetism</a:t>
            </a:r>
          </a:p>
        </p:txBody>
      </p:sp>
      <p:sp>
        <p:nvSpPr>
          <p:cNvPr id="2" name="Shape 167">
            <a:extLst>
              <a:ext uri="{FF2B5EF4-FFF2-40B4-BE49-F238E27FC236}">
                <a16:creationId xmlns:a16="http://schemas.microsoft.com/office/drawing/2014/main" id="{185F28CB-9B0B-8D61-64A3-023D93B9E173}"/>
              </a:ext>
            </a:extLst>
          </p:cNvPr>
          <p:cNvSpPr txBox="1">
            <a:spLocks/>
          </p:cNvSpPr>
          <p:nvPr/>
        </p:nvSpPr>
        <p:spPr>
          <a:xfrm>
            <a:off x="0" y="-12192"/>
            <a:ext cx="12192000" cy="785915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en-GB" b="1" dirty="0">
                <a:solidFill>
                  <a:srgbClr val="FFFFFF"/>
                </a:solidFill>
              </a:rPr>
              <a:t>Magnetic fields and forces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0" y="0"/>
            <a:ext cx="12192000" cy="519612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how magnetic forces occur between magnetic fields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658850" y="1513162"/>
            <a:ext cx="8874300" cy="18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As a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wire carrying a current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creates a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magnetic field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around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 wire carrying a current placed in a magnetic field will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experience a force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as 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fields interact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This creates a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catapult field</a:t>
            </a:r>
          </a:p>
        </p:txBody>
      </p:sp>
      <p:sp>
        <p:nvSpPr>
          <p:cNvPr id="240" name="Shape 240"/>
          <p:cNvSpPr/>
          <p:nvPr/>
        </p:nvSpPr>
        <p:spPr>
          <a:xfrm>
            <a:off x="1940001" y="859412"/>
            <a:ext cx="4051800" cy="7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Magnetic forces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451" y="4351458"/>
            <a:ext cx="3197100" cy="185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501" y="4054612"/>
            <a:ext cx="2814075" cy="25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2377" y="4275249"/>
            <a:ext cx="18192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790951" y="5029062"/>
            <a:ext cx="756600" cy="5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</a:t>
            </a:r>
          </a:p>
        </p:txBody>
      </p:sp>
      <p:cxnSp>
        <p:nvCxnSpPr>
          <p:cNvPr id="245" name="Shape 245"/>
          <p:cNvCxnSpPr>
            <a:stCxn id="243" idx="3"/>
            <a:endCxn id="242" idx="1"/>
          </p:cNvCxnSpPr>
          <p:nvPr/>
        </p:nvCxnSpPr>
        <p:spPr>
          <a:xfrm>
            <a:off x="7041651" y="5303949"/>
            <a:ext cx="518700" cy="3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25250" y="524275"/>
            <a:ext cx="7275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3200">
                <a:solidFill>
                  <a:schemeClr val="lt1"/>
                </a:solidFill>
              </a:rPr>
              <a:t>Fleming’s left hand rule</a:t>
            </a:r>
          </a:p>
        </p:txBody>
      </p:sp>
      <p:sp>
        <p:nvSpPr>
          <p:cNvPr id="259" name="Shape 259"/>
          <p:cNvSpPr/>
          <p:nvPr/>
        </p:nvSpPr>
        <p:spPr>
          <a:xfrm>
            <a:off x="1671150" y="1563000"/>
            <a:ext cx="8606400" cy="18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Fleming’s left hand rule can be used to predict the direction of the motion of the wire caused by the force</a:t>
            </a:r>
          </a:p>
        </p:txBody>
      </p:sp>
      <p:pic>
        <p:nvPicPr>
          <p:cNvPr id="261" name="Shape 261" descr="LeftHandOutline.pn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524" y="2724575"/>
            <a:ext cx="5097550" cy="371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6314050" y="3128100"/>
            <a:ext cx="19944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First finger</a:t>
            </a:r>
          </a:p>
        </p:txBody>
      </p:sp>
      <p:sp>
        <p:nvSpPr>
          <p:cNvPr id="263" name="Shape 263"/>
          <p:cNvSpPr/>
          <p:nvPr/>
        </p:nvSpPr>
        <p:spPr>
          <a:xfrm>
            <a:off x="6082850" y="5558625"/>
            <a:ext cx="24543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SeCond finger</a:t>
            </a:r>
          </a:p>
        </p:txBody>
      </p:sp>
      <p:sp>
        <p:nvSpPr>
          <p:cNvPr id="264" name="Shape 264"/>
          <p:cNvSpPr/>
          <p:nvPr/>
        </p:nvSpPr>
        <p:spPr>
          <a:xfrm>
            <a:off x="3481525" y="3947900"/>
            <a:ext cx="19944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ThuMb</a:t>
            </a:r>
          </a:p>
        </p:txBody>
      </p:sp>
      <p:sp>
        <p:nvSpPr>
          <p:cNvPr id="2" name="Shape 238">
            <a:extLst>
              <a:ext uri="{FF2B5EF4-FFF2-40B4-BE49-F238E27FC236}">
                <a16:creationId xmlns:a16="http://schemas.microsoft.com/office/drawing/2014/main" id="{C70681B0-189D-1472-3F5F-EE6EED894049}"/>
              </a:ext>
            </a:extLst>
          </p:cNvPr>
          <p:cNvSpPr txBox="1"/>
          <p:nvPr/>
        </p:nvSpPr>
        <p:spPr>
          <a:xfrm>
            <a:off x="0" y="0"/>
            <a:ext cx="12192000" cy="381475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how magnetic forces occur between magnetic fields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25250" y="524275"/>
            <a:ext cx="7275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3200">
                <a:solidFill>
                  <a:schemeClr val="lt1"/>
                </a:solidFill>
              </a:rPr>
              <a:t>Fleming’s left hand rule</a:t>
            </a:r>
          </a:p>
        </p:txBody>
      </p:sp>
      <p:sp>
        <p:nvSpPr>
          <p:cNvPr id="270" name="Shape 270"/>
          <p:cNvSpPr/>
          <p:nvPr/>
        </p:nvSpPr>
        <p:spPr>
          <a:xfrm>
            <a:off x="2219149" y="1563000"/>
            <a:ext cx="8058600" cy="18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Fleming’s left hand rule can be used to predict the direction of the motion of the wire caused by the force</a:t>
            </a:r>
          </a:p>
        </p:txBody>
      </p:sp>
      <p:sp>
        <p:nvSpPr>
          <p:cNvPr id="271" name="Shape 271"/>
          <p:cNvSpPr/>
          <p:nvPr/>
        </p:nvSpPr>
        <p:spPr>
          <a:xfrm>
            <a:off x="1828850" y="6206350"/>
            <a:ext cx="8234700" cy="55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would be the direction of motion for this wire</a:t>
            </a:r>
          </a:p>
        </p:txBody>
      </p:sp>
      <p:pic>
        <p:nvPicPr>
          <p:cNvPr id="274" name="Shape 274" descr="LeftHandOutline.pn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50" y="2842802"/>
            <a:ext cx="4615105" cy="336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350" y="2830772"/>
            <a:ext cx="3800580" cy="33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238">
            <a:extLst>
              <a:ext uri="{FF2B5EF4-FFF2-40B4-BE49-F238E27FC236}">
                <a16:creationId xmlns:a16="http://schemas.microsoft.com/office/drawing/2014/main" id="{954E03E2-40B1-2AEB-9A2E-D2B4A870224F}"/>
              </a:ext>
            </a:extLst>
          </p:cNvPr>
          <p:cNvSpPr txBox="1"/>
          <p:nvPr/>
        </p:nvSpPr>
        <p:spPr>
          <a:xfrm>
            <a:off x="0" y="0"/>
            <a:ext cx="12192000" cy="381475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how magnetic forces occur between magnetic fields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1447800" y="5977750"/>
            <a:ext cx="9333300" cy="90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Draw yourself your own labelled Fleming’s left hand rule and use this to predict the motion of the wire for pictures A, B and C  </a:t>
            </a:r>
          </a:p>
        </p:txBody>
      </p:sp>
      <p:pic>
        <p:nvPicPr>
          <p:cNvPr id="283" name="Shape 283" descr="LeftHandOutline.pn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325" y="855475"/>
            <a:ext cx="3254475" cy="237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 t="67509"/>
          <a:stretch/>
        </p:blipFill>
        <p:spPr>
          <a:xfrm>
            <a:off x="5609051" y="3503401"/>
            <a:ext cx="3096725" cy="237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t="32727" b="34781"/>
          <a:stretch/>
        </p:blipFill>
        <p:spPr>
          <a:xfrm>
            <a:off x="2071026" y="3432100"/>
            <a:ext cx="3254475" cy="249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67509"/>
          <a:stretch/>
        </p:blipFill>
        <p:spPr>
          <a:xfrm>
            <a:off x="5609050" y="855476"/>
            <a:ext cx="3096712" cy="2371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238">
            <a:extLst>
              <a:ext uri="{FF2B5EF4-FFF2-40B4-BE49-F238E27FC236}">
                <a16:creationId xmlns:a16="http://schemas.microsoft.com/office/drawing/2014/main" id="{E42D45F1-FCB4-94F3-CB10-B06C19C19B02}"/>
              </a:ext>
            </a:extLst>
          </p:cNvPr>
          <p:cNvSpPr txBox="1"/>
          <p:nvPr/>
        </p:nvSpPr>
        <p:spPr>
          <a:xfrm>
            <a:off x="0" y="0"/>
            <a:ext cx="12192000" cy="381475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how magnetic forces occur between magnetic fields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2152931" y="5683205"/>
            <a:ext cx="7630500" cy="964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Force on = Magnetic flux x current (A) x length (m)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wire (N)      density (T)               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Derive a formula to calculate flux and field strength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752600" y="692695"/>
            <a:ext cx="8229600" cy="72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3959">
                <a:solidFill>
                  <a:schemeClr val="lt1"/>
                </a:solidFill>
              </a:rPr>
              <a:t>Calculating the force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03" y="1747225"/>
            <a:ext cx="3800580" cy="33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4748980" y="1703197"/>
            <a:ext cx="5769691" cy="96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force (N)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experienced by a current carrying wire placed in a magnetic field depends on: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strength of the magnetic field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magnetic flux density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current (A)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the wire is carrying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length (m)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of the wire in the field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34297" y="444534"/>
            <a:ext cx="11621729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Measuring magnetic field strength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Magnetic flux density (B)- strength of the magnetic field (field lines per area), unit: Tesla (T)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Magnetic flux- total magnetic field lines, unit: </a:t>
            </a:r>
            <a:r>
              <a:rPr lang="en-GB" sz="2400" dirty="0" err="1">
                <a:solidFill>
                  <a:schemeClr val="tx1"/>
                </a:solidFill>
              </a:rPr>
              <a:t>Webers</a:t>
            </a:r>
            <a:r>
              <a:rPr lang="en-GB" sz="2400" dirty="0">
                <a:solidFill>
                  <a:schemeClr val="tx1"/>
                </a:solidFill>
              </a:rPr>
              <a:t> (Wb)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lt1"/>
              </a:solidFill>
            </a:endParaRPr>
          </a:p>
        </p:txBody>
      </p:sp>
      <p:pic>
        <p:nvPicPr>
          <p:cNvPr id="1028" name="Picture 4" descr="Magnetic Flux Density, Flux &amp; Flux Linkage (7.14) | Edexcel A Level Physics  Revision Notes 2017 | Save My Exams">
            <a:extLst>
              <a:ext uri="{FF2B5EF4-FFF2-40B4-BE49-F238E27FC236}">
                <a16:creationId xmlns:a16="http://schemas.microsoft.com/office/drawing/2014/main" id="{B91EDC1D-4810-DDD6-9242-799BFC65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2660650"/>
            <a:ext cx="91440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93">
            <a:extLst>
              <a:ext uri="{FF2B5EF4-FFF2-40B4-BE49-F238E27FC236}">
                <a16:creationId xmlns:a16="http://schemas.microsoft.com/office/drawing/2014/main" id="{8ECEC335-31C2-D341-A566-FCCEAF6BEA1C}"/>
              </a:ext>
            </a:extLst>
          </p:cNvPr>
          <p:cNvSpPr txBox="1"/>
          <p:nvPr/>
        </p:nvSpPr>
        <p:spPr>
          <a:xfrm>
            <a:off x="-1" y="0"/>
            <a:ext cx="12192001" cy="444534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Faraday’s Law of electromagnetic induction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313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1538581" y="5575050"/>
            <a:ext cx="9114837" cy="964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Force on = Magnetic flux x current (A) x length (m) x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sin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θ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wire (N)      density (T)               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Derive a formula to calculate flux and field strength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752600" y="692695"/>
            <a:ext cx="8229600" cy="72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3959">
                <a:solidFill>
                  <a:schemeClr val="lt1"/>
                </a:solidFill>
              </a:rPr>
              <a:t>Calculating the force</a:t>
            </a:r>
          </a:p>
        </p:txBody>
      </p:sp>
      <p:sp>
        <p:nvSpPr>
          <p:cNvPr id="295" name="Shape 295"/>
          <p:cNvSpPr/>
          <p:nvPr/>
        </p:nvSpPr>
        <p:spPr>
          <a:xfrm>
            <a:off x="6961238" y="1679064"/>
            <a:ext cx="4945625" cy="96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force (N)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experienced by a current carrying wire placed in a magnetic field depends on: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strength of the magnetic field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magnetic flux density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perpendicular to the wire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current (A)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the wire is carrying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length (m)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of the wire in the field            </a:t>
            </a:r>
          </a:p>
        </p:txBody>
      </p:sp>
      <p:pic>
        <p:nvPicPr>
          <p:cNvPr id="1026" name="Picture 2" descr="Magnetic Force on a Current-Carrying Conductor (7.16) | Edexcel A Level  Physics Revision Notes 2017 | Save My Exams">
            <a:extLst>
              <a:ext uri="{FF2B5EF4-FFF2-40B4-BE49-F238E27FC236}">
                <a16:creationId xmlns:a16="http://schemas.microsoft.com/office/drawing/2014/main" id="{E5E3A453-F849-826E-078A-3463E1E9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680" y="1630545"/>
            <a:ext cx="8734219" cy="35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9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2">
            <a:extLst>
              <a:ext uri="{FF2B5EF4-FFF2-40B4-BE49-F238E27FC236}">
                <a16:creationId xmlns:a16="http://schemas.microsoft.com/office/drawing/2014/main" id="{9E4CB1BA-AC75-ACE1-9B21-5D7D5C849496}"/>
              </a:ext>
            </a:extLst>
          </p:cNvPr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Derive a formula to calculate flux and field strength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2" name="Picture 4" descr="Question Video: Determining the Force on a Current-Carrying Wire | Nagwa">
            <a:extLst>
              <a:ext uri="{FF2B5EF4-FFF2-40B4-BE49-F238E27FC236}">
                <a16:creationId xmlns:a16="http://schemas.microsoft.com/office/drawing/2014/main" id="{8EF1D37A-5008-4EEC-11C8-F1C5E4CA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699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2">
            <a:extLst>
              <a:ext uri="{FF2B5EF4-FFF2-40B4-BE49-F238E27FC236}">
                <a16:creationId xmlns:a16="http://schemas.microsoft.com/office/drawing/2014/main" id="{9E4CB1BA-AC75-ACE1-9B21-5D7D5C849496}"/>
              </a:ext>
            </a:extLst>
          </p:cNvPr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Derive a formula to calculate flux and field strength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Question Video: Calculating the Acceleration of a Current-Carrying Wire |  Nagwa">
            <a:extLst>
              <a:ext uri="{FF2B5EF4-FFF2-40B4-BE49-F238E27FC236}">
                <a16:creationId xmlns:a16="http://schemas.microsoft.com/office/drawing/2014/main" id="{23DFDFC7-CE7B-2559-5679-6C4B0D9D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4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86813" y="499367"/>
            <a:ext cx="12005187" cy="1299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b="1" dirty="0">
                <a:solidFill>
                  <a:schemeClr val="lt1"/>
                </a:solidFill>
              </a:rPr>
              <a:t>Finding the magnetic field strength of a magnet using F=BIL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200" dirty="0">
              <a:solidFill>
                <a:schemeClr val="lt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lt1"/>
                </a:solidFill>
              </a:rPr>
              <a:t>1) Set up your equipment and make sure the mass balance reads zero. Record the mass on the scales  for each of the currents below:</a:t>
            </a: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AutoNum type="arabicParenR"/>
            </a:pPr>
            <a:endParaRPr lang="en-GB" sz="2200" dirty="0">
              <a:solidFill>
                <a:schemeClr val="lt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lt1"/>
                </a:solidFill>
              </a:rPr>
              <a:t>2) Measure the length of wire in between the magnets and record this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lt1"/>
                </a:solidFill>
              </a:rPr>
              <a:t>3) Plot a graph of Current (x-axis) versus Force (y-axis) and draw a straight best fit line (As I and F should be directly proportional)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lt1"/>
                </a:solidFill>
              </a:rPr>
              <a:t>4) Find the gradient of your line.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lt1"/>
                </a:solidFill>
              </a:rPr>
              <a:t>5) Show that B= gradient/L and use this to find a value for B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200" dirty="0">
              <a:solidFill>
                <a:schemeClr val="l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95706" y="2011230"/>
          <a:ext cx="8200587" cy="2595880"/>
        </p:xfrm>
        <a:graphic>
          <a:graphicData uri="http://schemas.openxmlformats.org/drawingml/2006/table">
            <a:tbl>
              <a:tblPr firstRow="1" bandRow="1"/>
              <a:tblGrid>
                <a:gridCol w="2733529">
                  <a:extLst>
                    <a:ext uri="{9D8B030D-6E8A-4147-A177-3AD203B41FA5}">
                      <a16:colId xmlns:a16="http://schemas.microsoft.com/office/drawing/2014/main" val="2013823868"/>
                    </a:ext>
                  </a:extLst>
                </a:gridCol>
                <a:gridCol w="2733529">
                  <a:extLst>
                    <a:ext uri="{9D8B030D-6E8A-4147-A177-3AD203B41FA5}">
                      <a16:colId xmlns:a16="http://schemas.microsoft.com/office/drawing/2014/main" val="736332865"/>
                    </a:ext>
                  </a:extLst>
                </a:gridCol>
                <a:gridCol w="2733529">
                  <a:extLst>
                    <a:ext uri="{9D8B030D-6E8A-4147-A177-3AD203B41FA5}">
                      <a16:colId xmlns:a16="http://schemas.microsoft.com/office/drawing/2014/main" val="3672191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Current (A)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Mass (g)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Force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29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0.5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8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4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48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2.5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7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7256"/>
                  </a:ext>
                </a:extLst>
              </a:tr>
            </a:tbl>
          </a:graphicData>
        </a:graphic>
      </p:graphicFrame>
      <p:sp>
        <p:nvSpPr>
          <p:cNvPr id="2" name="Shape 292">
            <a:extLst>
              <a:ext uri="{FF2B5EF4-FFF2-40B4-BE49-F238E27FC236}">
                <a16:creationId xmlns:a16="http://schemas.microsoft.com/office/drawing/2014/main" id="{63DCEF0C-36B0-434C-B45A-A000B2063C82}"/>
              </a:ext>
            </a:extLst>
          </p:cNvPr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Investigate magnetic flux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328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4FB8676C-2BBB-1471-5011-F4F31856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611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Magnetic fields and forces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1879020" y="1770047"/>
            <a:ext cx="8330679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what is meant by a magnetic forces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different ways in which magnetic fields occur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Draw magnetic field lines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0B757DC5-9391-F5CE-7B5F-D9127C0A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Shape 163">
            <a:extLst>
              <a:ext uri="{FF2B5EF4-FFF2-40B4-BE49-F238E27FC236}">
                <a16:creationId xmlns:a16="http://schemas.microsoft.com/office/drawing/2014/main" id="{79F690F1-874B-17E7-4906-76670D5ABBB2}"/>
              </a:ext>
            </a:extLst>
          </p:cNvPr>
          <p:cNvGraphicFramePr/>
          <p:nvPr/>
        </p:nvGraphicFramePr>
        <p:xfrm>
          <a:off x="976332" y="2254758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Shape 164">
            <a:extLst>
              <a:ext uri="{FF2B5EF4-FFF2-40B4-BE49-F238E27FC236}">
                <a16:creationId xmlns:a16="http://schemas.microsoft.com/office/drawing/2014/main" id="{DE27BCF4-2067-5D16-20D3-271406AD753D}"/>
              </a:ext>
            </a:extLst>
          </p:cNvPr>
          <p:cNvGraphicFramePr/>
          <p:nvPr/>
        </p:nvGraphicFramePr>
        <p:xfrm>
          <a:off x="3165432" y="2254758"/>
          <a:ext cx="2885650" cy="25602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 &amp; 2 Electric fields and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hape 166">
            <a:extLst>
              <a:ext uri="{FF2B5EF4-FFF2-40B4-BE49-F238E27FC236}">
                <a16:creationId xmlns:a16="http://schemas.microsoft.com/office/drawing/2014/main" id="{47743F3C-01B5-571E-F74B-05DF96A7DA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36309" y="5662959"/>
            <a:ext cx="4561073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959" dirty="0"/>
              <a:t>Electromagnetism</a:t>
            </a:r>
          </a:p>
        </p:txBody>
      </p:sp>
      <p:sp>
        <p:nvSpPr>
          <p:cNvPr id="2" name="Shape 167">
            <a:extLst>
              <a:ext uri="{FF2B5EF4-FFF2-40B4-BE49-F238E27FC236}">
                <a16:creationId xmlns:a16="http://schemas.microsoft.com/office/drawing/2014/main" id="{185F28CB-9B0B-8D61-64A3-023D93B9E173}"/>
              </a:ext>
            </a:extLst>
          </p:cNvPr>
          <p:cNvSpPr txBox="1">
            <a:spLocks/>
          </p:cNvSpPr>
          <p:nvPr/>
        </p:nvSpPr>
        <p:spPr>
          <a:xfrm>
            <a:off x="0" y="-12192"/>
            <a:ext cx="12192000" cy="785915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Forces on particles in fields</a:t>
            </a:r>
          </a:p>
        </p:txBody>
      </p:sp>
      <p:graphicFrame>
        <p:nvGraphicFramePr>
          <p:cNvPr id="3" name="Shape 165">
            <a:extLst>
              <a:ext uri="{FF2B5EF4-FFF2-40B4-BE49-F238E27FC236}">
                <a16:creationId xmlns:a16="http://schemas.microsoft.com/office/drawing/2014/main" id="{1AE41D43-1531-3A10-1913-D2E0EBBF067F}"/>
              </a:ext>
            </a:extLst>
          </p:cNvPr>
          <p:cNvGraphicFramePr/>
          <p:nvPr/>
        </p:nvGraphicFramePr>
        <p:xfrm>
          <a:off x="6517550" y="2091555"/>
          <a:ext cx="5046304" cy="3215444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504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Magnetic fields and forces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Calculating magnetic forces and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99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Investigating magnetic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Forces on particles in magnetic fields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Faraday and Lenz’s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Generators 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62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426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 Investigating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12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4FB8676C-2BBB-1471-5011-F4F31856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611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b="1" dirty="0">
                <a:solidFill>
                  <a:schemeClr val="tx1"/>
                </a:solidFill>
              </a:rPr>
              <a:t>Forces on particles in fields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1258530" y="1759974"/>
            <a:ext cx="9472280" cy="4853399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forces on particles in fields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Explain why particles follow circular paths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how velocity selectors work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0" y="0"/>
            <a:ext cx="12192000" cy="519612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forces on particles in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884080" y="1550151"/>
            <a:ext cx="6868096" cy="18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Moving charged particles will interact with a magnetic field as they have their own magnetic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force exerted on the particle can be calculated from: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F= BIL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Given that I = Q/t and v=L/t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an equation for F in terms of B, Q and v</a:t>
            </a:r>
          </a:p>
        </p:txBody>
      </p:sp>
      <p:cxnSp>
        <p:nvCxnSpPr>
          <p:cNvPr id="245" name="Shape 245"/>
          <p:cNvCxnSpPr>
            <a:cxnSpLocks/>
          </p:cNvCxnSpPr>
          <p:nvPr/>
        </p:nvCxnSpPr>
        <p:spPr>
          <a:xfrm>
            <a:off x="7041651" y="5303949"/>
            <a:ext cx="518700" cy="3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26" name="Picture 2" descr="Magnetic Force on a Charged Moving Particle | Direction, Strength &amp; Effects  - Video &amp; Lesson Transcript | Study.com">
            <a:extLst>
              <a:ext uri="{FF2B5EF4-FFF2-40B4-BE49-F238E27FC236}">
                <a16:creationId xmlns:a16="http://schemas.microsoft.com/office/drawing/2014/main" id="{F872F83B-A497-1563-6DD1-3A379F86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3" y="1567712"/>
            <a:ext cx="3876297" cy="42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0" y="0"/>
            <a:ext cx="12192000" cy="489527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forces on particles in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884080" y="1550151"/>
            <a:ext cx="6868096" cy="18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Moving charged particles will interact with a magnetic field as they have their own magnetic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force exerted on the particle can be calculated from: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F= BIL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Given that I = Q/t and v=L/t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an equation for F in terms of B, Q and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F=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BQv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45" name="Shape 245"/>
          <p:cNvCxnSpPr>
            <a:cxnSpLocks/>
          </p:cNvCxnSpPr>
          <p:nvPr/>
        </p:nvCxnSpPr>
        <p:spPr>
          <a:xfrm>
            <a:off x="7041651" y="5303949"/>
            <a:ext cx="518700" cy="3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26" name="Picture 2" descr="Magnetic Force on a Charged Moving Particle | Direction, Strength &amp; Effects  - Video &amp; Lesson Transcript | Study.com">
            <a:extLst>
              <a:ext uri="{FF2B5EF4-FFF2-40B4-BE49-F238E27FC236}">
                <a16:creationId xmlns:a16="http://schemas.microsoft.com/office/drawing/2014/main" id="{F872F83B-A497-1563-6DD1-3A379F86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3" y="1567712"/>
            <a:ext cx="3876297" cy="42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8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69126B-2DD8-0B2E-A8DC-F39B634B74A2}"/>
              </a:ext>
            </a:extLst>
          </p:cNvPr>
          <p:cNvSpPr/>
          <p:nvPr/>
        </p:nvSpPr>
        <p:spPr>
          <a:xfrm>
            <a:off x="6557818" y="2346036"/>
            <a:ext cx="4248727" cy="4371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60996" y="366629"/>
            <a:ext cx="47314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3200" dirty="0">
                <a:solidFill>
                  <a:schemeClr val="lt1"/>
                </a:solidFill>
              </a:rPr>
              <a:t>Fleming’s left hand rule</a:t>
            </a:r>
          </a:p>
        </p:txBody>
      </p:sp>
      <p:sp>
        <p:nvSpPr>
          <p:cNvPr id="259" name="Shape 259"/>
          <p:cNvSpPr/>
          <p:nvPr/>
        </p:nvSpPr>
        <p:spPr>
          <a:xfrm>
            <a:off x="208367" y="1407530"/>
            <a:ext cx="11563550" cy="18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Fleming’s left hand rule can be used to predict the direction of the motion of the charge (remember “current” is conventional current (the direction a positive charge moves!)</a:t>
            </a:r>
          </a:p>
        </p:txBody>
      </p:sp>
      <p:pic>
        <p:nvPicPr>
          <p:cNvPr id="261" name="Shape 261" descr="LeftHandOutline.pn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592" y="3002772"/>
            <a:ext cx="5097550" cy="371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3872900" y="3341833"/>
            <a:ext cx="19944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First finger</a:t>
            </a:r>
          </a:p>
        </p:txBody>
      </p:sp>
      <p:sp>
        <p:nvSpPr>
          <p:cNvPr id="263" name="Shape 263"/>
          <p:cNvSpPr/>
          <p:nvPr/>
        </p:nvSpPr>
        <p:spPr>
          <a:xfrm>
            <a:off x="3641700" y="5772358"/>
            <a:ext cx="24543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SeCond finger</a:t>
            </a:r>
          </a:p>
        </p:txBody>
      </p:sp>
      <p:sp>
        <p:nvSpPr>
          <p:cNvPr id="264" name="Shape 264"/>
          <p:cNvSpPr/>
          <p:nvPr/>
        </p:nvSpPr>
        <p:spPr>
          <a:xfrm>
            <a:off x="1040375" y="4161633"/>
            <a:ext cx="19944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ThuMb</a:t>
            </a:r>
          </a:p>
        </p:txBody>
      </p:sp>
      <p:sp>
        <p:nvSpPr>
          <p:cNvPr id="3" name="Shape 238">
            <a:extLst>
              <a:ext uri="{FF2B5EF4-FFF2-40B4-BE49-F238E27FC236}">
                <a16:creationId xmlns:a16="http://schemas.microsoft.com/office/drawing/2014/main" id="{A5B8AADE-4674-C616-4B47-B1BCCECB69B3}"/>
              </a:ext>
            </a:extLst>
          </p:cNvPr>
          <p:cNvSpPr txBox="1"/>
          <p:nvPr/>
        </p:nvSpPr>
        <p:spPr>
          <a:xfrm>
            <a:off x="0" y="0"/>
            <a:ext cx="12192000" cy="489527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Describe forces on particles in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2" descr="Magnetic Force on a Charged Moving Particle | Direction, Strength &amp; Effects  - Video &amp; Lesson Transcript | Study.com">
            <a:extLst>
              <a:ext uri="{FF2B5EF4-FFF2-40B4-BE49-F238E27FC236}">
                <a16:creationId xmlns:a16="http://schemas.microsoft.com/office/drawing/2014/main" id="{10CAE44D-1A7F-AF60-FF30-49A7B903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10" y="2408343"/>
            <a:ext cx="3876297" cy="42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4264549" y="5077713"/>
            <a:ext cx="1116742" cy="964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r=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   BQ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Explain why particles follow circular paths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324761" y="660900"/>
            <a:ext cx="6445493" cy="96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Charged particles moving perpendicular to a magnetic field follow a circular path as the force applied is perpendicular to the direction the particle is moving (think Fleming’s rule!)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 =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BQv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as it moving in a circle…  F= mv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/r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Therefore: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BQ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= 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/r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		BQ=mv/r</a:t>
            </a:r>
          </a:p>
        </p:txBody>
      </p:sp>
      <p:sp>
        <p:nvSpPr>
          <p:cNvPr id="2" name="AutoShape 4" descr="Facts and figures about the LHC | CERN">
            <a:extLst>
              <a:ext uri="{FF2B5EF4-FFF2-40B4-BE49-F238E27FC236}">
                <a16:creationId xmlns:a16="http://schemas.microsoft.com/office/drawing/2014/main" id="{DA985008-360F-7536-605E-2DFE84735A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2920" y="2357172"/>
            <a:ext cx="173131" cy="1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8" name="Picture 10" descr="What is the magnetic mirror effect in layman's terms? - Quora">
            <a:extLst>
              <a:ext uri="{FF2B5EF4-FFF2-40B4-BE49-F238E27FC236}">
                <a16:creationId xmlns:a16="http://schemas.microsoft.com/office/drawing/2014/main" id="{6B755B92-0C43-050C-FF96-E4F4F71D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09" y="1143000"/>
            <a:ext cx="4562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0" y="0"/>
            <a:ext cx="12192000" cy="40699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Explain why particles follow circular paths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364759" y="5593906"/>
            <a:ext cx="11317749" cy="96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This is the principle applied in particle accelerators to get particles to move in circular paths approaching the speed of light</a:t>
            </a:r>
          </a:p>
        </p:txBody>
      </p:sp>
      <p:sp>
        <p:nvSpPr>
          <p:cNvPr id="2" name="AutoShape 4" descr="Facts and figures about the LHC | CERN">
            <a:extLst>
              <a:ext uri="{FF2B5EF4-FFF2-40B4-BE49-F238E27FC236}">
                <a16:creationId xmlns:a16="http://schemas.microsoft.com/office/drawing/2014/main" id="{DA985008-360F-7536-605E-2DFE84735A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2920" y="2357172"/>
            <a:ext cx="173131" cy="1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4" name="Picture 6" descr="The 3 Reasons Why CERN's Large Hadron Collider Can't Make Particles Go  Faster">
            <a:extLst>
              <a:ext uri="{FF2B5EF4-FFF2-40B4-BE49-F238E27FC236}">
                <a16:creationId xmlns:a16="http://schemas.microsoft.com/office/drawing/2014/main" id="{3B3A9033-3448-5E62-29A8-6DBBD0BC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2" y="1064662"/>
            <a:ext cx="5430981" cy="40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ongest magnetic field did not produce exotic particles called magnetic  monopoles | New Scientist">
            <a:extLst>
              <a:ext uri="{FF2B5EF4-FFF2-40B4-BE49-F238E27FC236}">
                <a16:creationId xmlns:a16="http://schemas.microsoft.com/office/drawing/2014/main" id="{6D0DE730-E0F6-D433-3667-73F6A2DC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04" y="1064662"/>
            <a:ext cx="6127678" cy="4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9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236570" y="3738786"/>
            <a:ext cx="12121685" cy="1299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tx1"/>
                </a:solidFill>
              </a:rPr>
              <a:t>Particles are sent through a perpendicular magnetic and electric field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tx1"/>
                </a:solidFill>
              </a:rPr>
              <a:t>Force due to the electric field: F=QE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tx1"/>
                </a:solidFill>
              </a:rPr>
              <a:t>Force due to magnetic field: F = </a:t>
            </a:r>
            <a:r>
              <a:rPr lang="en-GB" sz="2200" dirty="0" err="1">
                <a:solidFill>
                  <a:schemeClr val="tx1"/>
                </a:solidFill>
              </a:rPr>
              <a:t>BQv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tx1"/>
                </a:solidFill>
              </a:rPr>
              <a:t>A particle will travel straight through when these forces are equal: QE=</a:t>
            </a:r>
            <a:r>
              <a:rPr lang="en-GB" sz="2200" dirty="0" err="1">
                <a:solidFill>
                  <a:schemeClr val="tx1"/>
                </a:solidFill>
              </a:rPr>
              <a:t>BQv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tx1"/>
                </a:solidFill>
              </a:rPr>
              <a:t>So v=E/B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200" dirty="0">
                <a:solidFill>
                  <a:schemeClr val="tx1"/>
                </a:solidFill>
              </a:rPr>
              <a:t>Velocity selectors are used in mass spectrometry to select particles of a particular mass</a:t>
            </a:r>
          </a:p>
        </p:txBody>
      </p:sp>
      <p:sp>
        <p:nvSpPr>
          <p:cNvPr id="2" name="Shape 292">
            <a:extLst>
              <a:ext uri="{FF2B5EF4-FFF2-40B4-BE49-F238E27FC236}">
                <a16:creationId xmlns:a16="http://schemas.microsoft.com/office/drawing/2014/main" id="{63DCEF0C-36B0-434C-B45A-A000B2063C82}"/>
              </a:ext>
            </a:extLst>
          </p:cNvPr>
          <p:cNvSpPr txBox="1"/>
          <p:nvPr/>
        </p:nvSpPr>
        <p:spPr>
          <a:xfrm>
            <a:off x="0" y="1"/>
            <a:ext cx="12192000" cy="360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how velocity selectors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E8F12D1-E0AB-6D2D-D1E3-F2A16B74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84" y="180110"/>
            <a:ext cx="8722880" cy="36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2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AED143F9-FC07-003E-6E76-8E8C3B90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650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3839200" y="2270800"/>
          <a:ext cx="2885650" cy="25602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 &amp; 2 Electric fields and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910077" y="5679001"/>
            <a:ext cx="4561073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959" dirty="0"/>
              <a:t>Electromagnetism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12192000" cy="83891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b="1" dirty="0">
                <a:solidFill>
                  <a:srgbClr val="FFFFFF"/>
                </a:solidFill>
              </a:rPr>
              <a:t>Faraday and Lenz’s Law</a:t>
            </a:r>
          </a:p>
        </p:txBody>
      </p:sp>
      <p:graphicFrame>
        <p:nvGraphicFramePr>
          <p:cNvPr id="3" name="Shape 165">
            <a:extLst>
              <a:ext uri="{FF2B5EF4-FFF2-40B4-BE49-F238E27FC236}">
                <a16:creationId xmlns:a16="http://schemas.microsoft.com/office/drawing/2014/main" id="{B4298BFD-56DB-EAA0-4120-94E76E72A0A0}"/>
              </a:ext>
            </a:extLst>
          </p:cNvPr>
          <p:cNvGraphicFramePr/>
          <p:nvPr/>
        </p:nvGraphicFramePr>
        <p:xfrm>
          <a:off x="6935273" y="2062980"/>
          <a:ext cx="5046304" cy="3175474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504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Magnetic fields and forces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Calculating magnetic forces and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9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Investigating magnetic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Forces on particles in magnetic fields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Faraday and Lenz’s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Generators 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62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426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 Investigating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12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709"/>
            <a:ext cx="12192000" cy="92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20175" y="116625"/>
            <a:ext cx="11932400" cy="12483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Faraday and Lenz’s Law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490573" y="1770047"/>
            <a:ext cx="11107573" cy="4787187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electromagnetic induction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Faraday’s Law of electromagnetic induction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Lenz’s Law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12192000" cy="36195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a magnetic forces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Online Media 2" title="Electromagnetism - Magnetic Force: The Four Fundamental Forces of Physics #4b">
            <a:hlinkClick r:id="" action="ppaction://media"/>
            <a:extLst>
              <a:ext uri="{FF2B5EF4-FFF2-40B4-BE49-F238E27FC236}">
                <a16:creationId xmlns:a16="http://schemas.microsoft.com/office/drawing/2014/main" id="{C8A39A8E-83C4-CAE3-3B1C-BAEEE287A0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2463" y="612775"/>
            <a:ext cx="9968938" cy="563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400251" y="3412826"/>
            <a:ext cx="5175900" cy="320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12437" y="588551"/>
            <a:ext cx="10222015" cy="25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b="1" dirty="0">
                <a:solidFill>
                  <a:srgbClr val="FFFFFF"/>
                </a:solidFill>
              </a:rPr>
              <a:t>What is electromagnetic induction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30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720" dirty="0">
                <a:solidFill>
                  <a:srgbClr val="FFFFFF"/>
                </a:solidFill>
              </a:rPr>
              <a:t>When a wire is moved through a magnetic field or a magnetic field changes around a wire a potential difference is </a:t>
            </a:r>
            <a:r>
              <a:rPr lang="en-GB" sz="2720" i="1" dirty="0">
                <a:solidFill>
                  <a:srgbClr val="FFFFFF"/>
                </a:solidFill>
              </a:rPr>
              <a:t>induced</a:t>
            </a:r>
            <a:r>
              <a:rPr lang="en-GB" sz="2720" dirty="0">
                <a:solidFill>
                  <a:srgbClr val="FFFFFF"/>
                </a:solidFill>
              </a:rPr>
              <a:t> which causes a current to flow through the wire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0" y="0"/>
            <a:ext cx="12192000" cy="439800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what electromagnetic induction is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6603"/>
          <a:stretch/>
        </p:blipFill>
        <p:spPr>
          <a:xfrm>
            <a:off x="3581401" y="3502751"/>
            <a:ext cx="4883775" cy="320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8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695293" y="444534"/>
            <a:ext cx="8972707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A recap of ideas covered so far: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Magnetic flux density (B)- strength of the magnetic field (field lines per area), unit: Tesla (T)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Magnetic flux- total magnetic field lines, unit: </a:t>
            </a:r>
            <a:r>
              <a:rPr lang="en-GB" sz="2400" dirty="0" err="1">
                <a:solidFill>
                  <a:schemeClr val="tx1"/>
                </a:solidFill>
              </a:rPr>
              <a:t>Webers</a:t>
            </a:r>
            <a:r>
              <a:rPr lang="en-GB" sz="2400" dirty="0">
                <a:solidFill>
                  <a:schemeClr val="tx1"/>
                </a:solidFill>
              </a:rPr>
              <a:t> (Wb)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lt1"/>
              </a:solidFill>
            </a:endParaRPr>
          </a:p>
        </p:txBody>
      </p:sp>
      <p:pic>
        <p:nvPicPr>
          <p:cNvPr id="1028" name="Picture 4" descr="Magnetic Flux Density, Flux &amp; Flux Linkage (7.14) | Edexcel A Level Physics  Revision Notes 2017 | Save My Exams">
            <a:extLst>
              <a:ext uri="{FF2B5EF4-FFF2-40B4-BE49-F238E27FC236}">
                <a16:creationId xmlns:a16="http://schemas.microsoft.com/office/drawing/2014/main" id="{B91EDC1D-4810-DDD6-9242-799BFC65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2660650"/>
            <a:ext cx="91440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93">
            <a:extLst>
              <a:ext uri="{FF2B5EF4-FFF2-40B4-BE49-F238E27FC236}">
                <a16:creationId xmlns:a16="http://schemas.microsoft.com/office/drawing/2014/main" id="{8ECEC335-31C2-D341-A566-FCCEAF6BEA1C}"/>
              </a:ext>
            </a:extLst>
          </p:cNvPr>
          <p:cNvSpPr txBox="1"/>
          <p:nvPr/>
        </p:nvSpPr>
        <p:spPr>
          <a:xfrm>
            <a:off x="-1" y="0"/>
            <a:ext cx="12192001" cy="444534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Faraday’s Law of electromagnetic induction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057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71525" y="889169"/>
            <a:ext cx="10410825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sz="2400" dirty="0">
                <a:solidFill>
                  <a:schemeClr val="tx1"/>
                </a:solidFill>
              </a:rPr>
              <a:t>Magnetic flux linkage- Measure of total magnetic field generated by a coil, unit: </a:t>
            </a:r>
            <a:r>
              <a:rPr lang="en-GB" sz="2400" dirty="0" err="1">
                <a:solidFill>
                  <a:schemeClr val="tx1"/>
                </a:solidFill>
              </a:rPr>
              <a:t>Webers</a:t>
            </a:r>
            <a:r>
              <a:rPr lang="en-GB" sz="2400" dirty="0">
                <a:solidFill>
                  <a:schemeClr val="tx1"/>
                </a:solidFill>
              </a:rPr>
              <a:t> (Wb)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lt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A875CC-A89D-D80B-426B-924AF81CD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7" b="16347"/>
          <a:stretch/>
        </p:blipFill>
        <p:spPr bwMode="auto">
          <a:xfrm>
            <a:off x="1627155" y="2103514"/>
            <a:ext cx="9108981" cy="41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ctromagnetic Induction and Alternators, Flashcards | Quizlet">
            <a:extLst>
              <a:ext uri="{FF2B5EF4-FFF2-40B4-BE49-F238E27FC236}">
                <a16:creationId xmlns:a16="http://schemas.microsoft.com/office/drawing/2014/main" id="{F13AEFFD-F4F1-BBC8-A88D-5729E577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34" y="5729433"/>
            <a:ext cx="2393442" cy="9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93">
            <a:extLst>
              <a:ext uri="{FF2B5EF4-FFF2-40B4-BE49-F238E27FC236}">
                <a16:creationId xmlns:a16="http://schemas.microsoft.com/office/drawing/2014/main" id="{022B8CBE-A332-8E48-BA8B-90F3E1B75F2C}"/>
              </a:ext>
            </a:extLst>
          </p:cNvPr>
          <p:cNvSpPr txBox="1"/>
          <p:nvPr/>
        </p:nvSpPr>
        <p:spPr>
          <a:xfrm>
            <a:off x="-1" y="0"/>
            <a:ext cx="12192001" cy="444534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Faraday’s Law of electromagnetic induction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43138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933974" y="444534"/>
            <a:ext cx="7972358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Faraday’s Law: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“Induced </a:t>
            </a:r>
            <a:r>
              <a:rPr lang="en-GB" dirty="0" err="1">
                <a:solidFill>
                  <a:schemeClr val="tx1"/>
                </a:solidFill>
              </a:rPr>
              <a:t>e.m.f.</a:t>
            </a:r>
            <a:r>
              <a:rPr lang="en-GB" dirty="0">
                <a:solidFill>
                  <a:schemeClr val="tx1"/>
                </a:solidFill>
              </a:rPr>
              <a:t> is directly proportional to the rate of change of flux linkage”</a:t>
            </a:r>
          </a:p>
        </p:txBody>
      </p:sp>
      <p:pic>
        <p:nvPicPr>
          <p:cNvPr id="4098" name="Picture 2" descr="Faraday's Law and Lenz's Law of Magnetic Induction">
            <a:extLst>
              <a:ext uri="{FF2B5EF4-FFF2-40B4-BE49-F238E27FC236}">
                <a16:creationId xmlns:a16="http://schemas.microsoft.com/office/drawing/2014/main" id="{2B0B7B7B-2F55-415E-C2D1-F66BE6057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5939"/>
          <a:stretch/>
        </p:blipFill>
        <p:spPr bwMode="auto">
          <a:xfrm>
            <a:off x="2442876" y="2284900"/>
            <a:ext cx="7306249" cy="44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3">
            <a:extLst>
              <a:ext uri="{FF2B5EF4-FFF2-40B4-BE49-F238E27FC236}">
                <a16:creationId xmlns:a16="http://schemas.microsoft.com/office/drawing/2014/main" id="{5579949C-4788-C549-B2F0-4DFE12A8A58E}"/>
              </a:ext>
            </a:extLst>
          </p:cNvPr>
          <p:cNvSpPr txBox="1"/>
          <p:nvPr/>
        </p:nvSpPr>
        <p:spPr>
          <a:xfrm>
            <a:off x="-1" y="0"/>
            <a:ext cx="12192001" cy="444534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Faraday’s Law of electromagnetic induction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4573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aday's Law: Statement, Equation, and Applications">
            <a:extLst>
              <a:ext uri="{FF2B5EF4-FFF2-40B4-BE49-F238E27FC236}">
                <a16:creationId xmlns:a16="http://schemas.microsoft.com/office/drawing/2014/main" id="{69706318-CCA2-7328-A47A-EF51DBCD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66726"/>
            <a:ext cx="714375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3">
            <a:extLst>
              <a:ext uri="{FF2B5EF4-FFF2-40B4-BE49-F238E27FC236}">
                <a16:creationId xmlns:a16="http://schemas.microsoft.com/office/drawing/2014/main" id="{ECB2B352-BDDA-7548-9A21-658DDB4F8E4A}"/>
              </a:ext>
            </a:extLst>
          </p:cNvPr>
          <p:cNvSpPr txBox="1"/>
          <p:nvPr/>
        </p:nvSpPr>
        <p:spPr>
          <a:xfrm>
            <a:off x="-1" y="0"/>
            <a:ext cx="12192001" cy="444534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Faraday’s Law of electromagnetic induction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1"/>
            <a:ext cx="12192000" cy="431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Lenz’s Law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hape 217">
            <a:extLst>
              <a:ext uri="{FF2B5EF4-FFF2-40B4-BE49-F238E27FC236}">
                <a16:creationId xmlns:a16="http://schemas.microsoft.com/office/drawing/2014/main" id="{76F9ED8E-1C99-C063-36B9-62D13A12F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1975" y="529090"/>
            <a:ext cx="8537087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Lenz’s Law: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“The induced </a:t>
            </a:r>
            <a:r>
              <a:rPr lang="en-GB" dirty="0" err="1">
                <a:solidFill>
                  <a:schemeClr val="tx1"/>
                </a:solidFill>
              </a:rPr>
              <a:t>e.m.f.</a:t>
            </a:r>
            <a:r>
              <a:rPr lang="en-GB" dirty="0">
                <a:solidFill>
                  <a:schemeClr val="tx1"/>
                </a:solidFill>
              </a:rPr>
              <a:t> is always in such a direction as to oppose the change that caused it”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Lenz's Law of Electromagnetic Induction - Formula &amp; Working">
            <a:extLst>
              <a:ext uri="{FF2B5EF4-FFF2-40B4-BE49-F238E27FC236}">
                <a16:creationId xmlns:a16="http://schemas.microsoft.com/office/drawing/2014/main" id="{7654D606-88BD-6171-33AD-C6B699EF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7" y="549412"/>
            <a:ext cx="10995738" cy="62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26">
            <a:extLst>
              <a:ext uri="{FF2B5EF4-FFF2-40B4-BE49-F238E27FC236}">
                <a16:creationId xmlns:a16="http://schemas.microsoft.com/office/drawing/2014/main" id="{72C65240-27D9-7C43-86C0-EE2A9E85ADC6}"/>
              </a:ext>
            </a:extLst>
          </p:cNvPr>
          <p:cNvSpPr txBox="1"/>
          <p:nvPr/>
        </p:nvSpPr>
        <p:spPr>
          <a:xfrm>
            <a:off x="0" y="1"/>
            <a:ext cx="12192000" cy="431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Lenz’s Law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75061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938EA0D7-0F44-E85F-8B7E-FEF87E1B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650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3839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910077" y="5679001"/>
            <a:ext cx="4561073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959" dirty="0"/>
              <a:t>Electromagnetism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12192000" cy="880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b="1" dirty="0">
                <a:solidFill>
                  <a:srgbClr val="FFFFFF"/>
                </a:solidFill>
              </a:rPr>
              <a:t>Generators</a:t>
            </a:r>
          </a:p>
        </p:txBody>
      </p:sp>
      <p:graphicFrame>
        <p:nvGraphicFramePr>
          <p:cNvPr id="4" name="Shape 165">
            <a:extLst>
              <a:ext uri="{FF2B5EF4-FFF2-40B4-BE49-F238E27FC236}">
                <a16:creationId xmlns:a16="http://schemas.microsoft.com/office/drawing/2014/main" id="{672A83D3-331C-EC20-7E5B-3D31A9C72385}"/>
              </a:ext>
            </a:extLst>
          </p:cNvPr>
          <p:cNvGraphicFramePr/>
          <p:nvPr/>
        </p:nvGraphicFramePr>
        <p:xfrm>
          <a:off x="6822350" y="2054588"/>
          <a:ext cx="5046304" cy="3175474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504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Magnetic fields and forces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Calculating magnetic forces and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9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Investigating magnetic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Forces on particles in magnetic fields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Faraday and Lenz’s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Generators 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62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426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 Investigating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12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5DF0BFA4-C7B9-0774-2DD1-7EFF5732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346719" y="116625"/>
            <a:ext cx="11639602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dirty="0">
                <a:solidFill>
                  <a:schemeClr val="tx1"/>
                </a:solidFill>
              </a:rPr>
              <a:t> Electromagnetic induction and Generators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701458" y="1770047"/>
            <a:ext cx="10835013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the function of an alternating current generator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how the generated current can be increased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Apply Faraday’s Law to generators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5784774" y="650622"/>
            <a:ext cx="6254828" cy="6461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203195" indent="0">
              <a:lnSpc>
                <a:spcPct val="107000"/>
              </a:lnSpc>
              <a:spcBef>
                <a:spcPts val="1600"/>
              </a:spcBef>
              <a:spcAft>
                <a:spcPts val="1067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coil moves through the magnetic field cutting magnetic field lines</a:t>
            </a:r>
          </a:p>
          <a:p>
            <a:pPr marL="203195" indent="0">
              <a:lnSpc>
                <a:spcPct val="107000"/>
              </a:lnSpc>
              <a:spcBef>
                <a:spcPts val="1600"/>
              </a:spcBef>
              <a:spcAft>
                <a:spcPts val="1067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potential difference is </a:t>
            </a:r>
            <a:r>
              <a:rPr lang="en-GB" sz="2400" u="sng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(across the coil)</a:t>
            </a:r>
          </a:p>
          <a:p>
            <a:pPr marL="203195" indent="0">
              <a:lnSpc>
                <a:spcPct val="107000"/>
              </a:lnSpc>
              <a:spcBef>
                <a:spcPts val="1600"/>
              </a:spcBef>
              <a:spcAft>
                <a:spcPts val="1067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complete circuit, so a current is induced (in the coil)</a:t>
            </a:r>
          </a:p>
          <a:p>
            <a:pPr marL="203195" indent="0">
              <a:lnSpc>
                <a:spcPct val="107000"/>
              </a:lnSpc>
              <a:spcBef>
                <a:spcPts val="1600"/>
              </a:spcBef>
              <a:spcAft>
                <a:spcPts val="1067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half turn the potential difference reverses direction as the coil cuts through the magnetic field in the opposite direction</a:t>
            </a:r>
          </a:p>
          <a:p>
            <a:pPr marL="203195" indent="0">
              <a:lnSpc>
                <a:spcPct val="107000"/>
              </a:lnSpc>
              <a:spcBef>
                <a:spcPts val="1600"/>
              </a:spcBef>
              <a:spcAft>
                <a:spcPts val="1067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(every half turn) the current changes direction creating an alternating current</a:t>
            </a:r>
          </a:p>
          <a:p>
            <a:pPr algn="r">
              <a:lnSpc>
                <a:spcPct val="107000"/>
              </a:lnSpc>
              <a:spcAft>
                <a:spcPts val="1067"/>
              </a:spcAft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Clr>
                <a:srgbClr val="FFFF00"/>
              </a:buClr>
              <a:buSzPct val="25000"/>
              <a:buNone/>
            </a:pPr>
            <a:endParaRPr sz="3467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Clr>
                <a:srgbClr val="FFFF00"/>
              </a:buClr>
              <a:buSzPct val="25000"/>
              <a:buNone/>
            </a:pPr>
            <a:endParaRPr sz="3467" dirty="0">
              <a:solidFill>
                <a:srgbClr val="FFFFFF"/>
              </a:solidFill>
            </a:endParaRPr>
          </a:p>
          <a:p>
            <a:pPr marL="457189" indent="-457189">
              <a:spcBef>
                <a:spcPts val="789"/>
              </a:spcBef>
              <a:buClr>
                <a:srgbClr val="FFFF00"/>
              </a:buClr>
              <a:buSzPct val="25000"/>
              <a:buNone/>
            </a:pPr>
            <a:endParaRPr sz="3467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CD6711-7E42-1AF3-F08E-BD8A58A3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69285"/>
            <a:ext cx="5396753" cy="962492"/>
          </a:xfrm>
        </p:spPr>
        <p:txBody>
          <a:bodyPr/>
          <a:lstStyle/>
          <a:p>
            <a:r>
              <a:rPr lang="en-GB" sz="3733" dirty="0">
                <a:solidFill>
                  <a:schemeClr val="bg1"/>
                </a:solidFill>
              </a:rPr>
              <a:t>Generators- alternator</a:t>
            </a:r>
          </a:p>
        </p:txBody>
      </p:sp>
      <p:sp>
        <p:nvSpPr>
          <p:cNvPr id="4" name="Shape 237">
            <a:extLst>
              <a:ext uri="{FF2B5EF4-FFF2-40B4-BE49-F238E27FC236}">
                <a16:creationId xmlns:a16="http://schemas.microsoft.com/office/drawing/2014/main" id="{7B4432BB-FC7D-2E9E-389A-016EF2714F56}"/>
              </a:ext>
            </a:extLst>
          </p:cNvPr>
          <p:cNvSpPr txBox="1"/>
          <p:nvPr/>
        </p:nvSpPr>
        <p:spPr>
          <a:xfrm>
            <a:off x="0" y="2"/>
            <a:ext cx="12192000" cy="392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the function of an alternating current generator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98" name="Picture 2" descr="Generators &amp; Dynamos (6.2.2) | Edexcel IGCSE Physics: Double Science  Revision Notes 2019 | Save My Exams">
            <a:extLst>
              <a:ext uri="{FF2B5EF4-FFF2-40B4-BE49-F238E27FC236}">
                <a16:creationId xmlns:a16="http://schemas.microsoft.com/office/drawing/2014/main" id="{982D834B-437A-6862-019C-B04CBEC0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9473"/>
            <a:ext cx="5550559" cy="32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2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5"/>
          <p:cNvSpPr txBox="1">
            <a:spLocks/>
          </p:cNvSpPr>
          <p:nvPr/>
        </p:nvSpPr>
        <p:spPr>
          <a:xfrm>
            <a:off x="1536229" y="862629"/>
            <a:ext cx="9119541" cy="1226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9C50C4-9F82-C3CB-8B3D-49597E589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195709"/>
            <a:ext cx="10972800" cy="893617"/>
          </a:xfrm>
        </p:spPr>
        <p:txBody>
          <a:bodyPr/>
          <a:lstStyle/>
          <a:p>
            <a:pPr marL="20320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Electric and magnetic forces are the same force- electromagnetic forces</a:t>
            </a:r>
          </a:p>
          <a:p>
            <a:pPr marL="20320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20320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Both are caused by charged particles:</a:t>
            </a:r>
          </a:p>
          <a:p>
            <a:pPr marL="20320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20320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Electric- stationary charged particles</a:t>
            </a:r>
          </a:p>
          <a:p>
            <a:pPr marL="20320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20320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Magnetic- moving charged particles</a:t>
            </a:r>
          </a:p>
        </p:txBody>
      </p:sp>
      <p:sp>
        <p:nvSpPr>
          <p:cNvPr id="2" name="Shape 216">
            <a:extLst>
              <a:ext uri="{FF2B5EF4-FFF2-40B4-BE49-F238E27FC236}">
                <a16:creationId xmlns:a16="http://schemas.microsoft.com/office/drawing/2014/main" id="{9482B788-FB96-7188-DAF8-04D6CE608E89}"/>
              </a:ext>
            </a:extLst>
          </p:cNvPr>
          <p:cNvSpPr txBox="1"/>
          <p:nvPr/>
        </p:nvSpPr>
        <p:spPr>
          <a:xfrm>
            <a:off x="0" y="0"/>
            <a:ext cx="12192000" cy="36195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a magnetic forces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90543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12192000" cy="4044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how the generated current can be increased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27556" y="492082"/>
            <a:ext cx="11736888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Faraday’s Law: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“Induced </a:t>
            </a:r>
            <a:r>
              <a:rPr lang="en-GB" dirty="0" err="1">
                <a:solidFill>
                  <a:schemeClr val="tx1"/>
                </a:solidFill>
              </a:rPr>
              <a:t>e.m.f.</a:t>
            </a:r>
            <a:r>
              <a:rPr lang="en-GB" dirty="0">
                <a:solidFill>
                  <a:schemeClr val="tx1"/>
                </a:solidFill>
              </a:rPr>
              <a:t> is directly proportional to the rate of change of flux linkage”</a:t>
            </a:r>
          </a:p>
        </p:txBody>
      </p:sp>
      <p:pic>
        <p:nvPicPr>
          <p:cNvPr id="4098" name="Picture 2" descr="Faraday's Law and Lenz's Law of Magnetic Induction">
            <a:extLst>
              <a:ext uri="{FF2B5EF4-FFF2-40B4-BE49-F238E27FC236}">
                <a16:creationId xmlns:a16="http://schemas.microsoft.com/office/drawing/2014/main" id="{2B0B7B7B-2F55-415E-C2D1-F66BE6057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5939"/>
          <a:stretch/>
        </p:blipFill>
        <p:spPr bwMode="auto">
          <a:xfrm>
            <a:off x="2442876" y="2284900"/>
            <a:ext cx="7306249" cy="44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80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12192000" cy="4044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how the generated current can be increased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27556" y="492082"/>
            <a:ext cx="5985354" cy="1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Faraday’s Law: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None/>
            </a:pPr>
            <a:r>
              <a:rPr lang="en-GB" dirty="0">
                <a:solidFill>
                  <a:schemeClr val="tx1"/>
                </a:solidFill>
              </a:rPr>
              <a:t>“Induced </a:t>
            </a:r>
            <a:r>
              <a:rPr lang="en-GB" dirty="0" err="1">
                <a:solidFill>
                  <a:schemeClr val="tx1"/>
                </a:solidFill>
              </a:rPr>
              <a:t>e.m.f.</a:t>
            </a:r>
            <a:r>
              <a:rPr lang="en-GB" dirty="0">
                <a:solidFill>
                  <a:schemeClr val="tx1"/>
                </a:solidFill>
              </a:rPr>
              <a:t> is directly proportional to the rate of change of flux linkage”</a:t>
            </a:r>
          </a:p>
        </p:txBody>
      </p:sp>
      <p:pic>
        <p:nvPicPr>
          <p:cNvPr id="4098" name="Picture 2" descr="Faraday's Law and Lenz's Law of Magnetic Induction">
            <a:extLst>
              <a:ext uri="{FF2B5EF4-FFF2-40B4-BE49-F238E27FC236}">
                <a16:creationId xmlns:a16="http://schemas.microsoft.com/office/drawing/2014/main" id="{2B0B7B7B-2F55-415E-C2D1-F66BE6057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5939"/>
          <a:stretch/>
        </p:blipFill>
        <p:spPr bwMode="auto">
          <a:xfrm>
            <a:off x="227556" y="2869023"/>
            <a:ext cx="5854017" cy="35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17">
            <a:extLst>
              <a:ext uri="{FF2B5EF4-FFF2-40B4-BE49-F238E27FC236}">
                <a16:creationId xmlns:a16="http://schemas.microsoft.com/office/drawing/2014/main" id="{26483484-3B08-CD49-8613-648F24F7D26E}"/>
              </a:ext>
            </a:extLst>
          </p:cNvPr>
          <p:cNvSpPr txBox="1">
            <a:spLocks/>
          </p:cNvSpPr>
          <p:nvPr/>
        </p:nvSpPr>
        <p:spPr>
          <a:xfrm>
            <a:off x="6317293" y="1979030"/>
            <a:ext cx="5444647" cy="2899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So to increase induced current: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Rotate quicker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More coils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Stronger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620680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aday's Law: Statement, Equation, and Applications">
            <a:extLst>
              <a:ext uri="{FF2B5EF4-FFF2-40B4-BE49-F238E27FC236}">
                <a16:creationId xmlns:a16="http://schemas.microsoft.com/office/drawing/2014/main" id="{69706318-CCA2-7328-A47A-EF51DBCD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07" y="317842"/>
            <a:ext cx="7450768" cy="66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37">
            <a:extLst>
              <a:ext uri="{FF2B5EF4-FFF2-40B4-BE49-F238E27FC236}">
                <a16:creationId xmlns:a16="http://schemas.microsoft.com/office/drawing/2014/main" id="{0D3E7F97-05EA-C444-81F0-0F4D974008AA}"/>
              </a:ext>
            </a:extLst>
          </p:cNvPr>
          <p:cNvSpPr txBox="1"/>
          <p:nvPr/>
        </p:nvSpPr>
        <p:spPr>
          <a:xfrm>
            <a:off x="0" y="2"/>
            <a:ext cx="12192000" cy="392996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Apply Faraday’s Law to generators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 descr="Electromagnetic Induction and Alternators, Flashcards | Quizlet">
            <a:extLst>
              <a:ext uri="{FF2B5EF4-FFF2-40B4-BE49-F238E27FC236}">
                <a16:creationId xmlns:a16="http://schemas.microsoft.com/office/drawing/2014/main" id="{AF8DF24F-F8CB-5F42-BD4C-ABB34E5C7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24455" r="27346" b="20317"/>
          <a:stretch/>
        </p:blipFill>
        <p:spPr bwMode="auto">
          <a:xfrm>
            <a:off x="7916449" y="4471792"/>
            <a:ext cx="1427967" cy="6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7">
            <a:extLst>
              <a:ext uri="{FF2B5EF4-FFF2-40B4-BE49-F238E27FC236}">
                <a16:creationId xmlns:a16="http://schemas.microsoft.com/office/drawing/2014/main" id="{0D3E7F97-05EA-C444-81F0-0F4D974008AA}"/>
              </a:ext>
            </a:extLst>
          </p:cNvPr>
          <p:cNvSpPr txBox="1"/>
          <p:nvPr/>
        </p:nvSpPr>
        <p:spPr>
          <a:xfrm>
            <a:off x="0" y="2"/>
            <a:ext cx="12192000" cy="392996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Apply Faraday’s Law to generators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E1DAA4-6DD6-115D-4E5E-71ADB9E1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50" y="542061"/>
            <a:ext cx="7466120" cy="66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68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E799CBEF-08A4-AC83-B4F4-8863A1BB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650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3839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910077" y="5679001"/>
            <a:ext cx="4561073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959" dirty="0"/>
              <a:t>Electromagnetism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12192000" cy="880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b="1" dirty="0">
                <a:solidFill>
                  <a:srgbClr val="FFFFFF"/>
                </a:solidFill>
              </a:rPr>
              <a:t>Transformers</a:t>
            </a:r>
          </a:p>
        </p:txBody>
      </p:sp>
      <p:graphicFrame>
        <p:nvGraphicFramePr>
          <p:cNvPr id="4" name="Shape 165">
            <a:extLst>
              <a:ext uri="{FF2B5EF4-FFF2-40B4-BE49-F238E27FC236}">
                <a16:creationId xmlns:a16="http://schemas.microsoft.com/office/drawing/2014/main" id="{C04917C3-6D32-8719-5D15-625CD1B867FA}"/>
              </a:ext>
            </a:extLst>
          </p:cNvPr>
          <p:cNvGraphicFramePr/>
          <p:nvPr/>
        </p:nvGraphicFramePr>
        <p:xfrm>
          <a:off x="6896350" y="2054588"/>
          <a:ext cx="5046304" cy="3175474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504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Magnetic fields and forces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Calculating magnetic forces and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9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Investigating magnetic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Forces on particles in magnetic fields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Faraday and Lenz’s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Generators 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62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426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 Investigating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12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C47DAD43-4673-E62A-A7A6-98141058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346719" y="116625"/>
            <a:ext cx="11639602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dirty="0">
                <a:solidFill>
                  <a:schemeClr val="tx1"/>
                </a:solidFill>
              </a:rPr>
              <a:t> Transformers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701458" y="1770047"/>
            <a:ext cx="10835013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how a transformer works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Apply Faraday’s law to derive the transformer equation 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Apply the transformer equation to calculations and the national grid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04186" y="439800"/>
            <a:ext cx="11842812" cy="597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rgbClr val="000000"/>
                </a:solidFill>
              </a:rPr>
              <a:t>Transformers are used for increasing and decreasing voltage between two coils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30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0" y="0"/>
            <a:ext cx="12192000" cy="439800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how a transformer 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113"/>
          <a:stretch/>
        </p:blipFill>
        <p:spPr>
          <a:xfrm>
            <a:off x="6346068" y="1806078"/>
            <a:ext cx="4953585" cy="3656049"/>
          </a:xfrm>
          <a:prstGeom prst="rect">
            <a:avLst/>
          </a:prstGeom>
        </p:spPr>
      </p:pic>
      <p:sp>
        <p:nvSpPr>
          <p:cNvPr id="8" name="Shape 214"/>
          <p:cNvSpPr txBox="1">
            <a:spLocks/>
          </p:cNvSpPr>
          <p:nvPr/>
        </p:nvSpPr>
        <p:spPr>
          <a:xfrm>
            <a:off x="266331" y="1717301"/>
            <a:ext cx="5937696" cy="1171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How would the alternating current coming in at the primary coil be transferred to the secondary coil?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Why would the voltage in the primary coil be different in the primary and secondary coil?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Why do you need an alternating current?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Why is iron used in the core?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615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43150" y="439800"/>
            <a:ext cx="8691300" cy="597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b="1" dirty="0">
                <a:solidFill>
                  <a:srgbClr val="000000"/>
                </a:solidFill>
              </a:rPr>
              <a:t>Transformers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30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0" y="0"/>
            <a:ext cx="12192000" cy="439800"/>
          </a:xfrm>
          <a:prstGeom prst="rect">
            <a:avLst/>
          </a:prstGeom>
          <a:solidFill>
            <a:srgbClr val="9DFF9B">
              <a:alpha val="996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how a transformer 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8" y="949385"/>
            <a:ext cx="5427867" cy="4892222"/>
          </a:xfrm>
          <a:prstGeom prst="rect">
            <a:avLst/>
          </a:prstGeom>
        </p:spPr>
      </p:pic>
      <p:sp>
        <p:nvSpPr>
          <p:cNvPr id="8" name="Shape 214"/>
          <p:cNvSpPr txBox="1">
            <a:spLocks/>
          </p:cNvSpPr>
          <p:nvPr/>
        </p:nvSpPr>
        <p:spPr>
          <a:xfrm>
            <a:off x="1826881" y="1536480"/>
            <a:ext cx="2390431" cy="1171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1) Alternating current is put into a primary coil of wire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9" name="Shape 214"/>
          <p:cNvSpPr txBox="1">
            <a:spLocks/>
          </p:cNvSpPr>
          <p:nvPr/>
        </p:nvSpPr>
        <p:spPr>
          <a:xfrm>
            <a:off x="2775118" y="4335520"/>
            <a:ext cx="3330947" cy="1171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2)A magnetic field is induced into an iron core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0" name="Shape 214"/>
          <p:cNvSpPr txBox="1">
            <a:spLocks/>
          </p:cNvSpPr>
          <p:nvPr/>
        </p:nvSpPr>
        <p:spPr>
          <a:xfrm>
            <a:off x="8001679" y="1593545"/>
            <a:ext cx="2390431" cy="1171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3) The cores magnetic field induces a current into a secondary coil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1" name="Shape 214"/>
          <p:cNvSpPr txBox="1">
            <a:spLocks/>
          </p:cNvSpPr>
          <p:nvPr/>
        </p:nvSpPr>
        <p:spPr>
          <a:xfrm>
            <a:off x="1743150" y="5939861"/>
            <a:ext cx="8691300" cy="1171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Why do you need an alternating current?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Why is iron used in the core?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84727" y="404746"/>
            <a:ext cx="10249723" cy="25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</a:rPr>
              <a:t>Transformers are used to: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</a:rPr>
              <a:t>Increase voltage (Step-up transformer)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</a:rPr>
              <a:t>Decrease voltage (Step-down transformer)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</a:rPr>
              <a:t>This is determined by the number of primary and secondary turns on the transformer.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</a:rPr>
              <a:t> </a:t>
            </a:r>
            <a:endParaRPr lang="en-GB" sz="272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chemeClr val="tx1"/>
              </a:solidFill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0" y="-5850"/>
            <a:ext cx="12192000" cy="410596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Apply Faraday’s law to derive the transformer equation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5B957-45FA-ED39-C51E-2985D581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69" y="3920055"/>
            <a:ext cx="4382933" cy="27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0" y="-5850"/>
            <a:ext cx="12192000" cy="410596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Apply Faraday’s law to derive the transformer equation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 descr="Faraday's Law: Statement, Equation, and Applications">
            <a:extLst>
              <a:ext uri="{FF2B5EF4-FFF2-40B4-BE49-F238E27FC236}">
                <a16:creationId xmlns:a16="http://schemas.microsoft.com/office/drawing/2014/main" id="{F1B985E1-71D6-3805-F0C0-5FCC7AE69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60223" r="33959" b="24461"/>
          <a:stretch/>
        </p:blipFill>
        <p:spPr bwMode="auto">
          <a:xfrm>
            <a:off x="4323425" y="525051"/>
            <a:ext cx="2352584" cy="10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22">
            <a:extLst>
              <a:ext uri="{FF2B5EF4-FFF2-40B4-BE49-F238E27FC236}">
                <a16:creationId xmlns:a16="http://schemas.microsoft.com/office/drawing/2014/main" id="{6DCCE35B-DCE5-468A-4B51-DB2B2AB620F7}"/>
              </a:ext>
            </a:extLst>
          </p:cNvPr>
          <p:cNvSpPr txBox="1">
            <a:spLocks/>
          </p:cNvSpPr>
          <p:nvPr/>
        </p:nvSpPr>
        <p:spPr>
          <a:xfrm>
            <a:off x="7576542" y="1819923"/>
            <a:ext cx="4382933" cy="605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For the secondary coil: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3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= -N</a:t>
            </a:r>
            <a:r>
              <a:rPr kumimoji="0" lang="en-GB" sz="3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3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3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3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dt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5" name="Shape 222">
            <a:extLst>
              <a:ext uri="{FF2B5EF4-FFF2-40B4-BE49-F238E27FC236}">
                <a16:creationId xmlns:a16="http://schemas.microsoft.com/office/drawing/2014/main" id="{38A9ECDB-BE1C-7FCA-1CFF-A0D6F6FF4B68}"/>
              </a:ext>
            </a:extLst>
          </p:cNvPr>
          <p:cNvSpPr txBox="1">
            <a:spLocks/>
          </p:cNvSpPr>
          <p:nvPr/>
        </p:nvSpPr>
        <p:spPr>
          <a:xfrm>
            <a:off x="729898" y="1712597"/>
            <a:ext cx="4382933" cy="605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For the primary coil: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30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= -N</a:t>
            </a:r>
            <a:r>
              <a:rPr kumimoji="0" lang="en-GB" sz="3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3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3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3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dt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1026" name="Picture 2" descr="Transformer - Wikipedia">
            <a:extLst>
              <a:ext uri="{FF2B5EF4-FFF2-40B4-BE49-F238E27FC236}">
                <a16:creationId xmlns:a16="http://schemas.microsoft.com/office/drawing/2014/main" id="{E9D789FD-3073-4980-F445-34D18AD3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01" y="355743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3"/>
          <p:cNvSpPr txBox="1"/>
          <p:nvPr/>
        </p:nvSpPr>
        <p:spPr>
          <a:xfrm>
            <a:off x="0" y="-1"/>
            <a:ext cx="12192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different ways in which magnetic fields occur</a:t>
            </a:r>
          </a:p>
          <a:p>
            <a:pPr lvl="0">
              <a:lnSpc>
                <a:spcPct val="90000"/>
              </a:lnSpc>
              <a:buSzPct val="25000"/>
            </a:pP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Shape 325" descr="http://www.askamathematician.com/wp-content/uploads/2010/10/magnet.jpg">
            <a:extLst>
              <a:ext uri="{FF2B5EF4-FFF2-40B4-BE49-F238E27FC236}">
                <a16:creationId xmlns:a16="http://schemas.microsoft.com/office/drawing/2014/main" id="{863980B5-8021-A3FB-35FE-29E3BF745C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26513" y="-84168"/>
            <a:ext cx="2789475" cy="423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hysics - Electric Power from the Earth's Magnetic Field">
            <a:extLst>
              <a:ext uri="{FF2B5EF4-FFF2-40B4-BE49-F238E27FC236}">
                <a16:creationId xmlns:a16="http://schemas.microsoft.com/office/drawing/2014/main" id="{B956D18D-6154-97A2-442F-F1984DDF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20" y="639525"/>
            <a:ext cx="4327864" cy="279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hape 237">
            <a:extLst>
              <a:ext uri="{FF2B5EF4-FFF2-40B4-BE49-F238E27FC236}">
                <a16:creationId xmlns:a16="http://schemas.microsoft.com/office/drawing/2014/main" id="{393D500B-1AC4-E2D5-1439-96F3EAAA6C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781" y="3820691"/>
            <a:ext cx="4311900" cy="26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7">
            <a:extLst>
              <a:ext uri="{FF2B5EF4-FFF2-40B4-BE49-F238E27FC236}">
                <a16:creationId xmlns:a16="http://schemas.microsoft.com/office/drawing/2014/main" id="{4D642929-87FC-49F0-2D7C-E30A1D52B2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0005" y="3911140"/>
            <a:ext cx="2854611" cy="267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713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0" y="-5850"/>
            <a:ext cx="12192000" cy="410596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Apply Faraday’s law to derive the transformer equation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 descr="Faraday's Law: Statement, Equation, and Applications">
            <a:extLst>
              <a:ext uri="{FF2B5EF4-FFF2-40B4-BE49-F238E27FC236}">
                <a16:creationId xmlns:a16="http://schemas.microsoft.com/office/drawing/2014/main" id="{F1B985E1-71D6-3805-F0C0-5FCC7AE69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60223" r="33959" b="24461"/>
          <a:stretch/>
        </p:blipFill>
        <p:spPr bwMode="auto">
          <a:xfrm>
            <a:off x="4772477" y="526478"/>
            <a:ext cx="1886941" cy="8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22">
            <a:extLst>
              <a:ext uri="{FF2B5EF4-FFF2-40B4-BE49-F238E27FC236}">
                <a16:creationId xmlns:a16="http://schemas.microsoft.com/office/drawing/2014/main" id="{6DCCE35B-DCE5-468A-4B51-DB2B2AB620F7}"/>
              </a:ext>
            </a:extLst>
          </p:cNvPr>
          <p:cNvSpPr txBox="1">
            <a:spLocks/>
          </p:cNvSpPr>
          <p:nvPr/>
        </p:nvSpPr>
        <p:spPr>
          <a:xfrm>
            <a:off x="7668906" y="996233"/>
            <a:ext cx="4382933" cy="605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For the secondary coil: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 =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24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	    dt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5" name="Shape 222">
            <a:extLst>
              <a:ext uri="{FF2B5EF4-FFF2-40B4-BE49-F238E27FC236}">
                <a16:creationId xmlns:a16="http://schemas.microsoft.com/office/drawing/2014/main" id="{38A9ECDB-BE1C-7FCA-1CFF-A0D6F6FF4B68}"/>
              </a:ext>
            </a:extLst>
          </p:cNvPr>
          <p:cNvSpPr txBox="1">
            <a:spLocks/>
          </p:cNvSpPr>
          <p:nvPr/>
        </p:nvSpPr>
        <p:spPr>
          <a:xfrm>
            <a:off x="600589" y="935909"/>
            <a:ext cx="4382933" cy="605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For the primary coil: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 =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24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	   dt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1026" name="Picture 2" descr="Transformer - Wikipedia">
            <a:extLst>
              <a:ext uri="{FF2B5EF4-FFF2-40B4-BE49-F238E27FC236}">
                <a16:creationId xmlns:a16="http://schemas.microsoft.com/office/drawing/2014/main" id="{E9D789FD-3073-4980-F445-34D18AD3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06" y="1462850"/>
            <a:ext cx="3265448" cy="24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22">
            <a:extLst>
              <a:ext uri="{FF2B5EF4-FFF2-40B4-BE49-F238E27FC236}">
                <a16:creationId xmlns:a16="http://schemas.microsoft.com/office/drawing/2014/main" id="{50E77A2D-C429-45E5-4721-D4F3100CE174}"/>
              </a:ext>
            </a:extLst>
          </p:cNvPr>
          <p:cNvSpPr txBox="1">
            <a:spLocks/>
          </p:cNvSpPr>
          <p:nvPr/>
        </p:nvSpPr>
        <p:spPr>
          <a:xfrm>
            <a:off x="278706" y="4029447"/>
            <a:ext cx="11913294" cy="2079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If the electrical energy transfer is 100% efficient all the electrical power is conserved so that: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				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endParaRPr kumimoji="0" lang="en-GB" sz="2720" b="0" i="0" u="none" strike="noStrike" kern="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Therefore: 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24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	       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dt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       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dt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Simply (as change in flux is constant for both):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49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0" y="-5850"/>
            <a:ext cx="12192000" cy="410596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Apply Faraday’s law to derive the transformer equation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 descr="Faraday's Law: Statement, Equation, and Applications">
            <a:extLst>
              <a:ext uri="{FF2B5EF4-FFF2-40B4-BE49-F238E27FC236}">
                <a16:creationId xmlns:a16="http://schemas.microsoft.com/office/drawing/2014/main" id="{F1B985E1-71D6-3805-F0C0-5FCC7AE69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60223" r="33959" b="24461"/>
          <a:stretch/>
        </p:blipFill>
        <p:spPr bwMode="auto">
          <a:xfrm>
            <a:off x="4772477" y="526478"/>
            <a:ext cx="1886941" cy="8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22">
            <a:extLst>
              <a:ext uri="{FF2B5EF4-FFF2-40B4-BE49-F238E27FC236}">
                <a16:creationId xmlns:a16="http://schemas.microsoft.com/office/drawing/2014/main" id="{6DCCE35B-DCE5-468A-4B51-DB2B2AB620F7}"/>
              </a:ext>
            </a:extLst>
          </p:cNvPr>
          <p:cNvSpPr txBox="1">
            <a:spLocks/>
          </p:cNvSpPr>
          <p:nvPr/>
        </p:nvSpPr>
        <p:spPr>
          <a:xfrm>
            <a:off x="7668906" y="996233"/>
            <a:ext cx="4382933" cy="605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For the secondary coil: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 =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24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	    dt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5" name="Shape 222">
            <a:extLst>
              <a:ext uri="{FF2B5EF4-FFF2-40B4-BE49-F238E27FC236}">
                <a16:creationId xmlns:a16="http://schemas.microsoft.com/office/drawing/2014/main" id="{38A9ECDB-BE1C-7FCA-1CFF-A0D6F6FF4B68}"/>
              </a:ext>
            </a:extLst>
          </p:cNvPr>
          <p:cNvSpPr txBox="1">
            <a:spLocks/>
          </p:cNvSpPr>
          <p:nvPr/>
        </p:nvSpPr>
        <p:spPr>
          <a:xfrm>
            <a:off x="600589" y="935909"/>
            <a:ext cx="4382933" cy="605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For the primary coil: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 =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24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	   dt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1026" name="Picture 2" descr="Transformer - Wikipedia">
            <a:extLst>
              <a:ext uri="{FF2B5EF4-FFF2-40B4-BE49-F238E27FC236}">
                <a16:creationId xmlns:a16="http://schemas.microsoft.com/office/drawing/2014/main" id="{E9D789FD-3073-4980-F445-34D18AD3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06" y="1462850"/>
            <a:ext cx="3265448" cy="24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22">
            <a:extLst>
              <a:ext uri="{FF2B5EF4-FFF2-40B4-BE49-F238E27FC236}">
                <a16:creationId xmlns:a16="http://schemas.microsoft.com/office/drawing/2014/main" id="{50E77A2D-C429-45E5-4721-D4F3100CE174}"/>
              </a:ext>
            </a:extLst>
          </p:cNvPr>
          <p:cNvSpPr txBox="1">
            <a:spLocks/>
          </p:cNvSpPr>
          <p:nvPr/>
        </p:nvSpPr>
        <p:spPr>
          <a:xfrm>
            <a:off x="278706" y="4029447"/>
            <a:ext cx="11913294" cy="2079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If the electrical energy transfer is 100% efficient all the electrical power is conserved so that: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				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endParaRPr kumimoji="0" lang="en-GB" sz="2720" b="0" i="0" u="none" strike="noStrike" kern="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Therefore: 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Φ</a:t>
            </a:r>
            <a:endParaRPr kumimoji="0" lang="en-GB" sz="24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	       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dt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       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dt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Simply (as change in flux is constant for both):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=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N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272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699E2-CEBA-55AF-543D-148D0B300B58}"/>
              </a:ext>
            </a:extLst>
          </p:cNvPr>
          <p:cNvSpPr txBox="1"/>
          <p:nvPr/>
        </p:nvSpPr>
        <p:spPr>
          <a:xfrm>
            <a:off x="8368145" y="4771076"/>
            <a:ext cx="2189018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N</a:t>
            </a:r>
            <a:r>
              <a:rPr kumimoji="0" lang="en-GB" sz="3200" b="0" i="0" u="sng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s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=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V</a:t>
            </a:r>
            <a:r>
              <a:rPr kumimoji="0" lang="en-GB" sz="3200" b="0" i="0" u="sng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s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=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 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I</a:t>
            </a:r>
            <a:r>
              <a:rPr kumimoji="0" lang="en-GB" sz="3200" b="0" i="0" u="sng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N</a:t>
            </a:r>
            <a:r>
              <a:rPr kumimoji="0" lang="en-GB" sz="32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p   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V</a:t>
            </a:r>
            <a:r>
              <a:rPr kumimoji="0" lang="en-GB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p</a:t>
            </a:r>
            <a:r>
              <a:rPr kumimoji="0" lang="en-GB" sz="32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    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I</a:t>
            </a:r>
            <a:r>
              <a:rPr kumimoji="0" lang="en-GB" sz="32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cs typeface="Arial"/>
                <a:sym typeface="Comic Sans MS"/>
              </a:rPr>
              <a:t>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5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Question Video: Finding the Number of Turns on the Primary Coil of a  Transformer | Nagwa">
            <a:extLst>
              <a:ext uri="{FF2B5EF4-FFF2-40B4-BE49-F238E27FC236}">
                <a16:creationId xmlns:a16="http://schemas.microsoft.com/office/drawing/2014/main" id="{30C3B9EC-35D3-6230-73E0-B036093E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149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244">
            <a:extLst>
              <a:ext uri="{FF2B5EF4-FFF2-40B4-BE49-F238E27FC236}">
                <a16:creationId xmlns:a16="http://schemas.microsoft.com/office/drawing/2014/main" id="{1FAE1227-7543-DDA3-3B68-071F405FB317}"/>
              </a:ext>
            </a:extLst>
          </p:cNvPr>
          <p:cNvSpPr txBox="1"/>
          <p:nvPr/>
        </p:nvSpPr>
        <p:spPr>
          <a:xfrm>
            <a:off x="0" y="-1"/>
            <a:ext cx="12192000" cy="36287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me: Apply the transformer equation to calculations and the national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439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Question Video: Finding the Output Current of a Transformer | Nagwa">
            <a:extLst>
              <a:ext uri="{FF2B5EF4-FFF2-40B4-BE49-F238E27FC236}">
                <a16:creationId xmlns:a16="http://schemas.microsoft.com/office/drawing/2014/main" id="{4355EF4F-9053-C125-A7C0-45923606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4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44">
            <a:extLst>
              <a:ext uri="{FF2B5EF4-FFF2-40B4-BE49-F238E27FC236}">
                <a16:creationId xmlns:a16="http://schemas.microsoft.com/office/drawing/2014/main" id="{372183A6-97F6-173F-EBD9-08C48394CF0D}"/>
              </a:ext>
            </a:extLst>
          </p:cNvPr>
          <p:cNvSpPr txBox="1"/>
          <p:nvPr/>
        </p:nvSpPr>
        <p:spPr>
          <a:xfrm>
            <a:off x="0" y="-1"/>
            <a:ext cx="12192000" cy="36287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me: Apply the transformer equation to calculations and the national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103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0" y="-1"/>
            <a:ext cx="12192000" cy="36287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me: Apply the transformer equation to calculations and the national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43" y="725279"/>
            <a:ext cx="8409968" cy="4178029"/>
          </a:xfrm>
          <a:prstGeom prst="rect">
            <a:avLst/>
          </a:prstGeom>
        </p:spPr>
      </p:pic>
      <p:sp>
        <p:nvSpPr>
          <p:cNvPr id="9" name="Shape 222"/>
          <p:cNvSpPr txBox="1">
            <a:spLocks noGrp="1"/>
          </p:cNvSpPr>
          <p:nvPr>
            <p:ph type="body" idx="1"/>
          </p:nvPr>
        </p:nvSpPr>
        <p:spPr>
          <a:xfrm>
            <a:off x="1750350" y="5265710"/>
            <a:ext cx="8691300" cy="502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Describe how electricity is transmitted across the national grid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Why is it an advantage to transmit at high voltages?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Remember power loss: P= V</a:t>
            </a:r>
            <a:r>
              <a:rPr lang="en-GB" sz="2400" baseline="30000" dirty="0">
                <a:solidFill>
                  <a:srgbClr val="FFFFFF"/>
                </a:solidFill>
              </a:rPr>
              <a:t>2</a:t>
            </a:r>
            <a:r>
              <a:rPr lang="en-GB" sz="2400" dirty="0">
                <a:solidFill>
                  <a:srgbClr val="FFFFFF"/>
                </a:solidFill>
              </a:rPr>
              <a:t>/R  and P = I</a:t>
            </a:r>
            <a:r>
              <a:rPr lang="en-GB" sz="2400" baseline="30000" dirty="0">
                <a:solidFill>
                  <a:srgbClr val="FFFFFF"/>
                </a:solidFill>
              </a:rPr>
              <a:t>2</a:t>
            </a:r>
            <a:r>
              <a:rPr lang="en-GB" sz="2400" dirty="0">
                <a:solidFill>
                  <a:srgbClr val="FFFFFF"/>
                </a:solidFill>
              </a:rPr>
              <a:t>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rgbClr val="FFFFFF"/>
                </a:solidFill>
              </a:rPr>
              <a:t> </a:t>
            </a:r>
            <a:endParaRPr lang="en-GB"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72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3"/>
          <p:cNvSpPr txBox="1"/>
          <p:nvPr/>
        </p:nvSpPr>
        <p:spPr>
          <a:xfrm>
            <a:off x="0" y="-1"/>
            <a:ext cx="12192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different ways in which magnetic fields occur</a:t>
            </a:r>
          </a:p>
          <a:p>
            <a:pPr lvl="0">
              <a:lnSpc>
                <a:spcPct val="90000"/>
              </a:lnSpc>
              <a:buSzPct val="25000"/>
            </a:pP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Online Media 5" title="MAGNETS: How Do They Work?">
            <a:hlinkClick r:id="" action="ppaction://media"/>
            <a:extLst>
              <a:ext uri="{FF2B5EF4-FFF2-40B4-BE49-F238E27FC236}">
                <a16:creationId xmlns:a16="http://schemas.microsoft.com/office/drawing/2014/main" id="{8EF58758-7D5F-737C-617D-C4E67AB609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0949" y="634076"/>
            <a:ext cx="10559001" cy="5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3"/>
          <p:cNvSpPr txBox="1"/>
          <p:nvPr/>
        </p:nvSpPr>
        <p:spPr>
          <a:xfrm>
            <a:off x="0" y="-1"/>
            <a:ext cx="12192000" cy="386863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  <a:defRPr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Draw magnetic field lines</a:t>
            </a:r>
          </a:p>
          <a:p>
            <a:pPr>
              <a:lnSpc>
                <a:spcPct val="90000"/>
              </a:lnSpc>
              <a:buSzPct val="25000"/>
              <a:defRPr/>
            </a:pP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Shape 383">
            <a:extLst>
              <a:ext uri="{FF2B5EF4-FFF2-40B4-BE49-F238E27FC236}">
                <a16:creationId xmlns:a16="http://schemas.microsoft.com/office/drawing/2014/main" id="{024FDC85-C165-0BF1-1E3B-732C37D53C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073" r="50134" b="6867"/>
          <a:stretch/>
        </p:blipFill>
        <p:spPr>
          <a:xfrm>
            <a:off x="8025414" y="836757"/>
            <a:ext cx="4166586" cy="214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5" descr="http://www.gcsescience.com/Magnetic-Field-Current-Wire.gif">
            <a:extLst>
              <a:ext uri="{FF2B5EF4-FFF2-40B4-BE49-F238E27FC236}">
                <a16:creationId xmlns:a16="http://schemas.microsoft.com/office/drawing/2014/main" id="{E31C9B5A-D0D6-BA3B-674B-3DF61BDCE9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474" y="3626554"/>
            <a:ext cx="3690000" cy="2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59">
            <a:extLst>
              <a:ext uri="{FF2B5EF4-FFF2-40B4-BE49-F238E27FC236}">
                <a16:creationId xmlns:a16="http://schemas.microsoft.com/office/drawing/2014/main" id="{C908D432-4D77-8762-1902-F042EFAD49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134" y="3429000"/>
            <a:ext cx="4407323" cy="302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9">
            <a:extLst>
              <a:ext uri="{FF2B5EF4-FFF2-40B4-BE49-F238E27FC236}">
                <a16:creationId xmlns:a16="http://schemas.microsoft.com/office/drawing/2014/main" id="{5FB8B14F-AF5B-7062-805A-AB42DA975D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319" t="49014" b="7081"/>
          <a:stretch/>
        </p:blipFill>
        <p:spPr>
          <a:xfrm>
            <a:off x="3953848" y="761626"/>
            <a:ext cx="3704117" cy="221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66">
            <a:extLst>
              <a:ext uri="{FF2B5EF4-FFF2-40B4-BE49-F238E27FC236}">
                <a16:creationId xmlns:a16="http://schemas.microsoft.com/office/drawing/2014/main" id="{6B57408F-A978-BB16-08CA-C73B3FE4A94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86" y="825091"/>
            <a:ext cx="3713264" cy="2090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2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0B757DC5-9391-F5CE-7B5F-D9127C0A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Shape 163">
            <a:extLst>
              <a:ext uri="{FF2B5EF4-FFF2-40B4-BE49-F238E27FC236}">
                <a16:creationId xmlns:a16="http://schemas.microsoft.com/office/drawing/2014/main" id="{79F690F1-874B-17E7-4906-76670D5ABBB2}"/>
              </a:ext>
            </a:extLst>
          </p:cNvPr>
          <p:cNvGraphicFramePr/>
          <p:nvPr/>
        </p:nvGraphicFramePr>
        <p:xfrm>
          <a:off x="976332" y="2254758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Shape 164">
            <a:extLst>
              <a:ext uri="{FF2B5EF4-FFF2-40B4-BE49-F238E27FC236}">
                <a16:creationId xmlns:a16="http://schemas.microsoft.com/office/drawing/2014/main" id="{DE27BCF4-2067-5D16-20D3-271406AD753D}"/>
              </a:ext>
            </a:extLst>
          </p:cNvPr>
          <p:cNvGraphicFramePr/>
          <p:nvPr/>
        </p:nvGraphicFramePr>
        <p:xfrm>
          <a:off x="3165432" y="2254758"/>
          <a:ext cx="2885650" cy="25602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 &amp; 2 Electric fields and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hape 166">
            <a:extLst>
              <a:ext uri="{FF2B5EF4-FFF2-40B4-BE49-F238E27FC236}">
                <a16:creationId xmlns:a16="http://schemas.microsoft.com/office/drawing/2014/main" id="{47743F3C-01B5-571E-F74B-05DF96A7DA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36309" y="5662959"/>
            <a:ext cx="4561073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959" dirty="0"/>
              <a:t>Electromagnetism</a:t>
            </a:r>
          </a:p>
        </p:txBody>
      </p:sp>
      <p:sp>
        <p:nvSpPr>
          <p:cNvPr id="2" name="Shape 167">
            <a:extLst>
              <a:ext uri="{FF2B5EF4-FFF2-40B4-BE49-F238E27FC236}">
                <a16:creationId xmlns:a16="http://schemas.microsoft.com/office/drawing/2014/main" id="{185F28CB-9B0B-8D61-64A3-023D93B9E173}"/>
              </a:ext>
            </a:extLst>
          </p:cNvPr>
          <p:cNvSpPr txBox="1">
            <a:spLocks/>
          </p:cNvSpPr>
          <p:nvPr/>
        </p:nvSpPr>
        <p:spPr>
          <a:xfrm>
            <a:off x="0" y="-12192"/>
            <a:ext cx="12192000" cy="785915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Magnetic forces and flux</a:t>
            </a:r>
          </a:p>
        </p:txBody>
      </p:sp>
      <p:graphicFrame>
        <p:nvGraphicFramePr>
          <p:cNvPr id="3" name="Shape 165">
            <a:extLst>
              <a:ext uri="{FF2B5EF4-FFF2-40B4-BE49-F238E27FC236}">
                <a16:creationId xmlns:a16="http://schemas.microsoft.com/office/drawing/2014/main" id="{1AE41D43-1531-3A10-1913-D2E0EBBF067F}"/>
              </a:ext>
            </a:extLst>
          </p:cNvPr>
          <p:cNvGraphicFramePr/>
          <p:nvPr/>
        </p:nvGraphicFramePr>
        <p:xfrm>
          <a:off x="6517550" y="2091555"/>
          <a:ext cx="5046304" cy="3215444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504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Magnetic fields and forces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Calculating magnetic forces and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99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Investigating magnetic flux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Forces on particles in magnetic fields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Faraday and Lenz’s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Generators 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62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426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 Investigating transformers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12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magnetism? Facts about magnetic fields and magnetic force | Live  Science">
            <a:extLst>
              <a:ext uri="{FF2B5EF4-FFF2-40B4-BE49-F238E27FC236}">
                <a16:creationId xmlns:a16="http://schemas.microsoft.com/office/drawing/2014/main" id="{4FB8676C-2BBB-1471-5011-F4F31856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611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b="1" dirty="0">
                <a:solidFill>
                  <a:schemeClr val="tx1"/>
                </a:solidFill>
              </a:rPr>
              <a:t>Magnetic forces and flux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1258530" y="1759974"/>
            <a:ext cx="9472280" cy="4853399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how magnetic forces occur between magnetic fields 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Derive a formula to calculate flux and field strength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Investigate magnetic flux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2950</Words>
  <Application>Microsoft Office PowerPoint</Application>
  <PresentationFormat>Widescreen</PresentationFormat>
  <Paragraphs>473</Paragraphs>
  <Slides>54</Slides>
  <Notes>54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Comic Sans MS</vt:lpstr>
      <vt:lpstr>simple-light-2</vt:lpstr>
      <vt:lpstr>Office Theme</vt:lpstr>
      <vt:lpstr>1_Office Theme</vt:lpstr>
      <vt:lpstr>2_Office Theme</vt:lpstr>
      <vt:lpstr>Electromagnetism</vt:lpstr>
      <vt:lpstr> Magnetic fields and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Electromagnetism</vt:lpstr>
      <vt:lpstr> Magnetic forces and flux</vt:lpstr>
      <vt:lpstr>PowerPoint Presentation</vt:lpstr>
      <vt:lpstr>Fleming’s left hand rule</vt:lpstr>
      <vt:lpstr>Fleming’s left hand rule</vt:lpstr>
      <vt:lpstr>PowerPoint Presentation</vt:lpstr>
      <vt:lpstr>Calculating the force</vt:lpstr>
      <vt:lpstr>PowerPoint Presentation</vt:lpstr>
      <vt:lpstr>Calculating the force</vt:lpstr>
      <vt:lpstr>PowerPoint Presentation</vt:lpstr>
      <vt:lpstr>PowerPoint Presentation</vt:lpstr>
      <vt:lpstr>PowerPoint Presentation</vt:lpstr>
      <vt:lpstr>Electromagnetism</vt:lpstr>
      <vt:lpstr> Forces on particles in fields</vt:lpstr>
      <vt:lpstr>PowerPoint Presentation</vt:lpstr>
      <vt:lpstr>PowerPoint Presentation</vt:lpstr>
      <vt:lpstr>Fleming’s left hand rule</vt:lpstr>
      <vt:lpstr>PowerPoint Presentation</vt:lpstr>
      <vt:lpstr>PowerPoint Presentation</vt:lpstr>
      <vt:lpstr>PowerPoint Presentation</vt:lpstr>
      <vt:lpstr>Electromagnetism</vt:lpstr>
      <vt:lpstr> Faraday and Lenz’s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Electromagnetism</vt:lpstr>
      <vt:lpstr> Electromagnetic induction and Generators</vt:lpstr>
      <vt:lpstr>Generators- alternator</vt:lpstr>
      <vt:lpstr>PowerPoint Presentation</vt:lpstr>
      <vt:lpstr>PowerPoint Presentation</vt:lpstr>
      <vt:lpstr>PowerPoint Presentation</vt:lpstr>
      <vt:lpstr>PowerPoint Presentation</vt:lpstr>
      <vt:lpstr>Electromagnetism</vt:lpstr>
      <vt:lpstr> Transformers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Capacitors</dc:title>
  <cp:lastModifiedBy>AMELIA MARKS</cp:lastModifiedBy>
  <cp:revision>47</cp:revision>
  <cp:lastPrinted>2020-11-25T14:49:01Z</cp:lastPrinted>
  <dcterms:modified xsi:type="dcterms:W3CDTF">2023-07-17T10:46:38Z</dcterms:modified>
</cp:coreProperties>
</file>