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74" r:id="rId3"/>
  </p:sldMasterIdLst>
  <p:notesMasterIdLst>
    <p:notesMasterId r:id="rId63"/>
  </p:notesMasterIdLst>
  <p:sldIdLst>
    <p:sldId id="284" r:id="rId4"/>
    <p:sldId id="388" r:id="rId5"/>
    <p:sldId id="285" r:id="rId6"/>
    <p:sldId id="299" r:id="rId7"/>
    <p:sldId id="300" r:id="rId8"/>
    <p:sldId id="301" r:id="rId9"/>
    <p:sldId id="289" r:id="rId10"/>
    <p:sldId id="290" r:id="rId11"/>
    <p:sldId id="303" r:id="rId12"/>
    <p:sldId id="304" r:id="rId13"/>
    <p:sldId id="330" r:id="rId14"/>
    <p:sldId id="329" r:id="rId15"/>
    <p:sldId id="325" r:id="rId16"/>
    <p:sldId id="326" r:id="rId17"/>
    <p:sldId id="389" r:id="rId18"/>
    <p:sldId id="324" r:id="rId19"/>
    <p:sldId id="390" r:id="rId20"/>
    <p:sldId id="327" r:id="rId21"/>
    <p:sldId id="328" r:id="rId22"/>
    <p:sldId id="391" r:id="rId23"/>
    <p:sldId id="392" r:id="rId24"/>
    <p:sldId id="335" r:id="rId25"/>
    <p:sldId id="336" r:id="rId26"/>
    <p:sldId id="393" r:id="rId27"/>
    <p:sldId id="337" r:id="rId28"/>
    <p:sldId id="394" r:id="rId29"/>
    <p:sldId id="343" r:id="rId30"/>
    <p:sldId id="331" r:id="rId31"/>
    <p:sldId id="332" r:id="rId32"/>
    <p:sldId id="333" r:id="rId33"/>
    <p:sldId id="334" r:id="rId34"/>
    <p:sldId id="338" r:id="rId35"/>
    <p:sldId id="340" r:id="rId36"/>
    <p:sldId id="342" r:id="rId37"/>
    <p:sldId id="344" r:id="rId38"/>
    <p:sldId id="345" r:id="rId39"/>
    <p:sldId id="348" r:id="rId40"/>
    <p:sldId id="349" r:id="rId41"/>
    <p:sldId id="350" r:id="rId42"/>
    <p:sldId id="352" r:id="rId43"/>
    <p:sldId id="354" r:id="rId44"/>
    <p:sldId id="356" r:id="rId45"/>
    <p:sldId id="357" r:id="rId46"/>
    <p:sldId id="359" r:id="rId47"/>
    <p:sldId id="361" r:id="rId48"/>
    <p:sldId id="362" r:id="rId49"/>
    <p:sldId id="364" r:id="rId50"/>
    <p:sldId id="366" r:id="rId51"/>
    <p:sldId id="368" r:id="rId52"/>
    <p:sldId id="370" r:id="rId53"/>
    <p:sldId id="372" r:id="rId54"/>
    <p:sldId id="374" r:id="rId55"/>
    <p:sldId id="376" r:id="rId56"/>
    <p:sldId id="377" r:id="rId57"/>
    <p:sldId id="378" r:id="rId58"/>
    <p:sldId id="380" r:id="rId59"/>
    <p:sldId id="382" r:id="rId60"/>
    <p:sldId id="384" r:id="rId61"/>
    <p:sldId id="386" r:id="rId6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DD7166-7039-4D23-804A-EA0E1490DDCD}">
  <a:tblStyle styleId="{74DD7166-7039-4D23-804A-EA0E1490DDCD}" styleName="Table_0">
    <a:wholeTbl>
      <a:tcTxStyle b="off" i="off">
        <a:font>
          <a:latin typeface="Comic Sans MS"/>
          <a:ea typeface="Comic Sans MS"/>
          <a:cs typeface="Comic Sans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4E8E8"/>
          </a:solidFill>
        </a:fill>
      </a:tcStyle>
    </a:wholeTbl>
    <a:band1H>
      <a:tcStyle>
        <a:tcBdr/>
        <a:fill>
          <a:solidFill>
            <a:srgbClr val="E8CFCF"/>
          </a:solidFill>
        </a:fill>
      </a:tcStyle>
    </a:band1H>
    <a:band1V>
      <a:tcStyle>
        <a:tcBdr/>
        <a:fill>
          <a:solidFill>
            <a:srgbClr val="E8CFCF"/>
          </a:solidFill>
        </a:fill>
      </a:tcStyle>
    </a:band1V>
    <a:lastCol>
      <a:tcTxStyle b="on" i="off">
        <a:font>
          <a:latin typeface="Comic Sans MS"/>
          <a:ea typeface="Comic Sans MS"/>
          <a:cs typeface="Comic Sans MS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omic Sans MS"/>
          <a:ea typeface="Comic Sans MS"/>
          <a:cs typeface="Comic Sans MS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omic Sans MS"/>
          <a:ea typeface="Comic Sans MS"/>
          <a:cs typeface="Comic Sans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Comic Sans MS"/>
          <a:ea typeface="Comic Sans MS"/>
          <a:cs typeface="Comic Sans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969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0201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different distance-time graphs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76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different distance-time graphs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66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Distance/time graph card sort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en-GB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66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868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895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different distance-time graphs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404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different distance-time graphs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0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586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485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45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67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2014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107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202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262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528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326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909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600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934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74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615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269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77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723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200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226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141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1928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679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333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55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9746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9256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260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640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7070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68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34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79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41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2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6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9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82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82" y="-609596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5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5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96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063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8089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5059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9208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041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88057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81634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1069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0087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1724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600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945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163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648200" y="2953940"/>
            <a:ext cx="4038600" cy="164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2933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13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52778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2900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2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0720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21" y="1151335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2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94974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95145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19" y="20479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861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2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309" y="360046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30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309" y="4025505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3392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7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1178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8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86" y="-609590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34385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3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3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2197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9" y="1151335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9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9" y="204792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97" y="3600454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97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97" y="4025505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8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9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1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70193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1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064664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1"/>
            <a:ext cx="9144000" cy="783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Motion and Uncertainty Analysis</a:t>
            </a:r>
          </a:p>
        </p:txBody>
      </p:sp>
      <p:sp>
        <p:nvSpPr>
          <p:cNvPr id="3" name="AutoShape 4" descr="Image result for cartoon man wal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s://ma-hub.imgix.net/wp-images/2019/04/27224112/Hero-Motion-blur.jpg?w=800&amp;h=400&amp;auto=for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770"/>
            <a:ext cx="9144000" cy="44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1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0" y="0"/>
            <a:ext cx="9144000" cy="559165"/>
          </a:xfrm>
          <a:prstGeom prst="rect">
            <a:avLst/>
          </a:prstGeom>
          <a:solidFill>
            <a:srgbClr val="BCFF6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displacement-time graphs and information that can be gathered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86031" y="582683"/>
            <a:ext cx="9146642" cy="2932259"/>
            <a:chOff x="-267054" y="551915"/>
            <a:chExt cx="14809516" cy="4573819"/>
          </a:xfrm>
        </p:grpSpPr>
        <p:pic>
          <p:nvPicPr>
            <p:cNvPr id="140" name="Shape 140" descr="Pa_art_042"/>
            <p:cNvPicPr preferRelativeResize="0"/>
            <p:nvPr/>
          </p:nvPicPr>
          <p:blipFill rotWithShape="1">
            <a:blip r:embed="rId3">
              <a:alphaModFix/>
            </a:blip>
            <a:srcRect l="2407" t="4681" r="2392" b="3100"/>
            <a:stretch/>
          </p:blipFill>
          <p:spPr>
            <a:xfrm>
              <a:off x="611550" y="607138"/>
              <a:ext cx="7598385" cy="423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Shape 141"/>
            <p:cNvSpPr txBox="1"/>
            <p:nvPr/>
          </p:nvSpPr>
          <p:spPr>
            <a:xfrm>
              <a:off x="2627783" y="2968993"/>
              <a:ext cx="2469900" cy="4385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32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1.6m/s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5929300" y="2400300"/>
              <a:ext cx="2469900" cy="4385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32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1.2m/s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754128" y="674377"/>
              <a:ext cx="6455809" cy="350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822950" y="4158954"/>
              <a:ext cx="6386985" cy="95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720645" y="1470442"/>
              <a:ext cx="6243484" cy="269807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rot="5766546">
              <a:off x="542883" y="660507"/>
              <a:ext cx="2688238" cy="4308111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/>
            <p:cNvSpPr/>
            <p:nvPr/>
          </p:nvSpPr>
          <p:spPr>
            <a:xfrm rot="16200000">
              <a:off x="5106410" y="895698"/>
              <a:ext cx="2149314" cy="4308111"/>
            </a:xfrm>
            <a:prstGeom prst="arc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Negative values on Position vs Time Graphs and Velocity vs Time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8590" y="551915"/>
              <a:ext cx="5863872" cy="4573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40956" y="2569424"/>
            <a:ext cx="99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Stationary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2283" y="1584950"/>
            <a:ext cx="995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Constant speed, any direction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5399" y="967654"/>
            <a:ext cx="99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Slowing down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01" y="2326729"/>
            <a:ext cx="99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Speeding 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3696" y="933087"/>
            <a:ext cx="21961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Constant speed forwards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788346" y="1321889"/>
            <a:ext cx="867098" cy="96189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667147" y="1321889"/>
            <a:ext cx="879547" cy="196816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24008" y="1442557"/>
            <a:ext cx="1519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Constant speed backwards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65682" y="859374"/>
            <a:ext cx="1077549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621946" y="715731"/>
            <a:ext cx="2128372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533106" y="804448"/>
            <a:ext cx="115062" cy="1253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0" y="3149665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A distance time graph just shows total distance travelled- this value can never decrease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A displacement-time graph shows direction as well, any </a:t>
            </a:r>
            <a:r>
              <a:rPr lang="en-GB" sz="1800" i="1" dirty="0">
                <a:solidFill>
                  <a:schemeClr val="tx1"/>
                </a:solidFill>
              </a:rPr>
              <a:t>decreasing</a:t>
            </a:r>
            <a:r>
              <a:rPr lang="en-GB" sz="1800" dirty="0">
                <a:solidFill>
                  <a:schemeClr val="tx1"/>
                </a:solidFill>
              </a:rPr>
              <a:t> value shows the object travelling in the opposite direction. A negative value shows it’s returned to its start point (0) and continues travelling backwards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Gradient = speed (distance- time graph) or velocity (speed time-graph)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111414" y="1338284"/>
            <a:ext cx="1418865" cy="71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03945" y="986252"/>
            <a:ext cx="2287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To find the gradient (speed) of a curve, draw a tangent to the line</a:t>
            </a:r>
          </a:p>
        </p:txBody>
      </p:sp>
    </p:spTree>
    <p:extLst>
      <p:ext uri="{BB962C8B-B14F-4D97-AF65-F5344CB8AC3E}">
        <p14:creationId xmlns:p14="http://schemas.microsoft.com/office/powerpoint/2010/main" val="301728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6031" y="582683"/>
            <a:ext cx="9146642" cy="2932259"/>
            <a:chOff x="-267054" y="551915"/>
            <a:chExt cx="14809516" cy="4573819"/>
          </a:xfrm>
        </p:grpSpPr>
        <p:pic>
          <p:nvPicPr>
            <p:cNvPr id="140" name="Shape 140" descr="Pa_art_042"/>
            <p:cNvPicPr preferRelativeResize="0"/>
            <p:nvPr/>
          </p:nvPicPr>
          <p:blipFill rotWithShape="1">
            <a:blip r:embed="rId3">
              <a:alphaModFix/>
            </a:blip>
            <a:srcRect l="2407" t="4681" r="2392" b="3100"/>
            <a:stretch/>
          </p:blipFill>
          <p:spPr>
            <a:xfrm>
              <a:off x="611550" y="607138"/>
              <a:ext cx="7598385" cy="423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Shape 141"/>
            <p:cNvSpPr txBox="1"/>
            <p:nvPr/>
          </p:nvSpPr>
          <p:spPr>
            <a:xfrm>
              <a:off x="2627783" y="2968993"/>
              <a:ext cx="2469900" cy="4385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1.6m/s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5929300" y="2400300"/>
              <a:ext cx="2469900" cy="4385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1.2m/s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754128" y="674377"/>
              <a:ext cx="6455809" cy="350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822950" y="4158954"/>
              <a:ext cx="6386985" cy="95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71310" y="2838683"/>
              <a:ext cx="6519886" cy="14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rot="5766546">
              <a:off x="542883" y="660507"/>
              <a:ext cx="2688238" cy="4308111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6200000">
              <a:off x="5106410" y="895698"/>
              <a:ext cx="2149314" cy="4308111"/>
            </a:xfrm>
            <a:prstGeom prst="arc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026" name="Picture 2" descr="Negative values on Position vs Time Graphs and Velocity vs Time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8590" y="551915"/>
              <a:ext cx="5863872" cy="4573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219687" y="2592572"/>
            <a:ext cx="99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Stationary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1675" y="2012939"/>
            <a:ext cx="158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Constant speed, any direction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9573" y="1268596"/>
            <a:ext cx="1312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Decreasing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rate of acceleration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7901" y="2326729"/>
            <a:ext cx="144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Increasing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rate of acceleration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8421" y="909937"/>
            <a:ext cx="21961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Accelerating forwards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788346" y="1321889"/>
            <a:ext cx="867098" cy="96189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667150" y="1321893"/>
            <a:ext cx="402790" cy="9193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24008" y="1442557"/>
            <a:ext cx="1519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Decelerating forwards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3149665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speed time graph just shows speed travelled- this value can decrease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velocity-time graph shows direction as well, any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negative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value shows the object travelling in the opposite direction (as it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 shown by a negative gradient on a displacement- time graph)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Gradient = acceleration	</a:t>
            </a:r>
            <a:r>
              <a:rPr lang="en-GB" sz="1800" dirty="0"/>
              <a:t>Area under graph = distance or displacement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Shape 157"/>
          <p:cNvSpPr txBox="1"/>
          <p:nvPr/>
        </p:nvSpPr>
        <p:spPr>
          <a:xfrm>
            <a:off x="0" y="1"/>
            <a:ext cx="9144000" cy="5723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velocity-time graphs and the information that can be gathered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71488" y="1715324"/>
            <a:ext cx="11622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Speed (m/s)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62290" y="1157468"/>
            <a:ext cx="1775299" cy="17155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848341" y="1157468"/>
            <a:ext cx="1274120" cy="1749502"/>
          </a:xfrm>
          <a:prstGeom prst="line">
            <a:avLst/>
          </a:prstGeom>
          <a:ln w="19050">
            <a:solidFill>
              <a:srgbClr val="BD1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72437" y="1026484"/>
            <a:ext cx="131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Accelerating (Speeding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up)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91759" y="749501"/>
            <a:ext cx="148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BD138C"/>
                </a:solidFill>
              </a:rPr>
              <a:t>De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BD138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celerating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D138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(Slowing down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BD138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BD138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8381" y="2636892"/>
            <a:ext cx="13281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D138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Accelerating backwards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7104819" y="2273049"/>
            <a:ext cx="393408" cy="861796"/>
          </a:xfrm>
          <a:prstGeom prst="line">
            <a:avLst/>
          </a:prstGeom>
          <a:ln w="19050">
            <a:solidFill>
              <a:srgbClr val="BD1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59767" y="688566"/>
            <a:ext cx="15192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Velocity (m/s)</a:t>
            </a:r>
          </a:p>
        </p:txBody>
      </p:sp>
      <p:sp>
        <p:nvSpPr>
          <p:cNvPr id="39" name="Isosceles Triangle 38"/>
          <p:cNvSpPr/>
          <p:nvPr/>
        </p:nvSpPr>
        <p:spPr>
          <a:xfrm>
            <a:off x="5875675" y="1335722"/>
            <a:ext cx="1164943" cy="900172"/>
          </a:xfrm>
          <a:prstGeom prst="triangle">
            <a:avLst>
              <a:gd name="adj" fmla="val 6758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870011" y="2237197"/>
            <a:ext cx="127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Area = displacement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61647" y="1908244"/>
            <a:ext cx="39575" cy="418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2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0" y="1"/>
            <a:ext cx="9144000" cy="276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Convert between graph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000" t="17447" r="65020" b="20002"/>
          <a:stretch/>
        </p:blipFill>
        <p:spPr>
          <a:xfrm>
            <a:off x="4679190" y="284280"/>
            <a:ext cx="3321171" cy="4859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239" t="17447" r="49860" b="20002"/>
          <a:stretch/>
        </p:blipFill>
        <p:spPr>
          <a:xfrm>
            <a:off x="7975194" y="284280"/>
            <a:ext cx="1141904" cy="485922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43285" y="2038525"/>
            <a:ext cx="696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35252" y="1669409"/>
            <a:ext cx="636165" cy="764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43997" y="1821809"/>
            <a:ext cx="374708" cy="334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518705" y="1814505"/>
            <a:ext cx="371014" cy="341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08688" y="1988890"/>
            <a:ext cx="257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67997" y="1988890"/>
            <a:ext cx="30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0645" y="2434205"/>
            <a:ext cx="202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84775" y="1985238"/>
            <a:ext cx="0" cy="448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58272" y="1990053"/>
            <a:ext cx="0" cy="448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43285" y="3239548"/>
            <a:ext cx="696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40488" y="4868411"/>
            <a:ext cx="696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35252" y="4433581"/>
            <a:ext cx="696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456850" y="4857926"/>
            <a:ext cx="9811" cy="28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747693" y="4588778"/>
            <a:ext cx="0" cy="279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21692" y="2936636"/>
            <a:ext cx="636165" cy="764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9977" y="3060863"/>
            <a:ext cx="618715" cy="625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43997" y="4728594"/>
            <a:ext cx="745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210086" y="3195296"/>
            <a:ext cx="257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69395" y="3195296"/>
            <a:ext cx="30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472043" y="3640611"/>
            <a:ext cx="202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686173" y="3191644"/>
            <a:ext cx="0" cy="448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59670" y="3196459"/>
            <a:ext cx="0" cy="448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1440" y="607861"/>
            <a:ext cx="42514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arenR"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Bob walks away along a straight line at a constant speed</a:t>
            </a:r>
          </a:p>
          <a:p>
            <a:pPr marL="457200" indent="-457200">
              <a:buAutoNum type="alphaUcParenR"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Bob constantly increases his speed in the same direction</a:t>
            </a:r>
          </a:p>
          <a:p>
            <a:pPr marL="457200" indent="-457200">
              <a:buAutoNum type="alphaUcParenR"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Bob throws a ball upwards on Earth (ignoring air resistance) and then catches it as it falls back down</a:t>
            </a:r>
          </a:p>
          <a:p>
            <a:pPr marL="457200" indent="-457200">
              <a:buAutoNum type="alphaUcParenR"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Bob goes for a walk in a straight line, but gets tired so stops for a rest before resuming at a constant speed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16473" y="276976"/>
            <a:ext cx="341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35941" y="276976"/>
            <a:ext cx="341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66581" y="307993"/>
            <a:ext cx="341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81548" y="307993"/>
            <a:ext cx="341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5835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hape 110"/>
          <p:cNvGrpSpPr/>
          <p:nvPr/>
        </p:nvGrpSpPr>
        <p:grpSpPr>
          <a:xfrm>
            <a:off x="509334" y="1510301"/>
            <a:ext cx="8608533" cy="3535230"/>
            <a:chOff x="435647" y="10841"/>
            <a:chExt cx="8256689" cy="4713641"/>
          </a:xfrm>
        </p:grpSpPr>
        <p:sp>
          <p:nvSpPr>
            <p:cNvPr id="111" name="Shape 111"/>
            <p:cNvSpPr/>
            <p:nvPr/>
          </p:nvSpPr>
          <p:spPr>
            <a:xfrm>
              <a:off x="435655" y="10841"/>
              <a:ext cx="7719300" cy="1306800"/>
            </a:xfrm>
            <a:prstGeom prst="roundRect">
              <a:avLst>
                <a:gd name="adj" fmla="val 16667"/>
              </a:avLst>
            </a:prstGeom>
            <a:solidFill>
              <a:srgbClr val="B9F28E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486818" y="57500"/>
              <a:ext cx="8205518" cy="1325700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types of measurement error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435647" y="1655107"/>
              <a:ext cx="7719235" cy="126926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447756" y="1836139"/>
              <a:ext cx="7616894" cy="1022379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Calculate absolute and percentage uncertainties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435655" y="3442864"/>
              <a:ext cx="7719300" cy="11505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86818" y="3417547"/>
              <a:ext cx="7577831" cy="1306935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Plot worst fit lines to establish uncertainty and find percentage difference</a:t>
              </a:r>
            </a:p>
          </p:txBody>
        </p:sp>
      </p:grpSp>
      <p:sp>
        <p:nvSpPr>
          <p:cNvPr id="117" name="Shape 117" descr="https://s-media-cache-ak0.pinimg.com/236x/5b/1f/60/5b1f60e0955b8b62aec8609e9deb869a.jpg"/>
          <p:cNvSpPr/>
          <p:nvPr/>
        </p:nvSpPr>
        <p:spPr>
          <a:xfrm>
            <a:off x="155576" y="-108346"/>
            <a:ext cx="304799" cy="228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79512" y="89144"/>
            <a:ext cx="8784900" cy="1330444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dirty="0">
                <a:solidFill>
                  <a:srgbClr val="FFFFFF"/>
                </a:solidFill>
              </a:rPr>
              <a:t>Analysing error and uncertainty</a:t>
            </a:r>
          </a:p>
        </p:txBody>
      </p:sp>
    </p:spTree>
    <p:extLst>
      <p:ext uri="{BB962C8B-B14F-4D97-AF65-F5344CB8AC3E}">
        <p14:creationId xmlns:p14="http://schemas.microsoft.com/office/powerpoint/2010/main" val="416579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240" y="1466768"/>
            <a:ext cx="5365120" cy="839354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readings to differ from the true value by a consistent amount each time due to methods/instruments used. Can’t be dealt with by repeats </a:t>
            </a:r>
          </a:p>
          <a:p>
            <a:pPr algn="l"/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error- a measuring system gives a false reading when the true value is zero 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AFFF9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types of measurement error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30240" y="1588688"/>
            <a:ext cx="3139440" cy="839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Random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Causes reading to be spread about the true value. Present when any measurement is made, and can be reduced by taking more measurements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8912" y="466610"/>
            <a:ext cx="8845296" cy="580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Measurement errors- difference between measured and true value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70304" y="1047091"/>
            <a:ext cx="2779776" cy="4196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0"/>
          </p:cNvCxnSpPr>
          <p:nvPr/>
        </p:nvCxnSpPr>
        <p:spPr>
          <a:xfrm>
            <a:off x="4450080" y="1047091"/>
            <a:ext cx="2849880" cy="5415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70304" y="3528163"/>
            <a:ext cx="0" cy="4196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0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AFFF9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types of measurement error</a:t>
            </a:r>
          </a:p>
        </p:txBody>
      </p:sp>
      <p:pic>
        <p:nvPicPr>
          <p:cNvPr id="2050" name="Picture 2" descr="Image result for systematic and random error on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25169" r="6545" b="13806"/>
          <a:stretch/>
        </p:blipFill>
        <p:spPr bwMode="auto">
          <a:xfrm>
            <a:off x="641838" y="677008"/>
            <a:ext cx="8106508" cy="41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3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6" y="416422"/>
            <a:ext cx="8474080" cy="2000218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that error- Systematic or random</a:t>
            </a:r>
          </a:p>
          <a:p>
            <a:pPr algn="l"/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 measures a table, his first measurement is 51 cm, the second is 53 cm, the true value is 52cm</a:t>
            </a:r>
          </a:p>
          <a:p>
            <a:pPr algn="l"/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 measures out some liquid in a measuring cylinder he gets three measurements of 503 ml, but the true measurement was 500 ml</a:t>
            </a:r>
          </a:p>
          <a:p>
            <a:pPr algn="l"/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 weighs out some gold on a mass balance, the mass is 56 g, he removes all the gold and the mass balance reads 3g. 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AFFF9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types of 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119683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6" y="369704"/>
            <a:ext cx="8474080" cy="53455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 and percentage uncertainties in single measurements</a:t>
            </a:r>
          </a:p>
          <a:p>
            <a:pPr algn="l"/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absolute uncertainty in a measurement is based on the resolution of the measuring equipment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absolute and percentage uncertainties</a:t>
            </a:r>
          </a:p>
        </p:txBody>
      </p:sp>
      <p:pic>
        <p:nvPicPr>
          <p:cNvPr id="3076" name="Picture 4" descr="measurement and dens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40330" r="13077" b="43567"/>
          <a:stretch/>
        </p:blipFill>
        <p:spPr bwMode="auto">
          <a:xfrm>
            <a:off x="2919046" y="2661357"/>
            <a:ext cx="2690448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asurement and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3" y="2313425"/>
            <a:ext cx="914400" cy="24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890847" y="2313237"/>
            <a:ext cx="3058872" cy="223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the measuring cylinder has a resolution of 1 ml, every measurement will have an uncertainty of  ±0.5 ml</a:t>
            </a:r>
          </a:p>
        </p:txBody>
      </p:sp>
    </p:spTree>
    <p:extLst>
      <p:ext uri="{BB962C8B-B14F-4D97-AF65-F5344CB8AC3E}">
        <p14:creationId xmlns:p14="http://schemas.microsoft.com/office/powerpoint/2010/main" val="91322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6" y="369704"/>
            <a:ext cx="8474080" cy="53455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 and percentage uncertainties in single measurements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percentage uncertainty is the absolute uncertainty expressed as a percentage of the measurement taken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absolute and percentage uncertainties</a:t>
            </a:r>
          </a:p>
        </p:txBody>
      </p:sp>
      <p:pic>
        <p:nvPicPr>
          <p:cNvPr id="3078" name="Picture 6" descr="measurement and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6" y="1984833"/>
            <a:ext cx="914400" cy="24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6092" y="1652955"/>
            <a:ext cx="7630873" cy="883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the measuring cylinder has a resolution of 1 ml, every measurement will have an absolute uncertainty of  ±0.5 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If we measure out 10 ml of liquid the percentage uncertainty is: (0.5/10) x 100 = 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If we measure out 100 ml of liquid the percentage uncertainty is: (0.5/100) x 100 = 0.5%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percentage uncertainty depends on the measurement</a:t>
            </a:r>
          </a:p>
        </p:txBody>
      </p:sp>
    </p:spTree>
    <p:extLst>
      <p:ext uri="{BB962C8B-B14F-4D97-AF65-F5344CB8AC3E}">
        <p14:creationId xmlns:p14="http://schemas.microsoft.com/office/powerpoint/2010/main" val="147898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5" y="416422"/>
            <a:ext cx="8792713" cy="53455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 and percentage uncertainties in multiple measurements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absolute and percentage uncertainties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7855" y="950976"/>
            <a:ext cx="8652036" cy="223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absolute uncertainty in multiple measurements is half the range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7855" y="1485530"/>
            <a:ext cx="8652036" cy="223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Bob measures the length of a piece of string and obtains 3 measurement of 33.4 cm, 33.6 cm and 33.5 cm.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mean of these measurements is 33.5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range of these measurements is 0.2 cm, so the absolute uncertainty in the mean is expressed as: 33.5 ± 0.1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5550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65" r="13083"/>
          <a:stretch/>
        </p:blipFill>
        <p:spPr>
          <a:xfrm>
            <a:off x="0" y="-4243"/>
            <a:ext cx="9144000" cy="51435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/>
        </p:nvGraphicFramePr>
        <p:xfrm>
          <a:off x="1798054" y="1418853"/>
          <a:ext cx="1561781" cy="278896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6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dirty="0"/>
                        <a:t>2.</a:t>
                      </a:r>
                      <a:r>
                        <a:rPr lang="en-GB" sz="1200" baseline="0" dirty="0"/>
                        <a:t> Foundations of Physics</a:t>
                      </a:r>
                      <a:endParaRPr lang="en-GB" sz="1200" dirty="0"/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3. Forces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and motion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5. Newtonian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world and astrophysics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200" dirty="0"/>
                        <a:t>6. Particles</a:t>
                      </a:r>
                      <a:r>
                        <a:rPr lang="en-GB" sz="1200" baseline="0" dirty="0"/>
                        <a:t> and medical physics</a:t>
                      </a:r>
                      <a:endParaRPr lang="en-GB" sz="1200" dirty="0"/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29048" y="253688"/>
            <a:ext cx="5085116" cy="6486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 Physics</a:t>
            </a:r>
          </a:p>
        </p:txBody>
      </p:sp>
      <p:graphicFrame>
        <p:nvGraphicFramePr>
          <p:cNvPr id="201" name="Shape 201"/>
          <p:cNvGraphicFramePr/>
          <p:nvPr>
            <p:extLst>
              <p:ext uri="{D42A27DB-BD31-4B8C-83A1-F6EECF244321}">
                <p14:modId xmlns:p14="http://schemas.microsoft.com/office/powerpoint/2010/main" val="3201218253"/>
              </p:ext>
            </p:extLst>
          </p:nvPr>
        </p:nvGraphicFramePr>
        <p:xfrm>
          <a:off x="3739354" y="1395633"/>
          <a:ext cx="1479956" cy="1870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3.1 Motion and uncertainty </a:t>
                      </a: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Forces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dirty="0"/>
                        <a:t>3.3.</a:t>
                      </a:r>
                      <a:r>
                        <a:rPr lang="en-GB" sz="1200" baseline="0" dirty="0"/>
                        <a:t> Work, Energy and power</a:t>
                      </a:r>
                      <a:endParaRPr lang="en-GB" sz="1200" dirty="0"/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dirty="0"/>
                        <a:t>3.4. Materials</a:t>
                      </a: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dirty="0"/>
                        <a:t>3.5</a:t>
                      </a:r>
                      <a:r>
                        <a:rPr lang="en-GB" sz="1200" baseline="0" dirty="0"/>
                        <a:t> Newton’s laws and momentum</a:t>
                      </a:r>
                      <a:endParaRPr lang="en-GB" sz="1200" dirty="0"/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>
              <p:ext uri="{D42A27DB-BD31-4B8C-83A1-F6EECF244321}">
                <p14:modId xmlns:p14="http://schemas.microsoft.com/office/powerpoint/2010/main" val="36605359"/>
              </p:ext>
            </p:extLst>
          </p:nvPr>
        </p:nvGraphicFramePr>
        <p:xfrm>
          <a:off x="5650861" y="1395633"/>
          <a:ext cx="2456819" cy="210688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5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33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Displacement, velocity and acceleration</a:t>
                      </a: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Velocity,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acceleration and displacement graphs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Uncertainty and error analysis</a:t>
                      </a: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5523"/>
                  </a:ext>
                </a:extLst>
              </a:tr>
              <a:tr h="24393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SUVAT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Acceleration</a:t>
                      </a:r>
                      <a:r>
                        <a:rPr lang="en-GB" sz="1200" baseline="0" dirty="0"/>
                        <a:t> of free fall</a:t>
                      </a:r>
                      <a:endParaRPr lang="en-GB" sz="1200" dirty="0"/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Stopping</a:t>
                      </a:r>
                      <a:r>
                        <a:rPr lang="en-GB" sz="1200" baseline="0" dirty="0"/>
                        <a:t> distance</a:t>
                      </a:r>
                      <a:endParaRPr lang="en-GB" sz="1200" dirty="0"/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Projectiles</a:t>
                      </a:r>
                      <a:endParaRPr lang="en-GB" sz="1200" dirty="0"/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349653" y="1569827"/>
            <a:ext cx="389700" cy="22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5219314" y="1596502"/>
            <a:ext cx="389700" cy="22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7377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5" y="416422"/>
            <a:ext cx="8792713" cy="53455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 and percentage uncertainties in multiple measurements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absolute and percentage uncertainties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7855" y="950976"/>
            <a:ext cx="8652036" cy="223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absolute uncertainty in multiple measurements is half the range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7855" y="1485530"/>
            <a:ext cx="8652036" cy="223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Bob measures the length of a piece of string and obtains 3 measurement of 33.4 cm, 33.6 cm and 33.5 cm.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mean of these measurements is 33.5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range of these measurements is 0.2 cm, so the absolute uncertainty in the mean is expressed as: 33.5 ± 0.1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percentage uncertainty is the absolute uncertainty as a percentage of the mean: (0.1/33.5) x 100 = 0.3%</a:t>
            </a:r>
          </a:p>
        </p:txBody>
      </p:sp>
    </p:spTree>
    <p:extLst>
      <p:ext uri="{BB962C8B-B14F-4D97-AF65-F5344CB8AC3E}">
        <p14:creationId xmlns:p14="http://schemas.microsoft.com/office/powerpoint/2010/main" val="113423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6" y="416422"/>
            <a:ext cx="8474080" cy="53455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Combing absolute and percentage uncertainties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add two measurements together the absolute uncertainties are added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12 ± 0.5 cm and 13 ± 0.25 cm = 25 ± 0.75 cm 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absolute and percentage uncertainties</a:t>
            </a:r>
          </a:p>
        </p:txBody>
      </p:sp>
    </p:spTree>
    <p:extLst>
      <p:ext uri="{BB962C8B-B14F-4D97-AF65-F5344CB8AC3E}">
        <p14:creationId xmlns:p14="http://schemas.microsoft.com/office/powerpoint/2010/main" val="3547787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6" y="416422"/>
            <a:ext cx="8474080" cy="53455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Combing absolute and percentage uncertainties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add two measurements together the 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uncertainties are added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12 ± 0.5 cm and 13 ± 0.25 cm = 25 ± 0.75 cm </a:t>
            </a:r>
          </a:p>
          <a:p>
            <a:pPr algn="l"/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multiply or divide two measurements together the 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uncertainties are added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12 ± 0.5 cm (4.2%) x 13 ± 0.25 cm (1.9%) 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percentage error = 4.2 + 1.9 = 6.1%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156 ± 9.5 cm</a:t>
            </a:r>
            <a:r>
              <a:rPr lang="en-GB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(rework percentage uncertainty as absolute)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absolute and percentage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43804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6" y="416422"/>
            <a:ext cx="8474080" cy="53455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Combing absolute and percentage uncertainties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add two measurements together the absolute uncertainties are added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12 ± 0.5 cm and 13 ± 0.25 cm = 25 ± 0.75 cm 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multiply or divide two measurements together the percentage uncertainties are added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12 ± 0.5 cm (4.2%) x 13 ± 0.25 cm (1.9%) 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percentage error = 4.2 + 1.9 = 6.1% = 156 ± 9.5 cm</a:t>
            </a:r>
            <a:r>
              <a:rPr lang="en-GB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measurement is raised to a power then the percentage uncertainty is multiplied by the power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± 0.5 cm (4.2%)</a:t>
            </a:r>
            <a:r>
              <a:rPr lang="en-GB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4.2 x 3 = 12.6% = 1728 ±  217 cm</a:t>
            </a:r>
            <a:r>
              <a:rPr lang="en-GB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absolute and percentage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74162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6" y="416422"/>
            <a:ext cx="8474080" cy="534554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bars show ± of the absolute uncertainty in a measurement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Plot worst fit lines to establish uncertainty</a:t>
            </a:r>
          </a:p>
        </p:txBody>
      </p:sp>
      <p:pic>
        <p:nvPicPr>
          <p:cNvPr id="5126" name="Picture 6" descr="Image result for error ba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/>
          <a:stretch/>
        </p:blipFill>
        <p:spPr bwMode="auto">
          <a:xfrm>
            <a:off x="1034891" y="950976"/>
            <a:ext cx="6720009" cy="409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40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56" y="416422"/>
            <a:ext cx="8474080" cy="534554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line of worst fit is a line that gives the maximum/minimum possible gradient while still being inside the error bars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Plot worst fit lines to establish uncertainty</a:t>
            </a:r>
          </a:p>
        </p:txBody>
      </p:sp>
      <p:pic>
        <p:nvPicPr>
          <p:cNvPr id="9218" name="Picture 2" descr="Image result for worst fit 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16448" r="9172" b="24042"/>
          <a:stretch/>
        </p:blipFill>
        <p:spPr bwMode="auto">
          <a:xfrm>
            <a:off x="1125415" y="1445806"/>
            <a:ext cx="6807119" cy="36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61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60" y="312297"/>
            <a:ext cx="8474080" cy="534554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line of worst fit is a line that gives the maximum/minimum possible gradient while still being inside the error bars</a:t>
            </a:r>
          </a:p>
        </p:txBody>
      </p:sp>
      <p:sp>
        <p:nvSpPr>
          <p:cNvPr id="5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Plot worst fit lines to establish uncertainty</a:t>
            </a:r>
          </a:p>
        </p:txBody>
      </p:sp>
      <p:pic>
        <p:nvPicPr>
          <p:cNvPr id="9218" name="Picture 2" descr="Image result for worst fit 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16448" r="9172" b="24042"/>
          <a:stretch/>
        </p:blipFill>
        <p:spPr bwMode="auto">
          <a:xfrm>
            <a:off x="1846385" y="1183569"/>
            <a:ext cx="4870939" cy="26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4960" y="3629887"/>
            <a:ext cx="8474080" cy="534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percentage uncertainty can be found out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% uncertainty =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worst fit gradient – best fit gradient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 x 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			best fit gradient </a:t>
            </a:r>
          </a:p>
        </p:txBody>
      </p:sp>
    </p:spTree>
    <p:extLst>
      <p:ext uri="{BB962C8B-B14F-4D97-AF65-F5344CB8AC3E}">
        <p14:creationId xmlns:p14="http://schemas.microsoft.com/office/powerpoint/2010/main" val="472566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96" y="2129605"/>
            <a:ext cx="8985408" cy="534554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difference = </a:t>
            </a: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between measured and true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x 100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True value</a:t>
            </a:r>
          </a:p>
        </p:txBody>
      </p:sp>
      <p:sp>
        <p:nvSpPr>
          <p:cNvPr id="4" name="Shape 120"/>
          <p:cNvSpPr txBox="1"/>
          <p:nvPr/>
        </p:nvSpPr>
        <p:spPr>
          <a:xfrm>
            <a:off x="0" y="0"/>
            <a:ext cx="9144000" cy="377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Work out percentage difference </a:t>
            </a:r>
          </a:p>
        </p:txBody>
      </p:sp>
    </p:spTree>
    <p:extLst>
      <p:ext uri="{BB962C8B-B14F-4D97-AF65-F5344CB8AC3E}">
        <p14:creationId xmlns:p14="http://schemas.microsoft.com/office/powerpoint/2010/main" val="170293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398" y="42435"/>
            <a:ext cx="3073024" cy="437018"/>
          </a:xfrm>
        </p:spPr>
        <p:txBody>
          <a:bodyPr>
            <a:noAutofit/>
          </a:bodyPr>
          <a:lstStyle/>
          <a:p>
            <a:pPr algn="l"/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Analysing error and uncertainty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6960" y="1347449"/>
            <a:ext cx="1695328" cy="642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Systematic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Causes readings to differ from the true value by a consistent amount each time due to methods/ instruments used. Can’t be dealt with by repeats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Zero error-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a measuring system gives a false reading when the true value is zero 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715273" y="1347449"/>
            <a:ext cx="1518592" cy="642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Random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Causes reading to be spread about the true value. Present when any measurement is made, and can be reduced by taking more repeats 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82240" y="447074"/>
            <a:ext cx="2804160" cy="499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Measurement errors-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difference between measured and true value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96589" y="727306"/>
            <a:ext cx="1000066" cy="693043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7508" y="727306"/>
            <a:ext cx="887991" cy="693043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2463" y="2238925"/>
            <a:ext cx="0" cy="321224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mage result for systematic and random error on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25169" r="6545" b="13806"/>
          <a:stretch/>
        </p:blipFill>
        <p:spPr bwMode="auto">
          <a:xfrm>
            <a:off x="83339" y="3060031"/>
            <a:ext cx="3048456" cy="17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079756" y="2175842"/>
            <a:ext cx="2967738" cy="334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Error bars show the absolute uncertainty of measurements.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A line of worst fit is a line that gives the maximum/minimum possible gradient while still being inside the error bars</a:t>
            </a:r>
          </a:p>
        </p:txBody>
      </p:sp>
      <p:pic>
        <p:nvPicPr>
          <p:cNvPr id="25" name="Picture 2" descr="Image result for worst fit 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16448" r="9172" b="24042"/>
          <a:stretch/>
        </p:blipFill>
        <p:spPr bwMode="auto">
          <a:xfrm>
            <a:off x="6079756" y="2705012"/>
            <a:ext cx="2769544" cy="15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5998774" y="4056448"/>
            <a:ext cx="3089564" cy="4225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% uncertainty in gradient= </a:t>
            </a:r>
            <a:r>
              <a:rPr kumimoji="0" lang="en-GB" sz="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worst fit gradient – best fit gradient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 x 100 	                          best fit gradient 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3131795" y="2686385"/>
            <a:ext cx="3030466" cy="705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Combing absolute and percentage uncertainties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If you 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add or minus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two measurements together the 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absolute uncertainties are added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12 ± 0.5 cm and 13 ± 0.25 cm = 25 ± 0.75 cm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If you 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multiply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or 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divide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two measurements together the 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percentage uncertainties are added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12 ± 0.5 cm (4.2%) x 13 ± 0.25 cm (1.9%)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Total percentage error = 4.2 + 1.9 = 6.1% = 156 ± 9.5 cm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2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If a measurement is 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raised to a power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then the 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percentage uncertainty is multiplied by the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12 ± 0.5 cm (4.2%)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3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= 4.2 x 3 = 12.6% = 1728 ±  217 cm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3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005023" y="424414"/>
            <a:ext cx="3113971" cy="105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Absolute and percentage uncertainties in single measurements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absolute uncertainty in a measurement is based on the resolution of the measuring equipment</a:t>
            </a:r>
          </a:p>
        </p:txBody>
      </p:sp>
      <p:pic>
        <p:nvPicPr>
          <p:cNvPr id="30" name="Picture 6" descr="measurement and den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98" y="1059532"/>
            <a:ext cx="447410" cy="13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3546153" y="959274"/>
            <a:ext cx="2643599" cy="10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the measuring cylinder has a resolution of 1 ml, every measurement will have an absolute uncertainty of  ±0.5 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If we measure out 10 ml of liquid the percentage uncertainty is: (0.5/10) x 100 = 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If we measure out 100 ml of liquid the percentage uncertainty is: (0.5/100) x 100 = 0.5%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percentage uncertainty depends on the measurement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205092" y="714699"/>
            <a:ext cx="2929322" cy="1269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E.g. Bob measures the length of a piece of string and obtains 3 measurements of 33.4 cm, 33. 6 cm and 33.5 cm.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mean of these measurements is 33.5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range of these measurements is 0.2 cm, so the absolute uncertainty in the mean is expressed as: 33.5 ± 0.1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percentage uncertainty is the absolute uncertainty as a percentage of the mean: e.g. (0.1/33.5) x 100 = 0.3%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6197422" y="211871"/>
            <a:ext cx="3312487" cy="3913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Absolute and percentage uncertainties in multiple measurements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6205092" y="412590"/>
            <a:ext cx="2842402" cy="3505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The absolute uncertainty in multiple measurements is half the range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63617" y="258673"/>
            <a:ext cx="1061463" cy="26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Measurement errors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6071060" y="2011484"/>
            <a:ext cx="1308834" cy="147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Uncertainties on graphs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079756" y="4543985"/>
            <a:ext cx="3089564" cy="4225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Percentage difference =</a:t>
            </a:r>
            <a:r>
              <a:rPr kumimoji="0" lang="en-GB" sz="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Measured value– true value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 x 100 	                             	                    True value 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049288" y="4364070"/>
            <a:ext cx="1308834" cy="147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Percentage difference</a:t>
            </a:r>
          </a:p>
        </p:txBody>
      </p:sp>
    </p:spTree>
    <p:extLst>
      <p:ext uri="{BB962C8B-B14F-4D97-AF65-F5344CB8AC3E}">
        <p14:creationId xmlns:p14="http://schemas.microsoft.com/office/powerpoint/2010/main" val="3526516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8766"/>
          </a:xfrm>
          <a:prstGeom prst="rect">
            <a:avLst/>
          </a:prstGeom>
        </p:spPr>
      </p:pic>
      <p:grpSp>
        <p:nvGrpSpPr>
          <p:cNvPr id="110" name="Shape 110"/>
          <p:cNvGrpSpPr/>
          <p:nvPr/>
        </p:nvGrpSpPr>
        <p:grpSpPr>
          <a:xfrm>
            <a:off x="-25626" y="1248172"/>
            <a:ext cx="9401245" cy="3535230"/>
            <a:chOff x="292626" y="10841"/>
            <a:chExt cx="8436361" cy="4713641"/>
          </a:xfrm>
        </p:grpSpPr>
        <p:sp>
          <p:nvSpPr>
            <p:cNvPr id="111" name="Shape 111"/>
            <p:cNvSpPr/>
            <p:nvPr/>
          </p:nvSpPr>
          <p:spPr>
            <a:xfrm>
              <a:off x="435655" y="10841"/>
              <a:ext cx="7719300" cy="1306800"/>
            </a:xfrm>
            <a:prstGeom prst="roundRect">
              <a:avLst>
                <a:gd name="adj" fmla="val 16667"/>
              </a:avLst>
            </a:prstGeom>
            <a:solidFill>
              <a:srgbClr val="B9F28E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292626" y="10841"/>
              <a:ext cx="8205518" cy="1325700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Define units and variables of </a:t>
              </a:r>
              <a:r>
                <a:rPr lang="en-GB" sz="3200" dirty="0" err="1">
                  <a:latin typeface="Comic Sans MS"/>
                  <a:ea typeface="Comic Sans MS"/>
                  <a:cs typeface="Comic Sans MS"/>
                  <a:sym typeface="Comic Sans MS"/>
                </a:rPr>
                <a:t>suvat</a:t>
              </a:r>
              <a:endParaRPr lang="en-GB" sz="3200" dirty="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35647" y="1768729"/>
              <a:ext cx="7719235" cy="1243347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310336" y="2145896"/>
              <a:ext cx="8418651" cy="567928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Derive the SUVAT equations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435655" y="3442864"/>
              <a:ext cx="7719300" cy="11505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86818" y="3417547"/>
              <a:ext cx="7577831" cy="1306935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Practise using SUVAT equations</a:t>
              </a:r>
            </a:p>
          </p:txBody>
        </p:sp>
      </p:grpSp>
      <p:sp>
        <p:nvSpPr>
          <p:cNvPr id="117" name="Shape 117" descr="https://s-media-cache-ak0.pinimg.com/236x/5b/1f/60/5b1f60e0955b8b62aec8609e9deb869a.jpg"/>
          <p:cNvSpPr/>
          <p:nvPr/>
        </p:nvSpPr>
        <p:spPr>
          <a:xfrm>
            <a:off x="155576" y="-108346"/>
            <a:ext cx="304799" cy="228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79512" y="89144"/>
            <a:ext cx="8784900" cy="874377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dirty="0">
                <a:solidFill>
                  <a:srgbClr val="FFFFFF"/>
                </a:solidFill>
              </a:rPr>
              <a:t>SUVAT equations</a:t>
            </a:r>
          </a:p>
        </p:txBody>
      </p:sp>
    </p:spTree>
    <p:extLst>
      <p:ext uri="{BB962C8B-B14F-4D97-AF65-F5344CB8AC3E}">
        <p14:creationId xmlns:p14="http://schemas.microsoft.com/office/powerpoint/2010/main" val="204689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hape 110"/>
          <p:cNvGrpSpPr/>
          <p:nvPr/>
        </p:nvGrpSpPr>
        <p:grpSpPr>
          <a:xfrm>
            <a:off x="304800" y="1510301"/>
            <a:ext cx="8566847" cy="3535230"/>
            <a:chOff x="239473" y="10841"/>
            <a:chExt cx="8216707" cy="4713641"/>
          </a:xfrm>
        </p:grpSpPr>
        <p:sp>
          <p:nvSpPr>
            <p:cNvPr id="111" name="Shape 111"/>
            <p:cNvSpPr/>
            <p:nvPr/>
          </p:nvSpPr>
          <p:spPr>
            <a:xfrm>
              <a:off x="435655" y="10841"/>
              <a:ext cx="7719300" cy="1306800"/>
            </a:xfrm>
            <a:prstGeom prst="roundRect">
              <a:avLst>
                <a:gd name="adj" fmla="val 16667"/>
              </a:avLst>
            </a:prstGeom>
            <a:solidFill>
              <a:srgbClr val="B9F28E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239473" y="10841"/>
              <a:ext cx="8216707" cy="1372112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Describe the difference between distance, displacement, speed and velocity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435647" y="1876134"/>
              <a:ext cx="7719235" cy="1048233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486818" y="1927306"/>
              <a:ext cx="7616894" cy="945891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Calculate speed and velocity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435655" y="3442864"/>
              <a:ext cx="7719300" cy="11505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86818" y="3417547"/>
              <a:ext cx="7577831" cy="1306935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Define and calculate acceleration</a:t>
              </a:r>
            </a:p>
          </p:txBody>
        </p:sp>
      </p:grpSp>
      <p:sp>
        <p:nvSpPr>
          <p:cNvPr id="117" name="Shape 117" descr="https://s-media-cache-ak0.pinimg.com/236x/5b/1f/60/5b1f60e0955b8b62aec8609e9deb869a.jpg"/>
          <p:cNvSpPr/>
          <p:nvPr/>
        </p:nvSpPr>
        <p:spPr>
          <a:xfrm>
            <a:off x="155576" y="-108346"/>
            <a:ext cx="304799" cy="228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79512" y="89144"/>
            <a:ext cx="8784900" cy="1330444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dirty="0">
                <a:solidFill>
                  <a:srgbClr val="FFFFFF"/>
                </a:solidFill>
              </a:rPr>
              <a:t>Displacement, velocity and acceleration</a:t>
            </a:r>
          </a:p>
        </p:txBody>
      </p:sp>
    </p:spTree>
    <p:extLst>
      <p:ext uri="{BB962C8B-B14F-4D97-AF65-F5344CB8AC3E}">
        <p14:creationId xmlns:p14="http://schemas.microsoft.com/office/powerpoint/2010/main" val="395329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31916" y="710421"/>
            <a:ext cx="8489742" cy="438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SUVAT equations or the “equations of motion” are 4/5 equations which combine the following variables in order to describe motion with constant acceleration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2400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= displacement (m)</a:t>
            </a:r>
          </a:p>
          <a:p>
            <a:pPr lvl="0">
              <a:buSzPct val="25000"/>
            </a:pP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u = initial velocity (ms</a:t>
            </a:r>
            <a:r>
              <a:rPr lang="en-GB" sz="24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v = final velocity (ms</a:t>
            </a:r>
            <a:r>
              <a:rPr lang="en-GB" sz="24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lvl="0">
              <a:buSzPct val="25000"/>
            </a:pP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= acceleration (ms</a:t>
            </a:r>
            <a:r>
              <a:rPr lang="en-GB" sz="24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-2</a:t>
            </a: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= time (s)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2400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Shape 139"/>
          <p:cNvSpPr txBox="1"/>
          <p:nvPr/>
        </p:nvSpPr>
        <p:spPr>
          <a:xfrm>
            <a:off x="4787" y="0"/>
            <a:ext cx="9144000" cy="328921"/>
          </a:xfrm>
          <a:prstGeom prst="rect">
            <a:avLst/>
          </a:prstGeom>
          <a:solidFill>
            <a:srgbClr val="BCFF6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Define units and variables of SUVAT</a:t>
            </a:r>
          </a:p>
        </p:txBody>
      </p:sp>
    </p:spTree>
    <p:extLst>
      <p:ext uri="{BB962C8B-B14F-4D97-AF65-F5344CB8AC3E}">
        <p14:creationId xmlns:p14="http://schemas.microsoft.com/office/powerpoint/2010/main" val="1974590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0" y="0"/>
            <a:ext cx="9144000" cy="559165"/>
          </a:xfrm>
          <a:prstGeom prst="rect">
            <a:avLst/>
          </a:prstGeom>
          <a:solidFill>
            <a:srgbClr val="BCFF6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Derive the SUVAT equations</a:t>
            </a:r>
          </a:p>
        </p:txBody>
      </p:sp>
      <p:pic>
        <p:nvPicPr>
          <p:cNvPr id="140" name="Shape 140" descr="Pa_art_042"/>
          <p:cNvPicPr preferRelativeResize="0"/>
          <p:nvPr/>
        </p:nvPicPr>
        <p:blipFill rotWithShape="1">
          <a:blip r:embed="rId3">
            <a:alphaModFix/>
          </a:blip>
          <a:srcRect l="2407" t="4681" r="2392" b="3100"/>
          <a:stretch/>
        </p:blipFill>
        <p:spPr>
          <a:xfrm>
            <a:off x="611560" y="608646"/>
            <a:ext cx="7920900" cy="42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627783" y="2968993"/>
            <a:ext cx="2469900" cy="438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1.6m/s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929300" y="2400300"/>
            <a:ext cx="2469900" cy="438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1.2m/s</a:t>
            </a:r>
          </a:p>
        </p:txBody>
      </p:sp>
      <p:sp>
        <p:nvSpPr>
          <p:cNvPr id="143" name="Shape 143"/>
          <p:cNvSpPr/>
          <p:nvPr/>
        </p:nvSpPr>
        <p:spPr>
          <a:xfrm>
            <a:off x="1822950" y="654713"/>
            <a:ext cx="6576300" cy="3503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275"/>
            <a:ext cx="9144000" cy="4843491"/>
          </a:xfrm>
          <a:prstGeom prst="rect">
            <a:avLst/>
          </a:prstGeom>
        </p:spPr>
      </p:pic>
      <p:sp>
        <p:nvSpPr>
          <p:cNvPr id="8" name="Shape 239"/>
          <p:cNvSpPr txBox="1"/>
          <p:nvPr/>
        </p:nvSpPr>
        <p:spPr>
          <a:xfrm>
            <a:off x="0" y="0"/>
            <a:ext cx="9144000" cy="315764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Derive the SUVAT equations</a:t>
            </a:r>
          </a:p>
        </p:txBody>
      </p:sp>
    </p:spTree>
    <p:extLst>
      <p:ext uri="{BB962C8B-B14F-4D97-AF65-F5344CB8AC3E}">
        <p14:creationId xmlns:p14="http://schemas.microsoft.com/office/powerpoint/2010/main" val="2397871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0" y="0"/>
            <a:ext cx="9144000" cy="315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Practise using SUVAT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087" y="414886"/>
            <a:ext cx="85874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A duck waddles up to a lemonade stand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starting at a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speed of 0.5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ms</a:t>
            </a:r>
            <a:r>
              <a:rPr lang="en-GB" sz="20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and a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final speed of 1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en-GB" sz="20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If the lemonade stand is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 m away </a:t>
            </a:r>
            <a:r>
              <a:rPr lang="en-GB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long would it take him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5 m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u = 0.5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ms</a:t>
            </a:r>
            <a:r>
              <a:rPr lang="en-GB" sz="20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v = 1 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en-GB" sz="20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a = x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 =  ?</a:t>
            </a:r>
          </a:p>
        </p:txBody>
      </p:sp>
      <p:pic>
        <p:nvPicPr>
          <p:cNvPr id="1030" name="Picture 6" descr="Image result for duck and lemonade 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12" y="3075709"/>
            <a:ext cx="2473562" cy="18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099" y="1184689"/>
            <a:ext cx="2334626" cy="20238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2099" y="1933389"/>
            <a:ext cx="2334626" cy="42949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7088" y="3363036"/>
            <a:ext cx="2316833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s= 0.5 (</a:t>
            </a:r>
            <a:r>
              <a:rPr lang="en-US" sz="2000" dirty="0" err="1">
                <a:solidFill>
                  <a:schemeClr val="bg1"/>
                </a:solidFill>
                <a:latin typeface="Comic Sans MS"/>
                <a:cs typeface="Comic Sans MS"/>
              </a:rPr>
              <a:t>u+v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)t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t= 2s/(</a:t>
            </a:r>
            <a:r>
              <a:rPr lang="en-US" sz="2000" dirty="0" err="1">
                <a:solidFill>
                  <a:schemeClr val="bg1"/>
                </a:solidFill>
                <a:latin typeface="Comic Sans MS"/>
                <a:cs typeface="Comic Sans MS"/>
              </a:rPr>
              <a:t>u+v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  = 2 x 5 /(0.5+1)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 = 10/1.5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 = 6.67 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2743" y="3363036"/>
            <a:ext cx="2186676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s= 0.5 (</a:t>
            </a:r>
            <a:r>
              <a:rPr lang="en-US" sz="2000" dirty="0" err="1">
                <a:solidFill>
                  <a:schemeClr val="bg1"/>
                </a:solidFill>
                <a:latin typeface="Comic Sans MS"/>
                <a:cs typeface="Comic Sans MS"/>
              </a:rPr>
              <a:t>u+v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)t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5= 0.5(</a:t>
            </a:r>
            <a:r>
              <a:rPr lang="en-US" sz="2000" dirty="0" err="1">
                <a:solidFill>
                  <a:schemeClr val="bg1"/>
                </a:solidFill>
                <a:latin typeface="Comic Sans MS"/>
                <a:cs typeface="Comic Sans MS"/>
              </a:rPr>
              <a:t>u+v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)t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5 = 0.5(0.5 +1)t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5 = 0.75t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 = 6.67 s</a:t>
            </a:r>
          </a:p>
        </p:txBody>
      </p:sp>
    </p:spTree>
    <p:extLst>
      <p:ext uri="{BB962C8B-B14F-4D97-AF65-F5344CB8AC3E}">
        <p14:creationId xmlns:p14="http://schemas.microsoft.com/office/powerpoint/2010/main" val="1356814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0" y="0"/>
            <a:ext cx="9144000" cy="315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Practise using SUVAT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087" y="414886"/>
            <a:ext cx="87649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If the store holder throws a grape to the duck when he is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5 m away 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with an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initial horizontal speed of 10 ms</a:t>
            </a:r>
            <a:r>
              <a:rPr lang="en-GB" sz="20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-1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 and a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final horizontal speed of 5 ms</a:t>
            </a:r>
            <a:r>
              <a:rPr lang="en-GB" sz="20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-1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how long 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will it take the grape to reach the duck</a:t>
            </a:r>
            <a:r>
              <a:rPr lang="en-US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?</a:t>
            </a:r>
          </a:p>
          <a:p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5 m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u = 10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ms</a:t>
            </a:r>
            <a:r>
              <a:rPr lang="en-GB" sz="20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v = 5 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en-GB" sz="20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a = x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 =  ? </a:t>
            </a:r>
          </a:p>
          <a:p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030" name="Picture 6" descr="Image result for duck and lemonade 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12" y="3075709"/>
            <a:ext cx="2473562" cy="18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7089" y="3433542"/>
            <a:ext cx="2595384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0.5(u + v)t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t= 2s/(</a:t>
            </a:r>
            <a:r>
              <a:rPr lang="en-US" sz="2000" dirty="0" err="1">
                <a:solidFill>
                  <a:schemeClr val="bg1"/>
                </a:solidFill>
                <a:latin typeface="Comic Sans MS"/>
                <a:cs typeface="Comic Sans MS"/>
              </a:rPr>
              <a:t>u+v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t=2 x 5/(10+5)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t= 10/15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t= 0.67 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2743" y="3432307"/>
            <a:ext cx="2955602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0.5(u + v)t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5 = 0.5(10+5)t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5 = 0.5 x 15 x 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5 = 7.5t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t= 0.67 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099" y="1350943"/>
            <a:ext cx="2334626" cy="20238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2099" y="2092966"/>
            <a:ext cx="2334626" cy="42949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95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0" y="0"/>
            <a:ext cx="9144000" cy="315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Practise using SUVAT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736" y="315764"/>
            <a:ext cx="8764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Another duck waddles up to a lemonade stand with an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acceleration of 0.4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en-GB" sz="20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-2</a:t>
            </a:r>
            <a:r>
              <a:rPr lang="en-US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, her </a:t>
            </a:r>
            <a:r>
              <a:rPr lang="en-US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initial velocity is 0.6 ms</a:t>
            </a:r>
            <a:r>
              <a:rPr lang="en-US" sz="20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-1</a:t>
            </a:r>
            <a:r>
              <a:rPr lang="en-US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and </a:t>
            </a:r>
            <a:r>
              <a:rPr lang="en-US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final velocity is 1.8 ms</a:t>
            </a:r>
            <a:r>
              <a:rPr lang="en-US" sz="20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. If the lemonade stand is 4 m away </a:t>
            </a:r>
            <a:r>
              <a:rPr lang="en-US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has she reached it yet</a:t>
            </a:r>
            <a:r>
              <a:rPr lang="en-US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</a:rPr>
              <a:t>?</a:t>
            </a:r>
          </a:p>
          <a:p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?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u = 0.6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ms</a:t>
            </a:r>
            <a:r>
              <a:rPr lang="en-GB" sz="20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v = 1.8 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en-GB" sz="20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a = 0.4 </a:t>
            </a: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en-GB" sz="2000" baseline="30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-2</a:t>
            </a:r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t =  x</a:t>
            </a:r>
          </a:p>
        </p:txBody>
      </p:sp>
      <p:pic>
        <p:nvPicPr>
          <p:cNvPr id="1030" name="Picture 6" descr="Image result for duck and lemonade 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12" y="3075709"/>
            <a:ext cx="2473562" cy="18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duck and lemonade 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12" y="3075709"/>
            <a:ext cx="2473562" cy="18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099" y="1350943"/>
            <a:ext cx="2334626" cy="20238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2099" y="2513527"/>
            <a:ext cx="2334626" cy="42949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7089" y="3433542"/>
            <a:ext cx="2595384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v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=u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+ 2as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s= v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-u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/2a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1.8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-0.6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/2 x 0.4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2.88/0.8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3.6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2743" y="3432307"/>
            <a:ext cx="2955602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v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=u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+ 2as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1.8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= 0.6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+ (2 x 0.4)s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3.24 = 0.36 + 0.8s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2.88 = 0.8s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s = 3.6 m</a:t>
            </a:r>
          </a:p>
        </p:txBody>
      </p:sp>
    </p:spTree>
    <p:extLst>
      <p:ext uri="{BB962C8B-B14F-4D97-AF65-F5344CB8AC3E}">
        <p14:creationId xmlns:p14="http://schemas.microsoft.com/office/powerpoint/2010/main" val="1374675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251526" y="87469"/>
            <a:ext cx="8542799" cy="718874"/>
          </a:xfrm>
          <a:prstGeom prst="rect">
            <a:avLst/>
          </a:prstGeom>
          <a:solidFill>
            <a:srgbClr val="FFFFFF">
              <a:alpha val="7692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b="1" dirty="0">
                <a:solidFill>
                  <a:srgbClr val="000000"/>
                </a:solidFill>
              </a:rPr>
              <a:t>Stopping distances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51525" y="924694"/>
            <a:ext cx="8478300" cy="92317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Define thinking, braking and stopping distance</a:t>
            </a:r>
          </a:p>
        </p:txBody>
      </p:sp>
      <p:sp>
        <p:nvSpPr>
          <p:cNvPr id="98" name="Shape 98"/>
          <p:cNvSpPr/>
          <p:nvPr/>
        </p:nvSpPr>
        <p:spPr>
          <a:xfrm>
            <a:off x="251526" y="2237588"/>
            <a:ext cx="8542799" cy="105997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factors that affect thinking and braking distance </a:t>
            </a:r>
          </a:p>
        </p:txBody>
      </p:sp>
      <p:sp>
        <p:nvSpPr>
          <p:cNvPr id="99" name="Shape 99"/>
          <p:cNvSpPr/>
          <p:nvPr/>
        </p:nvSpPr>
        <p:spPr>
          <a:xfrm>
            <a:off x="251526" y="3662306"/>
            <a:ext cx="8542799" cy="10599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Calculate stopping distances</a:t>
            </a:r>
          </a:p>
        </p:txBody>
      </p:sp>
    </p:spTree>
    <p:extLst>
      <p:ext uri="{BB962C8B-B14F-4D97-AF65-F5344CB8AC3E}">
        <p14:creationId xmlns:p14="http://schemas.microsoft.com/office/powerpoint/2010/main" val="951953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0" y="0"/>
            <a:ext cx="9144000" cy="3941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Define stopping, thinking and braking distance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6701" y="277744"/>
            <a:ext cx="7709999" cy="4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Thinking and braking distance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35175" y="1070119"/>
            <a:ext cx="3737400" cy="1951391"/>
          </a:xfrm>
          <a:prstGeom prst="rect">
            <a:avLst/>
          </a:prstGeom>
          <a:solidFill>
            <a:srgbClr val="000000">
              <a:alpha val="52310"/>
            </a:srgbClr>
          </a:solidFill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Thinking distance:</a:t>
            </a: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distance travelled between a driver seeing a hazard and applying the brakes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5059575" y="1070119"/>
            <a:ext cx="3737400" cy="1951391"/>
          </a:xfrm>
          <a:prstGeom prst="rect">
            <a:avLst/>
          </a:prstGeom>
          <a:solidFill>
            <a:srgbClr val="000000">
              <a:alpha val="52310"/>
            </a:srgbClr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Braking distance:</a:t>
            </a: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distance travelled between the driver applying the brakes and the car stopping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963487" y="3604460"/>
            <a:ext cx="7094765" cy="1259099"/>
          </a:xfrm>
          <a:prstGeom prst="rect">
            <a:avLst/>
          </a:prstGeom>
          <a:solidFill>
            <a:srgbClr val="000000">
              <a:alpha val="52310"/>
            </a:srgbClr>
          </a:solidFill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Stopping distance:</a:t>
            </a: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total distance travelled between the driver seeing the hazard and the car coming to a stop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4358025" y="2758444"/>
            <a:ext cx="528600" cy="418500"/>
          </a:xfrm>
          <a:prstGeom prst="rect">
            <a:avLst/>
          </a:prstGeom>
          <a:solidFill>
            <a:srgbClr val="000000">
              <a:alpha val="5231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</a:p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281825" y="1406194"/>
            <a:ext cx="528600" cy="418500"/>
          </a:xfrm>
          <a:prstGeom prst="rect">
            <a:avLst/>
          </a:prstGeom>
          <a:solidFill>
            <a:srgbClr val="000000">
              <a:alpha val="5231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</a:p>
          <a:p>
            <a:pPr lvl="0" rtl="0">
              <a:spcBef>
                <a:spcPts val="0"/>
              </a:spcBef>
              <a:buNone/>
            </a:pPr>
            <a:endParaRPr sz="36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4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4800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78042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92800" y="1038037"/>
            <a:ext cx="4983282" cy="3276248"/>
          </a:xfrm>
          <a:prstGeom prst="irregularSeal1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536800" y="2183738"/>
            <a:ext cx="2564700" cy="967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b="1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Thinking Distance</a:t>
            </a:r>
          </a:p>
        </p:txBody>
      </p:sp>
      <p:sp>
        <p:nvSpPr>
          <p:cNvPr id="131" name="Shape 131"/>
          <p:cNvSpPr/>
          <p:nvPr/>
        </p:nvSpPr>
        <p:spPr>
          <a:xfrm>
            <a:off x="3921800" y="980887"/>
            <a:ext cx="4983282" cy="3276248"/>
          </a:xfrm>
          <a:prstGeom prst="irregularSeal1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5118200" y="2183738"/>
            <a:ext cx="2564700" cy="967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Braking Distance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175442" y="630912"/>
            <a:ext cx="1808999" cy="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b="1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Drugs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30425" y="4270257"/>
            <a:ext cx="2564700" cy="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b="1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Distractions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232176" y="485794"/>
            <a:ext cx="3364199" cy="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conditions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395126" y="4155957"/>
            <a:ext cx="2012699" cy="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 condition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378425" y="3984507"/>
            <a:ext cx="2564700" cy="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</a:t>
            </a:r>
          </a:p>
        </p:txBody>
      </p:sp>
      <p:sp>
        <p:nvSpPr>
          <p:cNvPr id="13" name="Shape 115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Factors that affect stopping distance</a:t>
            </a:r>
          </a:p>
        </p:txBody>
      </p:sp>
    </p:spTree>
    <p:extLst>
      <p:ext uri="{BB962C8B-B14F-4D97-AF65-F5344CB8AC3E}">
        <p14:creationId xmlns:p14="http://schemas.microsoft.com/office/powerpoint/2010/main" val="189924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3712" r="7033"/>
          <a:stretch/>
        </p:blipFill>
        <p:spPr>
          <a:xfrm>
            <a:off x="0" y="310501"/>
            <a:ext cx="9144000" cy="483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Calculate thinking distance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18401" y="852078"/>
            <a:ext cx="8770799" cy="4160049"/>
          </a:xfrm>
          <a:prstGeom prst="rect">
            <a:avLst/>
          </a:prstGeom>
          <a:solidFill>
            <a:srgbClr val="000000">
              <a:alpha val="81920"/>
            </a:srgbClr>
          </a:solidFill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the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taken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a driver to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 to a hazard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we assume the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 is constant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Distance= speed x time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Thinking distance= speed x reaction time</a:t>
            </a: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= ut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following questions: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AutoNum type="arabicPeriod"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driver has a reaction time of 2 s, their speed is 15 ms</a:t>
            </a:r>
            <a:r>
              <a:rPr lang="en-GB" sz="2000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what is their thinking distance?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AutoNum type="arabicPeriod"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driver has a thinking distance of 150 m, if their speed is 30 ms</a:t>
            </a:r>
            <a:r>
              <a:rPr lang="en-GB" sz="2000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what is their reaction time?            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0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333191" y="295904"/>
            <a:ext cx="8139899" cy="492316"/>
          </a:xfrm>
          <a:prstGeom prst="rect">
            <a:avLst/>
          </a:prstGeom>
          <a:solidFill>
            <a:srgbClr val="000000">
              <a:alpha val="7654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Calculating thinking distance </a:t>
            </a:r>
          </a:p>
        </p:txBody>
      </p:sp>
    </p:spTree>
    <p:extLst>
      <p:ext uri="{BB962C8B-B14F-4D97-AF65-F5344CB8AC3E}">
        <p14:creationId xmlns:p14="http://schemas.microsoft.com/office/powerpoint/2010/main" val="1547597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3712" r="7033"/>
          <a:stretch/>
        </p:blipFill>
        <p:spPr>
          <a:xfrm>
            <a:off x="0" y="310501"/>
            <a:ext cx="9144000" cy="483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18401" y="887352"/>
            <a:ext cx="8678099" cy="4124775"/>
          </a:xfrm>
          <a:prstGeom prst="rect">
            <a:avLst/>
          </a:prstGeom>
          <a:solidFill>
            <a:srgbClr val="000000">
              <a:alpha val="81920"/>
            </a:srgbClr>
          </a:solidFill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GB" sz="20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driver has a reaction time of 2 s, their </a:t>
            </a:r>
            <a:r>
              <a:rPr lang="en-GB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 is 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 ms</a:t>
            </a:r>
            <a:r>
              <a:rPr lang="en-GB" sz="2000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 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their thinking distance?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= ?    u = 15   t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2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= ut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= 15 x 2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= 30 m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6200" lvl="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A driver has a thinking distance of 150 m, if their speed is 30 ms</a:t>
            </a:r>
            <a:r>
              <a:rPr lang="en-GB" sz="2000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what is their reaction time?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= 150    u = 30   t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?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= ut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t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= s</a:t>
            </a:r>
            <a:r>
              <a:rPr lang="en-GB" sz="2000" baseline="-25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÷ u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      = 150 ÷ 30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= 5 s	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0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566762" y="368889"/>
            <a:ext cx="8139899" cy="474672"/>
          </a:xfrm>
          <a:prstGeom prst="rect">
            <a:avLst/>
          </a:prstGeom>
          <a:solidFill>
            <a:srgbClr val="000000">
              <a:alpha val="7654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Calculating thinking distance </a:t>
            </a:r>
          </a:p>
        </p:txBody>
      </p:sp>
      <p:sp>
        <p:nvSpPr>
          <p:cNvPr id="6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Calculate thinking distance</a:t>
            </a:r>
          </a:p>
        </p:txBody>
      </p:sp>
    </p:spTree>
    <p:extLst>
      <p:ext uri="{BB962C8B-B14F-4D97-AF65-F5344CB8AC3E}">
        <p14:creationId xmlns:p14="http://schemas.microsoft.com/office/powerpoint/2010/main" val="796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 descr="http://static1.squarespace.com/static/520eabafe4b0e79bc42b5103/t/52373e8de4b0ce31e9b20650/1379352205780/faastest-car-Thrust-SSC.jpg"/>
          <p:cNvSpPr/>
          <p:nvPr/>
        </p:nvSpPr>
        <p:spPr>
          <a:xfrm>
            <a:off x="63501" y="-102393"/>
            <a:ext cx="304799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68300" y="1214012"/>
            <a:ext cx="7862812" cy="1052549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Distance, d (m) – The length travelled from one position to another </a:t>
            </a:r>
            <a:r>
              <a:rPr lang="en-GB" sz="2400" dirty="0">
                <a:solidFill>
                  <a:srgbClr val="FFFF00"/>
                </a:solidFill>
              </a:rPr>
              <a:t>(Scalar)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4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</a:rPr>
              <a:t>Displacement, s (m)- The distance travelled </a:t>
            </a:r>
            <a:r>
              <a:rPr lang="en-GB" sz="2400" i="1" dirty="0">
                <a:solidFill>
                  <a:schemeClr val="lt1"/>
                </a:solidFill>
              </a:rPr>
              <a:t>in a particular direction</a:t>
            </a:r>
            <a:r>
              <a:rPr lang="en-GB" sz="2400" dirty="0">
                <a:solidFill>
                  <a:schemeClr val="lt1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(Vector)</a:t>
            </a:r>
            <a:endParaRPr lang="en-GB" sz="2400" b="0" i="0" u="none" strike="noStrike" cap="none" dirty="0">
              <a:solidFill>
                <a:srgbClr val="FFFF00"/>
              </a:solidFill>
              <a:sym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6" name="Shape 120"/>
          <p:cNvSpPr txBox="1"/>
          <p:nvPr/>
        </p:nvSpPr>
        <p:spPr>
          <a:xfrm>
            <a:off x="0" y="0"/>
            <a:ext cx="9144000" cy="568036"/>
          </a:xfrm>
          <a:prstGeom prst="rect">
            <a:avLst/>
          </a:prstGeom>
          <a:solidFill>
            <a:srgbClr val="AFFF9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the distance between distance, displacement, speed and velocity</a:t>
            </a:r>
          </a:p>
        </p:txBody>
      </p:sp>
    </p:spTree>
    <p:extLst>
      <p:ext uri="{BB962C8B-B14F-4D97-AF65-F5344CB8AC3E}">
        <p14:creationId xmlns:p14="http://schemas.microsoft.com/office/powerpoint/2010/main" val="2944259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l="3712" r="7033"/>
          <a:stretch/>
        </p:blipFill>
        <p:spPr>
          <a:xfrm>
            <a:off x="0" y="310501"/>
            <a:ext cx="9144000" cy="483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18401" y="993361"/>
            <a:ext cx="8678099" cy="3911119"/>
          </a:xfrm>
          <a:prstGeom prst="rect">
            <a:avLst/>
          </a:prstGeom>
          <a:solidFill>
            <a:srgbClr val="000000">
              <a:alpha val="81920"/>
            </a:srgbClr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the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taken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a driver to brake they will decelerate from their initial speed (u) to a stop (v)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0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64576" y="351946"/>
            <a:ext cx="8139899" cy="523853"/>
          </a:xfrm>
          <a:prstGeom prst="rect">
            <a:avLst/>
          </a:prstGeom>
          <a:solidFill>
            <a:srgbClr val="000000">
              <a:alpha val="7654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Calculating braking distance </a:t>
            </a:r>
          </a:p>
        </p:txBody>
      </p:sp>
      <p:sp>
        <p:nvSpPr>
          <p:cNvPr id="6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Calculate braking distance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42" y="2132524"/>
            <a:ext cx="2806700" cy="242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772" y="2408448"/>
            <a:ext cx="554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2545" y="4243529"/>
            <a:ext cx="554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8101" y="2554416"/>
            <a:ext cx="3970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mic Sans MS"/>
                <a:cs typeface="Comic Sans MS"/>
              </a:rPr>
              <a:t>Area under graph =</a:t>
            </a:r>
          </a:p>
          <a:p>
            <a:r>
              <a:rPr lang="en-US" sz="2200" dirty="0">
                <a:solidFill>
                  <a:schemeClr val="bg1"/>
                </a:solidFill>
                <a:latin typeface="Comic Sans MS"/>
                <a:cs typeface="Comic Sans MS"/>
              </a:rPr>
              <a:t>0.5 x base x height =</a:t>
            </a:r>
          </a:p>
          <a:p>
            <a:r>
              <a:rPr lang="en-US" sz="2200" dirty="0">
                <a:solidFill>
                  <a:schemeClr val="bg1"/>
                </a:solidFill>
                <a:latin typeface="Comic Sans MS"/>
                <a:cs typeface="Comic Sans MS"/>
              </a:rPr>
              <a:t>0.5 x 20 x 10 =</a:t>
            </a:r>
          </a:p>
          <a:p>
            <a:r>
              <a:rPr lang="en-US" sz="2200" dirty="0">
                <a:solidFill>
                  <a:schemeClr val="bg1"/>
                </a:solidFill>
                <a:latin typeface="Comic Sans MS"/>
                <a:cs typeface="Comic Sans MS"/>
              </a:rPr>
              <a:t>100 m</a:t>
            </a:r>
          </a:p>
        </p:txBody>
      </p:sp>
    </p:spTree>
    <p:extLst>
      <p:ext uri="{BB962C8B-B14F-4D97-AF65-F5344CB8AC3E}">
        <p14:creationId xmlns:p14="http://schemas.microsoft.com/office/powerpoint/2010/main" val="499384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l="3712" r="7033"/>
          <a:stretch/>
        </p:blipFill>
        <p:spPr>
          <a:xfrm>
            <a:off x="0" y="310501"/>
            <a:ext cx="9144000" cy="483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18401" y="993361"/>
            <a:ext cx="8678099" cy="3911119"/>
          </a:xfrm>
          <a:prstGeom prst="rect">
            <a:avLst/>
          </a:prstGeom>
          <a:solidFill>
            <a:srgbClr val="000000">
              <a:alpha val="81920"/>
            </a:srgbClr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the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taken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a driver to brake they will decelerate from their initial speed (u) to a stop (v)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Braking distance can also be calculated using </a:t>
            </a:r>
            <a:r>
              <a:rPr lang="en-GB" sz="20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suvat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dirty="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equations: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lang="en-GB" sz="2000" baseline="30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=u</a:t>
            </a:r>
            <a:r>
              <a:rPr lang="en-GB" sz="2000" baseline="30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+2as   s =(v</a:t>
            </a:r>
            <a:r>
              <a:rPr lang="en-GB" sz="2000" baseline="30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-u</a:t>
            </a:r>
            <a:r>
              <a:rPr lang="en-GB" sz="2000" baseline="30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)/2a</a:t>
            </a:r>
          </a:p>
          <a:p>
            <a:pPr lvl="0"/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following questions:</a:t>
            </a:r>
          </a:p>
          <a:p>
            <a:pPr marL="457200" lvl="0" indent="-381000">
              <a:buClr>
                <a:schemeClr val="lt1"/>
              </a:buClr>
              <a:buSzPct val="100000"/>
              <a:buFont typeface="Comic Sans MS"/>
              <a:buAutoNum type="arabicPeriod"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driver travelling at 10 m/s decelerates at 2.5 ms</a:t>
            </a:r>
            <a:r>
              <a:rPr lang="en-GB" sz="2000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-2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before coming to a stop. What is their braking distance? 20 m</a:t>
            </a:r>
          </a:p>
          <a:p>
            <a:pPr marL="457200" indent="-381000">
              <a:buClr>
                <a:schemeClr val="lt1"/>
              </a:buClr>
              <a:buSzPct val="100000"/>
              <a:buFont typeface="Comic Sans MS"/>
              <a:buAutoNum type="arabicPeriod"/>
            </a:pP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duck waddling at 0.5 m/s decelerates at 0.1 ms</a:t>
            </a:r>
            <a:r>
              <a:rPr lang="en-GB" sz="2000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-2</a:t>
            </a:r>
            <a:r>
              <a:rPr lang="en-GB" sz="2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before coming to a stop, what would their braking distance be? 1.25 m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0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64576" y="351946"/>
            <a:ext cx="8139899" cy="523853"/>
          </a:xfrm>
          <a:prstGeom prst="rect">
            <a:avLst/>
          </a:prstGeom>
          <a:solidFill>
            <a:srgbClr val="000000">
              <a:alpha val="7654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Calculating braking distance </a:t>
            </a:r>
          </a:p>
        </p:txBody>
      </p:sp>
      <p:sp>
        <p:nvSpPr>
          <p:cNvPr id="6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Calculate braking distance</a:t>
            </a:r>
          </a:p>
        </p:txBody>
      </p:sp>
    </p:spTree>
    <p:extLst>
      <p:ext uri="{BB962C8B-B14F-4D97-AF65-F5344CB8AC3E}">
        <p14:creationId xmlns:p14="http://schemas.microsoft.com/office/powerpoint/2010/main" val="147083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251526" y="87469"/>
            <a:ext cx="8542799" cy="718874"/>
          </a:xfrm>
          <a:prstGeom prst="rect">
            <a:avLst/>
          </a:prstGeom>
          <a:solidFill>
            <a:srgbClr val="FFFFFF">
              <a:alpha val="7692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b="1" dirty="0">
                <a:solidFill>
                  <a:srgbClr val="000000"/>
                </a:solidFill>
              </a:rPr>
              <a:t>Projectiles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51525" y="924694"/>
            <a:ext cx="8478300" cy="92317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projectile motion</a:t>
            </a:r>
          </a:p>
        </p:txBody>
      </p:sp>
      <p:sp>
        <p:nvSpPr>
          <p:cNvPr id="98" name="Shape 98"/>
          <p:cNvSpPr/>
          <p:nvPr/>
        </p:nvSpPr>
        <p:spPr>
          <a:xfrm>
            <a:off x="251526" y="2237588"/>
            <a:ext cx="8542799" cy="105997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velocity into horizontal and vertical components</a:t>
            </a:r>
          </a:p>
        </p:txBody>
      </p:sp>
      <p:sp>
        <p:nvSpPr>
          <p:cNvPr id="99" name="Shape 99"/>
          <p:cNvSpPr/>
          <p:nvPr/>
        </p:nvSpPr>
        <p:spPr>
          <a:xfrm>
            <a:off x="251526" y="3662306"/>
            <a:ext cx="8542799" cy="10599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horizontal projectiles using SUVAT</a:t>
            </a:r>
          </a:p>
        </p:txBody>
      </p:sp>
    </p:spTree>
    <p:extLst>
      <p:ext uri="{BB962C8B-B14F-4D97-AF65-F5344CB8AC3E}">
        <p14:creationId xmlns:p14="http://schemas.microsoft.com/office/powerpoint/2010/main" val="697610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0" y="0"/>
            <a:ext cx="9144000" cy="3941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projectile motion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36" y="846787"/>
            <a:ext cx="3874752" cy="2248741"/>
          </a:xfrm>
          <a:prstGeom prst="rect">
            <a:avLst/>
          </a:prstGeom>
        </p:spPr>
      </p:pic>
      <p:sp>
        <p:nvSpPr>
          <p:cNvPr id="10" name="Shape 108"/>
          <p:cNvSpPr txBox="1"/>
          <p:nvPr/>
        </p:nvSpPr>
        <p:spPr>
          <a:xfrm>
            <a:off x="479731" y="3407478"/>
            <a:ext cx="8432055" cy="794435"/>
          </a:xfrm>
          <a:prstGeom prst="rect">
            <a:avLst/>
          </a:prstGeom>
          <a:solidFill>
            <a:srgbClr val="FFFFFF">
              <a:alpha val="5231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Projectile motion is motion involving a horizontal and vertical component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 displacement is always positive (1 direction)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There is only acceleration in the vertical component (g)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30" y="714850"/>
            <a:ext cx="3841763" cy="26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18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1"/>
            <a:ext cx="9144000" cy="562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motion into horizontal and vertical components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11265" y="1324119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>
            <a:off x="2078277" y="880333"/>
            <a:ext cx="1105113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4" y="1324119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400000">
            <a:off x="2441884" y="1028133"/>
            <a:ext cx="284082" cy="94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6438" y="1731983"/>
            <a:ext cx="461839" cy="163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128386">
            <a:off x="3884640" y="1088465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172699" y="4393356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Each bullet represents 1 second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Shape 108"/>
          <p:cNvSpPr txBox="1"/>
          <p:nvPr/>
        </p:nvSpPr>
        <p:spPr>
          <a:xfrm>
            <a:off x="3766012" y="880333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5132429" y="1317844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Shape 108"/>
          <p:cNvSpPr txBox="1"/>
          <p:nvPr/>
        </p:nvSpPr>
        <p:spPr>
          <a:xfrm>
            <a:off x="6498846" y="1833464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Shape 108"/>
          <p:cNvSpPr txBox="1"/>
          <p:nvPr/>
        </p:nvSpPr>
        <p:spPr>
          <a:xfrm>
            <a:off x="7865263" y="2917559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06370" y="1402773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53875" y="1786367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0158" y="2371451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11282" y="3371275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11265" y="1317844"/>
            <a:ext cx="0" cy="41413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06370" y="1397017"/>
            <a:ext cx="1" cy="125822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50921" y="1833464"/>
            <a:ext cx="2" cy="233905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435201" y="2371451"/>
            <a:ext cx="2" cy="277204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704885" y="3412327"/>
            <a:ext cx="6397" cy="2225941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hape 108"/>
          <p:cNvSpPr txBox="1"/>
          <p:nvPr/>
        </p:nvSpPr>
        <p:spPr>
          <a:xfrm>
            <a:off x="1690168" y="1746033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0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" name="Shape 108"/>
          <p:cNvSpPr txBox="1"/>
          <p:nvPr/>
        </p:nvSpPr>
        <p:spPr>
          <a:xfrm>
            <a:off x="2823162" y="2655242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9.81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" name="Shape 108"/>
          <p:cNvSpPr txBox="1"/>
          <p:nvPr/>
        </p:nvSpPr>
        <p:spPr>
          <a:xfrm>
            <a:off x="3506371" y="3487690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19.62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" name="Shape 108"/>
          <p:cNvSpPr txBox="1"/>
          <p:nvPr/>
        </p:nvSpPr>
        <p:spPr>
          <a:xfrm>
            <a:off x="4839872" y="4172523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29.43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" name="Shape 108"/>
          <p:cNvSpPr txBox="1"/>
          <p:nvPr/>
        </p:nvSpPr>
        <p:spPr>
          <a:xfrm>
            <a:off x="6764187" y="4317170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39.24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00122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1"/>
            <a:ext cx="9144000" cy="562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motion into horizontal and vertical components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11265" y="1324119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>
            <a:off x="2078277" y="880333"/>
            <a:ext cx="1105113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4" y="1324119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400000">
            <a:off x="2441884" y="1028133"/>
            <a:ext cx="284082" cy="94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6438" y="1731983"/>
            <a:ext cx="461839" cy="163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128386">
            <a:off x="3884640" y="1088465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32989" y="2734584"/>
            <a:ext cx="3506370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Actual (resultant) velocity at any given time can be found by resolving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using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pythagoras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v=  √ 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x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+ 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y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2</a:t>
            </a:r>
            <a:endParaRPr kumimoji="0" lang="en-GB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Shape 108"/>
          <p:cNvSpPr txBox="1"/>
          <p:nvPr/>
        </p:nvSpPr>
        <p:spPr>
          <a:xfrm>
            <a:off x="3766012" y="880333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5132429" y="1317844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Shape 108"/>
          <p:cNvSpPr txBox="1"/>
          <p:nvPr/>
        </p:nvSpPr>
        <p:spPr>
          <a:xfrm>
            <a:off x="6498846" y="1833464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Shape 108"/>
          <p:cNvSpPr txBox="1"/>
          <p:nvPr/>
        </p:nvSpPr>
        <p:spPr>
          <a:xfrm>
            <a:off x="7865263" y="2917559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06370" y="1402773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53875" y="1786367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0158" y="2371451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11282" y="3371275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11265" y="1317844"/>
            <a:ext cx="0" cy="41413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06370" y="1397017"/>
            <a:ext cx="1" cy="125822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50921" y="1833464"/>
            <a:ext cx="2" cy="233905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435201" y="2371451"/>
            <a:ext cx="2" cy="277204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704885" y="3412327"/>
            <a:ext cx="6397" cy="2225941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hape 108"/>
          <p:cNvSpPr txBox="1"/>
          <p:nvPr/>
        </p:nvSpPr>
        <p:spPr>
          <a:xfrm>
            <a:off x="1690168" y="1746033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0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" name="Shape 108"/>
          <p:cNvSpPr txBox="1"/>
          <p:nvPr/>
        </p:nvSpPr>
        <p:spPr>
          <a:xfrm>
            <a:off x="2823162" y="2655242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9.81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" name="Shape 108"/>
          <p:cNvSpPr txBox="1"/>
          <p:nvPr/>
        </p:nvSpPr>
        <p:spPr>
          <a:xfrm>
            <a:off x="3506371" y="3487690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19.62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" name="Shape 108"/>
          <p:cNvSpPr txBox="1"/>
          <p:nvPr/>
        </p:nvSpPr>
        <p:spPr>
          <a:xfrm>
            <a:off x="4839872" y="4172523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29.43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" name="Shape 108"/>
          <p:cNvSpPr txBox="1"/>
          <p:nvPr/>
        </p:nvSpPr>
        <p:spPr>
          <a:xfrm>
            <a:off x="6764187" y="4317170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39.24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" name="Shape 108"/>
          <p:cNvSpPr txBox="1"/>
          <p:nvPr/>
        </p:nvSpPr>
        <p:spPr>
          <a:xfrm>
            <a:off x="1640686" y="481146"/>
            <a:ext cx="152621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v= 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" name="Shape 108"/>
          <p:cNvSpPr txBox="1"/>
          <p:nvPr/>
        </p:nvSpPr>
        <p:spPr>
          <a:xfrm>
            <a:off x="3078402" y="481146"/>
            <a:ext cx="225332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12.65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" name="Shape 108"/>
          <p:cNvSpPr txBox="1"/>
          <p:nvPr/>
        </p:nvSpPr>
        <p:spPr>
          <a:xfrm>
            <a:off x="5053875" y="898015"/>
            <a:ext cx="225332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21.19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" name="Shape 108"/>
          <p:cNvSpPr txBox="1"/>
          <p:nvPr/>
        </p:nvSpPr>
        <p:spPr>
          <a:xfrm>
            <a:off x="6435201" y="1494629"/>
            <a:ext cx="225332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30.50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" name="Shape 108"/>
          <p:cNvSpPr txBox="1"/>
          <p:nvPr/>
        </p:nvSpPr>
        <p:spPr>
          <a:xfrm>
            <a:off x="7027842" y="2643925"/>
            <a:ext cx="225332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40.05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9480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1"/>
            <a:ext cx="9144000" cy="562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motion into horizontal and vertical components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11265" y="1324119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>
            <a:off x="2078277" y="880333"/>
            <a:ext cx="1105113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4" y="1324119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400000">
            <a:off x="2441884" y="1028133"/>
            <a:ext cx="284082" cy="94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6438" y="1731983"/>
            <a:ext cx="461839" cy="163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128386">
            <a:off x="3884640" y="1088465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32989" y="3195393"/>
            <a:ext cx="3506370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angle,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from the horizontal can be found by: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tan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/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kumimoji="0" lang="en-GB" sz="2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Shape 108"/>
          <p:cNvSpPr txBox="1"/>
          <p:nvPr/>
        </p:nvSpPr>
        <p:spPr>
          <a:xfrm>
            <a:off x="3766012" y="880333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5132429" y="1317844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Shape 108"/>
          <p:cNvSpPr txBox="1"/>
          <p:nvPr/>
        </p:nvSpPr>
        <p:spPr>
          <a:xfrm>
            <a:off x="6498846" y="1833464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Shape 108"/>
          <p:cNvSpPr txBox="1"/>
          <p:nvPr/>
        </p:nvSpPr>
        <p:spPr>
          <a:xfrm>
            <a:off x="7865263" y="2917559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06370" y="1402773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53875" y="1786367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0158" y="2371451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11282" y="3371275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11265" y="1317844"/>
            <a:ext cx="0" cy="41413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06370" y="1397017"/>
            <a:ext cx="1" cy="125822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50921" y="1833464"/>
            <a:ext cx="2" cy="233905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435201" y="2371451"/>
            <a:ext cx="2" cy="277204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704885" y="3412327"/>
            <a:ext cx="6397" cy="2225941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hape 108"/>
          <p:cNvSpPr txBox="1"/>
          <p:nvPr/>
        </p:nvSpPr>
        <p:spPr>
          <a:xfrm>
            <a:off x="1690168" y="1746033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0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" name="Shape 108"/>
          <p:cNvSpPr txBox="1"/>
          <p:nvPr/>
        </p:nvSpPr>
        <p:spPr>
          <a:xfrm>
            <a:off x="2823162" y="2655242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9.81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" name="Shape 108"/>
          <p:cNvSpPr txBox="1"/>
          <p:nvPr/>
        </p:nvSpPr>
        <p:spPr>
          <a:xfrm>
            <a:off x="3506371" y="3487690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19.62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" name="Shape 108"/>
          <p:cNvSpPr txBox="1"/>
          <p:nvPr/>
        </p:nvSpPr>
        <p:spPr>
          <a:xfrm>
            <a:off x="4839872" y="4172523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29.43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" name="Shape 108"/>
          <p:cNvSpPr txBox="1"/>
          <p:nvPr/>
        </p:nvSpPr>
        <p:spPr>
          <a:xfrm>
            <a:off x="6764187" y="4317170"/>
            <a:ext cx="166327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39.24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" name="Shape 108"/>
          <p:cNvSpPr txBox="1"/>
          <p:nvPr/>
        </p:nvSpPr>
        <p:spPr>
          <a:xfrm>
            <a:off x="1833566" y="481146"/>
            <a:ext cx="152621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= 0 °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" name="Shape 108"/>
          <p:cNvSpPr txBox="1"/>
          <p:nvPr/>
        </p:nvSpPr>
        <p:spPr>
          <a:xfrm>
            <a:off x="3359776" y="513438"/>
            <a:ext cx="225332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= 50.8 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" name="Shape 108"/>
          <p:cNvSpPr txBox="1"/>
          <p:nvPr/>
        </p:nvSpPr>
        <p:spPr>
          <a:xfrm>
            <a:off x="5097866" y="849411"/>
            <a:ext cx="225332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= 67.8 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" name="Shape 108"/>
          <p:cNvSpPr txBox="1"/>
          <p:nvPr/>
        </p:nvSpPr>
        <p:spPr>
          <a:xfrm>
            <a:off x="6584622" y="1461948"/>
            <a:ext cx="225332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=74.8 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" name="Shape 108"/>
          <p:cNvSpPr txBox="1"/>
          <p:nvPr/>
        </p:nvSpPr>
        <p:spPr>
          <a:xfrm>
            <a:off x="7468006" y="2561464"/>
            <a:ext cx="225332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= 78.5°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62772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111265" y="1324119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4" y="1324119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400000">
            <a:off x="2441884" y="1028133"/>
            <a:ext cx="284082" cy="94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6438" y="1731983"/>
            <a:ext cx="461839" cy="163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128386">
            <a:off x="3884640" y="1088465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59405" y="355051"/>
            <a:ext cx="9092559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features of horizontal and vertical motion are standard for all horizontally fired projectiles? </a:t>
            </a:r>
            <a:endParaRPr kumimoji="0" lang="en-GB" sz="2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11265" y="1317844"/>
            <a:ext cx="0" cy="41413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horizontal projectiles using SUVAT</a:t>
            </a:r>
          </a:p>
        </p:txBody>
      </p:sp>
      <p:sp>
        <p:nvSpPr>
          <p:cNvPr id="18" name="Shape 108"/>
          <p:cNvSpPr txBox="1"/>
          <p:nvPr/>
        </p:nvSpPr>
        <p:spPr>
          <a:xfrm>
            <a:off x="163040" y="2589609"/>
            <a:ext cx="2906795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s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u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u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3486679" y="2616484"/>
            <a:ext cx="2551316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Vertical: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s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9.81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27558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111265" y="1324119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>
            <a:off x="2078277" y="880333"/>
            <a:ext cx="1105113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4" y="1324119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400000">
            <a:off x="2441884" y="1028133"/>
            <a:ext cx="284082" cy="94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6438" y="1731983"/>
            <a:ext cx="461839" cy="163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128386">
            <a:off x="3884640" y="1088465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37431" y="213535"/>
            <a:ext cx="8769683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Nerf gun is fired at 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from a height of 5 m, how long does it take to hit the floor</a:t>
            </a:r>
            <a:endParaRPr kumimoji="0" lang="en-GB" sz="2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11265" y="1317844"/>
            <a:ext cx="0" cy="41413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horizontal projectiles using SUVAT</a:t>
            </a:r>
          </a:p>
        </p:txBody>
      </p:sp>
      <p:sp>
        <p:nvSpPr>
          <p:cNvPr id="18" name="Shape 108"/>
          <p:cNvSpPr txBox="1"/>
          <p:nvPr/>
        </p:nvSpPr>
        <p:spPr>
          <a:xfrm>
            <a:off x="163040" y="2589609"/>
            <a:ext cx="2906795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2113435" y="2624852"/>
            <a:ext cx="2551316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Vertical: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9.81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Shape 108"/>
          <p:cNvSpPr txBox="1"/>
          <p:nvPr/>
        </p:nvSpPr>
        <p:spPr>
          <a:xfrm>
            <a:off x="4046182" y="2652582"/>
            <a:ext cx="3591328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Vertical: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+ ½ at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5 = 0t + 0.5 x 9.81 x t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5 = 0.5 x 9.81 x t2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1.02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1 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20842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111265" y="1324119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>
            <a:off x="2078277" y="880333"/>
            <a:ext cx="1105113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4" y="1324119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400000">
            <a:off x="2441884" y="1028133"/>
            <a:ext cx="284082" cy="94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6438" y="1731983"/>
            <a:ext cx="461839" cy="163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128386">
            <a:off x="3884640" y="1088465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37431" y="213535"/>
            <a:ext cx="8769683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Nerf gun is fired at 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from a height of 5 m, what horizontal distance does it travel?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11265" y="1317844"/>
            <a:ext cx="0" cy="41413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horizontal projectiles using SUVAT</a:t>
            </a:r>
          </a:p>
        </p:txBody>
      </p:sp>
      <p:sp>
        <p:nvSpPr>
          <p:cNvPr id="18" name="Shape 108"/>
          <p:cNvSpPr txBox="1"/>
          <p:nvPr/>
        </p:nvSpPr>
        <p:spPr>
          <a:xfrm>
            <a:off x="163040" y="2589609"/>
            <a:ext cx="2906795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2024947" y="2624852"/>
            <a:ext cx="2551316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Vertical: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9.81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Shape 108"/>
          <p:cNvSpPr txBox="1"/>
          <p:nvPr/>
        </p:nvSpPr>
        <p:spPr>
          <a:xfrm>
            <a:off x="3682388" y="2652582"/>
            <a:ext cx="3591328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+ ½ at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8 x 1 + 0.5 x 0 x 1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8 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351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 descr="http://static1.squarespace.com/static/520eabafe4b0e79bc42b5103/t/52373e8de4b0ce31e9b20650/1379352205780/faastest-car-Thrust-SSC.jpg"/>
          <p:cNvSpPr/>
          <p:nvPr/>
        </p:nvSpPr>
        <p:spPr>
          <a:xfrm>
            <a:off x="63501" y="-102393"/>
            <a:ext cx="304799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910119" y="3501973"/>
            <a:ext cx="4253399" cy="1052549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 measured in </a:t>
            </a:r>
            <a:r>
              <a:rPr lang="en-GB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m/s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Distance measured in </a:t>
            </a:r>
            <a:r>
              <a:rPr lang="en-GB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measured in </a:t>
            </a:r>
            <a:r>
              <a:rPr lang="en-GB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604464" y="3609188"/>
            <a:ext cx="1151700" cy="83812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68300" y="3609188"/>
            <a:ext cx="3136200" cy="8381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1800" y="678563"/>
            <a:ext cx="9080400" cy="2930625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 is the distance travelled in a particular time (m/s)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endParaRPr sz="248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the speed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means 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the distance 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travelled in the 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same time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8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 of an object remains the same 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describe this as 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constant speed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8" name="Shape 120"/>
          <p:cNvSpPr txBox="1"/>
          <p:nvPr/>
        </p:nvSpPr>
        <p:spPr>
          <a:xfrm>
            <a:off x="0" y="0"/>
            <a:ext cx="9144000" cy="568036"/>
          </a:xfrm>
          <a:prstGeom prst="rect">
            <a:avLst/>
          </a:prstGeom>
          <a:solidFill>
            <a:srgbClr val="AFFF9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the distance between distance, displacement, speed and velocity</a:t>
            </a:r>
          </a:p>
        </p:txBody>
      </p:sp>
    </p:spTree>
    <p:extLst>
      <p:ext uri="{BB962C8B-B14F-4D97-AF65-F5344CB8AC3E}">
        <p14:creationId xmlns:p14="http://schemas.microsoft.com/office/powerpoint/2010/main" val="1922044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111265" y="1324119"/>
            <a:ext cx="13951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>
            <a:off x="2078277" y="880333"/>
            <a:ext cx="1105113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4" y="1324119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400000">
            <a:off x="2441884" y="1028133"/>
            <a:ext cx="284082" cy="94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6438" y="1731983"/>
            <a:ext cx="461839" cy="163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128386">
            <a:off x="3884640" y="1088465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149790" y="261024"/>
            <a:ext cx="880658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Nerf gun is fired at 8 ms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it hits the floor after 3.5 seconds. What is its velocity and angle to the floor on impact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11265" y="1317844"/>
            <a:ext cx="0" cy="414139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horizontal projectiles using SUVAT</a:t>
            </a:r>
          </a:p>
        </p:txBody>
      </p:sp>
      <p:sp>
        <p:nvSpPr>
          <p:cNvPr id="18" name="Shape 108"/>
          <p:cNvSpPr txBox="1"/>
          <p:nvPr/>
        </p:nvSpPr>
        <p:spPr>
          <a:xfrm>
            <a:off x="149790" y="941360"/>
            <a:ext cx="2906795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0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-2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3.5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3815466" y="1022263"/>
            <a:ext cx="2551316" cy="2496856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Vertical: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0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9.81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-2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3.5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Shape 108"/>
          <p:cNvSpPr txBox="1"/>
          <p:nvPr/>
        </p:nvSpPr>
        <p:spPr>
          <a:xfrm>
            <a:off x="149790" y="3398835"/>
            <a:ext cx="880658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= (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–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)/t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+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(9.81 x 3.5) + 0= 34.34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v=  √ 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h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+ 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v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2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= √8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+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34.34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35.35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 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tan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/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) = tan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(34.34/8) = 76.89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51840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251526" y="87469"/>
            <a:ext cx="8542799" cy="718874"/>
          </a:xfrm>
          <a:prstGeom prst="rect">
            <a:avLst/>
          </a:prstGeom>
          <a:solidFill>
            <a:srgbClr val="FFFFFF">
              <a:alpha val="7692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b="1" dirty="0">
                <a:solidFill>
                  <a:srgbClr val="000000"/>
                </a:solidFill>
              </a:rPr>
              <a:t>Projectiles at angles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51525" y="924694"/>
            <a:ext cx="8478300" cy="92317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projectile motion at an angle</a:t>
            </a:r>
          </a:p>
        </p:txBody>
      </p:sp>
      <p:sp>
        <p:nvSpPr>
          <p:cNvPr id="98" name="Shape 98"/>
          <p:cNvSpPr/>
          <p:nvPr/>
        </p:nvSpPr>
        <p:spPr>
          <a:xfrm>
            <a:off x="251526" y="2237588"/>
            <a:ext cx="8542799" cy="105997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motion at an angle into horizontal and vertical components</a:t>
            </a:r>
          </a:p>
        </p:txBody>
      </p:sp>
      <p:sp>
        <p:nvSpPr>
          <p:cNvPr id="99" name="Shape 99"/>
          <p:cNvSpPr/>
          <p:nvPr/>
        </p:nvSpPr>
        <p:spPr>
          <a:xfrm>
            <a:off x="251526" y="3662306"/>
            <a:ext cx="8542799" cy="10599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angled projectiles using SUVAT</a:t>
            </a:r>
          </a:p>
        </p:txBody>
      </p:sp>
    </p:spTree>
    <p:extLst>
      <p:ext uri="{BB962C8B-B14F-4D97-AF65-F5344CB8AC3E}">
        <p14:creationId xmlns:p14="http://schemas.microsoft.com/office/powerpoint/2010/main" val="3936542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0" y="0"/>
            <a:ext cx="9144000" cy="3941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projectile motion at angles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23" y="493303"/>
            <a:ext cx="4292295" cy="2491065"/>
          </a:xfrm>
          <a:prstGeom prst="rect">
            <a:avLst/>
          </a:prstGeom>
        </p:spPr>
      </p:pic>
      <p:sp>
        <p:nvSpPr>
          <p:cNvPr id="10" name="Shape 108"/>
          <p:cNvSpPr txBox="1"/>
          <p:nvPr/>
        </p:nvSpPr>
        <p:spPr>
          <a:xfrm>
            <a:off x="235679" y="2772337"/>
            <a:ext cx="8676107" cy="1184007"/>
          </a:xfrm>
          <a:prstGeom prst="rect">
            <a:avLst/>
          </a:prstGeom>
          <a:solidFill>
            <a:srgbClr val="FFFFFF">
              <a:alpha val="5231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 displacement is always 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Acceleration only acts in the vertical direction, in the opposite direction to initial displacement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 velocity remains constant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Vertical velocity decreases to zero and then increases back to the original (assuming overall vertical displacement = 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13214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1"/>
            <a:ext cx="9144000" cy="562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motion into horizontal and vertical components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932874" y="2360636"/>
            <a:ext cx="1106477" cy="7671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 rot="19673876">
            <a:off x="923721" y="2144817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2127">
            <a:off x="325376" y="3482253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3405581">
            <a:off x="1566406" y="2324079"/>
            <a:ext cx="318927" cy="1061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949875">
            <a:off x="1506769" y="3334142"/>
            <a:ext cx="426626" cy="124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4238001">
            <a:off x="2722131" y="1657858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2248332" y="4328387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165582">
            <a:off x="3995941" y="1327196"/>
            <a:ext cx="323084" cy="10751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931408" y="1917234"/>
            <a:ext cx="0" cy="121767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32874" y="3152737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hape 108"/>
          <p:cNvSpPr txBox="1"/>
          <p:nvPr/>
        </p:nvSpPr>
        <p:spPr>
          <a:xfrm>
            <a:off x="1975770" y="2625671"/>
            <a:ext cx="347198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Shape 108"/>
          <p:cNvSpPr txBox="1"/>
          <p:nvPr/>
        </p:nvSpPr>
        <p:spPr>
          <a:xfrm>
            <a:off x="1336161" y="3142387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Shape 108"/>
          <p:cNvSpPr txBox="1"/>
          <p:nvPr/>
        </p:nvSpPr>
        <p:spPr>
          <a:xfrm rot="16200000">
            <a:off x="-130529" y="2134097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sin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2400732" y="4480787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Each bullet represents 1 second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85711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1"/>
            <a:ext cx="9144000" cy="562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motion into horizontal and vertical components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932874" y="2360636"/>
            <a:ext cx="1106477" cy="7671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 rot="19673876">
            <a:off x="923721" y="2144817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2127">
            <a:off x="325376" y="3482253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3405581">
            <a:off x="1566406" y="2324079"/>
            <a:ext cx="318927" cy="1061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949875">
            <a:off x="1506769" y="3334142"/>
            <a:ext cx="426626" cy="124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4238001">
            <a:off x="2722131" y="1657858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1514546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2152118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25983" y="3142480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2248332" y="4328387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165582">
            <a:off x="3995941" y="1327196"/>
            <a:ext cx="323084" cy="10751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931408" y="1917234"/>
            <a:ext cx="0" cy="121767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32874" y="3152737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hape 108"/>
          <p:cNvSpPr txBox="1"/>
          <p:nvPr/>
        </p:nvSpPr>
        <p:spPr>
          <a:xfrm>
            <a:off x="1975770" y="2625671"/>
            <a:ext cx="347198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Shape 108"/>
          <p:cNvSpPr txBox="1"/>
          <p:nvPr/>
        </p:nvSpPr>
        <p:spPr>
          <a:xfrm>
            <a:off x="1336161" y="3142387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Shape 108"/>
          <p:cNvSpPr txBox="1"/>
          <p:nvPr/>
        </p:nvSpPr>
        <p:spPr>
          <a:xfrm rot="16200000">
            <a:off x="-130529" y="2134097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sin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1581824" y="3812735"/>
            <a:ext cx="640700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If u = 8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ms</a:t>
            </a:r>
            <a:r>
              <a:rPr kumimoji="0" lang="mr-I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 what would be the horizontal and vertical component of the velocity at 0, 2 and 4s,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40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r-IN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1780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1"/>
            <a:ext cx="9144000" cy="562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motion into horizontal and vertical components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932874" y="2360636"/>
            <a:ext cx="1106477" cy="7671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 rot="19673876">
            <a:off x="923721" y="2144817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2127">
            <a:off x="325376" y="3482253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3405581">
            <a:off x="1566406" y="2324079"/>
            <a:ext cx="318927" cy="1061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949875">
            <a:off x="1506769" y="3334142"/>
            <a:ext cx="426626" cy="124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4238001">
            <a:off x="2722131" y="1657858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440465" y="1917149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558094" y="2461804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8545253">
            <a:off x="7796899" y="3336958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2248332" y="4328387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697861">
            <a:off x="4028118" y="1547167"/>
            <a:ext cx="323084" cy="10751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931408" y="1917234"/>
            <a:ext cx="0" cy="121767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32874" y="3152737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hape 108"/>
          <p:cNvSpPr txBox="1"/>
          <p:nvPr/>
        </p:nvSpPr>
        <p:spPr>
          <a:xfrm>
            <a:off x="1975770" y="2625671"/>
            <a:ext cx="347198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Shape 108"/>
          <p:cNvSpPr txBox="1"/>
          <p:nvPr/>
        </p:nvSpPr>
        <p:spPr>
          <a:xfrm>
            <a:off x="1336161" y="3142387"/>
            <a:ext cx="1722650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6.13 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kumimoji="0" lang="mr-I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mr-IN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Shape 108"/>
          <p:cNvSpPr txBox="1"/>
          <p:nvPr/>
        </p:nvSpPr>
        <p:spPr>
          <a:xfrm rot="16200000">
            <a:off x="-277853" y="1986774"/>
            <a:ext cx="1634949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5.14 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kumimoji="0" lang="mr-I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mr-IN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1581824" y="3812735"/>
            <a:ext cx="6407004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If u = 8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ms</a:t>
            </a:r>
            <a:r>
              <a:rPr kumimoji="0" lang="mr-I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 what would be the horizontal and vertical component of the velocity at 0, 2 and 4s,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40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r-IN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678336" y="1971862"/>
            <a:ext cx="0" cy="152127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70641" y="2693997"/>
            <a:ext cx="0" cy="1143509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00192" y="1971862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78336" y="2024508"/>
            <a:ext cx="1256606" cy="13214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69582" y="2693997"/>
            <a:ext cx="1163026" cy="6952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69582" y="2693997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hape 108"/>
          <p:cNvSpPr txBox="1"/>
          <p:nvPr/>
        </p:nvSpPr>
        <p:spPr>
          <a:xfrm>
            <a:off x="3691213" y="1442526"/>
            <a:ext cx="1588748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6.13 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kumimoji="0" lang="mr-I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mr-IN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" name="Shape 108"/>
          <p:cNvSpPr txBox="1"/>
          <p:nvPr/>
        </p:nvSpPr>
        <p:spPr>
          <a:xfrm>
            <a:off x="6396502" y="2243131"/>
            <a:ext cx="1588748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6.13 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kumimoji="0" lang="mr-I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mr-IN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" name="Shape 108"/>
          <p:cNvSpPr txBox="1"/>
          <p:nvPr/>
        </p:nvSpPr>
        <p:spPr>
          <a:xfrm rot="16200000">
            <a:off x="2497735" y="2781605"/>
            <a:ext cx="172461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-14.48 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kumimoji="0" lang="mr-I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mr-IN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" name="Shape 108"/>
          <p:cNvSpPr txBox="1"/>
          <p:nvPr/>
        </p:nvSpPr>
        <p:spPr>
          <a:xfrm rot="16200000">
            <a:off x="5269922" y="2934072"/>
            <a:ext cx="172461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-34.1 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kumimoji="0" lang="mr-I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lang="mr-IN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8509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1"/>
            <a:ext cx="9144000" cy="562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Divide projectile motion into horizontal and vertical components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22521" y="1405349"/>
            <a:ext cx="1106477" cy="7671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 rot="19673876">
            <a:off x="1013368" y="1189530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2127">
            <a:off x="375882" y="2544053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3405581">
            <a:off x="1656053" y="1368792"/>
            <a:ext cx="318927" cy="1061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949875">
            <a:off x="1596416" y="2378855"/>
            <a:ext cx="426626" cy="124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4238001">
            <a:off x="2811778" y="702571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369696" y="559259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95367" y="1196831"/>
            <a:ext cx="300793" cy="100092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2337979" y="3373100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165582">
            <a:off x="4085588" y="371909"/>
            <a:ext cx="323084" cy="10751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1021055" y="961947"/>
            <a:ext cx="0" cy="121767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22521" y="2197450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hape 108"/>
          <p:cNvSpPr txBox="1"/>
          <p:nvPr/>
        </p:nvSpPr>
        <p:spPr>
          <a:xfrm>
            <a:off x="2065417" y="1670384"/>
            <a:ext cx="347198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Shape 108"/>
          <p:cNvSpPr txBox="1"/>
          <p:nvPr/>
        </p:nvSpPr>
        <p:spPr>
          <a:xfrm>
            <a:off x="1425808" y="2187100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Shape 108"/>
          <p:cNvSpPr txBox="1"/>
          <p:nvPr/>
        </p:nvSpPr>
        <p:spPr>
          <a:xfrm rot="16200000">
            <a:off x="-52245" y="1204870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sin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1478093" y="2741084"/>
            <a:ext cx="7921969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		Vertical(up) 		Vertical(down)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s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			s = s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			s= s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cos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		u 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sin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		u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cos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		v = 0			v 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sin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0			a = -9.81		a = 9.81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 = t			t = 0.5t		t= 0.5t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00519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932874" y="1773385"/>
            <a:ext cx="1106477" cy="7671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 rot="19673876">
            <a:off x="923721" y="1557566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2127">
            <a:off x="325376" y="2895002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3405581">
            <a:off x="1566406" y="1736828"/>
            <a:ext cx="318927" cy="1061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949875">
            <a:off x="1506769" y="2746891"/>
            <a:ext cx="426626" cy="124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4238001">
            <a:off x="2722131" y="1070607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927295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1564867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911550">
            <a:off x="7862536" y="2371839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2248332" y="3741136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165582">
            <a:off x="3995941" y="739945"/>
            <a:ext cx="323084" cy="10751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931408" y="1329983"/>
            <a:ext cx="0" cy="121767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32874" y="2565486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hape 108"/>
          <p:cNvSpPr txBox="1"/>
          <p:nvPr/>
        </p:nvSpPr>
        <p:spPr>
          <a:xfrm>
            <a:off x="1975769" y="2038420"/>
            <a:ext cx="1124007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=40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Shape 108"/>
          <p:cNvSpPr txBox="1"/>
          <p:nvPr/>
        </p:nvSpPr>
        <p:spPr>
          <a:xfrm>
            <a:off x="1336161" y="2555136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Shape 108"/>
          <p:cNvSpPr txBox="1"/>
          <p:nvPr/>
        </p:nvSpPr>
        <p:spPr>
          <a:xfrm rot="16200000">
            <a:off x="-130529" y="1546846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sin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3155299" y="340028"/>
            <a:ext cx="5811084" cy="4710872"/>
          </a:xfrm>
          <a:prstGeom prst="rect">
            <a:avLst/>
          </a:prstGeom>
          <a:solidFill>
            <a:srgbClr val="FFFFFF">
              <a:alpha val="74902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would be the maximum height reached?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Vertical (up)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s</a:t>
            </a:r>
            <a:r>
              <a:rPr kumimoji="0" lang="en-GB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8 cos 40 = 5.14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-9.81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t=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= u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+ 2as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0 = 5.14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+ (2 x -9.81 x 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19.62s = 26.42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1.35 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r-IN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angled projectiles using SUVAT</a:t>
            </a:r>
          </a:p>
        </p:txBody>
      </p:sp>
    </p:spTree>
    <p:extLst>
      <p:ext uri="{BB962C8B-B14F-4D97-AF65-F5344CB8AC3E}">
        <p14:creationId xmlns:p14="http://schemas.microsoft.com/office/powerpoint/2010/main" val="3452858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932874" y="1773385"/>
            <a:ext cx="1106477" cy="7671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 rot="19673876">
            <a:off x="923721" y="1557566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2127">
            <a:off x="325376" y="2895002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3405581">
            <a:off x="1566406" y="1736828"/>
            <a:ext cx="318927" cy="1061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949875">
            <a:off x="1506769" y="2746891"/>
            <a:ext cx="426626" cy="124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4238001">
            <a:off x="2722131" y="1070607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927295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1564867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911550">
            <a:off x="7862536" y="2371839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2248332" y="3741136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165582">
            <a:off x="3995941" y="739945"/>
            <a:ext cx="323084" cy="10751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931408" y="1329983"/>
            <a:ext cx="0" cy="121767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32874" y="2565486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hape 108"/>
          <p:cNvSpPr txBox="1"/>
          <p:nvPr/>
        </p:nvSpPr>
        <p:spPr>
          <a:xfrm>
            <a:off x="1975769" y="2038420"/>
            <a:ext cx="1124007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=40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Shape 108"/>
          <p:cNvSpPr txBox="1"/>
          <p:nvPr/>
        </p:nvSpPr>
        <p:spPr>
          <a:xfrm>
            <a:off x="1336161" y="2555136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Shape 108"/>
          <p:cNvSpPr txBox="1"/>
          <p:nvPr/>
        </p:nvSpPr>
        <p:spPr>
          <a:xfrm rot="16200000">
            <a:off x="-130529" y="1546846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sin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3282622" y="235858"/>
            <a:ext cx="5811084" cy="4710872"/>
          </a:xfrm>
          <a:prstGeom prst="rect">
            <a:avLst/>
          </a:prstGeom>
          <a:solidFill>
            <a:srgbClr val="FFFFFF">
              <a:alpha val="74902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b) How long would the bullet take to hit the 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Vertical (up)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1.35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5.14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-9.81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t=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u + 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0 = 5.14 + -9.81t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9.81t = 5.14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t_top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0.52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t_total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= 1.04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r-IN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angled projectiles using SUVAT</a:t>
            </a:r>
          </a:p>
        </p:txBody>
      </p:sp>
    </p:spTree>
    <p:extLst>
      <p:ext uri="{BB962C8B-B14F-4D97-AF65-F5344CB8AC3E}">
        <p14:creationId xmlns:p14="http://schemas.microsoft.com/office/powerpoint/2010/main" val="33837433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932874" y="1773385"/>
            <a:ext cx="1106477" cy="7671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08"/>
          <p:cNvSpPr txBox="1"/>
          <p:nvPr/>
        </p:nvSpPr>
        <p:spPr>
          <a:xfrm rot="19673876">
            <a:off x="923721" y="1557566"/>
            <a:ext cx="1366417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8 ms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2127">
            <a:off x="325376" y="2895002"/>
            <a:ext cx="1593440" cy="159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3405581">
            <a:off x="1566406" y="1736828"/>
            <a:ext cx="318927" cy="1061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949875">
            <a:off x="1506769" y="2746891"/>
            <a:ext cx="426626" cy="124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4238001">
            <a:off x="2722131" y="1070607"/>
            <a:ext cx="323084" cy="107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6686485">
            <a:off x="5280049" y="927295"/>
            <a:ext cx="313034" cy="104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229991">
            <a:off x="6605720" y="1564867"/>
            <a:ext cx="300793" cy="1000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7911550">
            <a:off x="7862536" y="2371839"/>
            <a:ext cx="357337" cy="1189088"/>
          </a:xfrm>
          <a:prstGeom prst="rect">
            <a:avLst/>
          </a:prstGeom>
        </p:spPr>
      </p:pic>
      <p:sp>
        <p:nvSpPr>
          <p:cNvPr id="17" name="Shape 108"/>
          <p:cNvSpPr txBox="1"/>
          <p:nvPr/>
        </p:nvSpPr>
        <p:spPr>
          <a:xfrm>
            <a:off x="2248332" y="3741136"/>
            <a:ext cx="4721868" cy="51668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kumimoji="0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8183" t="27401"/>
          <a:stretch/>
        </p:blipFill>
        <p:spPr>
          <a:xfrm rot="5165582">
            <a:off x="3995941" y="739945"/>
            <a:ext cx="323084" cy="10751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931408" y="1329983"/>
            <a:ext cx="0" cy="121767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32874" y="2565486"/>
            <a:ext cx="135479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hape 108"/>
          <p:cNvSpPr txBox="1"/>
          <p:nvPr/>
        </p:nvSpPr>
        <p:spPr>
          <a:xfrm>
            <a:off x="1975769" y="2038420"/>
            <a:ext cx="1124007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=40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Shape 108"/>
          <p:cNvSpPr txBox="1"/>
          <p:nvPr/>
        </p:nvSpPr>
        <p:spPr>
          <a:xfrm>
            <a:off x="1336161" y="2555136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Shape 108"/>
          <p:cNvSpPr txBox="1"/>
          <p:nvPr/>
        </p:nvSpPr>
        <p:spPr>
          <a:xfrm rot="16200000">
            <a:off x="-130529" y="1546846"/>
            <a:ext cx="1340302" cy="474708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sin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Shape 108"/>
          <p:cNvSpPr txBox="1"/>
          <p:nvPr/>
        </p:nvSpPr>
        <p:spPr>
          <a:xfrm>
            <a:off x="3447117" y="664121"/>
            <a:ext cx="5519265" cy="4153837"/>
          </a:xfrm>
          <a:prstGeom prst="rect">
            <a:avLst/>
          </a:prstGeom>
          <a:solidFill>
            <a:srgbClr val="FFFFFF">
              <a:alpha val="74902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c) How far away does the bullet land?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Horizontal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 = 8 sin 40 = 6.13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 = 6.13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t= 1.04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½ (u + v)t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0.5 (6.13+6.13)1.04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 = 6.38 m</a:t>
            </a:r>
            <a:endParaRPr kumimoji="0" lang="mr-IN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Shape 144"/>
          <p:cNvSpPr txBox="1"/>
          <p:nvPr/>
        </p:nvSpPr>
        <p:spPr>
          <a:xfrm>
            <a:off x="0" y="1"/>
            <a:ext cx="9144000" cy="310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Solve problems involving angled projectiles using SUVAT</a:t>
            </a:r>
          </a:p>
        </p:txBody>
      </p:sp>
    </p:spTree>
    <p:extLst>
      <p:ext uri="{BB962C8B-B14F-4D97-AF65-F5344CB8AC3E}">
        <p14:creationId xmlns:p14="http://schemas.microsoft.com/office/powerpoint/2010/main" val="423491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 descr="http://static1.squarespace.com/static/520eabafe4b0e79bc42b5103/t/52373e8de4b0ce31e9b20650/1379352205780/faastest-car-Thrust-SSC.jpg"/>
          <p:cNvSpPr/>
          <p:nvPr/>
        </p:nvSpPr>
        <p:spPr>
          <a:xfrm>
            <a:off x="63501" y="-102393"/>
            <a:ext cx="304799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240998" y="3673836"/>
            <a:ext cx="4755447" cy="1052549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</a:rPr>
              <a:t>Velocity (v)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measured in </a:t>
            </a:r>
            <a:r>
              <a:rPr lang="en-GB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m/s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Displacement (s) measured in </a:t>
            </a:r>
            <a:r>
              <a:rPr lang="en-GB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(t) measured in </a:t>
            </a:r>
            <a:r>
              <a:rPr lang="en-GB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3501" y="819124"/>
            <a:ext cx="8932944" cy="2930625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248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Velocity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the distance travelled in a </a:t>
            </a:r>
            <a:r>
              <a:rPr lang="en-GB" sz="248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particular direction (or displacement)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a particular time (m/s)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endParaRPr sz="248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the velocity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means 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the distance 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travelled in the 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same time </a:t>
            </a:r>
            <a:r>
              <a:rPr lang="en-GB" sz="248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changing the direction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8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</a:t>
            </a:r>
            <a:r>
              <a:rPr lang="en-GB" sz="248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velocity</a:t>
            </a:r>
            <a:r>
              <a:rPr lang="en-GB" sz="248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an object remains the same </a:t>
            </a:r>
            <a:r>
              <a:rPr lang="en-GB" sz="248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describe this as </a:t>
            </a:r>
            <a:r>
              <a:rPr lang="en-GB" sz="248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constant velocity.</a:t>
            </a:r>
          </a:p>
        </p:txBody>
      </p:sp>
      <p:sp>
        <p:nvSpPr>
          <p:cNvPr id="8" name="Shape 122"/>
          <p:cNvSpPr txBox="1">
            <a:spLocks/>
          </p:cNvSpPr>
          <p:nvPr/>
        </p:nvSpPr>
        <p:spPr>
          <a:xfrm>
            <a:off x="132773" y="3937647"/>
            <a:ext cx="4246174" cy="915717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-34290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</a:rPr>
              <a:t>Velocity = </a:t>
            </a:r>
            <a:r>
              <a:rPr lang="en-GB" sz="2400" u="sng" dirty="0">
                <a:solidFill>
                  <a:schemeClr val="lt1"/>
                </a:solidFill>
              </a:rPr>
              <a:t>Displacement </a:t>
            </a:r>
            <a:r>
              <a:rPr lang="en-GB" sz="2400" dirty="0">
                <a:solidFill>
                  <a:schemeClr val="lt1"/>
                </a:solidFill>
              </a:rPr>
              <a:t>			  Time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Shape 120"/>
          <p:cNvSpPr txBox="1"/>
          <p:nvPr/>
        </p:nvSpPr>
        <p:spPr>
          <a:xfrm>
            <a:off x="0" y="0"/>
            <a:ext cx="9144000" cy="568036"/>
          </a:xfrm>
          <a:prstGeom prst="rect">
            <a:avLst/>
          </a:prstGeom>
          <a:solidFill>
            <a:srgbClr val="AFFF9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the distance between distance, displacement, speed and velocity</a:t>
            </a:r>
          </a:p>
        </p:txBody>
      </p:sp>
    </p:spTree>
    <p:extLst>
      <p:ext uri="{BB962C8B-B14F-4D97-AF65-F5344CB8AC3E}">
        <p14:creationId xmlns:p14="http://schemas.microsoft.com/office/powerpoint/2010/main" val="342184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7000"/>
            <a:ext cx="8229600" cy="637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Acceleration</a:t>
            </a:r>
          </a:p>
        </p:txBody>
      </p:sp>
      <p:sp>
        <p:nvSpPr>
          <p:cNvPr id="161" name="Shape 161" descr="http://static1.squarespace.com/static/520eabafe4b0e79bc42b5103/t/52373e8de4b0ce31e9b20650/1379352205780/faastest-car-Thrust-SSC.jpg"/>
          <p:cNvSpPr/>
          <p:nvPr/>
        </p:nvSpPr>
        <p:spPr>
          <a:xfrm>
            <a:off x="63503" y="-102393"/>
            <a:ext cx="304799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215902" y="971057"/>
            <a:ext cx="8928098" cy="3219750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</a:pP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Acceleration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(m/s</a:t>
            </a:r>
            <a:r>
              <a:rPr lang="en-GB" sz="2720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is the </a:t>
            </a: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rate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 which </a:t>
            </a: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velocity changes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</a:pPr>
            <a:endParaRPr lang="en-GB" sz="272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an object’s </a:t>
            </a: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velocity increases 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call this </a:t>
            </a: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acceleration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72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an object’s </a:t>
            </a: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velocity decreases 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call this </a:t>
            </a: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deceleration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72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negative acceleration can mean an object is getting slower or getting quicker in the opposite direction!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72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Shape 171"/>
          <p:cNvSpPr txBox="1"/>
          <p:nvPr/>
        </p:nvSpPr>
        <p:spPr>
          <a:xfrm>
            <a:off x="0" y="0"/>
            <a:ext cx="9144000" cy="2769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Define and calculate acceleration</a:t>
            </a:r>
          </a:p>
        </p:txBody>
      </p:sp>
    </p:spTree>
    <p:extLst>
      <p:ext uri="{BB962C8B-B14F-4D97-AF65-F5344CB8AC3E}">
        <p14:creationId xmlns:p14="http://schemas.microsoft.com/office/powerpoint/2010/main" val="40926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7000"/>
            <a:ext cx="8229600" cy="637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Acceleration</a:t>
            </a:r>
          </a:p>
        </p:txBody>
      </p:sp>
      <p:sp>
        <p:nvSpPr>
          <p:cNvPr id="161" name="Shape 161" descr="http://static1.squarespace.com/static/520eabafe4b0e79bc42b5103/t/52373e8de4b0ce31e9b20650/1379352205780/faastest-car-Thrust-SSC.jpg"/>
          <p:cNvSpPr/>
          <p:nvPr/>
        </p:nvSpPr>
        <p:spPr>
          <a:xfrm>
            <a:off x="63503" y="-102393"/>
            <a:ext cx="304799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859511" y="2533792"/>
            <a:ext cx="5101162" cy="1963845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= acceleration measured in </a:t>
            </a:r>
            <a:r>
              <a:rPr lang="en-GB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m/s</a:t>
            </a:r>
            <a:r>
              <a:rPr lang="en-GB" sz="2400" b="0" i="0" u="none" strike="noStrike" cap="none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 =  final </a:t>
            </a:r>
            <a:r>
              <a:rPr lang="en-GB" sz="2400" dirty="0">
                <a:solidFill>
                  <a:schemeClr val="lt1"/>
                </a:solidFill>
              </a:rPr>
              <a:t>velocity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(m/s)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 = initial </a:t>
            </a:r>
            <a:r>
              <a:rPr lang="en-GB" sz="2400" dirty="0">
                <a:solidFill>
                  <a:schemeClr val="lt1"/>
                </a:solidFill>
              </a:rPr>
              <a:t>velocity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(m/s)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= time (s)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96559" y="2254321"/>
            <a:ext cx="2062800" cy="8606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61150" y="847575"/>
            <a:ext cx="8334498" cy="798345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Arial"/>
              <a:buNone/>
            </a:pP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Acceleration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(m/s</a:t>
            </a:r>
            <a:r>
              <a:rPr lang="en-GB" sz="2720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is the </a:t>
            </a: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rate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 which </a:t>
            </a:r>
            <a:r>
              <a:rPr lang="en-GB" sz="272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velocity changes</a:t>
            </a:r>
            <a:r>
              <a:rPr lang="en-GB" sz="272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rgbClr val="FFFF00"/>
              </a:buClr>
              <a:buFont typeface="Arial"/>
              <a:buNone/>
            </a:pPr>
            <a:endParaRPr sz="272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57200" y="3637012"/>
            <a:ext cx="2794200" cy="8606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</p:txBody>
      </p:sp>
      <p:sp>
        <p:nvSpPr>
          <p:cNvPr id="9" name="Shape 171"/>
          <p:cNvSpPr txBox="1"/>
          <p:nvPr/>
        </p:nvSpPr>
        <p:spPr>
          <a:xfrm>
            <a:off x="0" y="0"/>
            <a:ext cx="9144000" cy="2769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b="1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Define and calculate acceleration</a:t>
            </a:r>
          </a:p>
        </p:txBody>
      </p:sp>
    </p:spTree>
    <p:extLst>
      <p:ext uri="{BB962C8B-B14F-4D97-AF65-F5344CB8AC3E}">
        <p14:creationId xmlns:p14="http://schemas.microsoft.com/office/powerpoint/2010/main" val="336255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49" y="-4933"/>
            <a:ext cx="9190049" cy="59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Shape 110"/>
          <p:cNvGrpSpPr/>
          <p:nvPr/>
        </p:nvGrpSpPr>
        <p:grpSpPr>
          <a:xfrm>
            <a:off x="0" y="1510301"/>
            <a:ext cx="9401245" cy="3535230"/>
            <a:chOff x="292626" y="10841"/>
            <a:chExt cx="8436361" cy="4713641"/>
          </a:xfrm>
        </p:grpSpPr>
        <p:sp>
          <p:nvSpPr>
            <p:cNvPr id="111" name="Shape 111"/>
            <p:cNvSpPr/>
            <p:nvPr/>
          </p:nvSpPr>
          <p:spPr>
            <a:xfrm>
              <a:off x="435655" y="10841"/>
              <a:ext cx="7719300" cy="1306800"/>
            </a:xfrm>
            <a:prstGeom prst="roundRect">
              <a:avLst>
                <a:gd name="adj" fmla="val 16667"/>
              </a:avLst>
            </a:prstGeom>
            <a:solidFill>
              <a:srgbClr val="B9F28E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292626" y="10841"/>
              <a:ext cx="8205518" cy="1325700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Describe displacement-time graphs and information that can be gathered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435647" y="1768729"/>
              <a:ext cx="7719235" cy="1243347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310336" y="2145896"/>
              <a:ext cx="8418651" cy="567928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Describe velocity-time graphs and the information that can be gathered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435655" y="3442864"/>
              <a:ext cx="7719300" cy="11505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86818" y="3417547"/>
              <a:ext cx="7577831" cy="1306935"/>
            </a:xfrm>
            <a:prstGeom prst="rect">
              <a:avLst/>
            </a:prstGeom>
            <a:noFill/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Convert between graph types</a:t>
              </a:r>
            </a:p>
          </p:txBody>
        </p:sp>
      </p:grpSp>
      <p:sp>
        <p:nvSpPr>
          <p:cNvPr id="117" name="Shape 117" descr="https://s-media-cache-ak0.pinimg.com/236x/5b/1f/60/5b1f60e0955b8b62aec8609e9deb869a.jpg"/>
          <p:cNvSpPr/>
          <p:nvPr/>
        </p:nvSpPr>
        <p:spPr>
          <a:xfrm>
            <a:off x="155576" y="-108346"/>
            <a:ext cx="304799" cy="228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79512" y="89144"/>
            <a:ext cx="8784900" cy="1330444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dirty="0">
                <a:solidFill>
                  <a:srgbClr val="FFFFFF"/>
                </a:solidFill>
              </a:rPr>
              <a:t>Velocity, acceleration and displacement graphs</a:t>
            </a:r>
          </a:p>
        </p:txBody>
      </p:sp>
    </p:spTree>
    <p:extLst>
      <p:ext uri="{BB962C8B-B14F-4D97-AF65-F5344CB8AC3E}">
        <p14:creationId xmlns:p14="http://schemas.microsoft.com/office/powerpoint/2010/main" val="105476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4383</Words>
  <Application>Microsoft Office PowerPoint</Application>
  <PresentationFormat>On-screen Show (16:9)</PresentationFormat>
  <Paragraphs>652</Paragraphs>
  <Slides>59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Comic Sans MS</vt:lpstr>
      <vt:lpstr>Office Theme</vt:lpstr>
      <vt:lpstr>1_Office Theme</vt:lpstr>
      <vt:lpstr>2_Office Theme</vt:lpstr>
      <vt:lpstr>PowerPoint Presentation</vt:lpstr>
      <vt:lpstr>A-Level Physics</vt:lpstr>
      <vt:lpstr>Displacement, velocity and acceleration</vt:lpstr>
      <vt:lpstr>D</vt:lpstr>
      <vt:lpstr>PowerPoint Presentation</vt:lpstr>
      <vt:lpstr>PowerPoint Presentation</vt:lpstr>
      <vt:lpstr>Acceleration</vt:lpstr>
      <vt:lpstr>Acceleration</vt:lpstr>
      <vt:lpstr>Velocity, acceleration and displacement graphs</vt:lpstr>
      <vt:lpstr>PowerPoint Presentation</vt:lpstr>
      <vt:lpstr>PowerPoint Presentation</vt:lpstr>
      <vt:lpstr>PowerPoint Presentation</vt:lpstr>
      <vt:lpstr>Analysing error and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SUVAT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Stopping distances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Projectiles at 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MARKS</dc:creator>
  <cp:lastModifiedBy>AMELIA MARKS</cp:lastModifiedBy>
  <cp:revision>47</cp:revision>
  <dcterms:modified xsi:type="dcterms:W3CDTF">2023-07-17T08:06:01Z</dcterms:modified>
</cp:coreProperties>
</file>